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</p:sldMasterIdLst>
  <p:notesMasterIdLst>
    <p:notesMasterId r:id="rId23"/>
  </p:notesMasterIdLst>
  <p:handoutMasterIdLst>
    <p:handoutMasterId r:id="rId24"/>
  </p:handoutMasterIdLst>
  <p:sldIdLst>
    <p:sldId id="256" r:id="rId2"/>
    <p:sldId id="330" r:id="rId3"/>
    <p:sldId id="311" r:id="rId4"/>
    <p:sldId id="335" r:id="rId5"/>
    <p:sldId id="332" r:id="rId6"/>
    <p:sldId id="321" r:id="rId7"/>
    <p:sldId id="314" r:id="rId8"/>
    <p:sldId id="322" r:id="rId9"/>
    <p:sldId id="309" r:id="rId10"/>
    <p:sldId id="261" r:id="rId11"/>
    <p:sldId id="333" r:id="rId12"/>
    <p:sldId id="304" r:id="rId13"/>
    <p:sldId id="331" r:id="rId14"/>
    <p:sldId id="316" r:id="rId15"/>
    <p:sldId id="326" r:id="rId16"/>
    <p:sldId id="337" r:id="rId17"/>
    <p:sldId id="317" r:id="rId18"/>
    <p:sldId id="293" r:id="rId19"/>
    <p:sldId id="318" r:id="rId20"/>
    <p:sldId id="336" r:id="rId21"/>
    <p:sldId id="270" r:id="rId2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2272" autoAdjust="0"/>
  </p:normalViewPr>
  <p:slideViewPr>
    <p:cSldViewPr>
      <p:cViewPr>
        <p:scale>
          <a:sx n="60" d="100"/>
          <a:sy n="60" d="100"/>
        </p:scale>
        <p:origin x="-2098" y="-43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549B4-F6AF-4113-BA4F-0AC21D0CBD6E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7EA70-673D-4E22-8F1E-BD5A519B8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56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593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852" y="0"/>
            <a:ext cx="2971593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EBA96-932A-485E-9CAA-4406CA64BD2C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112" y="4415790"/>
            <a:ext cx="5485778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89"/>
            <a:ext cx="2971593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852" y="8829989"/>
            <a:ext cx="2971593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A3A4B-5607-498B-88EE-34B1BF766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41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3A4B-5607-498B-88EE-34B1BF7661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6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3A4B-5607-498B-88EE-34B1BF7661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2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3A4B-5607-498B-88EE-34B1BF7661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07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3A4B-5607-498B-88EE-34B1BF7661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26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3A4B-5607-498B-88EE-34B1BF7661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93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3A4B-5607-498B-88EE-34B1BF7661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43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3A4B-5607-498B-88EE-34B1BF7661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18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3A4B-5607-498B-88EE-34B1BF7661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78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3A4B-5607-498B-88EE-34B1BF76610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8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3A4B-5607-498B-88EE-34B1BF76610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129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3A4B-5607-498B-88EE-34B1BF76610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28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3A4B-5607-498B-88EE-34B1BF7661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649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3A4B-5607-498B-88EE-34B1BF76610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1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3A4B-5607-498B-88EE-34B1BF7661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23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3A4B-5607-498B-88EE-34B1BF7661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08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3A4B-5607-498B-88EE-34B1BF7661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43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3A4B-5607-498B-88EE-34B1BF7661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18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3A4B-5607-498B-88EE-34B1BF7661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4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3A4B-5607-498B-88EE-34B1BF7661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66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A3A4B-5607-498B-88EE-34B1BF7661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75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09A122-1A6E-4F5C-9F59-F5432691F9B1}" type="datetimeFigureOut">
              <a:rPr lang="en-US" smtClean="0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7321B-CCC8-44CA-BB66-37DB5A3DA5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4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DC23AA-614C-4AD8-BC9A-C8D691304758}" type="datetimeFigureOut">
              <a:rPr lang="en-US" smtClean="0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50D8-A88E-443C-BE88-12612BCE1E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2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B8B48E-64D2-4C0F-82F1-E076DA1E13C2}" type="datetimeFigureOut">
              <a:rPr lang="en-US" smtClean="0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8B044-9506-45C4-8E49-E4ED3E09BA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38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9BF9EE-7AF5-494C-898A-A926EC2CAAD5}" type="datetimeFigureOut">
              <a:rPr lang="en-US" smtClean="0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FEECB-8240-4639-91BE-D9EAC1BC95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4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C35BFD-B8ED-400F-B07E-353859DF19F7}" type="datetimeFigureOut">
              <a:rPr lang="en-US" smtClean="0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85BD0-47BD-43B3-9515-7FB8EA0C04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48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6C1CA8-5DA2-45AD-904B-06951F464648}" type="datetimeFigureOut">
              <a:rPr lang="en-US" smtClean="0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C1902-2A99-46D5-BDB6-04E15E7E0B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3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052EFA-B77F-4517-B607-92D36354A4BE}" type="datetimeFigureOut">
              <a:rPr lang="en-US" smtClean="0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5F43D-6E34-49FE-B3BC-C53F415B72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3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D1494B-2127-4766-9AD4-DAAAE73FC7A7}" type="datetimeFigureOut">
              <a:rPr lang="en-US" smtClean="0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8A1B2-6EE9-4BFE-905E-F93EC6F35D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93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5F9D9B-2B09-46A9-81EA-1E1E9E449C75}" type="datetimeFigureOut">
              <a:rPr lang="en-US" smtClean="0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EBC8C1-99CE-408C-8A08-50909ADC67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26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F2FBBE-7E35-44C2-9F8F-5C70B43B3FC5}" type="datetimeFigureOut">
              <a:rPr lang="en-US" smtClean="0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B8D550-E5A1-4642-BECF-11EC013682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3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B05384-C891-471E-B35F-81979B90BBC9}" type="datetimeFigureOut">
              <a:rPr lang="en-US" smtClean="0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6C96D-C368-45B1-B82D-2C06D3C52B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54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FAEF418-6C0B-4E1E-95DB-11B11B794F40}" type="datetimeFigureOut">
              <a:rPr lang="en-US" smtClean="0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F41922-3C93-428B-9A90-130B198B50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2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uwm.edu/cuts/signs/oddsigns/decision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am.granato@dot.state.oh.u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hyperlink" Target="mailto:rsharma@belomar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7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51945" cy="3429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00" b="1" dirty="0" smtClean="0">
                <a:effectLst/>
              </a:rPr>
              <a:t>Incorporating Travel </a:t>
            </a:r>
            <a:r>
              <a:rPr lang="en-US" sz="4900" b="1" dirty="0">
                <a:effectLst/>
              </a:rPr>
              <a:t>Time Reliability </a:t>
            </a:r>
            <a:r>
              <a:rPr lang="en-US" sz="4900" b="1" dirty="0" smtClean="0">
                <a:effectLst/>
              </a:rPr>
              <a:t>Data in Travel Path Estimation</a:t>
            </a:r>
            <a:r>
              <a:rPr lang="en-US" sz="4900" b="1" dirty="0">
                <a:effectLst/>
              </a:rPr>
              <a:t/>
            </a:r>
            <a:br>
              <a:rPr lang="en-US" sz="4900" b="1" dirty="0">
                <a:effectLst/>
              </a:rPr>
            </a:br>
            <a:r>
              <a:rPr lang="en-US" sz="4900" b="1" dirty="0" smtClean="0">
                <a:effectLst/>
              </a:rPr>
              <a:t/>
            </a:r>
            <a:br>
              <a:rPr lang="en-US" sz="4900" b="1" dirty="0" smtClean="0">
                <a:effectLst/>
              </a:rPr>
            </a:br>
            <a:r>
              <a:rPr sz="3600" b="1" dirty="0" smtClean="0"/>
              <a:t>Sam Granato, Ohio DOT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err="1" smtClean="0"/>
              <a:t>Rakesh</a:t>
            </a:r>
            <a:r>
              <a:rPr lang="en-US" sz="3600" b="1" dirty="0" smtClean="0"/>
              <a:t> Sharma, </a:t>
            </a:r>
            <a:r>
              <a:rPr lang="en-US" sz="3600" b="1" dirty="0" err="1" smtClean="0"/>
              <a:t>Belomar</a:t>
            </a:r>
            <a:r>
              <a:rPr lang="en-US" sz="3600" b="1" dirty="0" smtClean="0"/>
              <a:t> Regional Council</a:t>
            </a:r>
            <a:endParaRPr sz="3600" b="1" dirty="0"/>
          </a:p>
        </p:txBody>
      </p:sp>
      <p:pic>
        <p:nvPicPr>
          <p:cNvPr id="6" name="Picture 2" descr="http://www.belomar.org/head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339" y="3810000"/>
            <a:ext cx="11226105" cy="300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\\tscfs004\sgranato$\My Pictures\ODOTlogo_windingroa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3525862"/>
            <a:ext cx="5105400" cy="332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3581399" cy="1905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Wheeling Area </a:t>
            </a:r>
            <a:r>
              <a:rPr lang="en-US" sz="3600" b="1" dirty="0"/>
              <a:t>T</a:t>
            </a:r>
            <a:r>
              <a:rPr lang="en-US" sz="3600" b="1" dirty="0" smtClean="0"/>
              <a:t>ravel </a:t>
            </a:r>
            <a:r>
              <a:rPr lang="en-US" sz="3600" b="1" dirty="0"/>
              <a:t>D</a:t>
            </a:r>
            <a:r>
              <a:rPr lang="en-US" sz="3600" b="1" dirty="0" smtClean="0"/>
              <a:t>emand Model </a:t>
            </a:r>
            <a:endParaRPr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3400" y="1447800"/>
            <a:ext cx="609600" cy="1828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99" y="1752600"/>
            <a:ext cx="8458200" cy="503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3733800"/>
            <a:ext cx="5029200" cy="2971800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b="1" dirty="0" smtClean="0"/>
              <a:t>150,000 metro population, 900 modeled intersections (125 signalized), validated to local travel time surveys as well as counts</a:t>
            </a:r>
            <a:endParaRPr lang="en-US" sz="2800" b="1" dirty="0"/>
          </a:p>
        </p:txBody>
      </p:sp>
      <p:pic>
        <p:nvPicPr>
          <p:cNvPr id="6" name="Picture 2" descr="http://www.belomar.org/headin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"/>
            <a:ext cx="6555814" cy="175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Initial CV estimates (by route) from research in UK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311" y="3657600"/>
            <a:ext cx="7788090" cy="442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56406"/>
            <a:ext cx="3700694" cy="213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" y="914400"/>
            <a:ext cx="9164547" cy="184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807" y="2679145"/>
            <a:ext cx="5681021" cy="1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49" y="3594803"/>
            <a:ext cx="5552969" cy="69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12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60" y="2057400"/>
            <a:ext cx="9108158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95400"/>
            <a:ext cx="4832098" cy="225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60" y="1320800"/>
            <a:ext cx="3583172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239000" cy="838200"/>
          </a:xfrm>
          <a:solidFill>
            <a:schemeClr val="bg1">
              <a:alpha val="50000"/>
            </a:schemeClr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400" b="1" dirty="0" smtClean="0"/>
              <a:t>Variability in intersection delay from travel time survey with large sample sizes from nearby MPO region</a:t>
            </a:r>
            <a:endParaRPr lang="en-US" sz="24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47721"/>
            <a:ext cx="9099298" cy="638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From “local” floating-car surveys: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3542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24839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Travel time variability as a function of route length, or number of intersections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21478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3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Simplified Example (average time/”free-flow” time):</a:t>
            </a:r>
            <a:br>
              <a:rPr lang="en-US" sz="3600" b="1" dirty="0" smtClean="0"/>
            </a:br>
            <a:r>
              <a:rPr lang="en-US" sz="2200" b="1" dirty="0" smtClean="0"/>
              <a:t>(All links are 0.25 miles with running speed=30 mph so “running” time=0.5 minutes)</a:t>
            </a:r>
            <a:endParaRPr lang="en-US" sz="22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7677150" cy="390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832943"/>
            <a:ext cx="7130143" cy="202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75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22228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Path impedance with reliability (additive)</a:t>
            </a:r>
            <a:br>
              <a:rPr lang="en-US" sz="3600" dirty="0" smtClean="0"/>
            </a:br>
            <a:r>
              <a:rPr lang="en-US" sz="3600" dirty="0" smtClean="0"/>
              <a:t>(Posted: Average time / standard deviation)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0737"/>
            <a:ext cx="7772400" cy="397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813616"/>
              </p:ext>
            </p:extLst>
          </p:nvPr>
        </p:nvGraphicFramePr>
        <p:xfrm>
          <a:off x="0" y="5750503"/>
          <a:ext cx="1981200" cy="1069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6" name="Equation" r:id="rId5" imgW="965160" imgH="520560" progId="Equation.3">
                  <p:embed/>
                </p:oleObj>
              </mc:Choice>
              <mc:Fallback>
                <p:oleObj name="Equation" r:id="rId5" imgW="965160" imgH="520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50503"/>
                        <a:ext cx="1981200" cy="10693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62" name="Picture 7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355240"/>
            <a:ext cx="6921500" cy="146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64" name="Picture 7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4777238"/>
            <a:ext cx="4953000" cy="52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71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en-US" sz="3200" dirty="0"/>
              <a:t>Path impedance with reliability </a:t>
            </a:r>
            <a:r>
              <a:rPr lang="en-US" sz="3200" dirty="0" smtClean="0"/>
              <a:t>(NON-additive</a:t>
            </a:r>
            <a:r>
              <a:rPr lang="en-US" sz="3200" dirty="0"/>
              <a:t>)</a:t>
            </a:r>
            <a:br>
              <a:rPr lang="en-US" sz="3200" dirty="0"/>
            </a:br>
            <a:r>
              <a:rPr lang="en-US" sz="3200" dirty="0"/>
              <a:t>(Posted: Average time / standard deviation)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7683500" cy="393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092950"/>
              </p:ext>
            </p:extLst>
          </p:nvPr>
        </p:nvGraphicFramePr>
        <p:xfrm>
          <a:off x="76200" y="5791200"/>
          <a:ext cx="1749926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quation" r:id="rId5" imgW="965200" imgH="520700" progId="Equation.3">
                  <p:embed/>
                </p:oleObj>
              </mc:Choice>
              <mc:Fallback>
                <p:oleObj name="Equation" r:id="rId5" imgW="965200" imgH="520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791200"/>
                        <a:ext cx="1749926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5424353"/>
            <a:ext cx="7010401" cy="143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4840675"/>
            <a:ext cx="5029200" cy="53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61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Results</a:t>
            </a:r>
            <a:endParaRPr lang="en-US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685800"/>
            <a:ext cx="8458200" cy="2895600"/>
          </a:xfrm>
        </p:spPr>
        <p:txBody>
          <a:bodyPr>
            <a:noAutofit/>
          </a:bodyPr>
          <a:lstStyle/>
          <a:p>
            <a:r>
              <a:rPr lang="en-US" sz="2400" dirty="0"/>
              <a:t>Number of Path building iterations has clear impact on model volumes but mixed on validation</a:t>
            </a:r>
          </a:p>
          <a:p>
            <a:r>
              <a:rPr lang="en-US" sz="2400" dirty="0"/>
              <a:t>Procedures reduce impact of “worst” intersections </a:t>
            </a:r>
            <a:endParaRPr lang="en-US" sz="2400" dirty="0" smtClean="0"/>
          </a:p>
          <a:p>
            <a:r>
              <a:rPr lang="en-US" sz="2400" dirty="0" smtClean="0"/>
              <a:t>Counter-intuitively (?), equation values from UK study worked better than nearby (WWW region) surveys</a:t>
            </a:r>
          </a:p>
          <a:p>
            <a:r>
              <a:rPr lang="en-US" sz="2400" dirty="0" smtClean="0"/>
              <a:t>Virtually no differences among options for local travel time error (table shows “bottom line” for volume)</a:t>
            </a:r>
            <a:endParaRPr lang="en-US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3552825"/>
            <a:ext cx="6886575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63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Overall Impact of Incorporating </a:t>
            </a:r>
            <a:r>
              <a:rPr lang="en-US" sz="3600" b="1" dirty="0"/>
              <a:t>R</a:t>
            </a:r>
            <a:r>
              <a:rPr lang="en-US" sz="3600" b="1" dirty="0" smtClean="0"/>
              <a:t>eliability in the Model </a:t>
            </a:r>
            <a:r>
              <a:rPr lang="en-US" sz="3600" b="1" dirty="0"/>
              <a:t>U</a:t>
            </a:r>
            <a:r>
              <a:rPr lang="en-US" sz="3600" b="1" dirty="0" smtClean="0"/>
              <a:t>pdate?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447800"/>
            <a:ext cx="8305800" cy="10668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Little impact on overall validation v. counts or travel times</a:t>
            </a:r>
          </a:p>
          <a:p>
            <a:r>
              <a:rPr lang="en-US" sz="2800" dirty="0" smtClean="0"/>
              <a:t>Regardless of option taken, superior validation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91440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048000" y="3200400"/>
            <a:ext cx="388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Few differences overall due to relative lack of congestion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Modeled Travel </a:t>
            </a:r>
            <a:r>
              <a:rPr lang="en-US" sz="3200" b="1" dirty="0"/>
              <a:t>T</a:t>
            </a:r>
            <a:r>
              <a:rPr lang="en-US" sz="3200" b="1" dirty="0" smtClean="0"/>
              <a:t>ime with Procedures</a:t>
            </a:r>
            <a:endParaRPr lang="en-US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1981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Urban street travel time errors (average of 8%) lower than models from other regions (esp. those still relying on fixed capacities &amp; </a:t>
            </a:r>
            <a:r>
              <a:rPr lang="en-US" sz="2800" dirty="0" err="1" smtClean="0"/>
              <a:t>vdfs</a:t>
            </a:r>
            <a:r>
              <a:rPr lang="en-US" sz="2800" dirty="0" smtClean="0"/>
              <a:t>).</a:t>
            </a:r>
          </a:p>
          <a:p>
            <a:r>
              <a:rPr lang="en-US" sz="2800" dirty="0" smtClean="0"/>
              <a:t>Errors even less on freeways (2%) and rural roads (4%)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9220200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26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b="1" dirty="0" smtClean="0"/>
              <a:t>Which travel path to take?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4114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Not much to do with “equilibrium” (latest exp. GPS study - only 1/3 of travelers on shortest time path, none on the shortest distance path - unless the same as shortest time path).</a:t>
            </a:r>
          </a:p>
          <a:p>
            <a:r>
              <a:rPr lang="en-US" dirty="0" smtClean="0"/>
              <a:t>Why?  Plenty of day-to-day variability in both link-level volumes and travel delays (as well as differences in traveler perceptions).</a:t>
            </a:r>
          </a:p>
          <a:p>
            <a:r>
              <a:rPr lang="en-US" dirty="0" smtClean="0"/>
              <a:t>Use of variability of travel times in models born out of a sense that delay should somehow get more “weight” than other travel time for impatient drivers (but I never followed thru on some initial ideas for “off-line” weighting via static (&amp; 1-off) link penalties).</a:t>
            </a:r>
            <a:endParaRPr lang="en-US" dirty="0"/>
          </a:p>
        </p:txBody>
      </p:sp>
      <p:pic>
        <p:nvPicPr>
          <p:cNvPr id="4" name="Picture 2" descr="http://www4.uwm.edu/cuts/signs/oddsigns/decision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67200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29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/>
              <a:t>Impact of using new data sources: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193800"/>
            <a:ext cx="6324600" cy="5816600"/>
          </a:xfrm>
        </p:spPr>
        <p:txBody>
          <a:bodyPr>
            <a:normAutofit/>
          </a:bodyPr>
          <a:lstStyle/>
          <a:p>
            <a:r>
              <a:rPr lang="en-US" dirty="0" smtClean="0"/>
              <a:t>Freeway floating car (Cleveland)</a:t>
            </a:r>
          </a:p>
          <a:p>
            <a:r>
              <a:rPr lang="en-US" dirty="0" smtClean="0"/>
              <a:t>Local GPS data (Columbus sample)</a:t>
            </a:r>
          </a:p>
          <a:p>
            <a:r>
              <a:rPr lang="en-US" dirty="0" smtClean="0"/>
              <a:t>Generated new sets of CV equation coefficients</a:t>
            </a:r>
          </a:p>
          <a:p>
            <a:r>
              <a:rPr lang="en-US" dirty="0" smtClean="0"/>
              <a:t>No impact on model’s</a:t>
            </a:r>
          </a:p>
          <a:p>
            <a:r>
              <a:rPr lang="en-US" dirty="0" smtClean="0"/>
              <a:t>Validation (so far) </a:t>
            </a:r>
          </a:p>
          <a:p>
            <a:r>
              <a:rPr lang="en-US" dirty="0" smtClean="0"/>
              <a:t>Statewide GPS data on curves/grades/RR crossings found less delay than expected</a:t>
            </a:r>
          </a:p>
          <a:p>
            <a:r>
              <a:rPr lang="en-US" dirty="0" smtClean="0"/>
              <a:t>Demand-side in future?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05100"/>
            <a:ext cx="4871526" cy="251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936" y="838200"/>
            <a:ext cx="3445991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3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447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smtClean="0"/>
              <a:t>Questions?</a:t>
            </a:r>
            <a:endParaRPr sz="5400" b="1" dirty="0"/>
          </a:p>
        </p:txBody>
      </p:sp>
      <p:sp>
        <p:nvSpPr>
          <p:cNvPr id="29698" name="Content Placeholder 1"/>
          <p:cNvSpPr>
            <a:spLocks noGrp="1"/>
          </p:cNvSpPr>
          <p:nvPr>
            <p:ph idx="1"/>
          </p:nvPr>
        </p:nvSpPr>
        <p:spPr>
          <a:xfrm>
            <a:off x="152400" y="1600200"/>
            <a:ext cx="5638800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3"/>
              </a:rPr>
              <a:t>sam.granato@dot.state.oh.us</a:t>
            </a:r>
            <a:endParaRPr lang="en-US" sz="3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4"/>
              </a:rPr>
              <a:t>rsharma@belomar.org</a:t>
            </a:r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eaLnBrk="1" hangingPunct="1"/>
            <a:endParaRPr lang="en-US" dirty="0" smtClean="0"/>
          </a:p>
        </p:txBody>
      </p:sp>
      <p:pic>
        <p:nvPicPr>
          <p:cNvPr id="9" name="Picture 2" descr="\\tscfs004\sgranato$\My Pictures\Lima_Traffic_J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9" y="3048001"/>
            <a:ext cx="4927761" cy="378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927405"/>
            <a:ext cx="3550579" cy="390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How do people select a travel path?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2514600"/>
            <a:ext cx="9143999" cy="43434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Distance (fixed)</a:t>
            </a:r>
          </a:p>
          <a:p>
            <a:r>
              <a:rPr lang="en-US" sz="3600" dirty="0" smtClean="0"/>
              <a:t>Travel </a:t>
            </a:r>
            <a:r>
              <a:rPr lang="en-US" sz="3600" dirty="0"/>
              <a:t>time </a:t>
            </a:r>
            <a:r>
              <a:rPr lang="en-US" sz="3600" dirty="0" smtClean="0"/>
              <a:t>(average) </a:t>
            </a:r>
            <a:endParaRPr lang="en-US" sz="3600" dirty="0"/>
          </a:p>
          <a:p>
            <a:r>
              <a:rPr lang="en-US" sz="3600" dirty="0" smtClean="0"/>
              <a:t>Travel </a:t>
            </a:r>
            <a:r>
              <a:rPr lang="en-US" sz="3600" dirty="0"/>
              <a:t>time (</a:t>
            </a:r>
            <a:r>
              <a:rPr lang="en-US" sz="3600" dirty="0" smtClean="0"/>
              <a:t>variability/reliability)</a:t>
            </a:r>
          </a:p>
          <a:p>
            <a:r>
              <a:rPr lang="en-US" sz="3600" dirty="0" smtClean="0"/>
              <a:t>Pavement condition</a:t>
            </a:r>
          </a:p>
          <a:p>
            <a:r>
              <a:rPr lang="en-US" sz="3600" dirty="0" smtClean="0"/>
              <a:t>Safety (perceived, both on and off-road)</a:t>
            </a:r>
          </a:p>
          <a:p>
            <a:r>
              <a:rPr lang="en-US" sz="3600" dirty="0" smtClean="0"/>
              <a:t>“Fear of merging”</a:t>
            </a:r>
          </a:p>
          <a:p>
            <a:r>
              <a:rPr lang="en-US" sz="3600" dirty="0" smtClean="0"/>
              <a:t>The “scenic route?”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990600"/>
            <a:ext cx="4419600" cy="2618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41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046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u="sng" dirty="0" smtClean="0"/>
              <a:t>occasional</a:t>
            </a:r>
            <a:r>
              <a:rPr lang="en-US" dirty="0" smtClean="0"/>
              <a:t> scenic diversion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447800"/>
            <a:ext cx="8488119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28178"/>
            <a:ext cx="3097414" cy="232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743200"/>
            <a:ext cx="1871023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9" y="2286000"/>
            <a:ext cx="3509961" cy="263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24939"/>
            <a:ext cx="3503523" cy="262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58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21" y="2514600"/>
            <a:ext cx="8876456" cy="5504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70" y="609600"/>
            <a:ext cx="85725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3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3810000" cy="6477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Forecasting framework using “not your father’s QRSII”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dirty="0" smtClean="0"/>
              <a:t> </a:t>
            </a:r>
            <a:r>
              <a:rPr lang="en-US" sz="3100" dirty="0" smtClean="0"/>
              <a:t>DTA is integrated within 4-step process as a feedback loop instead of a “stand-alone” process,  while a separate (3</a:t>
            </a:r>
            <a:r>
              <a:rPr lang="en-US" sz="3100" baseline="30000" dirty="0" smtClean="0"/>
              <a:t>rd)</a:t>
            </a:r>
            <a:r>
              <a:rPr lang="en-US" sz="3100" dirty="0" smtClean="0"/>
              <a:t> loop estimates the “reliable” travel paths - if non-additive by link.</a:t>
            </a:r>
            <a:endParaRPr lang="en-US" sz="3100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8204666"/>
              </p:ext>
            </p:extLst>
          </p:nvPr>
        </p:nvGraphicFramePr>
        <p:xfrm>
          <a:off x="3829272" y="228600"/>
          <a:ext cx="525804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" name="VISIO" r:id="rId4" imgW="5765040" imgH="7019280" progId="Visio.Drawing.6">
                  <p:embed/>
                </p:oleObj>
              </mc:Choice>
              <mc:Fallback>
                <p:oleObj name="VISIO" r:id="rId4" imgW="5765040" imgH="7019280" progId="Visio.Drawing.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29272" y="228600"/>
                        <a:ext cx="5258040" cy="640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341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445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Implementing Reliability in Path Building step:</a:t>
            </a:r>
            <a:endParaRPr lang="en-US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5029200" cy="5257799"/>
          </a:xfrm>
        </p:spPr>
        <p:txBody>
          <a:bodyPr>
            <a:normAutofit fontScale="77500" lnSpcReduction="20000"/>
          </a:bodyPr>
          <a:lstStyle/>
          <a:p>
            <a:r>
              <a:rPr lang="en-US" sz="3300" dirty="0" smtClean="0"/>
              <a:t>Total Path Impedance (RR = reliability ratio)</a:t>
            </a:r>
          </a:p>
          <a:p>
            <a:endParaRPr lang="en-US" sz="3300" dirty="0" smtClean="0"/>
          </a:p>
          <a:p>
            <a:r>
              <a:rPr lang="en-US" sz="3300" dirty="0" smtClean="0"/>
              <a:t>Variance of Path Travel Time</a:t>
            </a:r>
          </a:p>
          <a:p>
            <a:endParaRPr lang="en-US" sz="3300" dirty="0"/>
          </a:p>
          <a:p>
            <a:r>
              <a:rPr lang="en-US" sz="3300" dirty="0" smtClean="0"/>
              <a:t>Thru movements on successive links are correlated.</a:t>
            </a:r>
          </a:p>
          <a:p>
            <a:endParaRPr lang="en-US" sz="3300" dirty="0" smtClean="0"/>
          </a:p>
          <a:p>
            <a:r>
              <a:rPr lang="en-US" sz="3300" dirty="0"/>
              <a:t>Marginal change in travel time standard deviation </a:t>
            </a:r>
            <a:r>
              <a:rPr lang="en-US" sz="3300" dirty="0" smtClean="0"/>
              <a:t>from </a:t>
            </a:r>
            <a:r>
              <a:rPr lang="en-US" sz="3300" dirty="0"/>
              <a:t>selecting </a:t>
            </a:r>
            <a:r>
              <a:rPr lang="en-US" sz="3300" dirty="0" smtClean="0"/>
              <a:t>the next link:</a:t>
            </a:r>
            <a:endParaRPr lang="en-US" sz="3300" dirty="0"/>
          </a:p>
          <a:p>
            <a:endParaRPr lang="en-US" sz="3300" dirty="0"/>
          </a:p>
          <a:p>
            <a:r>
              <a:rPr lang="en-US" sz="3300" dirty="0"/>
              <a:t>So that for any path between an origin and destination:</a:t>
            </a:r>
          </a:p>
          <a:p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978450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692453"/>
              </p:ext>
            </p:extLst>
          </p:nvPr>
        </p:nvGraphicFramePr>
        <p:xfrm>
          <a:off x="4876800" y="1524000"/>
          <a:ext cx="4114800" cy="55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" name="Equation" r:id="rId6" imgW="1790640" imgH="241200" progId="Equation.3">
                  <p:embed/>
                </p:oleObj>
              </mc:Choice>
              <mc:Fallback>
                <p:oleObj name="Equation" r:id="rId6" imgW="17906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76800" y="1524000"/>
                        <a:ext cx="4114800" cy="5544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537134"/>
              </p:ext>
            </p:extLst>
          </p:nvPr>
        </p:nvGraphicFramePr>
        <p:xfrm>
          <a:off x="5029200" y="2438400"/>
          <a:ext cx="3733800" cy="939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5" name="Equation" r:id="rId8" imgW="1917360" imgH="482400" progId="Equation.3">
                  <p:embed/>
                </p:oleObj>
              </mc:Choice>
              <mc:Fallback>
                <p:oleObj name="Equation" r:id="rId8" imgW="191736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29200" y="2438400"/>
                        <a:ext cx="3733800" cy="939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360592"/>
              </p:ext>
            </p:extLst>
          </p:nvPr>
        </p:nvGraphicFramePr>
        <p:xfrm>
          <a:off x="3657600" y="5257800"/>
          <a:ext cx="5257800" cy="700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6" name="Equation" r:id="rId10" imgW="3873240" imgH="545760" progId="Equation.3">
                  <p:embed/>
                </p:oleObj>
              </mc:Choice>
              <mc:Fallback>
                <p:oleObj name="Equation" r:id="rId10" imgW="3873240" imgH="5457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257800"/>
                        <a:ext cx="5257800" cy="7002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501475"/>
              </p:ext>
            </p:extLst>
          </p:nvPr>
        </p:nvGraphicFramePr>
        <p:xfrm>
          <a:off x="6324600" y="6090452"/>
          <a:ext cx="1295400" cy="734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7" name="Equation" r:id="rId12" imgW="850680" imgH="482400" progId="Equation.3">
                  <p:embed/>
                </p:oleObj>
              </mc:Choice>
              <mc:Fallback>
                <p:oleObj name="Equation" r:id="rId12" imgW="85068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6090452"/>
                        <a:ext cx="1295400" cy="734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309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Details of the Link-level Reliability </a:t>
            </a:r>
            <a:r>
              <a:rPr lang="en-US" sz="3600" b="1" dirty="0" err="1" smtClean="0"/>
              <a:t>calcs</a:t>
            </a:r>
            <a:r>
              <a:rPr lang="en-US" sz="3600" b="1" dirty="0" smtClean="0"/>
              <a:t>: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7924800" cy="4572000"/>
          </a:xfrm>
        </p:spPr>
        <p:txBody>
          <a:bodyPr>
            <a:noAutofit/>
          </a:bodyPr>
          <a:lstStyle/>
          <a:p>
            <a:r>
              <a:rPr lang="en-US" sz="2800" dirty="0"/>
              <a:t>Path correction using MSA, vine building necessary.</a:t>
            </a:r>
          </a:p>
          <a:p>
            <a:r>
              <a:rPr lang="en-US" sz="2800" dirty="0"/>
              <a:t>Convergence </a:t>
            </a:r>
            <a:r>
              <a:rPr lang="en-US" sz="2800" dirty="0" smtClean="0"/>
              <a:t>found in </a:t>
            </a:r>
            <a:r>
              <a:rPr lang="en-US" sz="2800" dirty="0"/>
              <a:t>a finite number of steps (via calculation of “path error</a:t>
            </a:r>
            <a:r>
              <a:rPr lang="en-US" sz="2800" dirty="0" smtClean="0"/>
              <a:t>” term).</a:t>
            </a:r>
            <a:endParaRPr lang="en-US" sz="2800" dirty="0"/>
          </a:p>
          <a:p>
            <a:r>
              <a:rPr lang="en-US" sz="2800" dirty="0" smtClean="0"/>
              <a:t>Link travel time includes intersection delay, while standard deviation derived from the coefficient of variation equation</a:t>
            </a:r>
          </a:p>
          <a:p>
            <a:r>
              <a:rPr lang="en-US" sz="2800" dirty="0" smtClean="0"/>
              <a:t>“Free” travel time t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includes intersection delays under low-flow conditions.  (L=link length)</a:t>
            </a:r>
          </a:p>
          <a:p>
            <a:r>
              <a:rPr lang="en-US" sz="2800" dirty="0" smtClean="0"/>
              <a:t>Calibration coefficients can vary by road type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687053"/>
              </p:ext>
            </p:extLst>
          </p:nvPr>
        </p:nvGraphicFramePr>
        <p:xfrm>
          <a:off x="6616700" y="3581400"/>
          <a:ext cx="2514600" cy="135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" name="Equation" r:id="rId3" imgW="965160" imgH="520560" progId="Equation.3">
                  <p:embed/>
                </p:oleObj>
              </mc:Choice>
              <mc:Fallback>
                <p:oleObj name="Equation" r:id="rId3" imgW="965160" imgH="520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16700" y="3581400"/>
                        <a:ext cx="2514600" cy="1356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096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Reliability Parameters</a:t>
            </a:r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13736"/>
          <a:stretch/>
        </p:blipFill>
        <p:spPr>
          <a:xfrm>
            <a:off x="838200" y="1412794"/>
            <a:ext cx="5980176" cy="460355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2362200"/>
            <a:ext cx="1713524" cy="99742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3657600"/>
            <a:ext cx="6324600" cy="8309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Link Impedance =</a:t>
            </a:r>
            <a:br>
              <a:rPr lang="en-US" sz="2400" dirty="0" smtClean="0"/>
            </a:br>
            <a:r>
              <a:rPr lang="en-US" sz="2400" dirty="0" smtClean="0"/>
              <a:t>all other components + (reliability ratio)*t*CV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55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6966</TotalTime>
  <Words>637</Words>
  <Application>Microsoft Office PowerPoint</Application>
  <PresentationFormat>On-screen Show (4:3)</PresentationFormat>
  <Paragraphs>85</Paragraphs>
  <Slides>21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VISIO</vt:lpstr>
      <vt:lpstr>Equation</vt:lpstr>
      <vt:lpstr>Incorporating Travel Time Reliability Data in Travel Path Estimation  Sam Granato, Ohio DOT Rakesh Sharma, Belomar Regional Council</vt:lpstr>
      <vt:lpstr>Which travel path to take?</vt:lpstr>
      <vt:lpstr>How do people select a travel path?</vt:lpstr>
      <vt:lpstr>The occasional scenic diversion . . .</vt:lpstr>
      <vt:lpstr>PowerPoint Presentation</vt:lpstr>
      <vt:lpstr>Forecasting framework using “not your father’s QRSII”   DTA is integrated within 4-step process as a feedback loop instead of a “stand-alone” process,  while a separate (3rd) loop estimates the “reliable” travel paths - if non-additive by link.</vt:lpstr>
      <vt:lpstr>Implementing Reliability in Path Building step:</vt:lpstr>
      <vt:lpstr>Details of the Link-level Reliability calcs:</vt:lpstr>
      <vt:lpstr>Reliability Parameters</vt:lpstr>
      <vt:lpstr>Wheeling Area Travel Demand Model </vt:lpstr>
      <vt:lpstr>Initial CV estimates (by route) from research in UK</vt:lpstr>
      <vt:lpstr>Variability in intersection delay from travel time survey with large sample sizes from nearby MPO region</vt:lpstr>
      <vt:lpstr>Travel time variability as a function of route length, or number of intersections</vt:lpstr>
      <vt:lpstr>Simplified Example (average time/”free-flow” time): (All links are 0.25 miles with running speed=30 mph so “running” time=0.5 minutes)</vt:lpstr>
      <vt:lpstr>Path impedance with reliability (additive) (Posted: Average time / standard deviation)</vt:lpstr>
      <vt:lpstr>Path impedance with reliability (NON-additive) (Posted: Average time / standard deviation)</vt:lpstr>
      <vt:lpstr>Results</vt:lpstr>
      <vt:lpstr>Overall Impact of Incorporating Reliability in the Model Update?</vt:lpstr>
      <vt:lpstr>Modeled Travel Time with Procedures</vt:lpstr>
      <vt:lpstr>Impact of using new data sources:</vt:lpstr>
      <vt:lpstr>Questions?</vt:lpstr>
    </vt:vector>
  </TitlesOfParts>
  <Company>ODOT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Traffic model update for Erie county</dc:title>
  <dc:creator>sgranato</dc:creator>
  <cp:lastModifiedBy>Samuel Granato</cp:lastModifiedBy>
  <cp:revision>402</cp:revision>
  <cp:lastPrinted>2013-04-05T18:54:14Z</cp:lastPrinted>
  <dcterms:created xsi:type="dcterms:W3CDTF">2009-12-07T19:00:26Z</dcterms:created>
  <dcterms:modified xsi:type="dcterms:W3CDTF">2013-04-24T14:15:29Z</dcterms:modified>
</cp:coreProperties>
</file>