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3" r:id="rId4"/>
    <p:sldId id="258" r:id="rId5"/>
    <p:sldId id="284" r:id="rId6"/>
    <p:sldId id="259" r:id="rId7"/>
    <p:sldId id="272" r:id="rId8"/>
    <p:sldId id="273" r:id="rId9"/>
    <p:sldId id="285" r:id="rId10"/>
    <p:sldId id="260" r:id="rId11"/>
    <p:sldId id="261" r:id="rId12"/>
    <p:sldId id="274" r:id="rId13"/>
    <p:sldId id="262" r:id="rId14"/>
    <p:sldId id="275" r:id="rId15"/>
    <p:sldId id="276" r:id="rId16"/>
    <p:sldId id="263" r:id="rId17"/>
    <p:sldId id="264" r:id="rId18"/>
    <p:sldId id="280" r:id="rId19"/>
    <p:sldId id="265" r:id="rId20"/>
    <p:sldId id="281" r:id="rId21"/>
    <p:sldId id="282" r:id="rId22"/>
    <p:sldId id="279" r:id="rId23"/>
    <p:sldId id="287" r:id="rId24"/>
    <p:sldId id="268" r:id="rId25"/>
    <p:sldId id="288" r:id="rId26"/>
    <p:sldId id="290" r:id="rId27"/>
    <p:sldId id="266" r:id="rId28"/>
    <p:sldId id="289" r:id="rId29"/>
    <p:sldId id="270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14" autoAdjust="0"/>
    <p:restoredTop sz="85910" autoAdjust="0"/>
  </p:normalViewPr>
  <p:slideViewPr>
    <p:cSldViewPr>
      <p:cViewPr>
        <p:scale>
          <a:sx n="90" d="100"/>
          <a:sy n="90" d="100"/>
        </p:scale>
        <p:origin x="-123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D9719-10A7-424C-B841-9BD638FCCD0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16599-A1C9-47AF-AF3B-271B054E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6599-A1C9-47AF-AF3B-271B054E02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VHT delta seems</a:t>
            </a:r>
            <a:r>
              <a:rPr lang="en-US" baseline="0" dirty="0" smtClean="0"/>
              <a:t> stable around 200 iterations, yet from 2 graphs back, VHT continues settling far more than this delta beyond iteration 200, from 1 slide back, relative gap isn’t very tight, becomes less stable with more iterations and in general seems uninformative in terms of a good stopping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6599-A1C9-47AF-AF3B-271B054E02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7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6599-A1C9-47AF-AF3B-271B054E02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9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6599-A1C9-47AF-AF3B-271B054E02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6049-372D-4209-8870-C1C6737180B2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209-8E6B-493E-A171-45726E5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8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6049-372D-4209-8870-C1C6737180B2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209-8E6B-493E-A171-45726E5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8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6049-372D-4209-8870-C1C6737180B2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209-8E6B-493E-A171-45726E5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4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6049-372D-4209-8870-C1C6737180B2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209-8E6B-493E-A171-45726E5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7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6049-372D-4209-8870-C1C6737180B2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209-8E6B-493E-A171-45726E5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4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6049-372D-4209-8870-C1C6737180B2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209-8E6B-493E-A171-45726E5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6049-372D-4209-8870-C1C6737180B2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209-8E6B-493E-A171-45726E5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6049-372D-4209-8870-C1C6737180B2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209-8E6B-493E-A171-45726E5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3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6049-372D-4209-8870-C1C6737180B2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209-8E6B-493E-A171-45726E5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6049-372D-4209-8870-C1C6737180B2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209-8E6B-493E-A171-45726E5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1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6049-372D-4209-8870-C1C6737180B2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209-8E6B-493E-A171-45726E5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6049-372D-4209-8870-C1C6737180B2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B209-8E6B-493E-A171-45726E55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7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Assignment Convergence: Big Model, Small Projects; Improving Assignment Convergence in Ohio for Estimating Project Impacts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TRB Planning Applications Conference</a:t>
            </a:r>
          </a:p>
          <a:p>
            <a:r>
              <a:rPr lang="en-US" sz="2400" dirty="0" smtClean="0"/>
              <a:t>Statewide Modeling Workshop</a:t>
            </a:r>
          </a:p>
          <a:p>
            <a:r>
              <a:rPr lang="en-US" sz="2400" dirty="0" smtClean="0"/>
              <a:t>May 5, </a:t>
            </a:r>
            <a:r>
              <a:rPr lang="en-US" sz="2400" dirty="0" smtClean="0"/>
              <a:t>2013</a:t>
            </a:r>
          </a:p>
          <a:p>
            <a:r>
              <a:rPr lang="en-US" sz="2400" dirty="0"/>
              <a:t>Aaron Keegan, Bernardin, </a:t>
            </a:r>
            <a:r>
              <a:rPr lang="en-US" sz="2400" dirty="0" err="1"/>
              <a:t>Lochmueller</a:t>
            </a:r>
            <a:r>
              <a:rPr lang="en-US" sz="2400" dirty="0"/>
              <a:t> &amp; Associates</a:t>
            </a:r>
            <a:endParaRPr lang="en-US" sz="2400" dirty="0" smtClean="0"/>
          </a:p>
          <a:p>
            <a:r>
              <a:rPr lang="en-US" sz="2400" dirty="0" smtClean="0"/>
              <a:t>Vince Bernardin Jr., Resource Systems </a:t>
            </a:r>
            <a:r>
              <a:rPr lang="en-US" sz="2400" dirty="0" smtClean="0"/>
              <a:t>Group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Gregory </a:t>
            </a:r>
            <a:r>
              <a:rPr lang="en-US" sz="2400" dirty="0" err="1" smtClean="0"/>
              <a:t>Giaimo</a:t>
            </a:r>
            <a:r>
              <a:rPr lang="en-US" sz="2400" dirty="0" smtClean="0"/>
              <a:t>, Ohio Department of Transportation</a:t>
            </a:r>
            <a:br>
              <a:rPr lang="en-US" sz="2400" dirty="0" smtClean="0"/>
            </a:br>
            <a:r>
              <a:rPr lang="en-US" sz="2400" dirty="0" smtClean="0"/>
              <a:t>Sam </a:t>
            </a:r>
            <a:r>
              <a:rPr lang="en-US" sz="2400" dirty="0" err="1" smtClean="0"/>
              <a:t>Granato</a:t>
            </a:r>
            <a:r>
              <a:rPr lang="en-US" sz="2400" dirty="0" smtClean="0"/>
              <a:t>, Ohio Department of Transportation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93089"/>
            <a:ext cx="2362200" cy="154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Temp\downt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93089"/>
            <a:ext cx="1608493" cy="15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Subarea Network Example</a:t>
            </a:r>
            <a:endParaRPr lang="en-US" dirty="0"/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019800"/>
            <a:ext cx="7889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VHT For Some Projects Would Not Stabilize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36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Subarea Network Example</a:t>
            </a: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8" y="1219200"/>
            <a:ext cx="839970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735" y="6096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Relative Gap Highly Unstable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4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Subarea Network Example</a:t>
            </a: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1"/>
            <a:ext cx="843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96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Highly Variable Project Delta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13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from Vehicle Time to Weighted Average of Assignment Class Generalized Costs for Convergence Cost Calculation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VDF </a:t>
            </a:r>
            <a:r>
              <a:rPr lang="en-US" dirty="0"/>
              <a:t>Function Constraint </a:t>
            </a:r>
            <a:r>
              <a:rPr lang="en-US" dirty="0" smtClean="0"/>
              <a:t>Removal</a:t>
            </a:r>
          </a:p>
          <a:p>
            <a:pPr lvl="1"/>
            <a:r>
              <a:rPr lang="en-US" dirty="0" smtClean="0"/>
              <a:t>Congested Travel Time Had Been Limited to 10 Times Free-Flow Time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850791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See Before and After Assignment Scripts on Your Flash Drive!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Subarea with VDF Constraint Removed</a:t>
            </a:r>
            <a:endParaRPr lang="en-US" dirty="0"/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7171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172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Marked Difference in Relative Gap Behavior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1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8" y="1600199"/>
            <a:ext cx="8498902" cy="44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Subarea with VDF Constraint Removed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172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VHT Stable, but Suddenly Very High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32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Initial Adjustment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525963"/>
          </a:xfrm>
        </p:spPr>
        <p:txBody>
          <a:bodyPr/>
          <a:lstStyle/>
          <a:p>
            <a:r>
              <a:rPr lang="en-US" dirty="0" smtClean="0"/>
              <a:t>Relative Gap Behavior Smoothed by Lifting VDF Constraint, but VHT Went up by </a:t>
            </a:r>
            <a:r>
              <a:rPr lang="en-US" dirty="0"/>
              <a:t>F</a:t>
            </a:r>
            <a:r>
              <a:rPr lang="en-US" dirty="0" smtClean="0"/>
              <a:t>actor of 60.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One Result 3%, of The Network Links Accounted for 98% of the </a:t>
            </a:r>
            <a:r>
              <a:rPr lang="en-US" dirty="0" smtClean="0"/>
              <a:t>VHT, </a:t>
            </a:r>
            <a:r>
              <a:rPr lang="en-US" dirty="0" smtClean="0"/>
              <a:t>Slowing and </a:t>
            </a:r>
            <a:r>
              <a:rPr lang="en-US" dirty="0"/>
              <a:t>D</a:t>
            </a:r>
            <a:r>
              <a:rPr lang="en-US" dirty="0" smtClean="0"/>
              <a:t>estabilizing Convergence.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27914"/>
            <a:ext cx="5181600" cy="219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4724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Red=VC&gt;1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Editing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Several Iterations of Network Link Edits to Fix Problematic Loading Points &amp; Overloaded Links.  VERY HELPFUL!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Edits Were </a:t>
            </a:r>
            <a:r>
              <a:rPr lang="en-US" dirty="0"/>
              <a:t>P</a:t>
            </a:r>
            <a:r>
              <a:rPr lang="en-US" dirty="0" smtClean="0"/>
              <a:t>rioritized by Link VHT</a:t>
            </a:r>
          </a:p>
          <a:p>
            <a:r>
              <a:rPr lang="en-US" dirty="0" smtClean="0"/>
              <a:t>Other Issues Caught in the Process</a:t>
            </a:r>
          </a:p>
          <a:p>
            <a:pPr lvl="1"/>
            <a:r>
              <a:rPr lang="en-US" dirty="0" smtClean="0"/>
              <a:t>Link Import Errors From </a:t>
            </a:r>
            <a:r>
              <a:rPr lang="en-US" dirty="0" err="1" smtClean="0"/>
              <a:t>Shapefile</a:t>
            </a:r>
            <a:endParaRPr lang="en-US" dirty="0" smtClean="0"/>
          </a:p>
          <a:p>
            <a:pPr lvl="1"/>
            <a:r>
              <a:rPr lang="en-US" dirty="0" smtClean="0"/>
              <a:t>Zero Distance Links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88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Bi-Conjugate Frank-Wolfe Speeds </a:t>
            </a:r>
            <a:r>
              <a:rPr lang="en-US" dirty="0" smtClean="0"/>
              <a:t>Arrival </a:t>
            </a:r>
            <a:r>
              <a:rPr lang="en-US" dirty="0" smtClean="0"/>
              <a:t>to </a:t>
            </a:r>
            <a:r>
              <a:rPr lang="en-US" dirty="0" smtClean="0"/>
              <a:t>Low </a:t>
            </a:r>
            <a:r>
              <a:rPr lang="en-US" dirty="0" smtClean="0"/>
              <a:t>R</a:t>
            </a:r>
            <a:r>
              <a:rPr lang="en-US" dirty="0" smtClean="0"/>
              <a:t>elative </a:t>
            </a:r>
            <a:r>
              <a:rPr lang="en-US" dirty="0"/>
              <a:t>G</a:t>
            </a:r>
            <a:r>
              <a:rPr lang="en-US" dirty="0" smtClean="0"/>
              <a:t>aps </a:t>
            </a:r>
            <a:r>
              <a:rPr lang="en-US" dirty="0" smtClean="0"/>
              <a:t>But has </a:t>
            </a:r>
            <a:r>
              <a:rPr lang="en-US" dirty="0" smtClean="0"/>
              <a:t> </a:t>
            </a:r>
            <a:r>
              <a:rPr lang="en-US" dirty="0" smtClean="0"/>
              <a:t>“Jumpy” </a:t>
            </a:r>
            <a:r>
              <a:rPr lang="en-US" dirty="0" smtClean="0"/>
              <a:t>Behavior</a:t>
            </a:r>
            <a:r>
              <a:rPr lang="en-US" dirty="0" smtClean="0"/>
              <a:t>. Oscillation of Relative Gap Apparent At High Iterations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May Oscillate More With Distributed Processing of Assignment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0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Base Network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6" y="1295400"/>
            <a:ext cx="855831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096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Quick Descent to Low Rel. Gap Then Drift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72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Project Cost/Benefit Analysis For Economic Impact Model</a:t>
            </a:r>
          </a:p>
          <a:p>
            <a:pPr lvl="1"/>
            <a:r>
              <a:rPr lang="en-US" dirty="0" smtClean="0"/>
              <a:t>No Build vs. Build Highway Assignments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Highly Converged Assignment Solutions Crucial to Analysis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Minimize Assignment Runtime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39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05" y="1219200"/>
            <a:ext cx="8229600" cy="1752600"/>
          </a:xfrm>
        </p:spPr>
        <p:txBody>
          <a:bodyPr/>
          <a:lstStyle/>
          <a:p>
            <a:r>
              <a:rPr lang="en-US" dirty="0"/>
              <a:t>Network Cost and VHT </a:t>
            </a:r>
            <a:r>
              <a:rPr lang="en-US" dirty="0" smtClean="0"/>
              <a:t>More Stable than Relative </a:t>
            </a:r>
            <a:r>
              <a:rPr lang="en-US" dirty="0"/>
              <a:t>Gap, But Still Some </a:t>
            </a:r>
            <a:r>
              <a:rPr lang="en-US" dirty="0" smtClean="0"/>
              <a:t>Cost Change </a:t>
            </a:r>
            <a:r>
              <a:rPr lang="en-US" dirty="0"/>
              <a:t>at High </a:t>
            </a:r>
            <a:r>
              <a:rPr lang="en-US" dirty="0" smtClean="0"/>
              <a:t>Iterations.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Base Network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6858000" cy="378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6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Network Changed 5 VHT in Final 450 Iterations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Significant Is This in </a:t>
            </a:r>
            <a:r>
              <a:rPr lang="en-US" dirty="0"/>
              <a:t>A</a:t>
            </a:r>
            <a:r>
              <a:rPr lang="en-US" dirty="0" smtClean="0"/>
              <a:t>bsolute Terms to No Build vs. Build VHT Deltas?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Base Network</a:t>
            </a:r>
          </a:p>
        </p:txBody>
      </p:sp>
    </p:spTree>
    <p:extLst>
      <p:ext uri="{BB962C8B-B14F-4D97-AF65-F5344CB8AC3E}">
        <p14:creationId xmlns:p14="http://schemas.microsoft.com/office/powerpoint/2010/main" val="19355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988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Base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08928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VHT Rate of Change Slows But Does Not Stop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00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Project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AM </a:t>
            </a:r>
            <a:r>
              <a:rPr lang="en-US" dirty="0" smtClean="0"/>
              <a:t>Assignment Build vs. No-Build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16971" r="13580" b="6806"/>
          <a:stretch/>
        </p:blipFill>
        <p:spPr bwMode="auto">
          <a:xfrm>
            <a:off x="533400" y="1981200"/>
            <a:ext cx="7565065" cy="457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2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Criteria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Iteration such as 500</a:t>
            </a:r>
          </a:p>
          <a:p>
            <a:r>
              <a:rPr lang="en-US" dirty="0"/>
              <a:t>Relative Gap 1E-4  to </a:t>
            </a:r>
            <a:r>
              <a:rPr lang="en-US" dirty="0" smtClean="0"/>
              <a:t>1E-5</a:t>
            </a:r>
          </a:p>
          <a:p>
            <a:r>
              <a:rPr lang="en-US" dirty="0" smtClean="0"/>
              <a:t>Code A Custom Criteria. Monitor the Absolute Change in Network Generalized Cost For Flattening </a:t>
            </a:r>
            <a:r>
              <a:rPr lang="en-US" dirty="0" smtClean="0"/>
              <a:t>Once Rel. Gap Below 1E-4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Run Time Implications.</a:t>
            </a:r>
          </a:p>
        </p:txBody>
      </p:sp>
    </p:spTree>
    <p:extLst>
      <p:ext uri="{BB962C8B-B14F-4D97-AF65-F5344CB8AC3E}">
        <p14:creationId xmlns:p14="http://schemas.microsoft.com/office/powerpoint/2010/main" val="42175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Project Test Results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380703"/>
              </p:ext>
            </p:extLst>
          </p:nvPr>
        </p:nvGraphicFramePr>
        <p:xfrm>
          <a:off x="457200" y="1447800"/>
          <a:ext cx="8229600" cy="4648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7108"/>
                <a:gridCol w="1727530"/>
                <a:gridCol w="1144059"/>
                <a:gridCol w="1342362"/>
                <a:gridCol w="1452956"/>
                <a:gridCol w="1235585"/>
              </a:tblGrid>
              <a:tr h="7808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Algorithm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Convergence Criteria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Build VHT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>
                          <a:effectLst/>
                        </a:rPr>
                        <a:t>No-Build </a:t>
                      </a:r>
                      <a:r>
                        <a:rPr lang="en-US" sz="1800" b="1" u="none" strike="noStrike" dirty="0">
                          <a:effectLst/>
                        </a:rPr>
                        <a:t>VHT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Build Delta VHT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Time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7808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Bi-Conj. 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500ite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3,462,801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3,462,902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-101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58 hours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7808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Bi-Conj. UE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1E-5 Relative Gap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3,462,800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3,462,911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-111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5 hours 10 mins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7808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Bi-Conj. UE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Custom Criteria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3,462,800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3,462,907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-107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5 hours 40 mins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7437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7808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Origin Based UE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1E-5 Relative Gap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3,460,431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3,460,510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-79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3 hours 20 </a:t>
                      </a:r>
                      <a:r>
                        <a:rPr lang="en-US" sz="1400" b="1" u="none" strike="noStrike" dirty="0" err="1">
                          <a:effectLst/>
                        </a:rPr>
                        <a:t>mins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248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See Assignment Graphs on Your Flash Drive!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Project Test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6817"/>
            <a:ext cx="8229600" cy="393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096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VHT Delta Varies by less than 10 for last 450 </a:t>
            </a:r>
            <a:r>
              <a:rPr lang="en-US" sz="3200" dirty="0" err="1" smtClean="0"/>
              <a:t>ite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833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Solution Localization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"/>
          <a:stretch/>
        </p:blipFill>
        <p:spPr bwMode="auto">
          <a:xfrm>
            <a:off x="74594" y="1127051"/>
            <a:ext cx="8946301" cy="51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0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VDF Constraint Removal and Edits to Overloaded Links Made the Biggest Improvements to Performance. </a:t>
            </a:r>
          </a:p>
          <a:p>
            <a:r>
              <a:rPr lang="en-US" dirty="0" smtClean="0"/>
              <a:t>Comparable Solutions to High Iteration Assignments achievable in 6 hours </a:t>
            </a:r>
            <a:r>
              <a:rPr lang="en-US" dirty="0" err="1" smtClean="0"/>
              <a:t>vs</a:t>
            </a:r>
            <a:r>
              <a:rPr lang="en-US" dirty="0" smtClean="0"/>
              <a:t> 80 previously.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Variability of Project VHT Delta has been reduced.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96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Smoothing Feature for Bi-Conjugate U.E. Released in Software</a:t>
            </a:r>
          </a:p>
          <a:p>
            <a:r>
              <a:rPr lang="en-US" dirty="0" smtClean="0"/>
              <a:t>Beta Testing of New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Ohio Statewide Model = Big Network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dirty="0" smtClean="0"/>
              <a:t>285,000 One Way Links</a:t>
            </a:r>
          </a:p>
          <a:p>
            <a:r>
              <a:rPr lang="en-US" dirty="0" smtClean="0"/>
              <a:t>5,116 Zones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37559" r="18276" b="4801"/>
          <a:stretch/>
        </p:blipFill>
        <p:spPr bwMode="auto">
          <a:xfrm>
            <a:off x="990601" y="2286001"/>
            <a:ext cx="7279886" cy="403859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Assignment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dirty="0" smtClean="0"/>
              <a:t>New Generalized Cost Equation with More Explanatory Variables Calibrated with A Genetic Algorithm</a:t>
            </a:r>
          </a:p>
          <a:p>
            <a:r>
              <a:rPr lang="en-US" dirty="0" smtClean="0"/>
              <a:t>New Definition of Classes and Values of Time for Economic Assignment</a:t>
            </a:r>
          </a:p>
          <a:p>
            <a:r>
              <a:rPr lang="en-US" dirty="0" smtClean="0"/>
              <a:t>Optional Toll Choice </a:t>
            </a:r>
            <a:r>
              <a:rPr lang="en-US" dirty="0" err="1" smtClean="0"/>
              <a:t>Logit</a:t>
            </a:r>
            <a:r>
              <a:rPr lang="en-US" dirty="0" smtClean="0"/>
              <a:t> Model Before Assignment</a:t>
            </a:r>
          </a:p>
          <a:p>
            <a:r>
              <a:rPr lang="en-US" dirty="0" smtClean="0"/>
              <a:t>Interfacing with updated UCOST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Project impacts are tiny compared to full model, even for large projects thus need very tight convergence</a:t>
            </a:r>
          </a:p>
          <a:p>
            <a:endParaRPr lang="en-US" dirty="0"/>
          </a:p>
          <a:p>
            <a:r>
              <a:rPr lang="en-US" dirty="0" smtClean="0"/>
              <a:t>Highway Assignments on Full Statewide Model Network to 500 iterations.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Project Subarea Network Assignments to 500 and occasionally 1000 iterations.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User Equilibrium or MSA Algorithms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65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Network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No-Build &amp; Build MSA Assignments to 500 Iterations </a:t>
            </a:r>
          </a:p>
          <a:p>
            <a:r>
              <a:rPr lang="en-US" dirty="0" smtClean="0"/>
              <a:t>Steady VHT with Respect to Iteration, But Slow to Converge</a:t>
            </a:r>
          </a:p>
          <a:p>
            <a:endParaRPr lang="en-US" dirty="0"/>
          </a:p>
          <a:p>
            <a:r>
              <a:rPr lang="en-US" dirty="0"/>
              <a:t>80 Hours of Runtime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Network Example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58200" cy="558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Network Example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8" y="1219200"/>
            <a:ext cx="814647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312" y="5715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Relative Gap Unstable and Poor Predictor of Convergence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91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Network Example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9165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121" y="5777023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VHT Delta Tapers But the Variability is Still About 100 VHT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10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Subarea Network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Influence Area Around Project Cut to Subarea</a:t>
            </a:r>
          </a:p>
          <a:p>
            <a:endParaRPr lang="en-US" dirty="0" smtClean="0"/>
          </a:p>
          <a:p>
            <a:r>
              <a:rPr lang="en-US" dirty="0" smtClean="0"/>
              <a:t>User Equilibrium to 500 Iterations and Occasionally 1000.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11180</TotalTime>
  <Words>782</Words>
  <Application>Microsoft Office PowerPoint</Application>
  <PresentationFormat>On-screen Show (4:3)</PresentationFormat>
  <Paragraphs>151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Assignment Convergence: Big Model, Small Projects; Improving Assignment Convergence in Ohio for Estimating Project Impacts</vt:lpstr>
      <vt:lpstr>Motivation</vt:lpstr>
      <vt:lpstr>Ohio Statewide Model = Big Network </vt:lpstr>
      <vt:lpstr>Starting Point</vt:lpstr>
      <vt:lpstr>Statewide Network Example</vt:lpstr>
      <vt:lpstr>Statewide Network Example</vt:lpstr>
      <vt:lpstr>Statewide Network Example</vt:lpstr>
      <vt:lpstr>Statewide Network Example</vt:lpstr>
      <vt:lpstr>Subarea Network Example</vt:lpstr>
      <vt:lpstr>Subarea Network Example</vt:lpstr>
      <vt:lpstr>Subarea Network Example</vt:lpstr>
      <vt:lpstr>Subarea Network Example</vt:lpstr>
      <vt:lpstr>Initial Adjustments</vt:lpstr>
      <vt:lpstr>Subarea with VDF Constraint Removed</vt:lpstr>
      <vt:lpstr>Subarea with VDF Constraint Removed</vt:lpstr>
      <vt:lpstr>Initial Adjustment Results</vt:lpstr>
      <vt:lpstr>Network Editing </vt:lpstr>
      <vt:lpstr>Assignment Algorithm</vt:lpstr>
      <vt:lpstr>2010 Base Network</vt:lpstr>
      <vt:lpstr>2010 Base Network</vt:lpstr>
      <vt:lpstr>2010 Base Network</vt:lpstr>
      <vt:lpstr>2010 Base Network</vt:lpstr>
      <vt:lpstr>Small Project Test</vt:lpstr>
      <vt:lpstr>Convergence Criteria Choices</vt:lpstr>
      <vt:lpstr>Small Project Test Results</vt:lpstr>
      <vt:lpstr>Small Project Test</vt:lpstr>
      <vt:lpstr>Check Solution Localization</vt:lpstr>
      <vt:lpstr>Summary</vt:lpstr>
      <vt:lpstr>Next Steps</vt:lpstr>
      <vt:lpstr>Further Assignment Updates</vt:lpstr>
    </vt:vector>
  </TitlesOfParts>
  <Company>BLA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Keegan, Aaron</dc:creator>
  <cp:lastModifiedBy>Keegan, Aaron</cp:lastModifiedBy>
  <cp:revision>94</cp:revision>
  <dcterms:created xsi:type="dcterms:W3CDTF">2013-04-22T07:25:21Z</dcterms:created>
  <dcterms:modified xsi:type="dcterms:W3CDTF">2013-05-03T05:41:06Z</dcterms:modified>
</cp:coreProperties>
</file>