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54" r:id="rId2"/>
  </p:sldMasterIdLst>
  <p:notesMasterIdLst>
    <p:notesMasterId r:id="rId17"/>
  </p:notesMasterIdLst>
  <p:sldIdLst>
    <p:sldId id="278" r:id="rId3"/>
    <p:sldId id="281" r:id="rId4"/>
    <p:sldId id="283" r:id="rId5"/>
    <p:sldId id="284" r:id="rId6"/>
    <p:sldId id="282" r:id="rId7"/>
    <p:sldId id="269" r:id="rId8"/>
    <p:sldId id="285" r:id="rId9"/>
    <p:sldId id="291" r:id="rId10"/>
    <p:sldId id="286" r:id="rId11"/>
    <p:sldId id="287" r:id="rId12"/>
    <p:sldId id="277" r:id="rId13"/>
    <p:sldId id="288" r:id="rId14"/>
    <p:sldId id="290" r:id="rId15"/>
    <p:sldId id="289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3300"/>
    <a:srgbClr val="FF9900"/>
    <a:srgbClr val="333333"/>
    <a:srgbClr val="000000"/>
    <a:srgbClr val="5C8093"/>
    <a:srgbClr val="3F7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6" autoAdjust="0"/>
  </p:normalViewPr>
  <p:slideViewPr>
    <p:cSldViewPr>
      <p:cViewPr>
        <p:scale>
          <a:sx n="80" d="100"/>
          <a:sy n="80" d="100"/>
        </p:scale>
        <p:origin x="-118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ce.bernardin\AppData\Local\Microsoft\Windows\Temporary%20Internet%20Files\Content.Outlook\1WLAA43Y\ODOT_INRIX_vdfs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TT Variability vs. Delay, Evening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'Sheet1 (2)'!$F$6</c:f>
              <c:strCache>
                <c:ptCount val="1"/>
                <c:pt idx="0">
                  <c:v>Urban Street</c:v>
                </c:pt>
              </c:strCache>
            </c:strRef>
          </c:tx>
          <c:marker>
            <c:symbol val="none"/>
          </c:marker>
          <c:xVal>
            <c:numRef>
              <c:f>'Sheet1 (2)'!$E$7:$E$27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'Sheet1 (2)'!$F$7:$F$27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7.4999999999999956E-2</c:v>
                </c:pt>
                <c:pt idx="10">
                  <c:v>0.15999999999999992</c:v>
                </c:pt>
                <c:pt idx="11">
                  <c:v>0.24499999999999988</c:v>
                </c:pt>
                <c:pt idx="12">
                  <c:v>0.33000000000000007</c:v>
                </c:pt>
                <c:pt idx="13">
                  <c:v>0.41500000000000004</c:v>
                </c:pt>
                <c:pt idx="14">
                  <c:v>0.50000000000000022</c:v>
                </c:pt>
                <c:pt idx="15">
                  <c:v>0.58500000000000019</c:v>
                </c:pt>
                <c:pt idx="16">
                  <c:v>0.67000000000000037</c:v>
                </c:pt>
                <c:pt idx="17">
                  <c:v>0.75500000000000034</c:v>
                </c:pt>
                <c:pt idx="18">
                  <c:v>0.84000000000000052</c:v>
                </c:pt>
                <c:pt idx="19">
                  <c:v>0.92500000000000049</c:v>
                </c:pt>
                <c:pt idx="20">
                  <c:v>1.0100000000000005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'Sheet1 (2)'!$G$6</c:f>
              <c:strCache>
                <c:ptCount val="1"/>
                <c:pt idx="0">
                  <c:v>Urban Freeway</c:v>
                </c:pt>
              </c:strCache>
            </c:strRef>
          </c:tx>
          <c:marker>
            <c:symbol val="none"/>
          </c:marker>
          <c:xVal>
            <c:numRef>
              <c:f>'Sheet1 (2)'!$E$7:$E$27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'Sheet1 (2)'!$G$7:$G$27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4.8000000000000931E-2</c:v>
                </c:pt>
                <c:pt idx="17">
                  <c:v>0.28600000000000136</c:v>
                </c:pt>
                <c:pt idx="18">
                  <c:v>0.52400000000000091</c:v>
                </c:pt>
                <c:pt idx="19">
                  <c:v>0.76200000000000134</c:v>
                </c:pt>
                <c:pt idx="20">
                  <c:v>1.0000000000000009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'Sheet1 (2)'!$H$6</c:f>
              <c:strCache>
                <c:ptCount val="1"/>
                <c:pt idx="0">
                  <c:v>Rural Divided</c:v>
                </c:pt>
              </c:strCache>
            </c:strRef>
          </c:tx>
          <c:marker>
            <c:symbol val="none"/>
          </c:marker>
          <c:xVal>
            <c:numRef>
              <c:f>'Sheet1 (2)'!$E$7:$E$27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'Sheet1 (2)'!$H$7:$H$27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0.10649999999999982</c:v>
                </c:pt>
                <c:pt idx="14">
                  <c:v>0.2370000000000001</c:v>
                </c:pt>
                <c:pt idx="15">
                  <c:v>0.36750000000000016</c:v>
                </c:pt>
                <c:pt idx="16">
                  <c:v>0.49800000000000044</c:v>
                </c:pt>
                <c:pt idx="17">
                  <c:v>0.6285000000000005</c:v>
                </c:pt>
                <c:pt idx="18">
                  <c:v>0.75900000000000056</c:v>
                </c:pt>
                <c:pt idx="19">
                  <c:v>0.88950000000000062</c:v>
                </c:pt>
                <c:pt idx="20">
                  <c:v>1.0200000000000002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'Sheet1 (2)'!$I$6</c:f>
              <c:strCache>
                <c:ptCount val="1"/>
                <c:pt idx="0">
                  <c:v>Rural Other</c:v>
                </c:pt>
              </c:strCache>
            </c:strRef>
          </c:tx>
          <c:marker>
            <c:symbol val="none"/>
          </c:marker>
          <c:xVal>
            <c:numRef>
              <c:f>'Sheet1 (2)'!$E$7:$E$27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'Sheet1 (2)'!$I$7:$I$27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4.4999999999999929E-2</c:v>
                </c:pt>
                <c:pt idx="8">
                  <c:v>0.12</c:v>
                </c:pt>
                <c:pt idx="9">
                  <c:v>0.19499999999999995</c:v>
                </c:pt>
                <c:pt idx="10">
                  <c:v>0.26999999999999991</c:v>
                </c:pt>
                <c:pt idx="11">
                  <c:v>0.34499999999999997</c:v>
                </c:pt>
                <c:pt idx="12">
                  <c:v>0.41999999999999993</c:v>
                </c:pt>
                <c:pt idx="13">
                  <c:v>0.49500000000000011</c:v>
                </c:pt>
                <c:pt idx="14">
                  <c:v>0.57000000000000006</c:v>
                </c:pt>
                <c:pt idx="15">
                  <c:v>0.64500000000000024</c:v>
                </c:pt>
                <c:pt idx="16">
                  <c:v>0.7200000000000002</c:v>
                </c:pt>
                <c:pt idx="17">
                  <c:v>0.79500000000000037</c:v>
                </c:pt>
                <c:pt idx="18">
                  <c:v>0.87000000000000033</c:v>
                </c:pt>
                <c:pt idx="19">
                  <c:v>0.94500000000000051</c:v>
                </c:pt>
                <c:pt idx="20">
                  <c:v>1.0200000000000005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51040"/>
        <c:axId val="52152960"/>
      </c:scatterChart>
      <c:valAx>
        <c:axId val="52151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 Reduction (% of Free-flow)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2152960"/>
        <c:crosses val="autoZero"/>
        <c:crossBetween val="midCat"/>
      </c:valAx>
      <c:valAx>
        <c:axId val="52152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Buffer Time Index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215104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VDFs</a:t>
            </a:r>
            <a:r>
              <a:rPr lang="en-US" baseline="0"/>
              <a:t> estimated from INRIX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(2)'!$F$4:$F$24</c:f>
              <c:numCache>
                <c:formatCode>0%</c:formatCode>
                <c:ptCount val="21"/>
                <c:pt idx="0">
                  <c:v>1</c:v>
                </c:pt>
                <c:pt idx="1">
                  <c:v>0.99998500022499648</c:v>
                </c:pt>
                <c:pt idx="2">
                  <c:v>0.99976005758617925</c:v>
                </c:pt>
                <c:pt idx="3">
                  <c:v>0.99878647443356328</c:v>
                </c:pt>
                <c:pt idx="4">
                  <c:v>0.99617468919349694</c:v>
                </c:pt>
                <c:pt idx="5">
                  <c:v>0.99071207430340569</c:v>
                </c:pt>
                <c:pt idx="6">
                  <c:v>0.98093070705485375</c:v>
                </c:pt>
                <c:pt idx="7">
                  <c:v>0.96523698981192363</c:v>
                </c:pt>
                <c:pt idx="8">
                  <c:v>0.94211637021404893</c:v>
                </c:pt>
                <c:pt idx="9">
                  <c:v>0.91040271664170658</c:v>
                </c:pt>
                <c:pt idx="10">
                  <c:v>0.86956521739130443</c:v>
                </c:pt>
                <c:pt idx="11">
                  <c:v>0.81993087982683066</c:v>
                </c:pt>
                <c:pt idx="12">
                  <c:v>0.76275323407371243</c:v>
                </c:pt>
                <c:pt idx="13">
                  <c:v>0.70007665839409416</c:v>
                </c:pt>
                <c:pt idx="14">
                  <c:v>0.63442115413896349</c:v>
                </c:pt>
                <c:pt idx="15">
                  <c:v>0.56838365896980447</c:v>
                </c:pt>
                <c:pt idx="16">
                  <c:v>0.5042762627077616</c:v>
                </c:pt>
                <c:pt idx="17">
                  <c:v>0.44388908987200432</c:v>
                </c:pt>
                <c:pt idx="18">
                  <c:v>0.38840381567908505</c:v>
                </c:pt>
                <c:pt idx="19">
                  <c:v>0.33843066317180576</c:v>
                </c:pt>
                <c:pt idx="20">
                  <c:v>0.29411764705882337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(2)'!$G$4:$G$24</c:f>
              <c:numCache>
                <c:formatCode>0%</c:formatCode>
                <c:ptCount val="21"/>
                <c:pt idx="0">
                  <c:v>1</c:v>
                </c:pt>
                <c:pt idx="1">
                  <c:v>0.99829790207695868</c:v>
                </c:pt>
                <c:pt idx="2">
                  <c:v>0.99322619733418083</c:v>
                </c:pt>
                <c:pt idx="3">
                  <c:v>0.9848869103605179</c:v>
                </c:pt>
                <c:pt idx="4">
                  <c:v>0.973444435791605</c:v>
                </c:pt>
                <c:pt idx="5">
                  <c:v>0.95911761179714672</c:v>
                </c:pt>
                <c:pt idx="6">
                  <c:v>0.94216962821986472</c:v>
                </c:pt>
                <c:pt idx="7">
                  <c:v>0.92289660327905165</c:v>
                </c:pt>
                <c:pt idx="8">
                  <c:v>0.90161569532602437</c:v>
                </c:pt>
                <c:pt idx="9">
                  <c:v>0.87865355129799105</c:v>
                </c:pt>
                <c:pt idx="10">
                  <c:v>0.85433575395130279</c:v>
                </c:pt>
                <c:pt idx="11">
                  <c:v>0.82897774609240615</c:v>
                </c:pt>
                <c:pt idx="12">
                  <c:v>0.8028775130066157</c:v>
                </c:pt>
                <c:pt idx="13">
                  <c:v>0.77631012036688407</c:v>
                </c:pt>
                <c:pt idx="14">
                  <c:v>0.74952405222683582</c:v>
                </c:pt>
                <c:pt idx="15">
                  <c:v>0.72273918149787686</c:v>
                </c:pt>
                <c:pt idx="16">
                  <c:v>0.69614613499665845</c:v>
                </c:pt>
                <c:pt idx="17">
                  <c:v>0.66990678247121904</c:v>
                </c:pt>
                <c:pt idx="18">
                  <c:v>0.64415557645482524</c:v>
                </c:pt>
                <c:pt idx="19">
                  <c:v>0.61900148869858018</c:v>
                </c:pt>
                <c:pt idx="20">
                  <c:v>0.59453032104637327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(2)'!$H$4:$H$24</c:f>
              <c:numCache>
                <c:formatCode>0%</c:formatCode>
                <c:ptCount val="21"/>
                <c:pt idx="0">
                  <c:v>1</c:v>
                </c:pt>
                <c:pt idx="1">
                  <c:v>0.99997332234673697</c:v>
                </c:pt>
                <c:pt idx="2">
                  <c:v>0.99955614093518175</c:v>
                </c:pt>
                <c:pt idx="3">
                  <c:v>0.99770468575478632</c:v>
                </c:pt>
                <c:pt idx="4">
                  <c:v>0.99266300150970899</c:v>
                </c:pt>
                <c:pt idx="5">
                  <c:v>0.98205204298403448</c:v>
                </c:pt>
                <c:pt idx="6">
                  <c:v>0.96311931939203266</c:v>
                </c:pt>
                <c:pt idx="7">
                  <c:v>0.93321144973196002</c:v>
                </c:pt>
                <c:pt idx="8">
                  <c:v>0.89045169733346308</c:v>
                </c:pt>
                <c:pt idx="9">
                  <c:v>0.83445247965337999</c:v>
                </c:pt>
                <c:pt idx="10">
                  <c:v>0.76675356540407924</c:v>
                </c:pt>
                <c:pt idx="11">
                  <c:v>0.69070055614904102</c:v>
                </c:pt>
                <c:pt idx="12">
                  <c:v>0.61073227528216956</c:v>
                </c:pt>
                <c:pt idx="13">
                  <c:v>0.53137324857060064</c:v>
                </c:pt>
                <c:pt idx="14">
                  <c:v>0.45636181768346323</c:v>
                </c:pt>
                <c:pt idx="15">
                  <c:v>0.38819589517399972</c:v>
                </c:pt>
                <c:pt idx="16">
                  <c:v>0.32811240161526245</c:v>
                </c:pt>
                <c:pt idx="17">
                  <c:v>0.2763401523403789</c:v>
                </c:pt>
                <c:pt idx="18">
                  <c:v>0.23244070022071747</c:v>
                </c:pt>
                <c:pt idx="19">
                  <c:v>0.19561472486842307</c:v>
                </c:pt>
                <c:pt idx="20">
                  <c:v>0.16492534482074578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(2)'!$I$4:$I$24</c:f>
              <c:numCache>
                <c:formatCode>0%</c:formatCode>
                <c:ptCount val="21"/>
                <c:pt idx="0">
                  <c:v>1</c:v>
                </c:pt>
                <c:pt idx="1">
                  <c:v>0.99823512030729666</c:v>
                </c:pt>
                <c:pt idx="2">
                  <c:v>0.9929776619745162</c:v>
                </c:pt>
                <c:pt idx="3">
                  <c:v>0.98433722605895002</c:v>
                </c:pt>
                <c:pt idx="4">
                  <c:v>0.97249019729881114</c:v>
                </c:pt>
                <c:pt idx="5">
                  <c:v>0.95767094426355104</c:v>
                </c:pt>
                <c:pt idx="6">
                  <c:v>0.94016065465266707</c:v>
                </c:pt>
                <c:pt idx="7">
                  <c:v>0.92027475723151897</c:v>
                </c:pt>
                <c:pt idx="8">
                  <c:v>0.89834991088368887</c:v>
                </c:pt>
                <c:pt idx="9">
                  <c:v>0.87473145744256509</c:v>
                </c:pt>
                <c:pt idx="10">
                  <c:v>0.84976206662134601</c:v>
                </c:pt>
                <c:pt idx="11">
                  <c:v>0.82377208532960777</c:v>
                </c:pt>
                <c:pt idx="12">
                  <c:v>0.79707187675355817</c:v>
                </c:pt>
                <c:pt idx="13">
                  <c:v>0.76994622695550929</c:v>
                </c:pt>
                <c:pt idx="14">
                  <c:v>0.74265072839183432</c:v>
                </c:pt>
                <c:pt idx="15">
                  <c:v>0.71540992988982677</c:v>
                </c:pt>
                <c:pt idx="16">
                  <c:v>0.68841697140591263</c:v>
                </c:pt>
                <c:pt idx="17">
                  <c:v>0.66183439315080805</c:v>
                </c:pt>
                <c:pt idx="18">
                  <c:v>0.63579581290309439</c:v>
                </c:pt>
                <c:pt idx="19">
                  <c:v>0.6104081921662653</c:v>
                </c:pt>
                <c:pt idx="20">
                  <c:v>0.58575445173383311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(2)'!$J$4:$J$24</c:f>
              <c:numCache>
                <c:formatCode>0%</c:formatCode>
                <c:ptCount val="21"/>
                <c:pt idx="0">
                  <c:v>1</c:v>
                </c:pt>
                <c:pt idx="1">
                  <c:v>0.99837663958403644</c:v>
                </c:pt>
                <c:pt idx="2">
                  <c:v>0.99353802866158503</c:v>
                </c:pt>
                <c:pt idx="3">
                  <c:v>0.98557706522746125</c:v>
                </c:pt>
                <c:pt idx="4">
                  <c:v>0.97464367027414778</c:v>
                </c:pt>
                <c:pt idx="5">
                  <c:v>0.96093787536635744</c:v>
                </c:pt>
                <c:pt idx="6">
                  <c:v>0.94470098324478347</c:v>
                </c:pt>
                <c:pt idx="7">
                  <c:v>0.92620550277213309</c:v>
                </c:pt>
                <c:pt idx="8">
                  <c:v>0.90574459451625999</c:v>
                </c:pt>
                <c:pt idx="9">
                  <c:v>0.88362171800803402</c:v>
                </c:pt>
                <c:pt idx="10">
                  <c:v>0.86014106313435412</c:v>
                </c:pt>
                <c:pt idx="11">
                  <c:v>0.83559919983020636</c:v>
                </c:pt>
                <c:pt idx="12">
                  <c:v>0.81027821712863335</c:v>
                </c:pt>
                <c:pt idx="13">
                  <c:v>0.78444046645967902</c:v>
                </c:pt>
                <c:pt idx="14">
                  <c:v>0.75832489064955066</c:v>
                </c:pt>
                <c:pt idx="15">
                  <c:v>0.73214481824504885</c:v>
                </c:pt>
                <c:pt idx="16">
                  <c:v>0.70608703511229598</c:v>
                </c:pt>
                <c:pt idx="17">
                  <c:v>0.68031190940422359</c:v>
                </c:pt>
                <c:pt idx="18">
                  <c:v>0.65495433658365332</c:v>
                </c:pt>
                <c:pt idx="19">
                  <c:v>0.63012528150846936</c:v>
                </c:pt>
                <c:pt idx="20">
                  <c:v>0.60591371788657289</c:v>
                </c:pt>
              </c:numCache>
            </c:numRef>
          </c:yVal>
          <c:smooth val="1"/>
        </c:ser>
        <c:ser>
          <c:idx val="5"/>
          <c:order val="5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(2)'!$K$4:$K$24</c:f>
              <c:numCache>
                <c:formatCode>0%</c:formatCode>
                <c:ptCount val="21"/>
                <c:pt idx="0">
                  <c:v>1</c:v>
                </c:pt>
                <c:pt idx="1">
                  <c:v>0.99814943095500941</c:v>
                </c:pt>
                <c:pt idx="2">
                  <c:v>0.99263859220024286</c:v>
                </c:pt>
                <c:pt idx="3">
                  <c:v>0.98358785308344954</c:v>
                </c:pt>
                <c:pt idx="4">
                  <c:v>0.97119060198278284</c:v>
                </c:pt>
                <c:pt idx="5">
                  <c:v>0.95570315859893928</c:v>
                </c:pt>
                <c:pt idx="6">
                  <c:v>0.93743203617737725</c:v>
                </c:pt>
                <c:pt idx="7">
                  <c:v>0.91671968362170275</c:v>
                </c:pt>
                <c:pt idx="8">
                  <c:v>0.89392985868756791</c:v>
                </c:pt>
                <c:pt idx="9">
                  <c:v>0.86943366829714464</c:v>
                </c:pt>
                <c:pt idx="10">
                  <c:v>0.84359709802598282</c:v>
                </c:pt>
                <c:pt idx="11">
                  <c:v>0.81677058711103345</c:v>
                </c:pt>
                <c:pt idx="12">
                  <c:v>0.7892809334983456</c:v>
                </c:pt>
                <c:pt idx="13">
                  <c:v>0.7614255714118201</c:v>
                </c:pt>
                <c:pt idx="14">
                  <c:v>0.73346907400996342</c:v>
                </c:pt>
                <c:pt idx="15">
                  <c:v>0.70564160462900882</c:v>
                </c:pt>
                <c:pt idx="16">
                  <c:v>0.67813896966277498</c:v>
                </c:pt>
                <c:pt idx="17">
                  <c:v>0.6511239049723726</c:v>
                </c:pt>
                <c:pt idx="18">
                  <c:v>0.62472824321420173</c:v>
                </c:pt>
                <c:pt idx="19">
                  <c:v>0.59905564867542793</c:v>
                </c:pt>
                <c:pt idx="20">
                  <c:v>0.57418465778594385</c:v>
                </c:pt>
              </c:numCache>
            </c:numRef>
          </c:yVal>
          <c:smooth val="1"/>
        </c:ser>
        <c:ser>
          <c:idx val="6"/>
          <c:order val="6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(2)'!$L$4:$L$24</c:f>
              <c:numCache>
                <c:formatCode>0%</c:formatCode>
                <c:ptCount val="21"/>
                <c:pt idx="0">
                  <c:v>1</c:v>
                </c:pt>
                <c:pt idx="1">
                  <c:v>0.99778292633767773</c:v>
                </c:pt>
                <c:pt idx="2">
                  <c:v>0.99119030060819435</c:v>
                </c:pt>
                <c:pt idx="3">
                  <c:v>0.98039407920407695</c:v>
                </c:pt>
                <c:pt idx="4">
                  <c:v>0.96566855165167942</c:v>
                </c:pt>
                <c:pt idx="5">
                  <c:v>0.94737340722845909</c:v>
                </c:pt>
                <c:pt idx="6">
                  <c:v>0.9259327846872939</c:v>
                </c:pt>
                <c:pt idx="7">
                  <c:v>0.90181246268750936</c:v>
                </c:pt>
                <c:pt idx="8">
                  <c:v>0.87549728245643532</c:v>
                </c:pt>
                <c:pt idx="9">
                  <c:v>0.8474705546355793</c:v>
                </c:pt>
                <c:pt idx="10">
                  <c:v>0.81819669448535426</c:v>
                </c:pt>
                <c:pt idx="11">
                  <c:v>0.78810776900876534</c:v>
                </c:pt>
                <c:pt idx="12">
                  <c:v>0.75759412349390287</c:v>
                </c:pt>
                <c:pt idx="13">
                  <c:v>0.72699884697982864</c:v>
                </c:pt>
                <c:pt idx="14">
                  <c:v>0.69661556294896865</c:v>
                </c:pt>
                <c:pt idx="15">
                  <c:v>0.66668888962965422</c:v>
                </c:pt>
                <c:pt idx="16">
                  <c:v>0.63741688083873849</c:v>
                </c:pt>
                <c:pt idx="17">
                  <c:v>0.60895480215667419</c:v>
                </c:pt>
                <c:pt idx="18">
                  <c:v>0.58141968733574878</c:v>
                </c:pt>
                <c:pt idx="19">
                  <c:v>0.55489523023157983</c:v>
                </c:pt>
                <c:pt idx="20">
                  <c:v>0.52943667937314687</c:v>
                </c:pt>
              </c:numCache>
            </c:numRef>
          </c:yVal>
          <c:smooth val="1"/>
        </c:ser>
        <c:ser>
          <c:idx val="7"/>
          <c:order val="7"/>
          <c:marker>
            <c:symbol val="none"/>
          </c:marker>
          <c:xVal>
            <c:numRef>
              <c:f>'[ODOT_INRIX_vdfs_v2.xlsx]LinkFFS (2)'!$E$4:$E$24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</c:numCache>
            </c:numRef>
          </c:xVal>
          <c:yVal>
            <c:numRef>
              <c:f>'[ODOT_INRIX_vdfs_v2.xlsx]LinkFFS (2)'!$M$4:$M$24</c:f>
              <c:numCache>
                <c:formatCode>0%</c:formatCode>
                <c:ptCount val="21"/>
                <c:pt idx="0">
                  <c:v>1</c:v>
                </c:pt>
                <c:pt idx="1">
                  <c:v>0.9980368614934424</c:v>
                </c:pt>
                <c:pt idx="2">
                  <c:v>0.99219342215448847</c:v>
                </c:pt>
                <c:pt idx="3">
                  <c:v>0.98260494466460246</c:v>
                </c:pt>
                <c:pt idx="4">
                  <c:v>0.96948826531403665</c:v>
                </c:pt>
                <c:pt idx="5">
                  <c:v>0.95312984011246937</c:v>
                </c:pt>
                <c:pt idx="6">
                  <c:v>0.93387074481795118</c:v>
                </c:pt>
                <c:pt idx="7">
                  <c:v>0.91209002693401864</c:v>
                </c:pt>
                <c:pt idx="8">
                  <c:v>0.88818781264211</c:v>
                </c:pt>
                <c:pt idx="9">
                  <c:v>0.86256940449070885</c:v>
                </c:pt>
                <c:pt idx="10">
                  <c:v>0.83563131946185354</c:v>
                </c:pt>
                <c:pt idx="11">
                  <c:v>0.80774987540458165</c:v>
                </c:pt>
                <c:pt idx="12">
                  <c:v>0.77927259578818753</c:v>
                </c:pt>
                <c:pt idx="13">
                  <c:v>0.75051241234953159</c:v>
                </c:pt>
                <c:pt idx="14">
                  <c:v>0.72174442741127598</c:v>
                </c:pt>
                <c:pt idx="15">
                  <c:v>0.69320485936606413</c:v>
                </c:pt>
                <c:pt idx="16">
                  <c:v>0.66509172945132577</c:v>
                </c:pt>
                <c:pt idx="17">
                  <c:v>0.6375668409136841</c:v>
                </c:pt>
                <c:pt idx="18">
                  <c:v>0.61075863551634746</c:v>
                </c:pt>
                <c:pt idx="19">
                  <c:v>0.58476557040665167</c:v>
                </c:pt>
                <c:pt idx="20">
                  <c:v>0.55965972688605314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07616"/>
        <c:axId val="52209536"/>
      </c:scatterChart>
      <c:valAx>
        <c:axId val="52207616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V/C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209536"/>
        <c:crosses val="autoZero"/>
        <c:crossBetween val="midCat"/>
      </c:valAx>
      <c:valAx>
        <c:axId val="5220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</a:t>
                </a:r>
                <a:r>
                  <a:rPr lang="en-US" baseline="0"/>
                  <a:t> (% of Free-flow)</a:t>
                </a:r>
                <a:endParaRPr lang="en-US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22076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B2711F2-5B13-474F-878B-554D5F9C1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OPI is ODOT specific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Grades, truck percentage and congestion key</a:t>
            </a:r>
            <a:r>
              <a:rPr lang="en-US" baseline="0" dirty="0" smtClean="0"/>
              <a:t> factors why operating and crash costs not simply length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n.rsginc.com/corp/marketing/Logos/RSG%20Logos/RSG03-logo_color.JP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0808" y="3443009"/>
            <a:ext cx="187085" cy="45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defTabSz="914501" eaLnBrk="0" hangingPunct="0"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489" y="941295"/>
            <a:ext cx="3810000" cy="874059"/>
          </a:xfrm>
        </p:spPr>
        <p:txBody>
          <a:bodyPr tIns="0" anchor="t"/>
          <a:lstStyle>
            <a:lvl1pPr>
              <a:defRPr sz="2200"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489" y="1815354"/>
            <a:ext cx="3810000" cy="806824"/>
          </a:xfrm>
        </p:spPr>
        <p:txBody>
          <a:bodyPr lIns="0" t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267489" y="4572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April 1, 2011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267489" y="3885640"/>
            <a:ext cx="4114511" cy="61072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 b="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2000" dirty="0" smtClean="0"/>
              <a:t>Prepared for:</a:t>
            </a:r>
          </a:p>
          <a:p>
            <a:pPr>
              <a:defRPr/>
            </a:pPr>
            <a:r>
              <a:rPr lang="en-US" sz="2000" dirty="0" smtClean="0"/>
              <a:t>Client Name</a:t>
            </a:r>
            <a:endParaRPr lang="en-US" sz="2000" dirty="0"/>
          </a:p>
        </p:txBody>
      </p:sp>
      <p:pic>
        <p:nvPicPr>
          <p:cNvPr id="1026" name="Picture 2" descr="Pictur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" y="979361"/>
            <a:ext cx="3017520" cy="7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1482436" y="11430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1482436" y="25908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1482436" y="40386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enter category </a:t>
            </a:r>
            <a:r>
              <a:rPr lang="en-US" dirty="0" err="1" smtClean="0"/>
              <a:t>descripiton</a:t>
            </a:r>
            <a:endParaRPr lang="en-US" dirty="0" smtClean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1482436" y="5486400"/>
            <a:ext cx="4336473" cy="12192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234546" y="1143000"/>
            <a:ext cx="2694709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Chart Placeholder 27"/>
          <p:cNvSpPr>
            <a:spLocks noGrp="1"/>
          </p:cNvSpPr>
          <p:nvPr>
            <p:ph type="chart" sz="quarter" idx="21"/>
          </p:nvPr>
        </p:nvSpPr>
        <p:spPr>
          <a:xfrm>
            <a:off x="6234546" y="3962400"/>
            <a:ext cx="2694709" cy="2667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415636" y="11430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415636" y="25908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415636" y="40386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5" hasCustomPrompt="1"/>
          </p:nvPr>
        </p:nvSpPr>
        <p:spPr>
          <a:xfrm>
            <a:off x="415636" y="5486400"/>
            <a:ext cx="10668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415637" y="672354"/>
            <a:ext cx="8312727" cy="47064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7D129-7F7D-4C10-9502-E9965673E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64705-44DA-4093-B71A-7A530A5A2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2A0F8-EBEB-404A-BF71-840FBCDFF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EC9C1B-98D7-4310-BB37-DB4DE72FC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B82183-8B01-4627-A3F9-1AABBF3A8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3FFCE-A11A-4234-B62D-1F0BDCC74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B95ED7-30D8-43CF-80D7-1EDDC8124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739588"/>
            <a:ext cx="8271163" cy="605118"/>
          </a:xfrm>
        </p:spPr>
        <p:txBody>
          <a:bodyPr/>
          <a:lstStyle>
            <a:lvl1pPr marL="287338" indent="-287338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15637" y="1411941"/>
            <a:ext cx="8312727" cy="4908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48" y="3888443"/>
            <a:ext cx="7065818" cy="120183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648" y="2564747"/>
            <a:ext cx="7065818" cy="132369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43" indent="0">
              <a:buNone/>
              <a:defRPr sz="1600"/>
            </a:lvl2pPr>
            <a:lvl3pPr marL="820487" indent="0">
              <a:buNone/>
              <a:defRPr sz="1400"/>
            </a:lvl3pPr>
            <a:lvl4pPr marL="1230730" indent="0">
              <a:buNone/>
              <a:defRPr sz="1300"/>
            </a:lvl4pPr>
            <a:lvl5pPr marL="1640973" indent="0">
              <a:buNone/>
              <a:defRPr sz="1300"/>
            </a:lvl5pPr>
            <a:lvl6pPr marL="2051216" indent="0">
              <a:buNone/>
              <a:defRPr sz="1300"/>
            </a:lvl6pPr>
            <a:lvl7pPr marL="2461461" indent="0">
              <a:buNone/>
              <a:defRPr sz="1300"/>
            </a:lvl7pPr>
            <a:lvl8pPr marL="2871703" indent="0">
              <a:buNone/>
              <a:defRPr sz="1300"/>
            </a:lvl8pPr>
            <a:lvl9pPr marL="328194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442364" y="1815352"/>
            <a:ext cx="2701636" cy="4356847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graphic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15637" y="739588"/>
            <a:ext cx="8312727" cy="1008529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15636" y="1815353"/>
            <a:ext cx="5818909" cy="437029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 + Call-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15636" y="1815353"/>
            <a:ext cx="5818909" cy="40341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442364" y="1815353"/>
            <a:ext cx="2701636" cy="1546412"/>
          </a:xfrm>
          <a:solidFill>
            <a:schemeClr val="accent1"/>
          </a:solidFill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call-out box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15637" y="739588"/>
            <a:ext cx="8312727" cy="1008529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5637" y="1008530"/>
            <a:ext cx="3671455" cy="48409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800600" y="1008530"/>
            <a:ext cx="3810000" cy="4840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15637" y="1613647"/>
            <a:ext cx="3671455" cy="484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876800" y="1613647"/>
            <a:ext cx="3810000" cy="484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5637" y="739589"/>
            <a:ext cx="8312727" cy="806824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dsay\AppData\Local\Microsoft\Windows\Temporary Internet Files\Content.Outlook\5YL4OM66\RSG_PrimaryLocations_3-12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9" y="533400"/>
            <a:ext cx="29772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9273" y="6252882"/>
            <a:ext cx="1593273" cy="403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7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6" y="762000"/>
            <a:ext cx="8423853" cy="20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458489" y="6524626"/>
            <a:ext cx="609023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608" eaLnBrk="0" hangingPunct="0">
              <a:spcBef>
                <a:spcPct val="50000"/>
              </a:spcBef>
              <a:defRPr/>
            </a:pPr>
            <a:fld id="{B55BBFD6-4165-4EBA-B9E7-817CCDDBB5F8}" type="slidenum">
              <a:rPr lang="en-US" sz="1400" b="1">
                <a:solidFill>
                  <a:srgbClr val="3D7B7A"/>
                </a:solidFill>
                <a:latin typeface="Trebuchet MS" pitchFamily="34" charset="0"/>
                <a:ea typeface="+mn-ea"/>
              </a:rPr>
              <a:pPr algn="r" defTabSz="914608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3D7B7A"/>
              </a:solidFill>
              <a:latin typeface="Trebuchet MS" pitchFamily="34" charset="0"/>
              <a:ea typeface="+mn-ea"/>
            </a:endParaRPr>
          </a:p>
        </p:txBody>
      </p:sp>
      <p:pic>
        <p:nvPicPr>
          <p:cNvPr id="2055" name="Picture 10" descr="Color Logo mt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818" y="6377548"/>
            <a:ext cx="277091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Candara" pitchFamily="34" charset="0"/>
          <a:ea typeface="MS PGothic" pitchFamily="34" charset="-128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10291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820583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23087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641165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285750" indent="-285750" algn="l" defTabSz="91460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 baseline="0">
          <a:solidFill>
            <a:schemeClr val="accent1"/>
          </a:solidFill>
          <a:latin typeface="Candara" pitchFamily="34" charset="0"/>
          <a:ea typeface="MS PGothic" pitchFamily="34" charset="-128"/>
          <a:cs typeface="+mn-cs"/>
        </a:defRPr>
      </a:lvl1pPr>
      <a:lvl2pPr marL="685244" indent="-227940" algn="l" defTabSz="91460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Candara" pitchFamily="34" charset="0"/>
          <a:ea typeface="MS PGothic" pitchFamily="34" charset="-128"/>
          <a:cs typeface="+mn-cs"/>
        </a:defRPr>
      </a:lvl2pPr>
      <a:lvl3pPr marL="1092686" indent="-178078" algn="l" defTabSz="914608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800">
          <a:solidFill>
            <a:srgbClr val="333333"/>
          </a:solidFill>
          <a:latin typeface="Candara" pitchFamily="34" charset="0"/>
          <a:ea typeface="MS PGothic" pitchFamily="34" charset="-128"/>
          <a:cs typeface="+mn-cs"/>
        </a:defRPr>
      </a:lvl3pPr>
      <a:lvl4pPr marL="1434595" indent="-178078" algn="l" defTabSz="91460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333333"/>
          </a:solidFill>
          <a:latin typeface="+mn-lt"/>
          <a:ea typeface="MS PGothic" pitchFamily="34" charset="-128"/>
          <a:cs typeface="+mn-cs"/>
        </a:defRPr>
      </a:lvl4pPr>
      <a:lvl5pPr marL="1777929" indent="-178078" algn="l" defTabSz="914608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800">
          <a:solidFill>
            <a:srgbClr val="333333"/>
          </a:solidFill>
          <a:latin typeface="+mn-lt"/>
          <a:ea typeface="MS PGothic" pitchFamily="34" charset="-128"/>
          <a:cs typeface="+mn-cs"/>
        </a:defRPr>
      </a:lvl5pPr>
      <a:lvl6pPr marL="2005868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6pPr>
      <a:lvl7pPr marL="2416160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7pPr>
      <a:lvl8pPr marL="2826451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8pPr>
      <a:lvl9pPr marL="3236742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30" name="Freeform 29"/>
          <p:cNvSpPr>
            <a:spLocks/>
          </p:cNvSpPr>
          <p:nvPr/>
        </p:nvSpPr>
        <p:spPr bwMode="auto">
          <a:xfrm>
            <a:off x="0" y="2514600"/>
            <a:ext cx="9144000" cy="533400"/>
          </a:xfrm>
          <a:custGeom>
            <a:avLst/>
            <a:gdLst>
              <a:gd name="T0" fmla="*/ 0 w 5760"/>
              <a:gd name="T1" fmla="*/ 533400 h 336"/>
              <a:gd name="T2" fmla="*/ 8686800 w 5760"/>
              <a:gd name="T3" fmla="*/ 533400 h 336"/>
              <a:gd name="T4" fmla="*/ 9144000 w 5760"/>
              <a:gd name="T5" fmla="*/ 228600 h 336"/>
              <a:gd name="T6" fmla="*/ 9144000 w 5760"/>
              <a:gd name="T7" fmla="*/ 0 h 336"/>
              <a:gd name="T8" fmla="*/ 0 w 5760"/>
              <a:gd name="T9" fmla="*/ 0 h 336"/>
              <a:gd name="T10" fmla="*/ 0 w 5760"/>
              <a:gd name="T11" fmla="*/ 53340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C8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62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429000"/>
            <a:ext cx="822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60C99077-889A-4C8C-BEA5-38B01E6EBA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3" name="Line 36"/>
          <p:cNvSpPr>
            <a:spLocks noChangeShapeType="1"/>
          </p:cNvSpPr>
          <p:nvPr/>
        </p:nvSpPr>
        <p:spPr bwMode="auto">
          <a:xfrm>
            <a:off x="0" y="320040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38"/>
          <p:cNvSpPr>
            <a:spLocks noChangeShapeType="1"/>
          </p:cNvSpPr>
          <p:nvPr/>
        </p:nvSpPr>
        <p:spPr bwMode="auto">
          <a:xfrm flipV="1">
            <a:off x="8763000" y="2971800"/>
            <a:ext cx="381000" cy="22860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5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Candara" pitchFamily="34" charset="0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100000"/>
        <a:buFont typeface="Cambria" pitchFamily="18" charset="0"/>
        <a:buChar char="‒"/>
        <a:defRPr sz="1600">
          <a:solidFill>
            <a:schemeClr val="tx1"/>
          </a:solidFill>
          <a:latin typeface="Candara" pitchFamily="34" charset="0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Arial" pitchFamily="34" charset="0"/>
        <a:buChar char="•"/>
        <a:defRPr sz="1400">
          <a:solidFill>
            <a:schemeClr val="tx1"/>
          </a:solidFill>
          <a:latin typeface="Candara" pitchFamily="34" charset="0"/>
        </a:defRPr>
      </a:lvl3pPr>
      <a:lvl4pPr marL="1030288" indent="-168275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Candara" pitchFamily="34" charset="0"/>
        </a:defRPr>
      </a:lvl4pPr>
      <a:lvl5pPr marL="13128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Candara" pitchFamily="34" charset="0"/>
        </a:defRPr>
      </a:lvl5pPr>
      <a:lvl6pPr marL="17700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 5: Transportation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Development of an Enhanced User Benefit and Cost Calculator for Ohio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810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Vince Bernardin, RSG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Chris Beard, BLA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Greg Giaimo, ODOT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508812"/>
          </a:xfrm>
        </p:spPr>
        <p:txBody>
          <a:bodyPr>
            <a:normAutofit/>
          </a:bodyPr>
          <a:lstStyle/>
          <a:p>
            <a:r>
              <a:rPr lang="en-US" dirty="0" smtClean="0"/>
              <a:t>Goal: Incorporate Vehicle Operating Costs and Crash Costs &amp; Delays in Assignment</a:t>
            </a:r>
          </a:p>
          <a:p>
            <a:pPr lvl="1"/>
            <a:r>
              <a:rPr lang="en-US" dirty="0" smtClean="0"/>
              <a:t>Avoid potential inconsistency between costs used to select best route in assignment and costs in economic analysis</a:t>
            </a:r>
          </a:p>
          <a:p>
            <a:endParaRPr lang="en-US" sz="1000" dirty="0"/>
          </a:p>
          <a:p>
            <a:r>
              <a:rPr lang="en-US" dirty="0" smtClean="0"/>
              <a:t>Methods: </a:t>
            </a:r>
            <a:r>
              <a:rPr lang="en-US" dirty="0"/>
              <a:t>Vehicle Operation &amp; Crash Costs</a:t>
            </a:r>
          </a:p>
          <a:p>
            <a:pPr lvl="1"/>
            <a:r>
              <a:rPr lang="en-US" dirty="0" smtClean="0"/>
              <a:t>HERS Methods for most VOCs </a:t>
            </a:r>
          </a:p>
          <a:p>
            <a:pPr lvl="1"/>
            <a:r>
              <a:rPr lang="en-US" dirty="0" smtClean="0"/>
              <a:t>AASHTO </a:t>
            </a:r>
            <a:r>
              <a:rPr lang="en-US" dirty="0"/>
              <a:t>Red </a:t>
            </a:r>
            <a:r>
              <a:rPr lang="en-US" dirty="0" smtClean="0"/>
              <a:t>Book for most safety </a:t>
            </a:r>
            <a:endParaRPr lang="en-US" dirty="0"/>
          </a:p>
          <a:p>
            <a:pPr lvl="2"/>
            <a:r>
              <a:rPr lang="en-US" dirty="0"/>
              <a:t>Considered Highway Safety Manual but left for future</a:t>
            </a:r>
          </a:p>
          <a:p>
            <a:pPr lvl="1"/>
            <a:r>
              <a:rPr lang="en-US" dirty="0" smtClean="0"/>
              <a:t>Published OSU research for work zones</a:t>
            </a:r>
          </a:p>
          <a:p>
            <a:pPr lvl="1"/>
            <a:endParaRPr lang="en-US" sz="1000" dirty="0" smtClean="0"/>
          </a:p>
          <a:p>
            <a:r>
              <a:rPr lang="en-US" dirty="0"/>
              <a:t>Utility Operation</a:t>
            </a:r>
          </a:p>
          <a:p>
            <a:pPr lvl="1"/>
            <a:r>
              <a:rPr lang="en-US" dirty="0"/>
              <a:t>Calculate Costs &amp; Delays on Mainlines &amp; </a:t>
            </a:r>
            <a:r>
              <a:rPr lang="en-US" dirty="0" smtClean="0"/>
              <a:t>at Intersections</a:t>
            </a:r>
          </a:p>
          <a:p>
            <a:pPr lvl="2"/>
            <a:r>
              <a:rPr lang="en-US" dirty="0" smtClean="0"/>
              <a:t>Based on ‘bootstrapped’ traffic levels</a:t>
            </a:r>
          </a:p>
          <a:p>
            <a:pPr lvl="2"/>
            <a:r>
              <a:rPr lang="en-US" dirty="0" smtClean="0"/>
              <a:t>Linearization necessary – economic models not monotonic</a:t>
            </a:r>
            <a:endParaRPr lang="en-US" dirty="0"/>
          </a:p>
          <a:p>
            <a:pPr lvl="1"/>
            <a:r>
              <a:rPr lang="en-US" dirty="0" smtClean="0"/>
              <a:t>Apply </a:t>
            </a:r>
            <a:r>
              <a:rPr lang="en-US" dirty="0"/>
              <a:t>to TDM network for Assignment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PRECOST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9188" r="12821"/>
          <a:stretch/>
        </p:blipFill>
        <p:spPr bwMode="auto">
          <a:xfrm>
            <a:off x="4591050" y="1971675"/>
            <a:ext cx="4552950" cy="4048125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508812"/>
          </a:xfrm>
        </p:spPr>
        <p:txBody>
          <a:bodyPr>
            <a:normAutofit/>
          </a:bodyPr>
          <a:lstStyle/>
          <a:p>
            <a:r>
              <a:rPr lang="en-US" dirty="0" smtClean="0"/>
              <a:t>Goal: Apply Consumer Surplus Theory &amp; Incorporate Additional Cost Factors </a:t>
            </a:r>
          </a:p>
          <a:p>
            <a:pPr lvl="1"/>
            <a:r>
              <a:rPr lang="en-US" dirty="0" smtClean="0"/>
              <a:t>Consumer Surplus Theory</a:t>
            </a:r>
          </a:p>
          <a:p>
            <a:pPr lvl="1"/>
            <a:r>
              <a:rPr lang="en-US" dirty="0" smtClean="0"/>
              <a:t>Commodity Value of Time</a:t>
            </a:r>
          </a:p>
          <a:p>
            <a:pPr lvl="1"/>
            <a:r>
              <a:rPr lang="en-US" dirty="0" smtClean="0"/>
              <a:t>Travel Time Reliability</a:t>
            </a:r>
          </a:p>
          <a:p>
            <a:pPr lvl="1"/>
            <a:r>
              <a:rPr lang="en-US" dirty="0" smtClean="0"/>
              <a:t>Work Zone Delays &amp; Costs</a:t>
            </a:r>
          </a:p>
          <a:p>
            <a:pPr lvl="1"/>
            <a:endParaRPr lang="en-US" dirty="0"/>
          </a:p>
          <a:p>
            <a:r>
              <a:rPr lang="en-US" dirty="0"/>
              <a:t>Consumer </a:t>
            </a:r>
            <a:r>
              <a:rPr lang="en-US" dirty="0" smtClean="0"/>
              <a:t>Surplus Theory</a:t>
            </a:r>
          </a:p>
          <a:p>
            <a:pPr lvl="1"/>
            <a:r>
              <a:rPr lang="en-US" dirty="0" smtClean="0"/>
              <a:t>Necessary when induced travel / </a:t>
            </a:r>
            <a:br>
              <a:rPr lang="en-US" dirty="0" smtClean="0"/>
            </a:br>
            <a:r>
              <a:rPr lang="en-US" dirty="0" smtClean="0"/>
              <a:t>land use are significant</a:t>
            </a:r>
          </a:p>
          <a:p>
            <a:pPr lvl="1"/>
            <a:r>
              <a:rPr lang="en-US" dirty="0" smtClean="0"/>
              <a:t>Applied to total user costs not </a:t>
            </a:r>
            <a:br>
              <a:rPr lang="en-US" dirty="0" smtClean="0"/>
            </a:br>
            <a:r>
              <a:rPr lang="en-US" dirty="0" smtClean="0"/>
              <a:t>just travel time</a:t>
            </a:r>
          </a:p>
          <a:p>
            <a:pPr lvl="1"/>
            <a:r>
              <a:rPr lang="en-US" dirty="0" smtClean="0"/>
              <a:t>Used linearization “Rule of Half”</a:t>
            </a:r>
          </a:p>
          <a:p>
            <a:pPr lvl="1"/>
            <a:r>
              <a:rPr lang="en-US" dirty="0" smtClean="0"/>
              <a:t>Expected Utility proved problematic</a:t>
            </a:r>
          </a:p>
          <a:p>
            <a:pPr lvl="1"/>
            <a:r>
              <a:rPr lang="en-US" dirty="0" smtClean="0"/>
              <a:t>Numerical integration possible but time consuming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UCOST2 Utility – Consumer Surplus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1" y="739588"/>
            <a:ext cx="8610600" cy="57374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Commodity Value of </a:t>
            </a:r>
            <a:r>
              <a:rPr lang="en-US" dirty="0" smtClean="0"/>
              <a:t>Time &amp; Truck Classes</a:t>
            </a:r>
            <a:endParaRPr lang="en-US" dirty="0"/>
          </a:p>
          <a:p>
            <a:pPr lvl="1"/>
            <a:r>
              <a:rPr lang="en-US" dirty="0" smtClean="0"/>
              <a:t>Considered logistics-based truck classes related to commodity values</a:t>
            </a:r>
          </a:p>
          <a:p>
            <a:pPr lvl="1"/>
            <a:r>
              <a:rPr lang="en-US" dirty="0" smtClean="0"/>
              <a:t>Variation in value of commodity time much less than truck size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Truck classes based on # of axles &amp; service vs. goods-carrying</a:t>
            </a:r>
          </a:p>
          <a:p>
            <a:pPr lvl="2"/>
            <a:r>
              <a:rPr lang="en-US" dirty="0" smtClean="0"/>
              <a:t>Dovetails better with toll classifications</a:t>
            </a:r>
          </a:p>
          <a:p>
            <a:pPr lvl="2"/>
            <a:r>
              <a:rPr lang="en-US" dirty="0" smtClean="0"/>
              <a:t>Includes wage &amp; benefits + commodity VOT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Commodity value of travel time reliability may prove more critical</a:t>
            </a:r>
          </a:p>
          <a:p>
            <a:pPr marL="0" indent="0">
              <a:buNone/>
            </a:pPr>
            <a:r>
              <a:rPr lang="en-US" dirty="0" smtClean="0"/>
              <a:t>SEE YOUR FLASH DRIVE FOR ADDITIONAL COMPARISONS IN SPREADSHEET </a:t>
            </a:r>
            <a:r>
              <a:rPr lang="en-US" dirty="0"/>
              <a:t>(ODOT_Truck_VOT_Summary.xlsx</a:t>
            </a:r>
            <a:r>
              <a:rPr lang="en-US" dirty="0" smtClean="0"/>
              <a:t>)!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UCOST2 Utility – Commodity Value of Time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55194"/>
              </p:ext>
            </p:extLst>
          </p:nvPr>
        </p:nvGraphicFramePr>
        <p:xfrm>
          <a:off x="1371602" y="1676400"/>
          <a:ext cx="5867399" cy="137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2669"/>
                <a:gridCol w="753869"/>
                <a:gridCol w="730287"/>
                <a:gridCol w="730287"/>
                <a:gridCol w="730287"/>
              </a:tblGrid>
              <a:tr h="28377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FOR-HIRE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LONG-TERM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SHORT-TERM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 THE SPOT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Value ($/ton)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$1.02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$1.97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$1.31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$0.85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Value of Time ($/hr/ton)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$0.78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$0.87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$0.86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$0.58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24070"/>
              </p:ext>
            </p:extLst>
          </p:nvPr>
        </p:nvGraphicFramePr>
        <p:xfrm>
          <a:off x="1905000" y="4002862"/>
          <a:ext cx="40386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281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Truck Class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Value of Time</a:t>
                      </a:r>
                      <a:endParaRPr lang="en-US" sz="1400" dirty="0"/>
                    </a:p>
                  </a:txBody>
                  <a:tcPr/>
                </a:tc>
              </a:tr>
              <a:tr h="281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</a:t>
                      </a:r>
                      <a:r>
                        <a:rPr lang="en-US" sz="1400" baseline="0" dirty="0" smtClean="0"/>
                        <a:t> Tire Service Vehicle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$25.87 / </a:t>
                      </a:r>
                      <a:r>
                        <a:rPr lang="en-US" sz="1400" dirty="0" err="1" smtClean="0"/>
                        <a:t>hr</a:t>
                      </a:r>
                      <a:endParaRPr lang="en-US" sz="1400" dirty="0"/>
                    </a:p>
                  </a:txBody>
                  <a:tcPr/>
                </a:tc>
              </a:tr>
              <a:tr h="281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 Tire Goods</a:t>
                      </a:r>
                      <a:r>
                        <a:rPr lang="en-US" sz="1400" baseline="0" dirty="0" smtClean="0"/>
                        <a:t> Vehicle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$21.14 / </a:t>
                      </a:r>
                      <a:r>
                        <a:rPr lang="en-US" sz="1400" dirty="0" err="1" smtClean="0"/>
                        <a:t>hr</a:t>
                      </a:r>
                      <a:endParaRPr lang="en-US" sz="1400" dirty="0" smtClean="0"/>
                    </a:p>
                  </a:txBody>
                  <a:tcPr/>
                </a:tc>
              </a:tr>
              <a:tr h="281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 Truck (2-4 Axle)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$22.42 / </a:t>
                      </a:r>
                      <a:r>
                        <a:rPr lang="en-US" sz="1400" dirty="0" err="1" smtClean="0"/>
                        <a:t>hr</a:t>
                      </a:r>
                      <a:endParaRPr lang="en-US" sz="1400" dirty="0" smtClean="0"/>
                    </a:p>
                  </a:txBody>
                  <a:tcPr/>
                </a:tc>
              </a:tr>
              <a:tr h="281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 Truck (5+ Axle)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$34.24 / </a:t>
                      </a:r>
                      <a:r>
                        <a:rPr lang="en-US" sz="1400" dirty="0" err="1" smtClean="0"/>
                        <a:t>hr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9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UCOST2 – Travel Time Reliability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762000"/>
            <a:ext cx="8312727" cy="5558117"/>
          </a:xfrm>
        </p:spPr>
        <p:txBody>
          <a:bodyPr/>
          <a:lstStyle/>
          <a:p>
            <a:r>
              <a:rPr lang="en-US" dirty="0" smtClean="0"/>
              <a:t>Travel Time Reliability</a:t>
            </a:r>
          </a:p>
          <a:p>
            <a:pPr lvl="1"/>
            <a:r>
              <a:rPr lang="en-US" dirty="0" smtClean="0"/>
              <a:t>Considered buffer time vs. mean-variance approach</a:t>
            </a:r>
          </a:p>
          <a:p>
            <a:pPr lvl="2"/>
            <a:r>
              <a:rPr lang="en-US" dirty="0" smtClean="0"/>
              <a:t>Buffer time doesn’t require VOR – good or bad?</a:t>
            </a:r>
          </a:p>
          <a:p>
            <a:pPr lvl="2"/>
            <a:r>
              <a:rPr lang="en-US" dirty="0" smtClean="0"/>
              <a:t>Opted for buffer time approach</a:t>
            </a:r>
          </a:p>
          <a:p>
            <a:pPr lvl="1"/>
            <a:r>
              <a:rPr lang="en-US" dirty="0" smtClean="0"/>
              <a:t>ODOT purchased INRIX data statewide on speed, </a:t>
            </a:r>
            <a:r>
              <a:rPr lang="en-US" dirty="0" err="1" smtClean="0"/>
              <a:t>reliaiblity</a:t>
            </a:r>
            <a:endParaRPr lang="en-US" dirty="0" smtClean="0"/>
          </a:p>
          <a:p>
            <a:pPr lvl="2"/>
            <a:r>
              <a:rPr lang="en-US" dirty="0" smtClean="0"/>
              <a:t>Reliability clearly related to average delay</a:t>
            </a:r>
          </a:p>
          <a:p>
            <a:pPr lvl="2"/>
            <a:r>
              <a:rPr lang="en-US" dirty="0" smtClean="0"/>
              <a:t>VDFs do poor job of predicting delay</a:t>
            </a:r>
          </a:p>
          <a:p>
            <a:pPr lvl="2"/>
            <a:r>
              <a:rPr lang="en-US" dirty="0" smtClean="0"/>
              <a:t>Estimated new VDFS, better, but still poor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374321"/>
              </p:ext>
            </p:extLst>
          </p:nvPr>
        </p:nvGraphicFramePr>
        <p:xfrm>
          <a:off x="152400" y="36074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367790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Sam </a:t>
            </a:r>
            <a:r>
              <a:rPr lang="en-US" sz="1100" dirty="0" err="1" smtClean="0"/>
              <a:t>Granato</a:t>
            </a:r>
            <a:r>
              <a:rPr lang="en-US" sz="1100" dirty="0" smtClean="0"/>
              <a:t>, ODOT</a:t>
            </a:r>
            <a:endParaRPr lang="en-US" sz="11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589842"/>
              </p:ext>
            </p:extLst>
          </p:nvPr>
        </p:nvGraphicFramePr>
        <p:xfrm>
          <a:off x="4552950" y="36239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6367135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RSG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5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UCOST2 Utility – Work Zone Delay &amp;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762000"/>
            <a:ext cx="8312727" cy="5558117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Zone Delays &amp; Costs</a:t>
            </a:r>
          </a:p>
          <a:p>
            <a:pPr lvl="1"/>
            <a:r>
              <a:rPr lang="en-US" dirty="0" smtClean="0"/>
              <a:t>Implemented methods from research at OSU published in JTE</a:t>
            </a:r>
          </a:p>
          <a:p>
            <a:pPr lvl="1"/>
            <a:r>
              <a:rPr lang="en-US" dirty="0" smtClean="0"/>
              <a:t>Work zone delay, crashes and additional vehicle operating costs as a function of traffic, length of closure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372100" cy="30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434032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Jiang, X. and H. </a:t>
            </a:r>
            <a:r>
              <a:rPr lang="en-US" sz="1100" dirty="0" err="1" smtClean="0"/>
              <a:t>Adeli</a:t>
            </a:r>
            <a:r>
              <a:rPr lang="en-US" sz="1100" dirty="0" smtClean="0"/>
              <a:t> (2003) “Freeway Work Zone Traffic Delay and Cost Optimization Model”, JTE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0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762000"/>
            <a:ext cx="8312727" cy="5558117"/>
          </a:xfrm>
        </p:spPr>
        <p:txBody>
          <a:bodyPr/>
          <a:lstStyle/>
          <a:p>
            <a:r>
              <a:rPr lang="en-US" dirty="0" smtClean="0"/>
              <a:t>The Big Questions:</a:t>
            </a:r>
          </a:p>
          <a:p>
            <a:pPr lvl="1"/>
            <a:r>
              <a:rPr lang="en-US" dirty="0" smtClean="0"/>
              <a:t>Bang for your Buck:   B/C ratio</a:t>
            </a:r>
          </a:p>
          <a:p>
            <a:pPr lvl="1"/>
            <a:r>
              <a:rPr lang="en-US" dirty="0" smtClean="0"/>
              <a:t>The Bottom Line:    Job creation</a:t>
            </a:r>
          </a:p>
          <a:p>
            <a:r>
              <a:rPr lang="en-US" dirty="0" smtClean="0"/>
              <a:t>ODOT’s TRAC project selection process may consider both</a:t>
            </a:r>
          </a:p>
          <a:p>
            <a:pPr lvl="1"/>
            <a:r>
              <a:rPr lang="en-US" dirty="0" smtClean="0"/>
              <a:t>Currently re-evaluating economic measures</a:t>
            </a:r>
          </a:p>
          <a:p>
            <a:pPr lvl="1"/>
            <a:r>
              <a:rPr lang="en-US" dirty="0" smtClean="0"/>
              <a:t>Many alternatives: development/redevelopment potential, ROI, economic distress, etc.</a:t>
            </a:r>
          </a:p>
          <a:p>
            <a:r>
              <a:rPr lang="en-US" dirty="0" smtClean="0"/>
              <a:t>ODOT’s Statewide Planning &amp; Research group has been developing and enhancing tools to quantify these answers for more than a decade (</a:t>
            </a:r>
            <a:r>
              <a:rPr lang="en-US" dirty="0" err="1" smtClean="0"/>
              <a:t>CMSCost</a:t>
            </a:r>
            <a:r>
              <a:rPr lang="en-US" dirty="0" smtClean="0"/>
              <a:t>, UCOST, EIM, QEIM, etc.)</a:t>
            </a:r>
          </a:p>
          <a:p>
            <a:r>
              <a:rPr lang="en-US" dirty="0" smtClean="0"/>
              <a:t>Tools did not all play well together / with all models – concerns about consistency, and lacked sensitivity to some issues ODOT was interested in: maintenance vs. capital costs, reliability improvements,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ODOT’s Initial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914400"/>
            <a:ext cx="8347363" cy="5410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Consistency of Demand Model Utility Measures, Path Building Impedances with Economic Assumptions</a:t>
            </a:r>
          </a:p>
          <a:p>
            <a:pPr lvl="1"/>
            <a:r>
              <a:rPr lang="en-US" dirty="0" smtClean="0"/>
              <a:t>Different values of time, differing impedances</a:t>
            </a:r>
          </a:p>
          <a:p>
            <a:pPr lvl="1"/>
            <a:r>
              <a:rPr lang="en-US" dirty="0" smtClean="0"/>
              <a:t>Simple length term in generalized cost not necessarily tracking operating costs, crash costs</a:t>
            </a:r>
          </a:p>
          <a:p>
            <a:r>
              <a:rPr lang="en-US" dirty="0" smtClean="0"/>
              <a:t>Model Stability: Simulation Variation &amp; Assignment Convergence</a:t>
            </a:r>
          </a:p>
          <a:p>
            <a:pPr lvl="1"/>
            <a:r>
              <a:rPr lang="en-US" dirty="0" smtClean="0"/>
              <a:t>Simulation variation limited precision ($100k), but manageable</a:t>
            </a:r>
          </a:p>
          <a:p>
            <a:pPr lvl="1"/>
            <a:r>
              <a:rPr lang="en-US" dirty="0" smtClean="0"/>
              <a:t>Assignment convergence / stability found to be a major issue</a:t>
            </a:r>
          </a:p>
          <a:p>
            <a:r>
              <a:rPr lang="en-US" dirty="0" smtClean="0"/>
              <a:t>Induced Demand, Mode Shift &amp; Travel/Land Use Redistribution</a:t>
            </a:r>
          </a:p>
          <a:p>
            <a:pPr lvl="1"/>
            <a:r>
              <a:rPr lang="en-US" dirty="0" smtClean="0"/>
              <a:t>Ignored in initial system</a:t>
            </a:r>
          </a:p>
          <a:p>
            <a:pPr lvl="1"/>
            <a:r>
              <a:rPr lang="en-US" dirty="0" smtClean="0"/>
              <a:t>Considered Rule of Half vs. Expected Utilities Methods</a:t>
            </a:r>
          </a:p>
          <a:p>
            <a:r>
              <a:rPr lang="en-US" dirty="0" smtClean="0"/>
              <a:t>Comparison of QEIM vs. T-PICS</a:t>
            </a:r>
          </a:p>
          <a:p>
            <a:pPr lvl="1"/>
            <a:r>
              <a:rPr lang="en-US" dirty="0" smtClean="0"/>
              <a:t>Compared economic impacts of 4 projects from QEIM &amp; T-PICS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YOUR FLASH DRIVE FOR  THE FULL REPORT (EC-1_REPORT.PDF)!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QEIM vs. T-PICS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762001"/>
            <a:ext cx="8312727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Job creation was similar</a:t>
            </a:r>
          </a:p>
          <a:p>
            <a:pPr lvl="1"/>
            <a:r>
              <a:rPr lang="en-US" dirty="0" smtClean="0"/>
              <a:t>Because driven by construction costs</a:t>
            </a:r>
          </a:p>
          <a:p>
            <a:pPr lvl="1"/>
            <a:r>
              <a:rPr lang="en-US" dirty="0" smtClean="0"/>
              <a:t>Slightly higher net multiplier offset by lower labor productivity</a:t>
            </a:r>
          </a:p>
          <a:p>
            <a:endParaRPr lang="en-US" dirty="0"/>
          </a:p>
          <a:p>
            <a:r>
              <a:rPr lang="en-US" dirty="0" smtClean="0"/>
              <a:t>Direct Benefits very different</a:t>
            </a:r>
          </a:p>
          <a:p>
            <a:pPr lvl="1"/>
            <a:r>
              <a:rPr lang="en-US" dirty="0" smtClean="0"/>
              <a:t>QEIM missing effects:</a:t>
            </a:r>
          </a:p>
          <a:p>
            <a:pPr lvl="2"/>
            <a:r>
              <a:rPr lang="en-US" dirty="0" smtClean="0"/>
              <a:t>Consumer Surplus</a:t>
            </a:r>
          </a:p>
          <a:p>
            <a:pPr lvl="2"/>
            <a:r>
              <a:rPr lang="en-US" dirty="0" smtClean="0"/>
              <a:t>Commodity Value of Time</a:t>
            </a:r>
          </a:p>
          <a:p>
            <a:pPr lvl="2"/>
            <a:r>
              <a:rPr lang="en-US" dirty="0" smtClean="0"/>
              <a:t>Travel Time Reliability</a:t>
            </a:r>
          </a:p>
          <a:p>
            <a:pPr lvl="2"/>
            <a:r>
              <a:rPr lang="en-US" dirty="0" smtClean="0"/>
              <a:t>Market Access &amp; Productivity </a:t>
            </a:r>
            <a:br>
              <a:rPr lang="en-US" dirty="0" smtClean="0"/>
            </a:b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Possible bias towards more </a:t>
            </a:r>
            <a:br>
              <a:rPr lang="en-US" dirty="0" smtClean="0"/>
            </a:br>
            <a:r>
              <a:rPr lang="en-US" dirty="0" smtClean="0"/>
              <a:t>costly projects over projects </a:t>
            </a:r>
            <a:br>
              <a:rPr lang="en-US" dirty="0" smtClean="0"/>
            </a:br>
            <a:r>
              <a:rPr lang="en-US" dirty="0" smtClean="0"/>
              <a:t>with more actual benefits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YOUR FLASH DRIVE FOR A</a:t>
            </a:r>
          </a:p>
          <a:p>
            <a:pPr marL="0" indent="0">
              <a:buNone/>
            </a:pPr>
            <a:r>
              <a:rPr lang="en-US" dirty="0" smtClean="0"/>
              <a:t>SPREADSHEET COMPARISON </a:t>
            </a:r>
          </a:p>
          <a:p>
            <a:pPr marL="0" indent="0">
              <a:buNone/>
            </a:pPr>
            <a:r>
              <a:rPr lang="en-US" dirty="0" smtClean="0"/>
              <a:t>(Project Testing Summary.xlsx)!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37147"/>
              </p:ext>
            </p:extLst>
          </p:nvPr>
        </p:nvGraphicFramePr>
        <p:xfrm>
          <a:off x="4495800" y="2057399"/>
          <a:ext cx="4495800" cy="4283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808"/>
                <a:gridCol w="1151664"/>
                <a:gridCol w="1151664"/>
                <a:gridCol w="1151664"/>
              </a:tblGrid>
              <a:tr h="404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Project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Economic Effect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QEIM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T-Pics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Freeway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Widening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1,362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1,385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Net Multiplier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Benefits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$566,907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$38,659,000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Roadway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Net Multiplier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Benefits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$1,349,638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$17,438,500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117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Interchange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1,136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1,435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Net Multiplier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Benefits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$180,282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$62,632,000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113 Reconstruct Freeway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10,112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10,425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Net Multiplier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Benefits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$805,471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05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$267,088,500</a:t>
                      </a:r>
                      <a:endParaRPr lang="en-US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15637" y="762000"/>
            <a:ext cx="4918364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Improvements to Assignment (presented later in this workshop)</a:t>
            </a:r>
          </a:p>
          <a:p>
            <a:pPr lvl="1"/>
            <a:r>
              <a:rPr lang="en-US" dirty="0" smtClean="0"/>
              <a:t>Improve convergence</a:t>
            </a:r>
          </a:p>
          <a:p>
            <a:pPr lvl="1"/>
            <a:r>
              <a:rPr lang="en-US" dirty="0" smtClean="0"/>
              <a:t>Consistency of generalized cost</a:t>
            </a:r>
          </a:p>
          <a:p>
            <a:r>
              <a:rPr lang="en-US" dirty="0"/>
              <a:t>Improve Economic Impact </a:t>
            </a:r>
            <a:r>
              <a:rPr lang="en-US" dirty="0" smtClean="0"/>
              <a:t>Calculator (in early stages of development)</a:t>
            </a:r>
            <a:endParaRPr lang="en-US" dirty="0"/>
          </a:p>
          <a:p>
            <a:pPr lvl="1"/>
            <a:r>
              <a:rPr lang="en-US" dirty="0"/>
              <a:t>Enhanced Market Access / New Economic Geography Effects</a:t>
            </a:r>
          </a:p>
          <a:p>
            <a:pPr lvl="1"/>
            <a:r>
              <a:rPr lang="en-US" dirty="0"/>
              <a:t>Feedback new employment into land use components of statewide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Improve User Benefit Calculator (presented here)</a:t>
            </a:r>
          </a:p>
          <a:p>
            <a:pPr lvl="1"/>
            <a:r>
              <a:rPr lang="en-US" dirty="0" smtClean="0"/>
              <a:t>Apply Consumer Surplus Theory</a:t>
            </a:r>
          </a:p>
          <a:p>
            <a:pPr lvl="1"/>
            <a:r>
              <a:rPr lang="en-US" dirty="0" smtClean="0"/>
              <a:t>Add Commodity Values of Time</a:t>
            </a:r>
          </a:p>
          <a:p>
            <a:pPr lvl="1"/>
            <a:r>
              <a:rPr lang="en-US" dirty="0" smtClean="0"/>
              <a:t>Add Travel Time Reliability Impacts</a:t>
            </a:r>
          </a:p>
          <a:p>
            <a:pPr lvl="1"/>
            <a:r>
              <a:rPr lang="en-US" dirty="0" smtClean="0"/>
              <a:t>Add Work Zone Impacts</a:t>
            </a:r>
          </a:p>
          <a:p>
            <a:pPr lvl="1"/>
            <a:r>
              <a:rPr lang="en-US" dirty="0" smtClean="0"/>
              <a:t>Incorporate Asset Deterioration / Maintenance Costs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962401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7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User Benefit Calculator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685800"/>
            <a:ext cx="8312727" cy="563431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8037" y="838200"/>
            <a:ext cx="8312727" cy="563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UCOST2 Tools</a:t>
            </a:r>
          </a:p>
          <a:p>
            <a:pPr lvl="1"/>
            <a:r>
              <a:rPr lang="en-US" kern="0" dirty="0" smtClean="0"/>
              <a:t>Integrated with Ohio Statewide TDM</a:t>
            </a:r>
          </a:p>
          <a:p>
            <a:pPr lvl="1"/>
            <a:r>
              <a:rPr lang="en-US" kern="0" dirty="0" smtClean="0"/>
              <a:t>Compatible with standard Ohio Medium &amp; Small MPO Models</a:t>
            </a:r>
          </a:p>
          <a:p>
            <a:pPr lvl="1"/>
            <a:r>
              <a:rPr lang="en-US" kern="0" dirty="0" smtClean="0"/>
              <a:t>Analysis also improves Travel Demand Model Results</a:t>
            </a:r>
          </a:p>
          <a:p>
            <a:pPr lvl="1"/>
            <a:r>
              <a:rPr lang="en-US" kern="0" dirty="0" smtClean="0"/>
              <a:t>Developed as a set of 3 Utilities in CUBE script</a:t>
            </a:r>
          </a:p>
          <a:p>
            <a:pPr lvl="2"/>
            <a:r>
              <a:rPr lang="en-US" kern="0" dirty="0" smtClean="0"/>
              <a:t>AGEASSET</a:t>
            </a:r>
          </a:p>
          <a:p>
            <a:pPr lvl="2"/>
            <a:r>
              <a:rPr lang="en-US" kern="0" dirty="0" smtClean="0"/>
              <a:t>PRECOST</a:t>
            </a:r>
          </a:p>
          <a:p>
            <a:pPr lvl="2"/>
            <a:r>
              <a:rPr lang="en-US" kern="0" dirty="0" smtClean="0"/>
              <a:t>UCOST2</a:t>
            </a:r>
          </a:p>
          <a:p>
            <a:pPr lvl="1"/>
            <a:endParaRPr lang="en-US" kern="0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79750"/>
            <a:ext cx="594360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508812"/>
          </a:xfrm>
        </p:spPr>
        <p:txBody>
          <a:bodyPr>
            <a:normAutofit/>
          </a:bodyPr>
          <a:lstStyle/>
          <a:p>
            <a:r>
              <a:rPr lang="en-US" dirty="0" smtClean="0"/>
              <a:t>Goal: Incorporate Asset Deterioration Impacts &amp; Maintenance Costs in Benefit Cost Analysis</a:t>
            </a:r>
          </a:p>
          <a:p>
            <a:endParaRPr lang="en-US" dirty="0"/>
          </a:p>
          <a:p>
            <a:r>
              <a:rPr lang="en-US" dirty="0"/>
              <a:t>Most Major Projects Include Significant Rehabilitation Components in Their Cost Yet Travel Demand Model Based User Benefit Analysis Only Measures Mobility Benefit </a:t>
            </a:r>
            <a:endParaRPr lang="en-US" dirty="0" smtClean="0"/>
          </a:p>
          <a:p>
            <a:pPr lvl="1"/>
            <a:r>
              <a:rPr lang="en-US" dirty="0" smtClean="0"/>
              <a:t>Example:  Replacing a major bridge could be a major project costing hundreds of millions yet if it had the same number of lanes the model based method would indicate zero benefit</a:t>
            </a:r>
          </a:p>
          <a:p>
            <a:pPr marL="457304" lvl="1" indent="0">
              <a:buNone/>
            </a:pPr>
            <a:endParaRPr lang="en-US" sz="1000" dirty="0" smtClean="0"/>
          </a:p>
          <a:p>
            <a:pPr marL="402298" indent="-342900"/>
            <a:r>
              <a:rPr lang="en-US" dirty="0" smtClean="0"/>
              <a:t>Most Major Projects are Hybrids Containing Both Capacity Enhancement and Rehabilitation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AGEASSET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508812"/>
          </a:xfrm>
        </p:spPr>
        <p:txBody>
          <a:bodyPr>
            <a:normAutofit/>
          </a:bodyPr>
          <a:lstStyle/>
          <a:p>
            <a:r>
              <a:rPr lang="en-US" dirty="0" smtClean="0"/>
              <a:t>Tool is Not a Detailed Asset Management Tool, Rather a Planning Level Analysis Based on Averages</a:t>
            </a:r>
          </a:p>
          <a:p>
            <a:endParaRPr lang="en-US" sz="1000" dirty="0"/>
          </a:p>
          <a:p>
            <a:r>
              <a:rPr lang="en-US" dirty="0" smtClean="0"/>
              <a:t>Maintenance Strategies Are Simplified as:</a:t>
            </a:r>
          </a:p>
          <a:p>
            <a:pPr lvl="1"/>
            <a:r>
              <a:rPr lang="en-US" dirty="0"/>
              <a:t>Deferred </a:t>
            </a:r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Status Quo Maintenance</a:t>
            </a:r>
          </a:p>
          <a:p>
            <a:pPr lvl="1"/>
            <a:r>
              <a:rPr lang="en-US" dirty="0" smtClean="0"/>
              <a:t>Complete rehabilitation/reconstruction </a:t>
            </a:r>
          </a:p>
          <a:p>
            <a:endParaRPr lang="en-US" sz="1000" dirty="0" smtClean="0"/>
          </a:p>
          <a:p>
            <a:r>
              <a:rPr lang="en-US" dirty="0" smtClean="0"/>
              <a:t>Focused on project area, ignores deterioration elsewhere</a:t>
            </a:r>
          </a:p>
          <a:p>
            <a:endParaRPr lang="en-US" sz="1000" dirty="0"/>
          </a:p>
          <a:p>
            <a:r>
              <a:rPr lang="en-US" dirty="0" smtClean="0"/>
              <a:t>Key Outputs Play to Strengths of Travel Demand Model Allowing Mobility Impacts of Deteriorated Assets to be Quantified (Detailed Asset Management Tools Can’t do This)</a:t>
            </a:r>
          </a:p>
          <a:p>
            <a:pPr lvl="1"/>
            <a:r>
              <a:rPr lang="en-US" dirty="0"/>
              <a:t>Load limits/closures due to deterioration</a:t>
            </a:r>
          </a:p>
          <a:p>
            <a:pPr lvl="1"/>
            <a:r>
              <a:rPr lang="en-US" dirty="0" smtClean="0"/>
              <a:t>Speed reductions due to poor pavement conditions</a:t>
            </a:r>
          </a:p>
          <a:p>
            <a:pPr lvl="1"/>
            <a:r>
              <a:rPr lang="en-US" dirty="0" smtClean="0"/>
              <a:t>ODOT maintenance costs by year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AGEASSET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499763" cy="5661212"/>
          </a:xfrm>
        </p:spPr>
        <p:txBody>
          <a:bodyPr>
            <a:normAutofit/>
          </a:bodyPr>
          <a:lstStyle/>
          <a:p>
            <a:r>
              <a:rPr lang="en-US" dirty="0" smtClean="0"/>
              <a:t>Measures of Asset Conditions</a:t>
            </a:r>
          </a:p>
          <a:p>
            <a:pPr lvl="1"/>
            <a:r>
              <a:rPr lang="en-US" dirty="0" smtClean="0"/>
              <a:t>Pavement: 	International </a:t>
            </a:r>
            <a:r>
              <a:rPr lang="en-US" dirty="0"/>
              <a:t>Roughness Index (IRI)</a:t>
            </a:r>
          </a:p>
          <a:p>
            <a:pPr lvl="1"/>
            <a:r>
              <a:rPr lang="en-US" dirty="0" smtClean="0"/>
              <a:t>Structures: 	Organizational </a:t>
            </a:r>
            <a:r>
              <a:rPr lang="en-US" dirty="0"/>
              <a:t>Performance Indicator (OPI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Factors</a:t>
            </a:r>
          </a:p>
          <a:p>
            <a:pPr lvl="1"/>
            <a:r>
              <a:rPr lang="en-US" dirty="0"/>
              <a:t>Baseline conditions of Pavement &amp;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Maintenance unit costs per lane mile (e.g., to re-deck structure)</a:t>
            </a:r>
            <a:endParaRPr lang="en-US" dirty="0"/>
          </a:p>
          <a:p>
            <a:pPr lvl="1"/>
            <a:r>
              <a:rPr lang="en-US" dirty="0"/>
              <a:t>Average Annual Freeze Index Factor</a:t>
            </a:r>
          </a:p>
          <a:p>
            <a:endParaRPr lang="en-US" dirty="0"/>
          </a:p>
          <a:p>
            <a:r>
              <a:rPr lang="en-US" dirty="0"/>
              <a:t>Utility Operation</a:t>
            </a:r>
          </a:p>
          <a:p>
            <a:pPr lvl="1"/>
            <a:r>
              <a:rPr lang="en-US" dirty="0" smtClean="0"/>
              <a:t>Steps through time </a:t>
            </a:r>
          </a:p>
          <a:p>
            <a:pPr lvl="1"/>
            <a:r>
              <a:rPr lang="en-US" dirty="0" smtClean="0"/>
              <a:t>At each step, calculates </a:t>
            </a:r>
            <a:r>
              <a:rPr lang="en-US" dirty="0"/>
              <a:t>deterioration from baseline </a:t>
            </a:r>
            <a:r>
              <a:rPr lang="en-US" dirty="0" smtClean="0"/>
              <a:t>IRI/OPI </a:t>
            </a:r>
            <a:br>
              <a:rPr lang="en-US" dirty="0" smtClean="0"/>
            </a:br>
            <a:r>
              <a:rPr lang="en-US" dirty="0" smtClean="0"/>
              <a:t>based on traffic, climate</a:t>
            </a:r>
          </a:p>
          <a:p>
            <a:pPr lvl="1"/>
            <a:r>
              <a:rPr lang="en-US" dirty="0" smtClean="0"/>
              <a:t>Takes action (or none) based on specified strategy</a:t>
            </a:r>
            <a:endParaRPr lang="en-US" dirty="0"/>
          </a:p>
          <a:p>
            <a:pPr lvl="1"/>
            <a:r>
              <a:rPr lang="en-US" dirty="0" smtClean="0"/>
              <a:t>Determines any </a:t>
            </a:r>
            <a:r>
              <a:rPr lang="en-US" dirty="0"/>
              <a:t>speed </a:t>
            </a:r>
            <a:r>
              <a:rPr lang="en-US" dirty="0" smtClean="0"/>
              <a:t>reduction, </a:t>
            </a:r>
            <a:r>
              <a:rPr lang="en-US" dirty="0"/>
              <a:t>load </a:t>
            </a:r>
            <a:r>
              <a:rPr lang="en-US" dirty="0" smtClean="0"/>
              <a:t>limits/closures – for assignment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AGEASSET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G PPT_Template_standard">
  <a:themeElements>
    <a:clrScheme name="RSG Colors">
      <a:dk1>
        <a:sysClr val="windowText" lastClr="000000"/>
      </a:dk1>
      <a:lt1>
        <a:sysClr val="window" lastClr="FFFFFF"/>
      </a:lt1>
      <a:dk2>
        <a:srgbClr val="F6B57A"/>
      </a:dk2>
      <a:lt2>
        <a:srgbClr val="EEECE1"/>
      </a:lt2>
      <a:accent1>
        <a:srgbClr val="5C8093"/>
      </a:accent1>
      <a:accent2>
        <a:srgbClr val="AFC14F"/>
      </a:accent2>
      <a:accent3>
        <a:srgbClr val="275A38"/>
      </a:accent3>
      <a:accent4>
        <a:srgbClr val="BC610D"/>
      </a:accent4>
      <a:accent5>
        <a:srgbClr val="808080"/>
      </a:accent5>
      <a:accent6>
        <a:srgbClr val="269A99"/>
      </a:accent6>
      <a:hlink>
        <a:srgbClr val="3F7B7A"/>
      </a:hlink>
      <a:folHlink>
        <a:srgbClr val="E8E8E8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B7B7B7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9C9C9C"/>
        </a:accent4>
        <a:accent5>
          <a:srgbClr val="B5C0C8"/>
        </a:accent5>
        <a:accent6>
          <a:srgbClr val="1F5131"/>
        </a:accent6>
        <a:hlink>
          <a:srgbClr val="0073B4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6C6C6C"/>
        </a:accent4>
        <a:accent5>
          <a:srgbClr val="B5C0C8"/>
        </a:accent5>
        <a:accent6>
          <a:srgbClr val="1F5131"/>
        </a:accent6>
        <a:hlink>
          <a:srgbClr val="BC610D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PT Intro Bullet">
  <a:themeElements>
    <a:clrScheme name="18PT Intro Bullet 15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RSG Presentation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PT Intr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3F7B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BF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4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5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RSG PPT_Template_standard</Template>
  <TotalTime>1763</TotalTime>
  <Words>1137</Words>
  <Application>Microsoft Office PowerPoint</Application>
  <PresentationFormat>On-screen Show (4:3)</PresentationFormat>
  <Paragraphs>253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RSG PPT_Template_standard</vt:lpstr>
      <vt:lpstr>18PT Intro Bullet</vt:lpstr>
      <vt:lpstr>Challenge 5: Transportation Economics</vt:lpstr>
      <vt:lpstr>The Big Picture</vt:lpstr>
      <vt:lpstr>Review of ODOT’s Initial System</vt:lpstr>
      <vt:lpstr>QEIM vs. T-PICS</vt:lpstr>
      <vt:lpstr>Recommendations</vt:lpstr>
      <vt:lpstr>Improved User Benefit Calculator</vt:lpstr>
      <vt:lpstr>AGEASSET Utility</vt:lpstr>
      <vt:lpstr>AGEASSET Utility</vt:lpstr>
      <vt:lpstr>AGEASSET Utility</vt:lpstr>
      <vt:lpstr>PRECOST Utility</vt:lpstr>
      <vt:lpstr>UCOST2 Utility – Consumer Surplus</vt:lpstr>
      <vt:lpstr>UCOST2 Utility – Commodity Value of Time</vt:lpstr>
      <vt:lpstr>UCOST2 – Travel Time Reliability </vt:lpstr>
      <vt:lpstr>UCOST2 Utility – Work Zone Delay &amp; Cost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Coe</dc:creator>
  <cp:lastModifiedBy>Greg Giaimo</cp:lastModifiedBy>
  <cp:revision>71</cp:revision>
  <dcterms:created xsi:type="dcterms:W3CDTF">2012-05-17T13:58:25Z</dcterms:created>
  <dcterms:modified xsi:type="dcterms:W3CDTF">2013-05-03T14:46:09Z</dcterms:modified>
</cp:coreProperties>
</file>