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3"/>
  </p:notesMasterIdLst>
  <p:handoutMasterIdLst>
    <p:handoutMasterId r:id="rId34"/>
  </p:handoutMasterIdLst>
  <p:sldIdLst>
    <p:sldId id="256" r:id="rId6"/>
    <p:sldId id="257" r:id="rId7"/>
    <p:sldId id="260" r:id="rId8"/>
    <p:sldId id="262" r:id="rId9"/>
    <p:sldId id="258" r:id="rId10"/>
    <p:sldId id="304" r:id="rId11"/>
    <p:sldId id="272" r:id="rId12"/>
    <p:sldId id="277" r:id="rId13"/>
    <p:sldId id="279" r:id="rId14"/>
    <p:sldId id="308" r:id="rId15"/>
    <p:sldId id="283" r:id="rId16"/>
    <p:sldId id="282" r:id="rId17"/>
    <p:sldId id="275" r:id="rId18"/>
    <p:sldId id="285" r:id="rId19"/>
    <p:sldId id="286" r:id="rId20"/>
    <p:sldId id="271" r:id="rId21"/>
    <p:sldId id="288" r:id="rId22"/>
    <p:sldId id="297" r:id="rId23"/>
    <p:sldId id="292" r:id="rId24"/>
    <p:sldId id="309" r:id="rId25"/>
    <p:sldId id="300" r:id="rId26"/>
    <p:sldId id="302" r:id="rId27"/>
    <p:sldId id="294" r:id="rId28"/>
    <p:sldId id="307" r:id="rId29"/>
    <p:sldId id="263" r:id="rId30"/>
    <p:sldId id="264" r:id="rId31"/>
    <p:sldId id="265" r:id="rId32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D7221C-9971-4A75-B17E-6A03992E40E5}">
          <p14:sldIdLst>
            <p14:sldId id="256"/>
            <p14:sldId id="257"/>
            <p14:sldId id="260"/>
            <p14:sldId id="262"/>
            <p14:sldId id="258"/>
            <p14:sldId id="304"/>
            <p14:sldId id="272"/>
            <p14:sldId id="277"/>
            <p14:sldId id="279"/>
            <p14:sldId id="308"/>
            <p14:sldId id="283"/>
            <p14:sldId id="282"/>
            <p14:sldId id="275"/>
            <p14:sldId id="285"/>
            <p14:sldId id="286"/>
            <p14:sldId id="271"/>
            <p14:sldId id="288"/>
            <p14:sldId id="297"/>
            <p14:sldId id="292"/>
            <p14:sldId id="309"/>
            <p14:sldId id="300"/>
            <p14:sldId id="302"/>
            <p14:sldId id="294"/>
            <p14:sldId id="307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00FFFF"/>
    <a:srgbClr val="FFFFFF"/>
    <a:srgbClr val="FF99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2" autoAdjust="0"/>
    <p:restoredTop sz="91379" autoAdjust="0"/>
  </p:normalViewPr>
  <p:slideViewPr>
    <p:cSldViewPr>
      <p:cViewPr varScale="1">
        <p:scale>
          <a:sx n="84" d="100"/>
          <a:sy n="84" d="100"/>
        </p:scale>
        <p:origin x="-4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9E99B7C0-564C-478C-A5D0-72BAF7E80DA4}" type="datetimeFigureOut">
              <a:rPr lang="en-US"/>
              <a:pPr>
                <a:defRPr/>
              </a:pPr>
              <a:t>4/10/2013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340868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15268" y="6543040"/>
            <a:ext cx="1962573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ctr">
              <a:defRPr sz="1200"/>
            </a:lvl1pPr>
          </a:lstStyle>
          <a:p>
            <a:pPr>
              <a:defRPr/>
            </a:pPr>
            <a:fld id="{398F1997-819F-48D4-9285-2149DC5BC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46" name="Picture 5" descr="crown bl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6118" y="6367781"/>
            <a:ext cx="1213697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8435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C62FE181-9C3D-4CBA-96BE-EDFC70801155}" type="datetimeFigureOut">
              <a:rPr lang="en-US"/>
              <a:pPr>
                <a:defRPr/>
              </a:pPr>
              <a:t>4/10/2013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4"/>
            <a:ext cx="2995507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20713" y="6659880"/>
            <a:ext cx="1753834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ctr">
              <a:defRPr sz="1200"/>
            </a:lvl1pPr>
          </a:lstStyle>
          <a:p>
            <a:pPr>
              <a:defRPr/>
            </a:pPr>
            <a:fld id="{232C793B-06B4-453B-9F2B-672703AE22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200" name="Picture 7" descr="crown 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3587" y="6450542"/>
            <a:ext cx="1239520" cy="55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7105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56E686-858B-488E-A877-F74991DE9E93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F7EC7-7315-4D8B-98E2-E7DF8948994F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F7EC7-7315-4D8B-98E2-E7DF8948994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C793B-06B4-453B-9F2B-672703AE22F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66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F7EC7-7315-4D8B-98E2-E7DF8948994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Snapshot</a:t>
            </a:r>
            <a:r>
              <a:rPr lang="en-US" baseline="0" dirty="0" smtClean="0"/>
              <a:t> from 1994 Administrative Approval Plan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 marL="342881" indent="-342881" defTabSz="914350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kern="0" dirty="0">
                <a:solidFill>
                  <a:schemeClr val="bg1"/>
                </a:solidFill>
              </a:rPr>
              <a:t>Ways Harburn Forest could be connected:</a:t>
            </a:r>
          </a:p>
          <a:p>
            <a:pPr marL="342881" indent="-342881" defTabSz="914350" eaLnBrk="1" hangingPunct="1">
              <a:spcBef>
                <a:spcPts val="6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kern="0" dirty="0">
                <a:solidFill>
                  <a:schemeClr val="bg1"/>
                </a:solidFill>
              </a:rPr>
              <a:t>By private developer if/when adjacent land is redeveloped (R-3 zoning)</a:t>
            </a:r>
          </a:p>
          <a:p>
            <a:pPr marL="342881" indent="-342881" defTabSz="914350" eaLnBrk="1" hangingPunct="1">
              <a:spcBef>
                <a:spcPts val="6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kern="0" dirty="0">
                <a:solidFill>
                  <a:schemeClr val="bg1"/>
                </a:solidFill>
              </a:rPr>
              <a:t>By the City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605EA-B309-4EB3-9B85-73CAAE78198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C793B-06B4-453B-9F2B-672703AE22F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3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F7EC7-7315-4D8B-98E2-E7DF8948994F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F7EC7-7315-4D8B-98E2-E7DF8948994F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505200"/>
            <a:ext cx="7772400" cy="68897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648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657600" y="5486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5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5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74638"/>
            <a:ext cx="54102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9383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83222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4938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3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3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76600" y="274638"/>
            <a:ext cx="5410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938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7"/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pPr eaLnBrk="1" hangingPunct="1"/>
            <a:r>
              <a:rPr lang="en-US" sz="3200" dirty="0" smtClean="0"/>
              <a:t>Effective Public Involvement in</a:t>
            </a:r>
            <a:br>
              <a:rPr lang="en-US" sz="3200" dirty="0" smtClean="0"/>
            </a:br>
            <a:r>
              <a:rPr lang="en-US" sz="3200" dirty="0" smtClean="0"/>
              <a:t>Street Connectivity Capital Projects</a:t>
            </a:r>
          </a:p>
        </p:txBody>
      </p:sp>
      <p:sp>
        <p:nvSpPr>
          <p:cNvPr id="3075" name="Subtitle 8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pPr eaLnBrk="1" hangingPunct="1"/>
            <a:r>
              <a:rPr lang="en-US" dirty="0" smtClean="0"/>
              <a:t>Matt Magnasco, P.E.</a:t>
            </a:r>
          </a:p>
          <a:p>
            <a:pPr eaLnBrk="1" hangingPunct="1"/>
            <a:r>
              <a:rPr lang="en-US" dirty="0" smtClean="0"/>
              <a:t>Street Connectivity Program Manager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gray">
          <a:xfrm>
            <a:off x="2918361" y="5839816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May 9, 2013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74638"/>
            <a:ext cx="5562600" cy="639762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Public Meeting:</a:t>
            </a:r>
            <a:br>
              <a:rPr lang="en-US" dirty="0" smtClean="0"/>
            </a:br>
            <a:r>
              <a:rPr lang="en-US" dirty="0" smtClean="0"/>
              <a:t>Address Comments, Move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r>
              <a:rPr lang="en-US" dirty="0" smtClean="0"/>
              <a:t>Described </a:t>
            </a:r>
            <a:r>
              <a:rPr lang="en-US" b="1" u="sng" dirty="0" smtClean="0"/>
              <a:t>all</a:t>
            </a:r>
            <a:r>
              <a:rPr lang="en-US" dirty="0" smtClean="0"/>
              <a:t> stakeholders’ issues</a:t>
            </a:r>
          </a:p>
          <a:p>
            <a:pPr lvl="1"/>
            <a:r>
              <a:rPr lang="en-US" dirty="0" smtClean="0"/>
              <a:t>Neighborhood A</a:t>
            </a:r>
          </a:p>
          <a:p>
            <a:pPr lvl="1"/>
            <a:r>
              <a:rPr lang="en-US" dirty="0" smtClean="0"/>
              <a:t>Neighborhood B</a:t>
            </a:r>
          </a:p>
          <a:p>
            <a:pPr lvl="1"/>
            <a:r>
              <a:rPr lang="en-US" dirty="0" smtClean="0"/>
              <a:t>Charlotte Fire Department / MEDIC</a:t>
            </a:r>
          </a:p>
          <a:p>
            <a:pPr lvl="1"/>
            <a:r>
              <a:rPr lang="en-US" dirty="0" smtClean="0"/>
              <a:t>Charlotte-Mecklenburg Police Department</a:t>
            </a:r>
          </a:p>
          <a:p>
            <a:pPr lvl="1"/>
            <a:r>
              <a:rPr lang="en-US" dirty="0" smtClean="0"/>
              <a:t>Charlotte-Mecklenburg Schools</a:t>
            </a:r>
          </a:p>
          <a:p>
            <a:pPr lvl="1"/>
            <a:r>
              <a:rPr lang="en-US" dirty="0" smtClean="0"/>
              <a:t>Councilmember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Specifically answered comments from 1</a:t>
            </a:r>
            <a:r>
              <a:rPr lang="en-US" baseline="30000" dirty="0" smtClean="0"/>
              <a:t>st</a:t>
            </a:r>
            <a:r>
              <a:rPr lang="en-US" dirty="0" smtClean="0"/>
              <a:t> meeting</a:t>
            </a:r>
          </a:p>
          <a:p>
            <a:pPr lvl="1"/>
            <a:r>
              <a:rPr lang="en-US" dirty="0" smtClean="0"/>
              <a:t>Expanded project scope as mitigation</a:t>
            </a:r>
          </a:p>
          <a:p>
            <a:pPr lvl="1"/>
            <a:r>
              <a:rPr lang="en-US" dirty="0" smtClean="0"/>
              <a:t>Show benefits of project to both neighborhoods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27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LSR al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81088"/>
            <a:ext cx="8915400" cy="57769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Scope vs.</a:t>
            </a:r>
            <a:br>
              <a:rPr lang="en-US" dirty="0" smtClean="0"/>
            </a:br>
            <a:r>
              <a:rPr lang="en-US" dirty="0" smtClean="0"/>
              <a:t>Expanded Mitigation Scope</a:t>
            </a:r>
          </a:p>
        </p:txBody>
      </p:sp>
      <p:grpSp>
        <p:nvGrpSpPr>
          <p:cNvPr id="28676" name="Group 7"/>
          <p:cNvGrpSpPr>
            <a:grpSpLocks/>
          </p:cNvGrpSpPr>
          <p:nvPr/>
        </p:nvGrpSpPr>
        <p:grpSpPr bwMode="auto">
          <a:xfrm rot="781615">
            <a:off x="256378" y="5249222"/>
            <a:ext cx="1270492" cy="468395"/>
            <a:chOff x="838200" y="4876800"/>
            <a:chExt cx="1524000" cy="685800"/>
          </a:xfrm>
        </p:grpSpPr>
        <p:sp>
          <p:nvSpPr>
            <p:cNvPr id="28690" name="Left Arrow 5"/>
            <p:cNvSpPr>
              <a:spLocks noChangeArrowheads="1"/>
            </p:cNvSpPr>
            <p:nvPr/>
          </p:nvSpPr>
          <p:spPr bwMode="auto">
            <a:xfrm>
              <a:off x="838200" y="4876800"/>
              <a:ext cx="1524000" cy="6858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25400" algn="ctr">
              <a:solidFill>
                <a:schemeClr val="bg1"/>
              </a:solidFill>
              <a:round/>
              <a:headEnd type="stealth" w="lg" len="lg"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91" name="TextBox 6"/>
            <p:cNvSpPr txBox="1">
              <a:spLocks noChangeArrowheads="1"/>
            </p:cNvSpPr>
            <p:nvPr/>
          </p:nvSpPr>
          <p:spPr bwMode="auto">
            <a:xfrm>
              <a:off x="1206291" y="4991875"/>
              <a:ext cx="11028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US" sz="1400" dirty="0">
                  <a:solidFill>
                    <a:srgbClr val="FFFF00"/>
                  </a:solidFill>
                </a:rPr>
                <a:t>NORTH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095998" y="4711266"/>
            <a:ext cx="1901625" cy="1775223"/>
            <a:chOff x="6095667" y="4711788"/>
            <a:chExt cx="1901851" cy="1775904"/>
          </a:xfrm>
        </p:grpSpPr>
        <p:sp>
          <p:nvSpPr>
            <p:cNvPr id="28686" name="Rectangle 11"/>
            <p:cNvSpPr>
              <a:spLocks noChangeArrowheads="1"/>
            </p:cNvSpPr>
            <p:nvPr/>
          </p:nvSpPr>
          <p:spPr bwMode="auto">
            <a:xfrm rot="478267">
              <a:off x="6321118" y="4711788"/>
              <a:ext cx="1676400" cy="629324"/>
            </a:xfrm>
            <a:prstGeom prst="rect">
              <a:avLst/>
            </a:prstGeom>
            <a:noFill/>
            <a:ln w="50800" algn="ctr">
              <a:solidFill>
                <a:srgbClr val="00FF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28687" name="Line Callout 2 12"/>
            <p:cNvSpPr>
              <a:spLocks/>
            </p:cNvSpPr>
            <p:nvPr/>
          </p:nvSpPr>
          <p:spPr bwMode="auto">
            <a:xfrm>
              <a:off x="6095667" y="5878092"/>
              <a:ext cx="1676602" cy="609600"/>
            </a:xfrm>
            <a:prstGeom prst="borderCallout2">
              <a:avLst>
                <a:gd name="adj1" fmla="val 3529"/>
                <a:gd name="adj2" fmla="val 50026"/>
                <a:gd name="adj3" fmla="val -47942"/>
                <a:gd name="adj4" fmla="val 50672"/>
                <a:gd name="adj5" fmla="val -81650"/>
                <a:gd name="adj6" fmla="val 56980"/>
              </a:avLst>
            </a:prstGeom>
            <a:solidFill>
              <a:schemeClr val="tx1"/>
            </a:solidFill>
            <a:ln w="25400" algn="ctr">
              <a:solidFill>
                <a:srgbClr val="00FF00"/>
              </a:solidFill>
              <a:round/>
              <a:headEnd type="none" w="sm" len="sm"/>
              <a:tailEnd type="triangle" w="lg" len="med"/>
            </a:ln>
          </p:spPr>
          <p:txBody>
            <a:bodyPr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Ancillary improvements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684" name="Rectangle 13"/>
          <p:cNvSpPr>
            <a:spLocks noChangeArrowheads="1"/>
          </p:cNvSpPr>
          <p:nvPr/>
        </p:nvSpPr>
        <p:spPr bwMode="auto">
          <a:xfrm rot="2469226">
            <a:off x="3572747" y="3354388"/>
            <a:ext cx="1676400" cy="457155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685" name="Line Callout 2 15"/>
          <p:cNvSpPr>
            <a:spLocks/>
          </p:cNvSpPr>
          <p:nvPr/>
        </p:nvSpPr>
        <p:spPr bwMode="auto">
          <a:xfrm>
            <a:off x="1066800" y="4063643"/>
            <a:ext cx="2057400" cy="962164"/>
          </a:xfrm>
          <a:prstGeom prst="borderCallout2">
            <a:avLst>
              <a:gd name="adj1" fmla="val 49158"/>
              <a:gd name="adj2" fmla="val 99775"/>
              <a:gd name="adj3" fmla="val 47131"/>
              <a:gd name="adj4" fmla="val 116666"/>
              <a:gd name="adj5" fmla="val -34916"/>
              <a:gd name="adj6" fmla="val 147499"/>
            </a:avLst>
          </a:prstGeom>
          <a:solidFill>
            <a:schemeClr val="tx1">
              <a:alpha val="65097"/>
            </a:schemeClr>
          </a:solidFill>
          <a:ln w="25400" algn="ctr">
            <a:solidFill>
              <a:srgbClr val="FF0000"/>
            </a:solidFill>
            <a:round/>
            <a:headEnd type="none" w="sm" len="sm"/>
            <a:tailEnd type="triangle" w="lg" len="med"/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Add Sidewalk,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Curb &amp; </a:t>
            </a:r>
            <a:r>
              <a:rPr lang="en-US" dirty="0" smtClean="0">
                <a:solidFill>
                  <a:schemeClr val="bg1"/>
                </a:solidFill>
              </a:rPr>
              <a:t>Gutter, Speed humps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682" name="Rectangle 14"/>
          <p:cNvSpPr>
            <a:spLocks noChangeArrowheads="1"/>
          </p:cNvSpPr>
          <p:nvPr/>
        </p:nvSpPr>
        <p:spPr bwMode="auto">
          <a:xfrm rot="1714846">
            <a:off x="990600" y="1524000"/>
            <a:ext cx="1889125" cy="457200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dirty="0"/>
              <a:t>`</a:t>
            </a:r>
          </a:p>
        </p:txBody>
      </p:sp>
      <p:cxnSp>
        <p:nvCxnSpPr>
          <p:cNvPr id="7" name="Straight Arrow Connector 6"/>
          <p:cNvCxnSpPr>
            <a:stCxn id="28682" idx="2"/>
            <a:endCxn id="28685" idx="3"/>
          </p:cNvCxnSpPr>
          <p:nvPr/>
        </p:nvCxnSpPr>
        <p:spPr>
          <a:xfrm>
            <a:off x="1825801" y="1953344"/>
            <a:ext cx="269699" cy="2110299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5091289" y="1524000"/>
            <a:ext cx="2923822" cy="5260622"/>
          </a:xfrm>
          <a:custGeom>
            <a:avLst/>
            <a:gdLst>
              <a:gd name="connsiteX0" fmla="*/ 2923822 w 2923822"/>
              <a:gd name="connsiteY0" fmla="*/ 0 h 5260622"/>
              <a:gd name="connsiteX1" fmla="*/ 2777067 w 2923822"/>
              <a:gd name="connsiteY1" fmla="*/ 79022 h 5260622"/>
              <a:gd name="connsiteX2" fmla="*/ 2427111 w 2923822"/>
              <a:gd name="connsiteY2" fmla="*/ 1727200 h 5260622"/>
              <a:gd name="connsiteX3" fmla="*/ 903111 w 2923822"/>
              <a:gd name="connsiteY3" fmla="*/ 2540000 h 5260622"/>
              <a:gd name="connsiteX4" fmla="*/ 0 w 2923822"/>
              <a:gd name="connsiteY4" fmla="*/ 5260622 h 526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3822" h="5260622">
                <a:moveTo>
                  <a:pt x="2923822" y="0"/>
                </a:moveTo>
                <a:lnTo>
                  <a:pt x="2777067" y="79022"/>
                </a:lnTo>
                <a:lnTo>
                  <a:pt x="2427111" y="1727200"/>
                </a:lnTo>
                <a:lnTo>
                  <a:pt x="903111" y="2540000"/>
                </a:lnTo>
                <a:lnTo>
                  <a:pt x="0" y="5260622"/>
                </a:lnTo>
              </a:path>
            </a:pathLst>
          </a:custGeom>
          <a:noFill/>
          <a:ln w="101600">
            <a:solidFill>
              <a:srgbClr val="0000FF"/>
            </a:solidFill>
            <a:prstDash val="sysDash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033890" y="4430811"/>
            <a:ext cx="3603695" cy="1747948"/>
            <a:chOff x="3034699" y="4431379"/>
            <a:chExt cx="3603154" cy="1748319"/>
          </a:xfrm>
        </p:grpSpPr>
        <p:sp>
          <p:nvSpPr>
            <p:cNvPr id="28688" name="Line Callout 2 9"/>
            <p:cNvSpPr>
              <a:spLocks/>
            </p:cNvSpPr>
            <p:nvPr/>
          </p:nvSpPr>
          <p:spPr bwMode="auto">
            <a:xfrm>
              <a:off x="3034699" y="5877997"/>
              <a:ext cx="2057089" cy="301701"/>
            </a:xfrm>
            <a:prstGeom prst="borderCallout2">
              <a:avLst>
                <a:gd name="adj1" fmla="val -3592"/>
                <a:gd name="adj2" fmla="val 49946"/>
                <a:gd name="adj3" fmla="val -68455"/>
                <a:gd name="adj4" fmla="val 49963"/>
                <a:gd name="adj5" fmla="val -387046"/>
                <a:gd name="adj6" fmla="val 112434"/>
              </a:avLst>
            </a:prstGeom>
            <a:solidFill>
              <a:schemeClr val="tx1"/>
            </a:solidFill>
            <a:ln w="25400" algn="ctr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300’ Connection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8689" name="Rectangle 10"/>
            <p:cNvSpPr>
              <a:spLocks noChangeArrowheads="1"/>
            </p:cNvSpPr>
            <p:nvPr/>
          </p:nvSpPr>
          <p:spPr bwMode="auto">
            <a:xfrm rot="1693429">
              <a:off x="4961453" y="4431379"/>
              <a:ext cx="1676400" cy="457200"/>
            </a:xfrm>
            <a:prstGeom prst="rect">
              <a:avLst/>
            </a:prstGeom>
            <a:noFill/>
            <a:ln w="50800" algn="ctr">
              <a:solidFill>
                <a:schemeClr val="bg1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284581" y="3800368"/>
            <a:ext cx="419100" cy="70788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29404" y="1879751"/>
            <a:ext cx="419100" cy="70788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" name="Octagon 8"/>
          <p:cNvSpPr/>
          <p:nvPr/>
        </p:nvSpPr>
        <p:spPr>
          <a:xfrm>
            <a:off x="4301707" y="3404822"/>
            <a:ext cx="218479" cy="228600"/>
          </a:xfrm>
          <a:prstGeom prst="octagon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ctagon 23"/>
          <p:cNvSpPr/>
          <p:nvPr/>
        </p:nvSpPr>
        <p:spPr>
          <a:xfrm>
            <a:off x="1269315" y="1295400"/>
            <a:ext cx="218479" cy="228600"/>
          </a:xfrm>
          <a:prstGeom prst="octagon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ctagon 24"/>
          <p:cNvSpPr/>
          <p:nvPr/>
        </p:nvSpPr>
        <p:spPr>
          <a:xfrm>
            <a:off x="2438400" y="1953344"/>
            <a:ext cx="218479" cy="228600"/>
          </a:xfrm>
          <a:prstGeom prst="octagon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98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  <p:bldP spid="28685" grpId="0" animBg="1"/>
      <p:bldP spid="28682" grpId="0" animBg="1"/>
      <p:bldP spid="9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Lawing School Road:</a:t>
            </a:r>
            <a:br>
              <a:rPr lang="en-US" dirty="0" smtClean="0"/>
            </a:br>
            <a:r>
              <a:rPr lang="en-US" dirty="0" smtClean="0"/>
              <a:t>What Made the PI Successful?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19200"/>
            <a:ext cx="8153399" cy="2819400"/>
          </a:xfrm>
        </p:spPr>
        <p:txBody>
          <a:bodyPr/>
          <a:lstStyle/>
          <a:p>
            <a:r>
              <a:rPr lang="en-US" dirty="0" smtClean="0"/>
              <a:t>Project need was obvious</a:t>
            </a:r>
          </a:p>
          <a:p>
            <a:r>
              <a:rPr lang="en-US" dirty="0" smtClean="0"/>
              <a:t>People felt involved &amp; that we listened</a:t>
            </a:r>
          </a:p>
          <a:p>
            <a:pPr lvl="1"/>
            <a:r>
              <a:rPr lang="en-US" dirty="0" smtClean="0"/>
              <a:t>Explained </a:t>
            </a:r>
            <a:r>
              <a:rPr lang="en-US" dirty="0"/>
              <a:t>ALL stakeholders’ issues</a:t>
            </a:r>
          </a:p>
          <a:p>
            <a:pPr lvl="1"/>
            <a:r>
              <a:rPr lang="en-US" dirty="0" smtClean="0"/>
              <a:t>Specifically addressed Neighborhood B’s concerns</a:t>
            </a:r>
          </a:p>
          <a:p>
            <a:pPr lvl="1"/>
            <a:r>
              <a:rPr lang="en-US" dirty="0" smtClean="0"/>
              <a:t>Added mitigation to project scope</a:t>
            </a:r>
          </a:p>
          <a:p>
            <a:r>
              <a:rPr lang="en-US" dirty="0" smtClean="0"/>
              <a:t>Had councilmember’s support</a:t>
            </a:r>
          </a:p>
        </p:txBody>
      </p:sp>
      <p:pic>
        <p:nvPicPr>
          <p:cNvPr id="4" name="Picture 2" descr="N:\Planning &amp; Design\Design Section\Street Connectivity Program\Projects\Completed Projects\Lawing School Road Extension (Northwoods Forest)\Pictures @ Project Completion\P10104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/>
          <a:stretch/>
        </p:blipFill>
        <p:spPr bwMode="auto">
          <a:xfrm>
            <a:off x="1858833" y="3716923"/>
            <a:ext cx="5380167" cy="298867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33334" y="6280666"/>
            <a:ext cx="160020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Spring 2011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0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74638"/>
            <a:ext cx="5562600" cy="639762"/>
          </a:xfrm>
        </p:spPr>
        <p:txBody>
          <a:bodyPr/>
          <a:lstStyle/>
          <a:p>
            <a:r>
              <a:rPr lang="en-US" dirty="0" smtClean="0"/>
              <a:t>Successful Case Study #2:</a:t>
            </a:r>
            <a:br>
              <a:rPr lang="en-US" dirty="0" smtClean="0"/>
            </a:br>
            <a:r>
              <a:rPr lang="en-US" dirty="0" smtClean="0"/>
              <a:t>Shamrock Gardens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724400" cy="5257800"/>
          </a:xfrm>
        </p:spPr>
        <p:txBody>
          <a:bodyPr/>
          <a:lstStyle/>
          <a:p>
            <a:r>
              <a:rPr lang="en-US" dirty="0" smtClean="0"/>
              <a:t>Neighborhood infrastructure project begun in 2009</a:t>
            </a:r>
          </a:p>
          <a:p>
            <a:pPr lvl="1"/>
            <a:r>
              <a:rPr lang="en-US" dirty="0" smtClean="0"/>
              <a:t>Connections not </a:t>
            </a:r>
            <a:r>
              <a:rPr lang="en-US" dirty="0"/>
              <a:t>part of </a:t>
            </a:r>
            <a:r>
              <a:rPr lang="en-US" dirty="0" smtClean="0"/>
              <a:t>project</a:t>
            </a:r>
          </a:p>
          <a:p>
            <a:endParaRPr lang="en-US" dirty="0" smtClean="0"/>
          </a:p>
          <a:p>
            <a:r>
              <a:rPr lang="en-US" dirty="0" smtClean="0"/>
              <a:t>Residents spoke up at 1</a:t>
            </a:r>
            <a:r>
              <a:rPr lang="en-US" baseline="30000" dirty="0" smtClean="0"/>
              <a:t>st</a:t>
            </a:r>
            <a:r>
              <a:rPr lang="en-US" dirty="0" smtClean="0"/>
              <a:t> public meeting</a:t>
            </a:r>
          </a:p>
          <a:p>
            <a:pPr lvl="1"/>
            <a:r>
              <a:rPr lang="en-US" dirty="0" smtClean="0"/>
              <a:t>4 unopened ROW’s</a:t>
            </a:r>
          </a:p>
          <a:p>
            <a:pPr lvl="1"/>
            <a:r>
              <a:rPr lang="en-US" dirty="0" smtClean="0"/>
              <a:t>ROW’s perceived to be nuisances (trash, crime, trespassing, etc.)</a:t>
            </a:r>
          </a:p>
          <a:p>
            <a:pPr lvl="1"/>
            <a:r>
              <a:rPr lang="en-US" dirty="0" smtClean="0"/>
              <a:t>Wanted the nuisances addressed</a:t>
            </a:r>
          </a:p>
        </p:txBody>
      </p:sp>
      <p:pic>
        <p:nvPicPr>
          <p:cNvPr id="5" name="Content Placeholder 6" descr="Cardiff Ave EXISTING.jpg"/>
          <p:cNvPicPr>
            <a:picLocks noChangeAspect="1"/>
          </p:cNvPicPr>
          <p:nvPr/>
        </p:nvPicPr>
        <p:blipFill rotWithShape="1">
          <a:blip r:embed="rId2" cstate="print"/>
          <a:srcRect t="38972" b="2792"/>
          <a:stretch/>
        </p:blipFill>
        <p:spPr bwMode="auto">
          <a:xfrm>
            <a:off x="5139267" y="3401024"/>
            <a:ext cx="3886200" cy="338077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4" name="Picture 2" descr="N:\Planning &amp; Design\Design Section\Neighborhood Improvement Projects\Shamrock Gardens\paper streets\Connecticut Ave CLOSE UP OF EXISTIN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1"/>
          <a:stretch/>
        </p:blipFill>
        <p:spPr bwMode="auto">
          <a:xfrm>
            <a:off x="5139267" y="1135848"/>
            <a:ext cx="3886200" cy="221695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6426355"/>
            <a:ext cx="1824567" cy="30777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Cardiff Ave.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5667" y="1165598"/>
            <a:ext cx="1824567" cy="30777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Connecticut Ave.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7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&amp; Vetting 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8"/>
            <a:ext cx="8229600" cy="4525962"/>
          </a:xfrm>
        </p:spPr>
        <p:txBody>
          <a:bodyPr/>
          <a:lstStyle/>
          <a:p>
            <a:r>
              <a:rPr lang="en-US" dirty="0" smtClean="0"/>
              <a:t>Staff: building streets would solve nuisance</a:t>
            </a:r>
          </a:p>
          <a:p>
            <a:pPr lvl="1"/>
            <a:r>
              <a:rPr lang="en-US" dirty="0" smtClean="0"/>
              <a:t>Needed agreement from neighborhood</a:t>
            </a:r>
          </a:p>
          <a:p>
            <a:endParaRPr lang="en-US" dirty="0" smtClean="0"/>
          </a:p>
          <a:p>
            <a:r>
              <a:rPr lang="en-US" dirty="0" smtClean="0"/>
              <a:t>Received district councilmember’s support</a:t>
            </a:r>
          </a:p>
          <a:p>
            <a:endParaRPr lang="en-US" dirty="0" smtClean="0"/>
          </a:p>
          <a:p>
            <a:r>
              <a:rPr lang="en-US" dirty="0" smtClean="0"/>
              <a:t>Abutting owners = major stakeholders</a:t>
            </a:r>
          </a:p>
          <a:p>
            <a:pPr lvl="1"/>
            <a:r>
              <a:rPr lang="en-US" dirty="0" smtClean="0"/>
              <a:t>Door-to-door interviews</a:t>
            </a:r>
          </a:p>
          <a:p>
            <a:pPr lvl="1"/>
            <a:r>
              <a:rPr lang="en-US" dirty="0" smtClean="0"/>
              <a:t>Special invitations to 2</a:t>
            </a:r>
            <a:r>
              <a:rPr lang="en-US" baseline="30000" dirty="0" smtClean="0"/>
              <a:t>nd</a:t>
            </a:r>
            <a:r>
              <a:rPr lang="en-US" dirty="0" smtClean="0"/>
              <a:t> public meeting</a:t>
            </a:r>
          </a:p>
          <a:p>
            <a:pPr lvl="1"/>
            <a:r>
              <a:rPr lang="en-US" dirty="0" smtClean="0"/>
              <a:t>Brochure/postcard summarizing options</a:t>
            </a:r>
          </a:p>
          <a:p>
            <a:pPr lvl="1"/>
            <a:r>
              <a:rPr lang="en-US" dirty="0" smtClean="0"/>
              <a:t>Online survey</a:t>
            </a:r>
          </a:p>
        </p:txBody>
      </p:sp>
    </p:spTree>
    <p:extLst>
      <p:ext uri="{BB962C8B-B14F-4D97-AF65-F5344CB8AC3E}">
        <p14:creationId xmlns:p14="http://schemas.microsoft.com/office/powerpoint/2010/main" val="257020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&amp; 3</a:t>
            </a:r>
            <a:r>
              <a:rPr lang="en-US" baseline="30000" dirty="0" smtClean="0"/>
              <a:t>rd</a:t>
            </a:r>
            <a:r>
              <a:rPr lang="en-US" dirty="0" smtClean="0"/>
              <a:t> Public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525962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public meeting: </a:t>
            </a:r>
            <a:r>
              <a:rPr lang="en-US" b="1" u="sng" dirty="0" smtClean="0">
                <a:solidFill>
                  <a:srgbClr val="FFC000"/>
                </a:solidFill>
              </a:rPr>
              <a:t>What Do You Think of This?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 dirty="0" smtClean="0"/>
              <a:t>Proposed initial designs for 3 blocks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 dirty="0" smtClean="0"/>
              <a:t>Sought feedback from residents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 dirty="0" smtClean="0"/>
              <a:t>Show renderings &amp; photos of connections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public meeting: </a:t>
            </a:r>
            <a:r>
              <a:rPr lang="en-US" b="1" u="sng" dirty="0" smtClean="0">
                <a:solidFill>
                  <a:srgbClr val="FFC000"/>
                </a:solidFill>
              </a:rPr>
              <a:t>We’re Building The Streets</a:t>
            </a:r>
            <a:endParaRPr lang="en-US" b="1" u="sng" dirty="0">
              <a:solidFill>
                <a:srgbClr val="FFC000"/>
              </a:solidFill>
            </a:endParaRP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 dirty="0" smtClean="0"/>
              <a:t>To </a:t>
            </a:r>
            <a:r>
              <a:rPr lang="en-US" sz="2200" u="sng" dirty="0" smtClean="0"/>
              <a:t>confirm</a:t>
            </a:r>
            <a:r>
              <a:rPr lang="en-US" sz="2200" dirty="0" smtClean="0"/>
              <a:t> support for connections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 dirty="0" smtClean="0"/>
              <a:t>Final scope: only build 2 blocks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10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for Connecticut Ave. Shown at 2</a:t>
            </a:r>
            <a:r>
              <a:rPr lang="en-US" baseline="30000" dirty="0" smtClean="0"/>
              <a:t>nd</a:t>
            </a:r>
            <a:r>
              <a:rPr lang="en-US" dirty="0" smtClean="0"/>
              <a:t> &amp; 3</a:t>
            </a:r>
            <a:r>
              <a:rPr lang="en-US" baseline="30000" dirty="0" smtClean="0"/>
              <a:t>rd</a:t>
            </a:r>
            <a:r>
              <a:rPr lang="en-US" dirty="0" smtClean="0"/>
              <a:t> Meetings</a:t>
            </a:r>
            <a:endParaRPr lang="en-US" dirty="0"/>
          </a:p>
        </p:txBody>
      </p:sp>
      <p:pic>
        <p:nvPicPr>
          <p:cNvPr id="5" name="Content Placeholder 4" descr="Connecticut Ave - EXISTIN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6200" y="1143000"/>
            <a:ext cx="4444109" cy="2974982"/>
          </a:xfrm>
          <a:ln>
            <a:solidFill>
              <a:schemeClr val="bg1"/>
            </a:solidFill>
          </a:ln>
        </p:spPr>
      </p:pic>
      <p:pic>
        <p:nvPicPr>
          <p:cNvPr id="6" name="Content Placeholder 5" descr="Connecticut Ave - PROPOSED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23690" y="1143000"/>
            <a:ext cx="4444109" cy="2974982"/>
          </a:xfrm>
          <a:ln>
            <a:solidFill>
              <a:schemeClr val="bg1"/>
            </a:solidFill>
          </a:ln>
        </p:spPr>
      </p:pic>
      <p:pic>
        <p:nvPicPr>
          <p:cNvPr id="2051" name="Picture 3" descr="N:\Planning &amp; Design\Design Section\Neighborhood Improvement Projects\Shamrock Gardens\paper streets\Connecticut Ave CLOSE UP OF PROPOSED (Old 'Dogbone' design).jpg"/>
          <p:cNvPicPr>
            <a:picLocks noChangeAspect="1" noChangeArrowheads="1"/>
          </p:cNvPicPr>
          <p:nvPr/>
        </p:nvPicPr>
        <p:blipFill>
          <a:blip r:embed="rId5" cstate="print"/>
          <a:srcRect t="31917" r="333" b="7093"/>
          <a:stretch>
            <a:fillRect/>
          </a:stretch>
        </p:blipFill>
        <p:spPr bwMode="auto">
          <a:xfrm>
            <a:off x="1524000" y="4191000"/>
            <a:ext cx="6172200" cy="26209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048000" y="3733800"/>
            <a:ext cx="144780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Existing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800" y="3733800"/>
            <a:ext cx="144780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Rendering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6400800"/>
            <a:ext cx="388620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Rejected “Dogbone” Alternative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2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Shamrock Gardens:</a:t>
            </a:r>
            <a:br>
              <a:rPr lang="en-US" dirty="0" smtClean="0"/>
            </a:br>
            <a:r>
              <a:rPr lang="en-US" dirty="0" smtClean="0"/>
              <a:t>What Made the PI Successful?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was initiated by the neighborhood</a:t>
            </a:r>
          </a:p>
          <a:p>
            <a:r>
              <a:rPr lang="en-US" dirty="0"/>
              <a:t>Had district councilmember’s support</a:t>
            </a:r>
          </a:p>
          <a:p>
            <a:r>
              <a:rPr lang="en-US" dirty="0" smtClean="0"/>
              <a:t>Clear directions for public at meetings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/>
              <a:t>Iterative, interactive process</a:t>
            </a:r>
          </a:p>
          <a:p>
            <a:pPr marL="0" indent="0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Construction begins Fall 2013</a:t>
            </a:r>
          </a:p>
        </p:txBody>
      </p:sp>
    </p:spTree>
    <p:extLst>
      <p:ext uri="{BB962C8B-B14F-4D97-AF65-F5344CB8AC3E}">
        <p14:creationId xmlns:p14="http://schemas.microsoft.com/office/powerpoint/2010/main" val="240100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74638"/>
            <a:ext cx="5638800" cy="639762"/>
          </a:xfrm>
        </p:spPr>
        <p:txBody>
          <a:bodyPr/>
          <a:lstStyle/>
          <a:p>
            <a:r>
              <a:rPr lang="en-US" dirty="0" smtClean="0"/>
              <a:t>Unsuccessful Case Study:</a:t>
            </a:r>
            <a:br>
              <a:rPr lang="en-US" dirty="0" smtClean="0"/>
            </a:br>
            <a:r>
              <a:rPr lang="en-US" dirty="0" smtClean="0"/>
              <a:t>Harburn Forest Drive (2010)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4300" y="1305227"/>
            <a:ext cx="4876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+mn-lt"/>
              </a:rPr>
              <a:t>Unbuilt 3</a:t>
            </a:r>
            <a:r>
              <a:rPr lang="en-US" sz="2400" kern="0" baseline="30000" dirty="0" smtClean="0">
                <a:solidFill>
                  <a:schemeClr val="bg1"/>
                </a:solidFill>
                <a:latin typeface="+mn-lt"/>
              </a:rPr>
              <a:t>rd</a:t>
            </a:r>
            <a:r>
              <a:rPr lang="en-US" sz="2400" kern="0" dirty="0" smtClean="0">
                <a:solidFill>
                  <a:schemeClr val="bg1"/>
                </a:solidFill>
                <a:latin typeface="+mn-lt"/>
              </a:rPr>
              <a:t> entrance to 650-home subdivision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Connection shown on 3 plans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Tx/>
              <a:buChar char="•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Sight distance problem </a:t>
            </a:r>
            <a:r>
              <a:rPr lang="en-US" sz="2000" kern="0" noProof="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 access permit denied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Tx/>
              <a:buChar char="•"/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Developer built what he could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US" sz="2400" kern="0" dirty="0" smtClean="0">
              <a:solidFill>
                <a:schemeClr val="bg1"/>
              </a:solidFill>
              <a:latin typeface="+mn-lt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Staff opinion: it’s inevitable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Tx/>
              <a:buChar char="•"/>
              <a:defRPr/>
            </a:pPr>
            <a:r>
              <a:rPr lang="en-US" sz="2000" kern="0" dirty="0">
                <a:solidFill>
                  <a:schemeClr val="bg1"/>
                </a:solidFill>
                <a:latin typeface="+mn-lt"/>
                <a:sym typeface="Wingdings" pitchFamily="2" charset="2"/>
              </a:rPr>
              <a:t>C</a:t>
            </a:r>
            <a:r>
              <a:rPr lang="en-US" sz="2000" kern="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onnection is a benefit 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Tx/>
              <a:buChar char="•"/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Supposed to be here already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Future development required to build it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b="18325"/>
          <a:stretch/>
        </p:blipFill>
        <p:spPr bwMode="auto">
          <a:xfrm>
            <a:off x="5181600" y="1143000"/>
            <a:ext cx="3852302" cy="2608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&quot;No&quot; Symbol 2"/>
          <p:cNvSpPr/>
          <p:nvPr/>
        </p:nvSpPr>
        <p:spPr>
          <a:xfrm>
            <a:off x="5638800" y="3248327"/>
            <a:ext cx="525871" cy="485473"/>
          </a:xfrm>
          <a:prstGeom prst="noSmoking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798403"/>
            <a:ext cx="3581400" cy="83099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What could </a:t>
            </a:r>
            <a:r>
              <a:rPr lang="en-US" sz="2400" b="1" i="1" dirty="0" smtClean="0">
                <a:solidFill>
                  <a:schemeClr val="bg1"/>
                </a:solidFill>
              </a:rPr>
              <a:t>possibly</a:t>
            </a:r>
            <a:r>
              <a:rPr lang="en-US" sz="2400" i="1" dirty="0" smtClean="0">
                <a:solidFill>
                  <a:schemeClr val="bg1"/>
                </a:solidFill>
              </a:rPr>
              <a:t> go wrong?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N:\Planning &amp; Design\Design Section\Street Connectivity Program\Projects\Cancelled Projects\Harburn Forest\Phase I (North of Ridge Rd)\Pictures\P10101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67150"/>
            <a:ext cx="3886200" cy="291465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0345724">
            <a:off x="5442861" y="3278948"/>
            <a:ext cx="932909" cy="355168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77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Expected Controversy</a:t>
            </a:r>
            <a:br>
              <a:rPr lang="en-US" dirty="0" smtClean="0"/>
            </a:br>
            <a:r>
              <a:rPr lang="en-US" dirty="0" smtClean="0"/>
              <a:t>From the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5715000" cy="4525962"/>
          </a:xfrm>
        </p:spPr>
        <p:txBody>
          <a:bodyPr/>
          <a:lstStyle/>
          <a:p>
            <a:r>
              <a:rPr lang="en-US" dirty="0" smtClean="0"/>
              <a:t>4 main concerns</a:t>
            </a:r>
          </a:p>
          <a:p>
            <a:pPr lvl="1"/>
            <a:r>
              <a:rPr lang="en-US" dirty="0" smtClean="0"/>
              <a:t>Traffic patterns will change</a:t>
            </a:r>
          </a:p>
          <a:p>
            <a:pPr lvl="1"/>
            <a:r>
              <a:rPr lang="en-US" dirty="0" smtClean="0"/>
              <a:t>2000-3000 ADT expected</a:t>
            </a:r>
          </a:p>
          <a:p>
            <a:pPr lvl="1"/>
            <a:r>
              <a:rPr lang="en-US" dirty="0" smtClean="0"/>
              <a:t>Neighborhood playground 2 blocks from extension</a:t>
            </a:r>
          </a:p>
          <a:p>
            <a:pPr lvl="1"/>
            <a:r>
              <a:rPr lang="en-US" dirty="0" smtClean="0"/>
              <a:t>City-initiated project</a:t>
            </a:r>
          </a:p>
          <a:p>
            <a:endParaRPr lang="en-US" dirty="0"/>
          </a:p>
          <a:p>
            <a:r>
              <a:rPr lang="en-US" dirty="0" smtClean="0"/>
              <a:t>Minimization plan</a:t>
            </a:r>
          </a:p>
          <a:p>
            <a:pPr lvl="1"/>
            <a:r>
              <a:rPr lang="en-US" dirty="0" smtClean="0"/>
              <a:t>Work through Highland Creek HOA</a:t>
            </a:r>
          </a:p>
          <a:p>
            <a:pPr lvl="1"/>
            <a:r>
              <a:rPr lang="en-US" dirty="0" smtClean="0"/>
              <a:t>Show videos of ____ ADT</a:t>
            </a:r>
          </a:p>
          <a:p>
            <a:pPr lvl="1"/>
            <a:r>
              <a:rPr lang="en-US" dirty="0" smtClean="0"/>
              <a:t>Propose mitigation for playground and traffic</a:t>
            </a:r>
          </a:p>
          <a:p>
            <a:pPr lvl="1"/>
            <a:r>
              <a:rPr lang="en-US" dirty="0" smtClean="0"/>
              <a:t>Get councilmember’s support </a:t>
            </a:r>
          </a:p>
          <a:p>
            <a:pPr lvl="2"/>
            <a:r>
              <a:rPr lang="en-US" i="1" dirty="0" smtClean="0">
                <a:solidFill>
                  <a:srgbClr val="FFC000"/>
                </a:solidFill>
              </a:rPr>
              <a:t>I’ll support you </a:t>
            </a:r>
            <a:r>
              <a:rPr lang="en-US" i="1" u="sng" dirty="0" smtClean="0">
                <a:solidFill>
                  <a:srgbClr val="FFC000"/>
                </a:solidFill>
              </a:rPr>
              <a:t>until</a:t>
            </a:r>
            <a:r>
              <a:rPr lang="en-US" i="1" dirty="0" smtClean="0">
                <a:solidFill>
                  <a:srgbClr val="FFC000"/>
                </a:solidFill>
              </a:rPr>
              <a:t>…</a:t>
            </a:r>
            <a:endParaRPr lang="en-US" dirty="0" smtClean="0">
              <a:solidFill>
                <a:srgbClr val="FFC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985" t="4036" r="35748" b="22055"/>
          <a:stretch/>
        </p:blipFill>
        <p:spPr bwMode="auto">
          <a:xfrm>
            <a:off x="5609895" y="1225363"/>
            <a:ext cx="3457905" cy="4565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>
          <a:xfrm rot="16200000">
            <a:off x="6857896" y="5200650"/>
            <a:ext cx="381000" cy="685800"/>
          </a:xfrm>
          <a:prstGeom prst="downArrow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17993187">
            <a:off x="7172099" y="1601874"/>
            <a:ext cx="304800" cy="533400"/>
          </a:xfrm>
          <a:prstGeom prst="downArrow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6712527" y="2209800"/>
            <a:ext cx="304800" cy="533400"/>
          </a:xfrm>
          <a:prstGeom prst="downArrow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Connector 16"/>
          <p:cNvSpPr/>
          <p:nvPr/>
        </p:nvSpPr>
        <p:spPr>
          <a:xfrm>
            <a:off x="7779327" y="4419600"/>
            <a:ext cx="206222" cy="228600"/>
          </a:xfrm>
          <a:prstGeom prst="flowChartConnector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Left Brace 18"/>
          <p:cNvSpPr/>
          <p:nvPr/>
        </p:nvSpPr>
        <p:spPr>
          <a:xfrm>
            <a:off x="381000" y="1609711"/>
            <a:ext cx="152400" cy="6062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474527" y="5353049"/>
            <a:ext cx="304800" cy="285751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59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Co-Authors</a:t>
            </a:r>
          </a:p>
        </p:txBody>
      </p:sp>
      <p:sp>
        <p:nvSpPr>
          <p:cNvPr id="4099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Tom Sorrentino, P.E.</a:t>
            </a:r>
          </a:p>
          <a:p>
            <a:pPr marL="0" indent="0" eaLnBrk="1" hangingPunct="1">
              <a:buNone/>
            </a:pPr>
            <a:r>
              <a:rPr lang="en-US" dirty="0" smtClean="0"/>
              <a:t>	Senior Engineering Project Manager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Charlotte Dept. of Transportation (CDOT)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Dan Leaver, P.E.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Senior Engineer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Charlotte Engineering &amp; Property Mgmt.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of Public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2"/>
          </a:xfrm>
        </p:spPr>
        <p:txBody>
          <a:bodyPr/>
          <a:lstStyle/>
          <a:p>
            <a:r>
              <a:rPr lang="en-US" dirty="0" smtClean="0"/>
              <a:t>Early 2010: Staff begins project planning</a:t>
            </a:r>
          </a:p>
          <a:p>
            <a:endParaRPr lang="en-US" dirty="0" smtClean="0"/>
          </a:p>
          <a:p>
            <a:r>
              <a:rPr lang="en-US" dirty="0" smtClean="0"/>
              <a:t>July 2011: HOA Board of Directors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No answer to “is this project inevitable?”</a:t>
            </a:r>
          </a:p>
          <a:p>
            <a:pPr lvl="1"/>
            <a:r>
              <a:rPr lang="en-US" dirty="0" smtClean="0"/>
              <a:t>Online survey posted – </a:t>
            </a:r>
            <a:r>
              <a:rPr lang="en-US" dirty="0" smtClean="0">
                <a:solidFill>
                  <a:srgbClr val="FFC000"/>
                </a:solidFill>
              </a:rPr>
              <a:t>leading questions?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August 2011: Full HOA</a:t>
            </a:r>
          </a:p>
          <a:p>
            <a:endParaRPr lang="en-US" dirty="0"/>
          </a:p>
          <a:p>
            <a:r>
              <a:rPr lang="en-US" dirty="0" smtClean="0"/>
              <a:t>October 2011: Public meeting</a:t>
            </a:r>
          </a:p>
          <a:p>
            <a:endParaRPr lang="en-US" dirty="0"/>
          </a:p>
          <a:p>
            <a:r>
              <a:rPr lang="en-US" dirty="0" smtClean="0"/>
              <a:t>November 2011: Project cancelled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ight Brace 3"/>
          <p:cNvSpPr/>
          <p:nvPr/>
        </p:nvSpPr>
        <p:spPr>
          <a:xfrm>
            <a:off x="6819900" y="2209800"/>
            <a:ext cx="190500" cy="3810000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3477161"/>
            <a:ext cx="1600200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Project </a:t>
            </a:r>
            <a:r>
              <a:rPr lang="en-US" sz="2000" dirty="0" smtClean="0">
                <a:solidFill>
                  <a:schemeClr val="bg1"/>
                </a:solidFill>
              </a:rPr>
              <a:t>implodes  in </a:t>
            </a:r>
            <a:r>
              <a:rPr lang="en-US" sz="2000" dirty="0" smtClean="0">
                <a:solidFill>
                  <a:schemeClr val="bg1"/>
                </a:solidFill>
              </a:rPr>
              <a:t>only 4 months!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7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to the Full HOA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153400" cy="4876800"/>
          </a:xfrm>
        </p:spPr>
        <p:txBody>
          <a:bodyPr/>
          <a:lstStyle/>
          <a:p>
            <a:r>
              <a:rPr lang="en-US" dirty="0" smtClean="0"/>
              <a:t>Placed last on the agenda</a:t>
            </a:r>
          </a:p>
          <a:p>
            <a:pPr lvl="1"/>
            <a:r>
              <a:rPr lang="en-US" dirty="0" smtClean="0"/>
              <a:t>After 90 min. contentious election</a:t>
            </a:r>
          </a:p>
          <a:p>
            <a:pPr lvl="1"/>
            <a:r>
              <a:rPr lang="en-US" dirty="0" smtClean="0"/>
              <a:t>Rushed through presentation, got off-message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/>
              <a:t>Q&amp;A</a:t>
            </a:r>
          </a:p>
          <a:p>
            <a:pPr lvl="1"/>
            <a:r>
              <a:rPr lang="en-US" dirty="0" smtClean="0"/>
              <a:t>Erroneous information provided by residents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Complaints </a:t>
            </a:r>
            <a:r>
              <a:rPr lang="en-US" dirty="0" smtClean="0"/>
              <a:t>about leading questions on survey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Many concerns about traffic, playground, etc.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FFC000"/>
                </a:solidFill>
              </a:rPr>
              <a:t>No perceived need for project</a:t>
            </a:r>
          </a:p>
        </p:txBody>
      </p:sp>
    </p:spTree>
    <p:extLst>
      <p:ext uri="{BB962C8B-B14F-4D97-AF65-F5344CB8AC3E}">
        <p14:creationId xmlns:p14="http://schemas.microsoft.com/office/powerpoint/2010/main" val="233714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(Only) Public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029200"/>
          </a:xfrm>
        </p:spPr>
        <p:txBody>
          <a:bodyPr/>
          <a:lstStyle/>
          <a:p>
            <a:r>
              <a:rPr lang="en-US" dirty="0" smtClean="0"/>
              <a:t>Emphasized the previous plans, benefits</a:t>
            </a:r>
          </a:p>
          <a:p>
            <a:pPr lvl="1"/>
            <a:r>
              <a:rPr lang="en-US" dirty="0" smtClean="0"/>
              <a:t>Street is supposed to be here</a:t>
            </a:r>
          </a:p>
          <a:p>
            <a:pPr lvl="1"/>
            <a:r>
              <a:rPr lang="en-US" dirty="0" smtClean="0"/>
              <a:t>Reduced fuel consumption </a:t>
            </a:r>
          </a:p>
          <a:p>
            <a:pPr lvl="1"/>
            <a:r>
              <a:rPr lang="en-US" dirty="0" smtClean="0"/>
              <a:t>Reduced travel time/distance</a:t>
            </a:r>
          </a:p>
          <a:p>
            <a:pPr lvl="1"/>
            <a:r>
              <a:rPr lang="en-US" dirty="0" smtClean="0"/>
              <a:t>Improved fire response time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Still did not </a:t>
            </a:r>
            <a:r>
              <a:rPr lang="en-US" dirty="0" smtClean="0">
                <a:solidFill>
                  <a:srgbClr val="FFC000"/>
                </a:solidFill>
              </a:rPr>
              <a:t>identify a need for project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Q&amp;A comments almost exclusively “no”</a:t>
            </a:r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survey/vote afterward:  5:1 “no”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0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Made the PI Unsuccessful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7543800" cy="4953000"/>
          </a:xfrm>
        </p:spPr>
        <p:txBody>
          <a:bodyPr/>
          <a:lstStyle/>
          <a:p>
            <a:r>
              <a:rPr lang="en-US" dirty="0" smtClean="0"/>
              <a:t>Not controlling the message</a:t>
            </a:r>
          </a:p>
          <a:p>
            <a:pPr lvl="1"/>
            <a:r>
              <a:rPr lang="en-US" dirty="0" smtClean="0"/>
              <a:t>Arrogance: “It’s supposed to be here already”</a:t>
            </a:r>
          </a:p>
          <a:p>
            <a:pPr lvl="1"/>
            <a:r>
              <a:rPr lang="en-US" dirty="0" smtClean="0"/>
              <a:t>Project benefits </a:t>
            </a:r>
            <a:r>
              <a:rPr lang="en-US" sz="2800" dirty="0">
                <a:cs typeface="Calibri"/>
              </a:rPr>
              <a:t>≠</a:t>
            </a:r>
            <a:r>
              <a:rPr lang="en-US" dirty="0">
                <a:cs typeface="Calibri"/>
              </a:rPr>
              <a:t> </a:t>
            </a:r>
            <a:r>
              <a:rPr lang="en-US" dirty="0" smtClean="0">
                <a:cs typeface="Calibri"/>
              </a:rPr>
              <a:t>project justification or need</a:t>
            </a:r>
            <a:endParaRPr lang="en-US" sz="2800" dirty="0"/>
          </a:p>
          <a:p>
            <a:pPr lvl="1"/>
            <a:r>
              <a:rPr lang="en-US" dirty="0" smtClean="0"/>
              <a:t>Misinformation by residents</a:t>
            </a:r>
          </a:p>
          <a:p>
            <a:endParaRPr lang="en-US" dirty="0" smtClean="0"/>
          </a:p>
          <a:p>
            <a:r>
              <a:rPr lang="en-US" dirty="0" smtClean="0"/>
              <a:t>Not controlling the venue</a:t>
            </a:r>
            <a:endParaRPr lang="en-US" dirty="0"/>
          </a:p>
          <a:p>
            <a:pPr lvl="1"/>
            <a:r>
              <a:rPr lang="en-US" dirty="0" smtClean="0"/>
              <a:t>HOA meeting agenda</a:t>
            </a:r>
          </a:p>
          <a:p>
            <a:endParaRPr lang="en-US" dirty="0" smtClean="0"/>
          </a:p>
          <a:p>
            <a:r>
              <a:rPr lang="en-US" dirty="0" smtClean="0"/>
              <a:t>Not building trust</a:t>
            </a:r>
          </a:p>
          <a:p>
            <a:pPr lvl="1"/>
            <a:r>
              <a:rPr lang="en-US" dirty="0" smtClean="0"/>
              <a:t>Leading questions on survey</a:t>
            </a:r>
          </a:p>
          <a:p>
            <a:pPr lvl="1"/>
            <a:r>
              <a:rPr lang="en-US" dirty="0"/>
              <a:t>Not </a:t>
            </a:r>
            <a:r>
              <a:rPr lang="en-US" dirty="0" smtClean="0"/>
              <a:t>answering </a:t>
            </a:r>
            <a:r>
              <a:rPr lang="en-US" dirty="0"/>
              <a:t>question of inevitability</a:t>
            </a:r>
          </a:p>
          <a:p>
            <a:pPr lvl="1"/>
            <a:r>
              <a:rPr lang="en-US" dirty="0" smtClean="0"/>
              <a:t>District councilmember wasn’t fully on-board</a:t>
            </a:r>
          </a:p>
        </p:txBody>
      </p:sp>
      <p:pic>
        <p:nvPicPr>
          <p:cNvPr id="4" name="Picture 2" descr="N:\Planning &amp; Design\Design Section\Street Connectivity Program\Presentations &amp; Papers\2013 TRB Transportation Planning Applications Conference\shoot yourself in the foo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/>
          <a:stretch/>
        </p:blipFill>
        <p:spPr bwMode="auto">
          <a:xfrm>
            <a:off x="6128930" y="2667000"/>
            <a:ext cx="2786277" cy="25146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63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Review of City’s Public Involvement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r>
              <a:rPr lang="en-US" dirty="0"/>
              <a:t>Howard-Stein-Hudson (HSH) hired in 2011 to:</a:t>
            </a:r>
          </a:p>
          <a:p>
            <a:pPr lvl="1"/>
            <a:r>
              <a:rPr lang="en-US" dirty="0"/>
              <a:t>Evaluate current City policies, procedures for PI</a:t>
            </a:r>
          </a:p>
          <a:p>
            <a:pPr lvl="1"/>
            <a:r>
              <a:rPr lang="en-US" dirty="0"/>
              <a:t>Develop toolbox of recommendations for effective PI</a:t>
            </a:r>
          </a:p>
          <a:p>
            <a:pPr lvl="1"/>
            <a:r>
              <a:rPr lang="en-US" dirty="0"/>
              <a:t>Provide case studies of other agencies</a:t>
            </a:r>
          </a:p>
          <a:p>
            <a:endParaRPr lang="en-US" dirty="0" smtClean="0"/>
          </a:p>
          <a:p>
            <a:r>
              <a:rPr lang="en-US" dirty="0" smtClean="0"/>
              <a:t>2 key recommendations</a:t>
            </a:r>
          </a:p>
          <a:p>
            <a:pPr lvl="1"/>
            <a:r>
              <a:rPr lang="en-US" sz="2400" dirty="0" smtClean="0"/>
              <a:t>Need clear vision of project goal and need</a:t>
            </a:r>
            <a:endParaRPr lang="en-US" sz="2400" i="1" dirty="0" smtClean="0"/>
          </a:p>
          <a:p>
            <a:pPr lvl="1"/>
            <a:r>
              <a:rPr lang="en-US" sz="2400" dirty="0" smtClean="0"/>
              <a:t>Clearly articulate what the public is supposed to do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425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76600" y="274638"/>
            <a:ext cx="5715000" cy="639762"/>
          </a:xfrm>
        </p:spPr>
        <p:txBody>
          <a:bodyPr/>
          <a:lstStyle/>
          <a:p>
            <a:r>
              <a:rPr lang="en-US" dirty="0" smtClean="0"/>
              <a:t>Suggested PI to </a:t>
            </a:r>
            <a:r>
              <a:rPr lang="en-US" b="1" dirty="0" smtClean="0"/>
              <a:t>DO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Street Connectivity Projects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1371600"/>
            <a:ext cx="8458200" cy="5105400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Need neighborhood support/champion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Make sure area’s elected official is on board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Make the project tangible (as appropriate)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Show benefits of connection – make it personal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Provide visual examples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Expand project scope to offer mitigation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5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74638"/>
            <a:ext cx="5715000" cy="639762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Street connectivity projects are unique</a:t>
            </a:r>
            <a:endParaRPr lang="en-US" dirty="0"/>
          </a:p>
          <a:p>
            <a:pPr>
              <a:spcBef>
                <a:spcPts val="600"/>
              </a:spcBef>
            </a:pPr>
            <a:endParaRPr lang="en-US" dirty="0" smtClean="0">
              <a:solidFill>
                <a:srgbClr val="FFC000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/>
              <a:t>Implementing </a:t>
            </a:r>
            <a:r>
              <a:rPr lang="en-US" dirty="0" smtClean="0"/>
              <a:t>street connectivity requires overcoming fears</a:t>
            </a:r>
            <a:endParaRPr lang="en-US" dirty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Having neighborhood support is critical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FFC000"/>
                </a:solidFill>
              </a:rPr>
              <a:t>Bad public involvement will doom a project</a:t>
            </a:r>
          </a:p>
          <a:p>
            <a:pPr>
              <a:spcBef>
                <a:spcPts val="600"/>
              </a:spcBef>
            </a:pPr>
            <a:endParaRPr lang="en-US" dirty="0" smtClean="0">
              <a:solidFill>
                <a:srgbClr val="FFC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2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800600"/>
            <a:ext cx="8534400" cy="1066800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/>
              <a:t>“Planning street networks isn’t rocket science.</a:t>
            </a:r>
          </a:p>
          <a:p>
            <a:pPr algn="ctr">
              <a:buNone/>
            </a:pPr>
            <a:r>
              <a:rPr lang="en-US" sz="2800" dirty="0" smtClean="0"/>
              <a:t>It’s much harder.”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295400"/>
            <a:ext cx="8305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Questions?</a:t>
            </a:r>
          </a:p>
          <a:p>
            <a:pPr algn="ctr"/>
            <a:endParaRPr lang="en-US" sz="44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mmagnasco@charlottenc.gov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704-336-3368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57200" y="4038600"/>
            <a:ext cx="838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50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About Charlotte’s Street Connectivity Program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Successful Public Involvement Case Studies</a:t>
            </a:r>
          </a:p>
          <a:p>
            <a:pPr lvl="1" eaLnBrk="1" hangingPunct="1"/>
            <a:r>
              <a:rPr lang="en-US" dirty="0" smtClean="0"/>
              <a:t>Lawing School Road</a:t>
            </a:r>
          </a:p>
          <a:p>
            <a:pPr lvl="1" eaLnBrk="1" hangingPunct="1"/>
            <a:r>
              <a:rPr lang="en-US" dirty="0" smtClean="0"/>
              <a:t>Shamrock Gardens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Unsuccessful Public Involvement Case Study</a:t>
            </a:r>
          </a:p>
          <a:p>
            <a:pPr lvl="1" eaLnBrk="1" hangingPunct="1"/>
            <a:r>
              <a:rPr lang="en-US" dirty="0" smtClean="0"/>
              <a:t>Harburn Forest Drive Extension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Lessons Learned</a:t>
            </a:r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r>
              <a:rPr lang="en-US" sz="1600" i="1" dirty="0" smtClean="0"/>
              <a:t>In the essence of time, the case studies have been abbreviated.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About Charlotte’s</a:t>
            </a:r>
            <a:br>
              <a:rPr lang="en-US" dirty="0" smtClean="0"/>
            </a:br>
            <a:r>
              <a:rPr lang="en-US" dirty="0" smtClean="0"/>
              <a:t>Street Connectivity Program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94619"/>
            <a:ext cx="8229600" cy="4983162"/>
          </a:xfrm>
        </p:spPr>
        <p:txBody>
          <a:bodyPr/>
          <a:lstStyle/>
          <a:p>
            <a:pPr eaLnBrk="1" hangingPunct="1"/>
            <a:r>
              <a:rPr lang="en-US" dirty="0" smtClean="0"/>
              <a:t>A capital program started in 2007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Purpose: connect local streets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$2M per year funding (bonds)</a:t>
            </a:r>
          </a:p>
          <a:p>
            <a:pPr eaLnBrk="1" hangingPunct="1"/>
            <a:endParaRPr lang="en-US" dirty="0"/>
          </a:p>
          <a:p>
            <a:r>
              <a:rPr lang="en-US" dirty="0" smtClean="0"/>
              <a:t>Project implementation</a:t>
            </a:r>
            <a:endParaRPr lang="en-US" dirty="0"/>
          </a:p>
          <a:p>
            <a:pPr lvl="1"/>
            <a:r>
              <a:rPr lang="en-US" dirty="0"/>
              <a:t>City-initiated capital projects</a:t>
            </a:r>
          </a:p>
          <a:p>
            <a:pPr lvl="1"/>
            <a:r>
              <a:rPr lang="en-US" dirty="0"/>
              <a:t>Private development </a:t>
            </a:r>
            <a:r>
              <a:rPr lang="en-US" dirty="0" smtClean="0"/>
              <a:t>leverage</a:t>
            </a:r>
          </a:p>
          <a:p>
            <a:endParaRPr lang="en-US" dirty="0"/>
          </a:p>
        </p:txBody>
      </p:sp>
      <p:pic>
        <p:nvPicPr>
          <p:cNvPr id="6" name="Picture 3" descr="N:\Planning &amp; Design\Design Section\Street Connectivity Program\Projects\Completed Projects\Heflin-Orange Connector (Grier Heights)\Pix\P10008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78" y="3886200"/>
            <a:ext cx="3861193" cy="28956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3600" y="6397823"/>
            <a:ext cx="2590800" cy="30777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McVay Street (2008)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Connectivity Projects Need</a:t>
            </a:r>
            <a:br>
              <a:rPr lang="en-US" dirty="0" smtClean="0"/>
            </a:br>
            <a:r>
              <a:rPr lang="en-US" dirty="0" smtClean="0"/>
              <a:t>Effective Public Involvement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8" r="16776"/>
          <a:stretch/>
        </p:blipFill>
        <p:spPr>
          <a:xfrm>
            <a:off x="381000" y="2209800"/>
            <a:ext cx="4372501" cy="4038600"/>
          </a:xfrm>
          <a:ln>
            <a:solidFill>
              <a:schemeClr val="bg1"/>
            </a:solidFill>
          </a:ln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09800"/>
            <a:ext cx="3771635" cy="4525962"/>
          </a:xfr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4800" y="12192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Effective public involvement can lead to: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12192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Ineffective public involvement can lead to: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260" y="6324600"/>
            <a:ext cx="444434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Wright Ave., phases I and </a:t>
            </a:r>
            <a:r>
              <a:rPr lang="en-US" dirty="0" smtClean="0">
                <a:solidFill>
                  <a:schemeClr val="bg1"/>
                </a:solidFill>
              </a:rPr>
              <a:t>II (2011)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Public Involvement on Connectivity Projects Difficult?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Connectivity projects </a:t>
            </a:r>
            <a:r>
              <a:rPr lang="en-US" dirty="0" smtClean="0">
                <a:cs typeface="Calibri"/>
              </a:rPr>
              <a:t>different from </a:t>
            </a:r>
            <a:r>
              <a:rPr lang="en-US" dirty="0" smtClean="0"/>
              <a:t>thoroughfare projects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Public involvement needs to be different too!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Need to overcome Fear, Uncertainty, &amp; Doubt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Fear of the unknown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Fear of connecting “us” to “them”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Fear of no benefits, just impacts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Effective Public Involvement (PI) can overcome these fears</a:t>
            </a:r>
          </a:p>
        </p:txBody>
      </p:sp>
    </p:spTree>
    <p:extLst>
      <p:ext uri="{BB962C8B-B14F-4D97-AF65-F5344CB8AC3E}">
        <p14:creationId xmlns:p14="http://schemas.microsoft.com/office/powerpoint/2010/main" val="410918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Case Study #1:</a:t>
            </a:r>
            <a:br>
              <a:rPr lang="en-US" dirty="0" smtClean="0"/>
            </a:br>
            <a:r>
              <a:rPr lang="en-US" dirty="0" smtClean="0"/>
              <a:t>Lawing School Road (2008)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114800" cy="4800600"/>
          </a:xfrm>
        </p:spPr>
        <p:txBody>
          <a:bodyPr/>
          <a:lstStyle/>
          <a:p>
            <a:r>
              <a:rPr lang="en-US" sz="2400" dirty="0"/>
              <a:t>300’ gap in Lawing School Rd. b/w 2 separate </a:t>
            </a:r>
            <a:r>
              <a:rPr lang="en-US" sz="2400" dirty="0" smtClean="0"/>
              <a:t>neighborhoods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400" dirty="0" smtClean="0"/>
              <a:t>Project justification</a:t>
            </a:r>
            <a:endParaRPr lang="en-US" sz="2400" dirty="0"/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/>
              <a:t>Obvious need</a:t>
            </a:r>
            <a:endParaRPr lang="en-US" sz="2000" dirty="0"/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/>
              <a:t>Neighborhood </a:t>
            </a:r>
            <a:r>
              <a:rPr lang="en-US" sz="2000" dirty="0"/>
              <a:t>requests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/>
              <a:t>Traffic &gt;300 veh/day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endParaRPr lang="en-US" sz="2000" dirty="0" smtClean="0"/>
          </a:p>
        </p:txBody>
      </p:sp>
      <p:pic>
        <p:nvPicPr>
          <p:cNvPr id="6" name="Picture 5" descr="N:\Planning &amp; Design\Design Section\Street Connectivity Program\Projects\Active Projects\Lawing School Road Extension (Northwoods Forest)\Pictures\Northwoods Forest 002.jpg"/>
          <p:cNvPicPr>
            <a:picLocks noChangeAspect="1" noChangeArrowheads="1"/>
          </p:cNvPicPr>
          <p:nvPr/>
        </p:nvPicPr>
        <p:blipFill rotWithShape="1">
          <a:blip r:embed="rId2" cstate="print"/>
          <a:srcRect t="22757"/>
          <a:stretch/>
        </p:blipFill>
        <p:spPr bwMode="auto">
          <a:xfrm>
            <a:off x="4351475" y="4072541"/>
            <a:ext cx="4667834" cy="27092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4351475" y="1144979"/>
            <a:ext cx="4667834" cy="2667000"/>
            <a:chOff x="4351475" y="1144979"/>
            <a:chExt cx="4667834" cy="2667000"/>
          </a:xfrm>
        </p:grpSpPr>
        <p:pic>
          <p:nvPicPr>
            <p:cNvPr id="1029" name="Picture 5" descr="N:\Planning &amp; Design\Design Section\Street Connectivity Program\Projects\Completed Projects\Lawing School Road Extension (Northwoods Forest)\area 60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28" r="14004" b="18998"/>
            <a:stretch/>
          </p:blipFill>
          <p:spPr bwMode="auto">
            <a:xfrm>
              <a:off x="4351475" y="1144979"/>
              <a:ext cx="4667834" cy="2667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 rot="19761012">
              <a:off x="5634789" y="1648331"/>
              <a:ext cx="2143868" cy="1026721"/>
            </a:xfrm>
            <a:prstGeom prst="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1377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791200" cy="639762"/>
          </a:xfrm>
        </p:spPr>
        <p:txBody>
          <a:bodyPr/>
          <a:lstStyle/>
          <a:p>
            <a:r>
              <a:rPr lang="en-US" dirty="0" smtClean="0"/>
              <a:t>Get Councilmember’s Support First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2"/>
          </a:xfrm>
        </p:spPr>
        <p:txBody>
          <a:bodyPr/>
          <a:lstStyle/>
          <a:p>
            <a:r>
              <a:rPr lang="en-US" dirty="0" smtClean="0"/>
              <a:t>In same city council district as cancelled Auten Rd. thoroughfare</a:t>
            </a:r>
          </a:p>
          <a:p>
            <a:pPr lvl="1"/>
            <a:r>
              <a:rPr lang="en-US" dirty="0" smtClean="0"/>
              <a:t>Negative public involvement: project was cancelled</a:t>
            </a:r>
          </a:p>
          <a:p>
            <a:pPr lvl="1"/>
            <a:r>
              <a:rPr lang="en-US" dirty="0" smtClean="0"/>
              <a:t>Lawing School Rd. &lt;1 year after Auten Rd.</a:t>
            </a:r>
          </a:p>
          <a:p>
            <a:endParaRPr lang="en-US" dirty="0"/>
          </a:p>
          <a:p>
            <a:r>
              <a:rPr lang="en-US" dirty="0" smtClean="0"/>
              <a:t>Met with councilmember 3 times during planning</a:t>
            </a:r>
          </a:p>
          <a:p>
            <a:pPr lvl="1"/>
            <a:r>
              <a:rPr lang="en-US" dirty="0" smtClean="0"/>
              <a:t>Be honest about the pros &amp; cons</a:t>
            </a:r>
          </a:p>
          <a:p>
            <a:pPr lvl="1"/>
            <a:r>
              <a:rPr lang="en-US" dirty="0" smtClean="0"/>
              <a:t>Get ahead of any possible issues</a:t>
            </a:r>
          </a:p>
          <a:p>
            <a:endParaRPr lang="en-US" dirty="0" smtClean="0"/>
          </a:p>
          <a:p>
            <a:r>
              <a:rPr lang="en-US" dirty="0" smtClean="0"/>
              <a:t>Councilmember strongly supported the project</a:t>
            </a:r>
          </a:p>
        </p:txBody>
      </p:sp>
    </p:spTree>
    <p:extLst>
      <p:ext uri="{BB962C8B-B14F-4D97-AF65-F5344CB8AC3E}">
        <p14:creationId xmlns:p14="http://schemas.microsoft.com/office/powerpoint/2010/main" val="118583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74638"/>
            <a:ext cx="5715000" cy="639762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Public Meeting:</a:t>
            </a:r>
            <a:br>
              <a:rPr lang="en-US" dirty="0" smtClean="0"/>
            </a:br>
            <a:r>
              <a:rPr lang="en-US" dirty="0" smtClean="0"/>
              <a:t>Propose the Project &amp; Get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2"/>
          </a:xfrm>
        </p:spPr>
        <p:txBody>
          <a:bodyPr/>
          <a:lstStyle/>
          <a:p>
            <a:r>
              <a:rPr lang="en-US" dirty="0" smtClean="0"/>
              <a:t>Identify purpose, need, benefits of connection</a:t>
            </a:r>
          </a:p>
          <a:p>
            <a:r>
              <a:rPr lang="en-US" dirty="0"/>
              <a:t>Ask residents for </a:t>
            </a:r>
            <a:r>
              <a:rPr lang="en-US" dirty="0" smtClean="0"/>
              <a:t>comments</a:t>
            </a:r>
          </a:p>
          <a:p>
            <a:pPr lvl="1"/>
            <a:r>
              <a:rPr lang="en-US" dirty="0" smtClean="0"/>
              <a:t>Neighborhood A: strong support</a:t>
            </a:r>
          </a:p>
          <a:p>
            <a:pPr lvl="1"/>
            <a:r>
              <a:rPr lang="en-US" dirty="0" smtClean="0"/>
              <a:t>Neighborhood B: strong opposition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4 main comments received from Neighborhood B</a:t>
            </a:r>
          </a:p>
          <a:p>
            <a:pPr lvl="1"/>
            <a:r>
              <a:rPr lang="en-US" dirty="0" smtClean="0"/>
              <a:t>Crime</a:t>
            </a:r>
          </a:p>
          <a:p>
            <a:pPr lvl="1"/>
            <a:r>
              <a:rPr lang="en-US" dirty="0" smtClean="0"/>
              <a:t>Inadequate infrastructure</a:t>
            </a:r>
          </a:p>
          <a:p>
            <a:pPr lvl="1"/>
            <a:r>
              <a:rPr lang="en-US" dirty="0" smtClean="0"/>
              <a:t>Existing speeding problem</a:t>
            </a:r>
          </a:p>
          <a:p>
            <a:pPr lvl="1"/>
            <a:r>
              <a:rPr lang="en-US" dirty="0" smtClean="0"/>
              <a:t>Benefits to Neighborhood A, impacts to Neighborhood B</a:t>
            </a:r>
          </a:p>
          <a:p>
            <a:endParaRPr lang="en-US" dirty="0" smtClean="0"/>
          </a:p>
          <a:p>
            <a:r>
              <a:rPr lang="en-US" dirty="0" smtClean="0"/>
              <a:t>Staff </a:t>
            </a:r>
            <a:r>
              <a:rPr lang="en-US" dirty="0"/>
              <a:t>felt that issues could be </a:t>
            </a:r>
            <a:r>
              <a:rPr lang="en-US" dirty="0" smtClean="0"/>
              <a:t>overcome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9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6A07FDEF447C46865178DA09EB6225" ma:contentTypeVersion="0" ma:contentTypeDescription="Create a new document." ma:contentTypeScope="" ma:versionID="6730410489c106252fbe681b3d1f1e08">
  <xsd:schema xmlns:xsd="http://www.w3.org/2001/XMLSchema" xmlns:p="http://schemas.microsoft.com/office/2006/metadata/properties" xmlns:ns2="FD076A2A-44EF-467C-8651-78DA09EB6225" targetNamespace="http://schemas.microsoft.com/office/2006/metadata/properties" ma:root="true" ma:fieldsID="84bc3abb4986a83ff9000d4813a40036" ns2:_="">
    <xsd:import namespace="FD076A2A-44EF-467C-8651-78DA09EB6225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SPSDescription" minOccurs="0"/>
                <xsd:element ref="ns2:Status" minOccurs="0"/>
                <xsd:element ref="ns2:Slide_x0020_Type" minOccurs="0"/>
                <xsd:element ref="ns2:Use" minOccurs="0"/>
                <xsd:element ref="ns2:Thumbnail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D076A2A-44EF-467C-8651-78DA09EB6225" elementFormDefault="qualified">
    <xsd:import namespace="http://schemas.microsoft.com/office/2006/documentManagement/types"/>
    <xsd:element name="Owner" ma:index="8" nillable="true" ma:displayName="Owner" ma:internalName="Owner">
      <xsd:simpleType>
        <xsd:restriction base="dms:Text"/>
      </xsd:simpleType>
    </xsd:element>
    <xsd:element name="SPSDescription" ma:index="9" nillable="true" ma:displayName="Description" ma:internalName="SPSDescription">
      <xsd:simpleType>
        <xsd:restriction base="dms:Note"/>
      </xsd:simpleType>
    </xsd:element>
    <xsd:element name="Status" ma:index="10" nillable="true" ma:displayName="Status" ma:internalName="Status">
      <xsd:simpleType>
        <xsd:restriction base="dms:Choice">
          <xsd:enumeration value="Rough"/>
          <xsd:enumeration value="Draft"/>
          <xsd:enumeration value="In Review"/>
          <xsd:enumeration value="Final"/>
        </xsd:restriction>
      </xsd:simpleType>
    </xsd:element>
    <xsd:element name="Slide_x0020_Type" ma:index="11" nillable="true" ma:displayName="Slide Type" ma:internalName="Slide_x0020_Typ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ver Slide"/>
                    <xsd:enumeration value="Secondary slide (Dinner/Workshop)"/>
                    <xsd:enumeration value="Secondary slide (In Chamber/TV)"/>
                  </xsd:restriction>
                </xsd:simpleType>
              </xsd:element>
            </xsd:sequence>
          </xsd:extension>
        </xsd:complexContent>
      </xsd:complexType>
    </xsd:element>
    <xsd:element name="Use" ma:index="12" nillable="true" ma:displayName="Use" ma:default="" ma:internalName="U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reas within the City Manager's Office"/>
                    <xsd:enumeration value="Key Business Units"/>
                    <xsd:enumeration value="Support Business Units"/>
                    <xsd:enumeration value="Focus Areas"/>
                  </xsd:restriction>
                </xsd:simpleType>
              </xsd:element>
            </xsd:sequence>
          </xsd:extension>
        </xsd:complexContent>
      </xsd:complexType>
    </xsd:element>
    <xsd:element name="Thumbnail" ma:index="13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Owner xmlns="FD076A2A-44EF-467C-8651-78DA09EB6225" xsi:nil="true"/>
    <Status xmlns="FD076A2A-44EF-467C-8651-78DA09EB6225" xsi:nil="true"/>
    <Thumbnail xmlns="FD076A2A-44EF-467C-8651-78DA09EB6225">
      <Url xmlns="FD076A2A-44EF-467C-8651-78DA09EB6225" xsi:nil="true"/>
      <Description xmlns="FD076A2A-44EF-467C-8651-78DA09EB6225" xsi:nil="true"/>
    </Thumbnail>
    <Use xmlns="FD076A2A-44EF-467C-8651-78DA09EB6225">
      <Value xmlns="FD076A2A-44EF-467C-8651-78DA09EB6225">Key Business Units</Value>
    </Use>
    <SPSDescription xmlns="FD076A2A-44EF-467C-8651-78DA09EB6225" xsi:nil="true"/>
    <Slide_x0020_Type xmlns="FD076A2A-44EF-467C-8651-78DA09EB6225">
      <Value xmlns="FD076A2A-44EF-467C-8651-78DA09EB6225">Cover Slide</Value>
    </Slide_x0020_Type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8938B3-C42E-473A-923B-4E58996547BD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27B64CBB-D0BB-43B8-A7E4-81B7F5A7D1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076A2A-44EF-467C-8651-78DA09EB622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0720D66-D400-48F2-9996-8656DD8D5396}">
  <ds:schemaRefs>
    <ds:schemaRef ds:uri="http://purl.org/dc/terms/"/>
    <ds:schemaRef ds:uri="http://schemas.microsoft.com/office/2006/documentManagement/types"/>
    <ds:schemaRef ds:uri="FD076A2A-44EF-467C-8651-78DA09EB6225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5A5A09D-C0D0-47D6-A879-1B6305F30A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1096</Words>
  <Application>Microsoft Office PowerPoint</Application>
  <PresentationFormat>On-screen Show (4:3)</PresentationFormat>
  <Paragraphs>275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Effective Public Involvement in Street Connectivity Capital Projects</vt:lpstr>
      <vt:lpstr>Co-Authors</vt:lpstr>
      <vt:lpstr>Outline</vt:lpstr>
      <vt:lpstr>About Charlotte’s Street Connectivity Program</vt:lpstr>
      <vt:lpstr>Why Connectivity Projects Need Effective Public Involvement</vt:lpstr>
      <vt:lpstr>What Makes Public Involvement on Connectivity Projects Difficult?</vt:lpstr>
      <vt:lpstr>Successful Case Study #1: Lawing School Road (2008)</vt:lpstr>
      <vt:lpstr>Get Councilmember’s Support First</vt:lpstr>
      <vt:lpstr>1st Public Meeting: Propose the Project &amp; Get Feedback</vt:lpstr>
      <vt:lpstr>2nd Public Meeting: Address Comments, Move Forward</vt:lpstr>
      <vt:lpstr>Original Scope vs. Expanded Mitigation Scope</vt:lpstr>
      <vt:lpstr>Lawing School Road: What Made the PI Successful?</vt:lpstr>
      <vt:lpstr>Successful Case Study #2: Shamrock Gardens</vt:lpstr>
      <vt:lpstr>Developing &amp; Vetting a Solution</vt:lpstr>
      <vt:lpstr>2nd &amp; 3rd Public Meetings</vt:lpstr>
      <vt:lpstr>Concepts for Connecticut Ave. Shown at 2nd &amp; 3rd Meetings</vt:lpstr>
      <vt:lpstr>Shamrock Gardens: What Made the PI Successful?</vt:lpstr>
      <vt:lpstr>Unsuccessful Case Study: Harburn Forest Drive (2010)</vt:lpstr>
      <vt:lpstr>Staff Expected Controversy From the Start</vt:lpstr>
      <vt:lpstr>Sequence of Public Involvement</vt:lpstr>
      <vt:lpstr>Presentation to the Full HOA</vt:lpstr>
      <vt:lpstr>The (Only) Public Meeting</vt:lpstr>
      <vt:lpstr>What Made the PI Unsuccessful</vt:lpstr>
      <vt:lpstr>Comprehensive Review of City’s Public Involvement Process</vt:lpstr>
      <vt:lpstr>Suggested PI to DO for Street Connectivity Projects</vt:lpstr>
      <vt:lpstr>Conclusions</vt:lpstr>
      <vt:lpstr>PowerPoint Presentation</vt:lpstr>
    </vt:vector>
  </TitlesOfParts>
  <Company>City of Charlotte, NC, 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amullis</dc:creator>
  <cp:lastModifiedBy>Matt Magnasco</cp:lastModifiedBy>
  <cp:revision>282</cp:revision>
  <cp:lastPrinted>2013-03-20T15:25:06Z</cp:lastPrinted>
  <dcterms:created xsi:type="dcterms:W3CDTF">2007-12-18T14:21:11Z</dcterms:created>
  <dcterms:modified xsi:type="dcterms:W3CDTF">2013-04-10T18:34:37Z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1800.00000000000</vt:lpwstr>
  </property>
</Properties>
</file>