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54" r:id="rId5"/>
  </p:sldMasterIdLst>
  <p:notesMasterIdLst>
    <p:notesMasterId r:id="rId29"/>
  </p:notesMasterIdLst>
  <p:sldIdLst>
    <p:sldId id="268" r:id="rId6"/>
    <p:sldId id="269" r:id="rId7"/>
    <p:sldId id="280" r:id="rId8"/>
    <p:sldId id="271" r:id="rId9"/>
    <p:sldId id="294" r:id="rId10"/>
    <p:sldId id="272" r:id="rId11"/>
    <p:sldId id="298" r:id="rId12"/>
    <p:sldId id="284" r:id="rId13"/>
    <p:sldId id="290" r:id="rId14"/>
    <p:sldId id="301" r:id="rId15"/>
    <p:sldId id="299" r:id="rId16"/>
    <p:sldId id="275" r:id="rId17"/>
    <p:sldId id="273" r:id="rId18"/>
    <p:sldId id="274" r:id="rId19"/>
    <p:sldId id="297" r:id="rId20"/>
    <p:sldId id="296" r:id="rId21"/>
    <p:sldId id="295" r:id="rId22"/>
    <p:sldId id="285" r:id="rId23"/>
    <p:sldId id="278" r:id="rId24"/>
    <p:sldId id="302" r:id="rId25"/>
    <p:sldId id="300" r:id="rId26"/>
    <p:sldId id="291" r:id="rId27"/>
    <p:sldId id="282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A13"/>
    <a:srgbClr val="F2932A"/>
    <a:srgbClr val="EA7810"/>
    <a:srgbClr val="5C8093"/>
    <a:srgbClr val="486574"/>
    <a:srgbClr val="FFFFFF"/>
    <a:srgbClr val="E2E2E2"/>
    <a:srgbClr val="3F7B7A"/>
    <a:srgbClr val="808080"/>
    <a:srgbClr val="FF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4" autoAdjust="0"/>
    <p:restoredTop sz="71688" autoAdjust="0"/>
  </p:normalViewPr>
  <p:slideViewPr>
    <p:cSldViewPr snapToGrid="0">
      <p:cViewPr varScale="1">
        <p:scale>
          <a:sx n="37" d="100"/>
          <a:sy n="37" d="100"/>
        </p:scale>
        <p:origin x="-116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1642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2\projects\Projects\UT\WFRC-Utah\11142-HHTravelStudy\14.%20Conferences\TRB%20PlanningApplications%20May%202013\Bicycle%20&amp;%20Pedestrian%20Survey\4-Bike%20Ped%20Surveys_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2\projects\Projects\UT\WFRC-Utah\11142-HHTravelStudy\14.%20Conferences\TRB%20PlanningApplications%20May%202013\Bicycle%20&amp;%20Pedestrian%20Survey\4-Bike%20Ped%20Surveys_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2EDE4"/>
              </a:solidFill>
            </c:spPr>
          </c:dPt>
          <c:dPt>
            <c:idx val="1"/>
            <c:bubble3D val="0"/>
            <c:spPr>
              <a:solidFill>
                <a:srgbClr val="4B809E"/>
              </a:solidFill>
            </c:spPr>
          </c:dPt>
          <c:dPt>
            <c:idx val="2"/>
            <c:bubble3D val="0"/>
            <c:spPr>
              <a:solidFill>
                <a:srgbClr val="8C8681"/>
              </a:solidFill>
            </c:spPr>
          </c:dPt>
          <c:dPt>
            <c:idx val="3"/>
            <c:bubble3D val="0"/>
            <c:spPr>
              <a:solidFill>
                <a:srgbClr val="D9D1C7"/>
              </a:solidFill>
            </c:spPr>
          </c:dPt>
          <c:dPt>
            <c:idx val="4"/>
            <c:bubble3D val="0"/>
            <c:spPr>
              <a:solidFill>
                <a:srgbClr val="7FABC3"/>
              </a:solidFill>
            </c:spPr>
          </c:dPt>
          <c:dPt>
            <c:idx val="5"/>
            <c:bubble3D val="0"/>
            <c:spPr>
              <a:solidFill>
                <a:srgbClr val="BC610D"/>
              </a:solidFill>
            </c:spPr>
          </c:dPt>
          <c:dLbls>
            <c:dLbl>
              <c:idx val="0"/>
              <c:layout>
                <c:manualLayout>
                  <c:x val="-0.13426599547422874"/>
                  <c:y val="-0.178033394898187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0894817079791673E-2"/>
                  <c:y val="7.1355856385566614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933216641981956E-4"/>
                  <c:y val="-5.754988021370152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133801313468509"/>
                  <c:y val="0.2202332643937056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Local committees/ </a:t>
                    </a:r>
                    <a:r>
                      <a:rPr lang="en-US" sz="1800" dirty="0"/>
                      <a:t>neighborhood </a:t>
                    </a:r>
                    <a:r>
                      <a:rPr lang="en-US" sz="1800" dirty="0" smtClean="0"/>
                      <a:t>groups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2180127433905064"/>
                  <c:y val="0.1432829746661778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3921192873636389E-3"/>
                  <c:y val="-1.674212221682688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Sheet2!$B$3:$B$8</c:f>
              <c:strCache>
                <c:ptCount val="6"/>
                <c:pt idx="0">
                  <c:v>Bike/ Trail Clubs</c:v>
                </c:pt>
                <c:pt idx="1">
                  <c:v>Walking/ Running Clubs</c:v>
                </c:pt>
                <c:pt idx="2">
                  <c:v>Community Groups</c:v>
                </c:pt>
                <c:pt idx="3">
                  <c:v>Government committee/ neighborhood group</c:v>
                </c:pt>
                <c:pt idx="4">
                  <c:v>Bike Shops</c:v>
                </c:pt>
                <c:pt idx="5">
                  <c:v>University</c:v>
                </c:pt>
              </c:strCache>
            </c:strRef>
          </c:cat>
          <c:val>
            <c:numRef>
              <c:f>Sheet2!$C$3:$C$8</c:f>
              <c:numCache>
                <c:formatCode>General</c:formatCode>
                <c:ptCount val="6"/>
                <c:pt idx="0">
                  <c:v>55</c:v>
                </c:pt>
                <c:pt idx="1">
                  <c:v>11</c:v>
                </c:pt>
                <c:pt idx="2">
                  <c:v>12</c:v>
                </c:pt>
                <c:pt idx="3">
                  <c:v>42</c:v>
                </c:pt>
                <c:pt idx="4">
                  <c:v>31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200" dirty="0" smtClean="0"/>
              <a:t>How did you hear about the survey? </a:t>
            </a:r>
            <a:r>
              <a:rPr lang="en-US" sz="2200" b="0" baseline="0" dirty="0"/>
              <a:t> </a:t>
            </a:r>
            <a:r>
              <a:rPr lang="en-US" sz="2000" b="0" baseline="0" dirty="0" smtClean="0"/>
              <a:t>(1,987 respondents)</a:t>
            </a:r>
            <a:endParaRPr lang="en-US" sz="2000" b="0" dirty="0" smtClean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719341737109885"/>
          <c:y val="0.13201444632397666"/>
          <c:w val="0.76184202590238714"/>
          <c:h val="0.77553745746987446"/>
        </c:manualLayout>
      </c:layout>
      <c:pieChart>
        <c:varyColors val="1"/>
        <c:ser>
          <c:idx val="0"/>
          <c:order val="0"/>
          <c:spPr>
            <a:solidFill>
              <a:srgbClr val="8C8681"/>
            </a:solidFill>
          </c:spPr>
          <c:dPt>
            <c:idx val="0"/>
            <c:bubble3D val="0"/>
            <c:spPr>
              <a:solidFill>
                <a:srgbClr val="D9D1C7"/>
              </a:solidFill>
            </c:spPr>
          </c:dPt>
          <c:dPt>
            <c:idx val="1"/>
            <c:bubble3D val="0"/>
            <c:spPr>
              <a:solidFill>
                <a:srgbClr val="BC610D"/>
              </a:solidFill>
            </c:spPr>
          </c:dPt>
          <c:dPt>
            <c:idx val="2"/>
            <c:bubble3D val="0"/>
            <c:spPr>
              <a:solidFill>
                <a:srgbClr val="D9D1C7"/>
              </a:solidFill>
            </c:spPr>
          </c:dPt>
          <c:dPt>
            <c:idx val="3"/>
            <c:bubble3D val="0"/>
            <c:spPr>
              <a:solidFill>
                <a:srgbClr val="4B809E"/>
              </a:solidFill>
            </c:spPr>
          </c:dPt>
          <c:dPt>
            <c:idx val="5"/>
            <c:bubble3D val="0"/>
            <c:spPr>
              <a:solidFill>
                <a:srgbClr val="F2EDE4"/>
              </a:solidFill>
            </c:spPr>
          </c:dPt>
          <c:dPt>
            <c:idx val="6"/>
            <c:bubble3D val="0"/>
            <c:spPr>
              <a:solidFill>
                <a:srgbClr val="BC610D"/>
              </a:solidFill>
            </c:spPr>
          </c:dPt>
          <c:dPt>
            <c:idx val="8"/>
            <c:bubble3D val="0"/>
            <c:spPr>
              <a:solidFill>
                <a:srgbClr val="4B809E"/>
              </a:solidFill>
            </c:spPr>
          </c:dPt>
          <c:dLbls>
            <c:dLbl>
              <c:idx val="0"/>
              <c:layout>
                <c:manualLayout>
                  <c:x val="0.11410684601924759"/>
                  <c:y val="0.1760279296077232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Email/ Web 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5183377077865268"/>
                  <c:y val="0.162112997536965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6702963692038494"/>
                  <c:y val="-0.144103134863507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5765596457861938"/>
                  <c:y val="-8.9207287884211974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3673447069116365E-3"/>
                  <c:y val="1.138060219133839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4345809497320097E-3"/>
                  <c:y val="6.6905465913157762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109105670277462E-2"/>
                  <c:y val="-1.623291671656690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5559945403135128E-2"/>
                  <c:y val="-1.544761161535081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2047900262467192E-2"/>
                  <c:y val="-5.972445484337623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inviteSource!$B$3:$B$11</c:f>
              <c:strCache>
                <c:ptCount val="9"/>
                <c:pt idx="0">
                  <c:v>Email/ Web</c:v>
                </c:pt>
                <c:pt idx="1">
                  <c:v>Businesses/ Community Groups</c:v>
                </c:pt>
                <c:pt idx="2">
                  <c:v>Word of Mouth</c:v>
                </c:pt>
                <c:pt idx="3">
                  <c:v>Government Agency</c:v>
                </c:pt>
                <c:pt idx="4">
                  <c:v>Unsure</c:v>
                </c:pt>
                <c:pt idx="5">
                  <c:v>Social Media</c:v>
                </c:pt>
                <c:pt idx="6">
                  <c:v>University</c:v>
                </c:pt>
                <c:pt idx="7">
                  <c:v>Newspaper</c:v>
                </c:pt>
                <c:pt idx="8">
                  <c:v>Household Diary Invitation</c:v>
                </c:pt>
              </c:strCache>
            </c:strRef>
          </c:cat>
          <c:val>
            <c:numRef>
              <c:f>inviteSource!$C$3:$C$11</c:f>
              <c:numCache>
                <c:formatCode>General</c:formatCode>
                <c:ptCount val="9"/>
                <c:pt idx="0">
                  <c:v>563</c:v>
                </c:pt>
                <c:pt idx="1">
                  <c:v>392</c:v>
                </c:pt>
                <c:pt idx="2">
                  <c:v>386</c:v>
                </c:pt>
                <c:pt idx="3">
                  <c:v>169</c:v>
                </c:pt>
                <c:pt idx="4">
                  <c:v>152</c:v>
                </c:pt>
                <c:pt idx="5">
                  <c:v>137</c:v>
                </c:pt>
                <c:pt idx="6">
                  <c:v>73</c:v>
                </c:pt>
                <c:pt idx="7">
                  <c:v>71</c:v>
                </c:pt>
                <c:pt idx="8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8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/>
            </a:pPr>
            <a:r>
              <a:rPr lang="en-US" sz="2200" dirty="0" smtClean="0"/>
              <a:t>Comfortable</a:t>
            </a:r>
            <a:r>
              <a:rPr lang="en-US" sz="2200" baseline="0" dirty="0" smtClean="0"/>
              <a:t> Walking Environments</a:t>
            </a:r>
            <a:endParaRPr lang="en-US" sz="22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0972417606938771"/>
          <c:y val="0.13671296296296295"/>
          <c:w val="0.55929687674506612"/>
          <c:h val="0.7473071595217265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cat>
            <c:strRef>
              <c:f>'pref&amp;attitudes'!$B$3:$B$11</c:f>
              <c:strCache>
                <c:ptCount val="9"/>
                <c:pt idx="0">
                  <c:v>Road, NO shoulder, NO sidewalk</c:v>
                </c:pt>
                <c:pt idx="1">
                  <c:v>Road WITH shoulder, NO sidewalk </c:v>
                </c:pt>
                <c:pt idx="2">
                  <c:v>Unlit sidewalk/path</c:v>
                </c:pt>
                <c:pt idx="3">
                  <c:v>Unpaved path by road</c:v>
                </c:pt>
                <c:pt idx="4">
                  <c:v>Painted crosswalk</c:v>
                </c:pt>
                <c:pt idx="5">
                  <c:v>Sidewalk next to traffic</c:v>
                </c:pt>
                <c:pt idx="6">
                  <c:v>Off-street trail</c:v>
                </c:pt>
                <c:pt idx="7">
                  <c:v>Signalized crossing</c:v>
                </c:pt>
                <c:pt idx="8">
                  <c:v>Sidewalk separated from traffic</c:v>
                </c:pt>
              </c:strCache>
            </c:strRef>
          </c:cat>
          <c:val>
            <c:numRef>
              <c:f>'pref&amp;attitudes'!$D$3:$D$11</c:f>
              <c:numCache>
                <c:formatCode>0%</c:formatCode>
                <c:ptCount val="9"/>
                <c:pt idx="0">
                  <c:v>5.7549085985104942E-2</c:v>
                </c:pt>
                <c:pt idx="1">
                  <c:v>0.25186188219363576</c:v>
                </c:pt>
                <c:pt idx="2">
                  <c:v>0.28639133378469872</c:v>
                </c:pt>
                <c:pt idx="3">
                  <c:v>0.5985104942450914</c:v>
                </c:pt>
                <c:pt idx="4">
                  <c:v>0.68991198375084628</c:v>
                </c:pt>
                <c:pt idx="5">
                  <c:v>0.81042654028436023</c:v>
                </c:pt>
                <c:pt idx="6">
                  <c:v>0.88016249153689907</c:v>
                </c:pt>
                <c:pt idx="7">
                  <c:v>0.92349356804333105</c:v>
                </c:pt>
                <c:pt idx="8">
                  <c:v>0.93771157752200407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76121856"/>
        <c:axId val="125906304"/>
      </c:barChart>
      <c:catAx>
        <c:axId val="1761218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25906304"/>
        <c:crosses val="autoZero"/>
        <c:auto val="1"/>
        <c:lblAlgn val="ctr"/>
        <c:lblOffset val="100"/>
        <c:noMultiLvlLbl val="0"/>
      </c:catAx>
      <c:valAx>
        <c:axId val="1259063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12185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/>
            </a:pPr>
            <a:r>
              <a:rPr lang="en-US" sz="2200"/>
              <a:t>Comfortable Biking Environments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0684776979044551"/>
          <c:y val="0.1388888888888889"/>
          <c:w val="0.54784160192197184"/>
          <c:h val="0.7451312335958005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strRef>
              <c:f>'pref&amp;attitudes'!$B$17:$B$25</c:f>
              <c:strCache>
                <c:ptCount val="9"/>
                <c:pt idx="0">
                  <c:v>High-traffic intersection, NO bike lane</c:v>
                </c:pt>
                <c:pt idx="1">
                  <c:v>SHOULDER of HIGH-traffic road</c:v>
                </c:pt>
                <c:pt idx="2">
                  <c:v>Unlit bike lane/path</c:v>
                </c:pt>
                <c:pt idx="3">
                  <c:v>High-traffic intersection, WITH bike lane</c:v>
                </c:pt>
                <c:pt idx="4">
                  <c:v>SHARED LOW-traffic road </c:v>
                </c:pt>
                <c:pt idx="5">
                  <c:v>Bike lane NEXT to traffic </c:v>
                </c:pt>
                <c:pt idx="6">
                  <c:v>SHOULDER of LOW-traffic road </c:v>
                </c:pt>
                <c:pt idx="7">
                  <c:v>Multi-use trail</c:v>
                </c:pt>
                <c:pt idx="8">
                  <c:v>Bike lane SEPARATED from traffic </c:v>
                </c:pt>
              </c:strCache>
            </c:strRef>
          </c:cat>
          <c:val>
            <c:numRef>
              <c:f>'pref&amp;attitudes'!$D$17:$D$25</c:f>
              <c:numCache>
                <c:formatCode>0%</c:formatCode>
                <c:ptCount val="9"/>
                <c:pt idx="0">
                  <c:v>0.1598360655737705</c:v>
                </c:pt>
                <c:pt idx="1">
                  <c:v>0.2300936768149883</c:v>
                </c:pt>
                <c:pt idx="2">
                  <c:v>0.38466042154566743</c:v>
                </c:pt>
                <c:pt idx="3">
                  <c:v>0.64578454332552693</c:v>
                </c:pt>
                <c:pt idx="4">
                  <c:v>0.71311475409836067</c:v>
                </c:pt>
                <c:pt idx="5">
                  <c:v>0.74414519906323184</c:v>
                </c:pt>
                <c:pt idx="6">
                  <c:v>0.74765807962529274</c:v>
                </c:pt>
                <c:pt idx="7">
                  <c:v>0.78805620608899296</c:v>
                </c:pt>
                <c:pt idx="8">
                  <c:v>0.85772833723653397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76216064"/>
        <c:axId val="125908032"/>
      </c:barChart>
      <c:catAx>
        <c:axId val="1762160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25908032"/>
        <c:crosses val="autoZero"/>
        <c:auto val="1"/>
        <c:lblAlgn val="ctr"/>
        <c:lblOffset val="100"/>
        <c:noMultiLvlLbl val="0"/>
      </c:catAx>
      <c:valAx>
        <c:axId val="12590803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1606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/>
            </a:pPr>
            <a:r>
              <a:rPr lang="en-US" sz="2200" dirty="0" smtClean="0"/>
              <a:t>Walking Frequency (“last week”) </a:t>
            </a:r>
          </a:p>
          <a:p>
            <a:pPr>
              <a:defRPr sz="2200"/>
            </a:pPr>
            <a:r>
              <a:rPr lang="en-US" sz="2200" dirty="0" smtClean="0"/>
              <a:t>by</a:t>
            </a:r>
            <a:r>
              <a:rPr lang="en-US" sz="2200" baseline="0" dirty="0" smtClean="0"/>
              <a:t> Number of Reported Walk Problems</a:t>
            </a:r>
            <a:endParaRPr lang="en-US" sz="22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958613054008646"/>
          <c:y val="0.26190811274164866"/>
          <c:w val="0.65368063324383874"/>
          <c:h val="0.5479500559655624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probCount!$D$2049</c:f>
              <c:strCache>
                <c:ptCount val="1"/>
                <c:pt idx="0">
                  <c:v>0 walk problems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probCount!$C$2050:$C$2052</c:f>
              <c:strCache>
                <c:ptCount val="3"/>
                <c:pt idx="0">
                  <c:v>5+ walks/week</c:v>
                </c:pt>
                <c:pt idx="1">
                  <c:v>1-4 walks/week</c:v>
                </c:pt>
                <c:pt idx="2">
                  <c:v>0 walks/never walk</c:v>
                </c:pt>
              </c:strCache>
            </c:strRef>
          </c:cat>
          <c:val>
            <c:numRef>
              <c:f>probCount!$D$2050:$D$2052</c:f>
              <c:numCache>
                <c:formatCode>0%</c:formatCode>
                <c:ptCount val="3"/>
                <c:pt idx="0">
                  <c:v>0.12863913337846988</c:v>
                </c:pt>
                <c:pt idx="1">
                  <c:v>0.14353419092755584</c:v>
                </c:pt>
                <c:pt idx="2">
                  <c:v>4.4685172647257958E-2</c:v>
                </c:pt>
              </c:numCache>
            </c:numRef>
          </c:val>
        </c:ser>
        <c:ser>
          <c:idx val="1"/>
          <c:order val="1"/>
          <c:tx>
            <c:strRef>
              <c:f>probCount!$E$2049</c:f>
              <c:strCache>
                <c:ptCount val="1"/>
                <c:pt idx="0">
                  <c:v>1 walk problem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probCount!$C$2050:$C$2052</c:f>
              <c:strCache>
                <c:ptCount val="3"/>
                <c:pt idx="0">
                  <c:v>5+ walks/week</c:v>
                </c:pt>
                <c:pt idx="1">
                  <c:v>1-4 walks/week</c:v>
                </c:pt>
                <c:pt idx="2">
                  <c:v>0 walks/never walk</c:v>
                </c:pt>
              </c:strCache>
            </c:strRef>
          </c:cat>
          <c:val>
            <c:numRef>
              <c:f>probCount!$E$2050:$E$2052</c:f>
              <c:numCache>
                <c:formatCode>0%</c:formatCode>
                <c:ptCount val="3"/>
                <c:pt idx="0">
                  <c:v>0.13202437373053486</c:v>
                </c:pt>
                <c:pt idx="1">
                  <c:v>0.14895057549085985</c:v>
                </c:pt>
                <c:pt idx="2">
                  <c:v>2.843601895734597E-2</c:v>
                </c:pt>
              </c:numCache>
            </c:numRef>
          </c:val>
        </c:ser>
        <c:ser>
          <c:idx val="2"/>
          <c:order val="2"/>
          <c:tx>
            <c:strRef>
              <c:f>probCount!$F$2049</c:f>
              <c:strCache>
                <c:ptCount val="1"/>
                <c:pt idx="0">
                  <c:v>2 walk problems</c:v>
                </c:pt>
              </c:strCache>
            </c:strRef>
          </c:tx>
          <c:spPr>
            <a:solidFill>
              <a:srgbClr val="486574"/>
            </a:solidFill>
          </c:spPr>
          <c:invertIfNegative val="0"/>
          <c:cat>
            <c:strRef>
              <c:f>probCount!$C$2050:$C$2052</c:f>
              <c:strCache>
                <c:ptCount val="3"/>
                <c:pt idx="0">
                  <c:v>5+ walks/week</c:v>
                </c:pt>
                <c:pt idx="1">
                  <c:v>1-4 walks/week</c:v>
                </c:pt>
                <c:pt idx="2">
                  <c:v>0 walks/never walk</c:v>
                </c:pt>
              </c:strCache>
            </c:strRef>
          </c:cat>
          <c:val>
            <c:numRef>
              <c:f>probCount!$F$2050:$F$2052</c:f>
              <c:numCache>
                <c:formatCode>0%</c:formatCode>
                <c:ptCount val="3"/>
                <c:pt idx="0">
                  <c:v>0.11238997968855789</c:v>
                </c:pt>
                <c:pt idx="1">
                  <c:v>9.8849018280297907E-2</c:v>
                </c:pt>
                <c:pt idx="2">
                  <c:v>2.5727826675693975E-2</c:v>
                </c:pt>
              </c:numCache>
            </c:numRef>
          </c:val>
        </c:ser>
        <c:ser>
          <c:idx val="3"/>
          <c:order val="3"/>
          <c:tx>
            <c:strRef>
              <c:f>probCount!$G$2049</c:f>
              <c:strCache>
                <c:ptCount val="1"/>
                <c:pt idx="0">
                  <c:v>3+ walk problems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probCount!$C$2050:$C$2052</c:f>
              <c:strCache>
                <c:ptCount val="3"/>
                <c:pt idx="0">
                  <c:v>5+ walks/week</c:v>
                </c:pt>
                <c:pt idx="1">
                  <c:v>1-4 walks/week</c:v>
                </c:pt>
                <c:pt idx="2">
                  <c:v>0 walks/never walk</c:v>
                </c:pt>
              </c:strCache>
            </c:strRef>
          </c:cat>
          <c:val>
            <c:numRef>
              <c:f>probCount!$G$2050:$G$2052</c:f>
              <c:numCache>
                <c:formatCode>0%</c:formatCode>
                <c:ptCount val="3"/>
                <c:pt idx="0">
                  <c:v>7.1767095463777922E-2</c:v>
                </c:pt>
                <c:pt idx="1">
                  <c:v>5.0101557210561948E-2</c:v>
                </c:pt>
                <c:pt idx="2">
                  <c:v>1.4895057549085985E-2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8140416"/>
        <c:axId val="114072320"/>
      </c:barChart>
      <c:catAx>
        <c:axId val="11814041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4072320"/>
        <c:crosses val="autoZero"/>
        <c:auto val="1"/>
        <c:lblAlgn val="ctr"/>
        <c:lblOffset val="100"/>
        <c:noMultiLvlLbl val="0"/>
      </c:catAx>
      <c:valAx>
        <c:axId val="11407232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8140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517637616400996"/>
          <c:y val="0.17323839877287248"/>
          <c:w val="0.23370563139531947"/>
          <c:h val="0.25604495502526492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/>
            </a:pPr>
            <a:r>
              <a:rPr lang="en-US" sz="2200" dirty="0" smtClean="0"/>
              <a:t>Biking Frequency</a:t>
            </a:r>
            <a:r>
              <a:rPr lang="en-US" sz="2200" baseline="0" dirty="0" smtClean="0"/>
              <a:t> (“last two weeks”) </a:t>
            </a:r>
          </a:p>
          <a:p>
            <a:pPr>
              <a:defRPr sz="2200"/>
            </a:pPr>
            <a:r>
              <a:rPr lang="en-US" sz="2200" baseline="0" dirty="0" smtClean="0"/>
              <a:t>by Number of Reported Bike Problems</a:t>
            </a:r>
          </a:p>
        </c:rich>
      </c:tx>
      <c:layout>
        <c:manualLayout>
          <c:xMode val="edge"/>
          <c:yMode val="edge"/>
          <c:x val="0.20614278761610316"/>
          <c:y val="2.89368416530026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855506861398032"/>
          <c:y val="0.2751323647949957"/>
          <c:w val="0.79172473709102908"/>
          <c:h val="0.5560925292866363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probCount!$D$2055</c:f>
              <c:strCache>
                <c:ptCount val="1"/>
                <c:pt idx="0">
                  <c:v>0 bike problems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probCount!$C$2056:$C$2058</c:f>
              <c:strCache>
                <c:ptCount val="3"/>
                <c:pt idx="0">
                  <c:v>5+ rides/week</c:v>
                </c:pt>
                <c:pt idx="1">
                  <c:v>1-4 rides/week</c:v>
                </c:pt>
                <c:pt idx="2">
                  <c:v>0 rides/never bike</c:v>
                </c:pt>
              </c:strCache>
            </c:strRef>
          </c:cat>
          <c:val>
            <c:numRef>
              <c:f>probCount!$D$2056:$D$2058</c:f>
              <c:numCache>
                <c:formatCode>0%</c:formatCode>
                <c:ptCount val="3"/>
                <c:pt idx="0">
                  <c:v>4.5667447306791571E-2</c:v>
                </c:pt>
                <c:pt idx="1">
                  <c:v>0.14227166276346603</c:v>
                </c:pt>
                <c:pt idx="2">
                  <c:v>0.13173302107728338</c:v>
                </c:pt>
              </c:numCache>
            </c:numRef>
          </c:val>
        </c:ser>
        <c:ser>
          <c:idx val="1"/>
          <c:order val="1"/>
          <c:tx>
            <c:strRef>
              <c:f>probCount!$E$2055</c:f>
              <c:strCache>
                <c:ptCount val="1"/>
                <c:pt idx="0">
                  <c:v>1 bike problem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probCount!$C$2056:$C$2058</c:f>
              <c:strCache>
                <c:ptCount val="3"/>
                <c:pt idx="0">
                  <c:v>5+ rides/week</c:v>
                </c:pt>
                <c:pt idx="1">
                  <c:v>1-4 rides/week</c:v>
                </c:pt>
                <c:pt idx="2">
                  <c:v>0 rides/never bike</c:v>
                </c:pt>
              </c:strCache>
            </c:strRef>
          </c:cat>
          <c:val>
            <c:numRef>
              <c:f>probCount!$E$2056:$E$2058</c:f>
              <c:numCache>
                <c:formatCode>0%</c:formatCode>
                <c:ptCount val="3"/>
                <c:pt idx="0">
                  <c:v>8.1967213114754092E-2</c:v>
                </c:pt>
                <c:pt idx="1">
                  <c:v>0.14871194379391101</c:v>
                </c:pt>
                <c:pt idx="2">
                  <c:v>6.4988290398126466E-2</c:v>
                </c:pt>
              </c:numCache>
            </c:numRef>
          </c:val>
        </c:ser>
        <c:ser>
          <c:idx val="2"/>
          <c:order val="2"/>
          <c:tx>
            <c:strRef>
              <c:f>probCount!$F$2055</c:f>
              <c:strCache>
                <c:ptCount val="1"/>
                <c:pt idx="0">
                  <c:v>2 bike problems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probCount!$C$2056:$C$2058</c:f>
              <c:strCache>
                <c:ptCount val="3"/>
                <c:pt idx="0">
                  <c:v>5+ rides/week</c:v>
                </c:pt>
                <c:pt idx="1">
                  <c:v>1-4 rides/week</c:v>
                </c:pt>
                <c:pt idx="2">
                  <c:v>0 rides/never bike</c:v>
                </c:pt>
              </c:strCache>
            </c:strRef>
          </c:cat>
          <c:val>
            <c:numRef>
              <c:f>probCount!$F$2056:$F$2058</c:f>
              <c:numCache>
                <c:formatCode>0%</c:formatCode>
                <c:ptCount val="3"/>
                <c:pt idx="0">
                  <c:v>7.0843091334894609E-2</c:v>
                </c:pt>
                <c:pt idx="1">
                  <c:v>0.10831381733021077</c:v>
                </c:pt>
                <c:pt idx="2">
                  <c:v>3.6885245901639344E-2</c:v>
                </c:pt>
              </c:numCache>
            </c:numRef>
          </c:val>
        </c:ser>
        <c:ser>
          <c:idx val="3"/>
          <c:order val="3"/>
          <c:tx>
            <c:strRef>
              <c:f>probCount!$G$2055</c:f>
              <c:strCache>
                <c:ptCount val="1"/>
                <c:pt idx="0">
                  <c:v>3+ bike problems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cat>
            <c:strRef>
              <c:f>probCount!$C$2056:$C$2058</c:f>
              <c:strCache>
                <c:ptCount val="3"/>
                <c:pt idx="0">
                  <c:v>5+ rides/week</c:v>
                </c:pt>
                <c:pt idx="1">
                  <c:v>1-4 rides/week</c:v>
                </c:pt>
                <c:pt idx="2">
                  <c:v>0 rides/never bike</c:v>
                </c:pt>
              </c:strCache>
            </c:strRef>
          </c:cat>
          <c:val>
            <c:numRef>
              <c:f>probCount!$G$2056:$G$2058</c:f>
              <c:numCache>
                <c:formatCode>0%</c:formatCode>
                <c:ptCount val="3"/>
                <c:pt idx="0">
                  <c:v>7.1428571428571425E-2</c:v>
                </c:pt>
                <c:pt idx="1">
                  <c:v>8.5480093676814986E-2</c:v>
                </c:pt>
                <c:pt idx="2">
                  <c:v>1.1709601873536301E-2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1665024"/>
        <c:axId val="121767040"/>
      </c:barChart>
      <c:catAx>
        <c:axId val="1216650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21767040"/>
        <c:crosses val="autoZero"/>
        <c:auto val="1"/>
        <c:lblAlgn val="ctr"/>
        <c:lblOffset val="100"/>
        <c:noMultiLvlLbl val="0"/>
      </c:catAx>
      <c:valAx>
        <c:axId val="12176704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21665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855782418173196"/>
          <c:y val="0.19627083126854353"/>
          <c:w val="0.22587004362562682"/>
          <c:h val="0.24134957914234495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0B2711F2-5B13-474F-878B-554D5F9C15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68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 of the attitude info collected – </a:t>
            </a:r>
          </a:p>
          <a:p>
            <a:r>
              <a:rPr lang="en-US" baseline="0" dirty="0" smtClean="0"/>
              <a:t>Preferred infrastructure could inform the barrier locations (e.g. “what kind of improvements does this area need?”); </a:t>
            </a:r>
          </a:p>
          <a:p>
            <a:r>
              <a:rPr lang="en-US" baseline="0" dirty="0" smtClean="0"/>
              <a:t>also informs who is describing a problem (e.g. if someone is comfortable on shared streets, they may report different problems from someone uncomfortable on shared street)</a:t>
            </a:r>
          </a:p>
          <a:p>
            <a:r>
              <a:rPr lang="en-US" baseline="0" dirty="0" smtClean="0"/>
              <a:t>Another indicator of the types of respondents –high proportion of respondents comfortable on shared low-traffic or basic bike lane (NOT </a:t>
            </a:r>
            <a:r>
              <a:rPr lang="en-US" baseline="0" smtClean="0"/>
              <a:t>just trails)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51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what it means to “walk 3-4</a:t>
            </a:r>
            <a:r>
              <a:rPr lang="en-US" baseline="0" dirty="0" smtClean="0"/>
              <a:t> times/week”: 10+ minutes…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1477</a:t>
            </a:r>
            <a:r>
              <a:rPr lang="en-US" baseline="0" dirty="0" smtClean="0"/>
              <a:t> total walk surveys; 1708 total bike surveys; 1987 total surveys (1198 both topics)</a:t>
            </a:r>
          </a:p>
          <a:p>
            <a:r>
              <a:rPr lang="en-US" baseline="0" dirty="0" smtClean="0"/>
              <a:t>~10% walked 0 times or never walk; ~25% biked 0 times or never bike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9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what it means to “walk 3-4</a:t>
            </a:r>
            <a:r>
              <a:rPr lang="en-US" baseline="0" dirty="0" smtClean="0"/>
              <a:t> times/week”: 10+ minutes…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1477</a:t>
            </a:r>
            <a:r>
              <a:rPr lang="en-US" baseline="0" dirty="0" smtClean="0"/>
              <a:t> total walk surveys; 1708 total bike surveys; 1987 total surveys (1198 both topics)</a:t>
            </a:r>
          </a:p>
          <a:p>
            <a:r>
              <a:rPr lang="en-US" baseline="0" dirty="0" smtClean="0"/>
              <a:t>~10% walked 0 times or never walk; ~25% biked 0 times or never bike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how the barrier roster is functionally similar to a trip roster in a diary (list it, locate it, describe 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1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5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5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5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5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4200 locations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Most barrier locations in urban regions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Most barrier locations are “missing infrastructure” (e.g. road with no bike lane, intersection with no sidewalk)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Most barrier locations are along roadway segments (e.g. long sections of road with no b/w facilities)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56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to focus in on areas</a:t>
            </a:r>
            <a:r>
              <a:rPr lang="en-US" baseline="0" dirty="0" smtClean="0"/>
              <a:t> (intersections or road segments) where many people flagged a problem.</a:t>
            </a:r>
          </a:p>
          <a:p>
            <a:r>
              <a:rPr lang="en-US" baseline="0" dirty="0" smtClean="0"/>
              <a:t>(Example of “real-time” planning application?)</a:t>
            </a:r>
          </a:p>
          <a:p>
            <a:r>
              <a:rPr lang="en-US" baseline="0" dirty="0" smtClean="0"/>
              <a:t>Hot spots = areas with at least three, up to 20+ flags </a:t>
            </a:r>
          </a:p>
          <a:p>
            <a:r>
              <a:rPr lang="en-US" baseline="0" dirty="0" smtClean="0"/>
              <a:t>  – analyzed by mode and area type within 100 feet</a:t>
            </a:r>
            <a:endParaRPr lang="en-US" dirty="0" smtClean="0"/>
          </a:p>
          <a:p>
            <a:r>
              <a:rPr lang="en-US" dirty="0" smtClean="0"/>
              <a:t>SLC</a:t>
            </a:r>
            <a:r>
              <a:rPr lang="en-US" baseline="0" dirty="0" smtClean="0"/>
              <a:t> example of “hot spot” analysis</a:t>
            </a:r>
          </a:p>
          <a:p>
            <a:r>
              <a:rPr lang="en-US" baseline="0" dirty="0" smtClean="0"/>
              <a:t>3+ barrier data points within 100 feet of unique intersection or roadway segment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0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Master plan – maybe this will help with project identification</a:t>
            </a:r>
          </a:p>
          <a:p>
            <a:r>
              <a:rPr lang="en-US" dirty="0" smtClean="0"/>
              <a:t>UCATS – part of WFRC</a:t>
            </a:r>
            <a:r>
              <a:rPr lang="en-US" baseline="0" dirty="0" smtClean="0"/>
              <a:t> Choices for 2040 (and RTP?) – identify gaps/analyze active transport challenges</a:t>
            </a:r>
          </a:p>
          <a:p>
            <a:r>
              <a:rPr lang="en-US" baseline="0" dirty="0" smtClean="0"/>
              <a:t>Mobility issues –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for people with limited mobility (e.g. where missing sidewalks=no mobility)</a:t>
            </a:r>
          </a:p>
          <a:p>
            <a:r>
              <a:rPr lang="en-US" baseline="0" dirty="0" smtClean="0"/>
              <a:t>   Mobility issues also related to transit access? (What is UTA’s take…)</a:t>
            </a:r>
          </a:p>
          <a:p>
            <a:r>
              <a:rPr lang="en-US" baseline="0" dirty="0" smtClean="0"/>
              <a:t>Engage and inform residents – discuss Cache’s website on next page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SLC Bike Share – this is unrelated to our study (?), but indicates the increased interest and attention to biking; the study COULD relate to bike safety and demand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10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informing residents:</a:t>
            </a:r>
            <a:endParaRPr lang="en-US" dirty="0" smtClean="0"/>
          </a:p>
          <a:p>
            <a:r>
              <a:rPr lang="en-US" dirty="0" smtClean="0"/>
              <a:t>This is the map shared with the bike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 community in Cache MPO, anyone can go to the website and look at these described problem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9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34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Larger</a:t>
            </a:r>
            <a:r>
              <a:rPr lang="en-US" baseline="0" dirty="0" smtClean="0"/>
              <a:t> context – Statewide Diary to update models, </a:t>
            </a:r>
            <a:endParaRPr lang="en-US" dirty="0" smtClean="0"/>
          </a:p>
          <a:p>
            <a:r>
              <a:rPr lang="en-US" dirty="0" smtClean="0"/>
              <a:t>Mon May 6, 10:30 AM –</a:t>
            </a:r>
            <a:r>
              <a:rPr lang="en-US" baseline="0" dirty="0" smtClean="0"/>
              <a:t> survey/data collection session – Elizabeth’s presentation on college diaries</a:t>
            </a:r>
            <a:endParaRPr lang="en-US" dirty="0" smtClean="0"/>
          </a:p>
          <a:p>
            <a:r>
              <a:rPr lang="en-US" dirty="0" smtClean="0"/>
              <a:t>Wed May 8, 10:30 AM – Land Use Planning</a:t>
            </a:r>
            <a:r>
              <a:rPr lang="en-US" baseline="0" dirty="0" smtClean="0"/>
              <a:t> session</a:t>
            </a:r>
            <a:r>
              <a:rPr lang="en-US" dirty="0" smtClean="0"/>
              <a:t> – </a:t>
            </a:r>
            <a:r>
              <a:rPr lang="en-US" dirty="0" err="1" smtClean="0"/>
              <a:t>Asa’s</a:t>
            </a:r>
            <a:r>
              <a:rPr lang="en-US" dirty="0" smtClean="0"/>
              <a:t> presentation on home location choices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6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Open </a:t>
            </a:r>
            <a:r>
              <a:rPr lang="en-US" baseline="0" dirty="0" err="1" smtClean="0"/>
              <a:t>weblink</a:t>
            </a:r>
            <a:r>
              <a:rPr lang="en-US" baseline="0" dirty="0" smtClean="0"/>
              <a:t>, word of mouth, open to all residents</a:t>
            </a:r>
          </a:p>
          <a:p>
            <a:r>
              <a:rPr lang="en-US" baseline="0" dirty="0" smtClean="0"/>
              <a:t>- Advantage of “snowball” sample method: cost effective, enables real-time planning, more feedback from people with experience/interest (while only a experienced bikers/walkers would be found in a random sample)</a:t>
            </a:r>
          </a:p>
          <a:p>
            <a:r>
              <a:rPr lang="en-US" baseline="0" dirty="0" smtClean="0"/>
              <a:t>- Focused recruitment efforts in urban regions (more bike/walk interest)</a:t>
            </a:r>
          </a:p>
          <a:p>
            <a:r>
              <a:rPr lang="en-US" baseline="0" dirty="0" smtClean="0"/>
              <a:t>- 2000 HH diary respondents invited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3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Agencies also conducted outreach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9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</a:t>
            </a:r>
            <a:r>
              <a:rPr lang="en-US" baseline="0" dirty="0" smtClean="0"/>
              <a:t> walk/bike question sections allowed respondents to focus on their area of interest, but most people (~60%) responded to both (~25% bike only, ~15% walk only)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Behavior: Frequency, purposes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Attitudes: preferred infrastructure, funding priorities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Barrier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91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1,987 completed surveys - ~half in SLC region</a:t>
            </a:r>
          </a:p>
          <a:p>
            <a:endParaRPr lang="en-US" dirty="0" smtClean="0"/>
          </a:p>
          <a:p>
            <a:r>
              <a:rPr lang="en-US" dirty="0" smtClean="0"/>
              <a:t>1477</a:t>
            </a:r>
            <a:r>
              <a:rPr lang="en-US" baseline="0" dirty="0" smtClean="0"/>
              <a:t> total walk surveys; 1708 total bike surveys; (1987 total surveys combined)</a:t>
            </a:r>
          </a:p>
          <a:p>
            <a:r>
              <a:rPr lang="en-US" baseline="0" dirty="0" smtClean="0"/>
              <a:t>~15% walk only; ~25% bike only; ~60% both bike and walk surveys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WFRC – 1206 total (910 walk, 1026 bike)</a:t>
            </a:r>
          </a:p>
          <a:p>
            <a:r>
              <a:rPr lang="en-US" dirty="0" smtClean="0"/>
              <a:t>MAG –</a:t>
            </a:r>
            <a:r>
              <a:rPr lang="en-US" baseline="0" dirty="0" smtClean="0"/>
              <a:t> 366 total (267 walk, 311 bike)</a:t>
            </a:r>
          </a:p>
          <a:p>
            <a:r>
              <a:rPr lang="en-US" baseline="0" dirty="0" smtClean="0"/>
              <a:t>Cache – 208 total (151 walk, 188 bike)</a:t>
            </a:r>
          </a:p>
          <a:p>
            <a:r>
              <a:rPr lang="en-US" baseline="0" dirty="0" smtClean="0"/>
              <a:t>Dixie – 105 total (72 walk, 85 bike)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1477</a:t>
            </a:r>
            <a:r>
              <a:rPr lang="en-US" baseline="0" dirty="0" smtClean="0"/>
              <a:t> total walk surveys; 1708 total bike surveys; (1987 total surveys combined)</a:t>
            </a:r>
          </a:p>
          <a:p>
            <a:r>
              <a:rPr lang="en-US" baseline="0" dirty="0" smtClean="0"/>
              <a:t>~15% walk only; ~25% bike only; ~60% both bike and walk surveys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WFRC – 1206 total (910 walk, 1026 bike)</a:t>
            </a:r>
          </a:p>
          <a:p>
            <a:r>
              <a:rPr lang="en-US" dirty="0" smtClean="0"/>
              <a:t>MAG –</a:t>
            </a:r>
            <a:r>
              <a:rPr lang="en-US" baseline="0" dirty="0" smtClean="0"/>
              <a:t> 366 total (267 walk, 311 bike)</a:t>
            </a:r>
          </a:p>
          <a:p>
            <a:r>
              <a:rPr lang="en-US" baseline="0" dirty="0" smtClean="0"/>
              <a:t>Cache – 208 total (151 walk, 188 bike)</a:t>
            </a:r>
          </a:p>
          <a:p>
            <a:r>
              <a:rPr lang="en-US" baseline="0" dirty="0" smtClean="0"/>
              <a:t>Dixie – 105 total (72 walk, 85 bike)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 of the attitude info collected – </a:t>
            </a:r>
          </a:p>
          <a:p>
            <a:r>
              <a:rPr lang="en-US" baseline="0" dirty="0" smtClean="0"/>
              <a:t>Preferred infrastructure could inform the barrier locations (e.g. “what kind of improvements does this area need?”); </a:t>
            </a:r>
          </a:p>
          <a:p>
            <a:r>
              <a:rPr lang="en-US" baseline="0" dirty="0" smtClean="0"/>
              <a:t>also informs who is describing a problem (e.g. if someone is comfortable on shared streets, they may report different problems from someone uncomfortable on shared street)</a:t>
            </a:r>
          </a:p>
          <a:p>
            <a:r>
              <a:rPr lang="en-US" baseline="0" dirty="0" smtClean="0"/>
              <a:t>Another indicator of the types of respondents –high proportion of respondents comfortable on shared low-traffic or basic bike lane (NOT just trails)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11F2-5B13-474F-878B-554D5F9C15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5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newton.rsginc.com/corp/marketing/Logos/RSG%20Logos/RSG03-logo_color.JP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40808" y="3443009"/>
            <a:ext cx="187085" cy="45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501" eaLnBrk="0" hangingPunct="0">
              <a:defRPr/>
            </a:pPr>
            <a:endParaRPr lang="en-US" sz="2400" dirty="0">
              <a:ea typeface="+mn-ea"/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489" y="941295"/>
            <a:ext cx="3810000" cy="874059"/>
          </a:xfrm>
        </p:spPr>
        <p:txBody>
          <a:bodyPr tIns="0" anchor="t"/>
          <a:lstStyle>
            <a:lvl1pPr>
              <a:defRPr sz="2200"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7489" y="1815354"/>
            <a:ext cx="3810000" cy="806824"/>
          </a:xfrm>
        </p:spPr>
        <p:txBody>
          <a:bodyPr lIns="0" t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267489" y="4572000"/>
            <a:ext cx="1905000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09" rIns="91418" bIns="4570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latin typeface="Candar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April 1, 2011</a:t>
            </a:r>
            <a:endParaRPr lang="en-US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267489" y="3885640"/>
            <a:ext cx="4114511" cy="61072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09" rIns="91418" bIns="4570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800" b="0">
                <a:solidFill>
                  <a:schemeClr val="bg1"/>
                </a:solidFill>
                <a:latin typeface="Candar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z="2000" dirty="0" smtClean="0"/>
              <a:t>Prepared for:</a:t>
            </a:r>
          </a:p>
          <a:p>
            <a:pPr>
              <a:defRPr/>
            </a:pPr>
            <a:r>
              <a:rPr lang="en-US" sz="2000" dirty="0" smtClean="0"/>
              <a:t>Client Name</a:t>
            </a:r>
            <a:endParaRPr lang="en-US" sz="2000" dirty="0"/>
          </a:p>
        </p:txBody>
      </p:sp>
      <p:pic>
        <p:nvPicPr>
          <p:cNvPr id="1026" name="Picture 2" descr="Pictur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5" y="979361"/>
            <a:ext cx="3017520" cy="77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1482436" y="1143000"/>
            <a:ext cx="4336473" cy="1447800"/>
          </a:xfrm>
          <a:ln w="19050">
            <a:noFill/>
          </a:ln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 smtClean="0"/>
              <a:t>Click to enter category description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1482436" y="2590800"/>
            <a:ext cx="4336473" cy="1447800"/>
          </a:xfrm>
          <a:ln w="19050"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enter category description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1482436" y="4038600"/>
            <a:ext cx="4336473" cy="1447800"/>
          </a:xfrm>
          <a:ln w="19050"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enter category </a:t>
            </a:r>
            <a:r>
              <a:rPr lang="en-US" dirty="0" err="1" smtClean="0"/>
              <a:t>descripiton</a:t>
            </a:r>
            <a:endParaRPr lang="en-US" dirty="0" smtClean="0"/>
          </a:p>
        </p:txBody>
      </p:sp>
      <p:sp>
        <p:nvSpPr>
          <p:cNvPr id="20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1482436" y="5486400"/>
            <a:ext cx="4336473" cy="1219200"/>
          </a:xfrm>
          <a:ln w="19050">
            <a:noFill/>
          </a:ln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 smtClean="0"/>
              <a:t>Click to enter category description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0"/>
          </p:nvPr>
        </p:nvSpPr>
        <p:spPr>
          <a:xfrm>
            <a:off x="6234546" y="1143000"/>
            <a:ext cx="2694709" cy="2667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Chart Placeholder 27"/>
          <p:cNvSpPr>
            <a:spLocks noGrp="1"/>
          </p:cNvSpPr>
          <p:nvPr>
            <p:ph type="chart" sz="quarter" idx="21"/>
          </p:nvPr>
        </p:nvSpPr>
        <p:spPr>
          <a:xfrm>
            <a:off x="6234546" y="3962400"/>
            <a:ext cx="2694709" cy="26670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2" hasCustomPrompt="1"/>
          </p:nvPr>
        </p:nvSpPr>
        <p:spPr>
          <a:xfrm>
            <a:off x="415636" y="1143000"/>
            <a:ext cx="1066800" cy="1447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23" hasCustomPrompt="1"/>
          </p:nvPr>
        </p:nvSpPr>
        <p:spPr>
          <a:xfrm>
            <a:off x="415636" y="2590800"/>
            <a:ext cx="1066800" cy="1447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47" name="Text Placeholder 44"/>
          <p:cNvSpPr>
            <a:spLocks noGrp="1"/>
          </p:cNvSpPr>
          <p:nvPr>
            <p:ph type="body" sz="quarter" idx="24" hasCustomPrompt="1"/>
          </p:nvPr>
        </p:nvSpPr>
        <p:spPr>
          <a:xfrm>
            <a:off x="415636" y="4038600"/>
            <a:ext cx="1066800" cy="1447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25" hasCustomPrompt="1"/>
          </p:nvPr>
        </p:nvSpPr>
        <p:spPr>
          <a:xfrm>
            <a:off x="415636" y="5486400"/>
            <a:ext cx="1066800" cy="1219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415637" y="672354"/>
            <a:ext cx="8312727" cy="470647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Summary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F7D129-7F7D-4C10-9502-E9965673E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164705-44DA-4093-B71A-7A530A5A27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B2A0F8-EBEB-404A-BF71-840FBCDFF8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3429000"/>
            <a:ext cx="4038600" cy="295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3429000"/>
            <a:ext cx="4038600" cy="295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EC9C1B-98D7-4310-BB37-DB4DE72FC8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B82183-8B01-4627-A3F9-1AABBF3A8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E3FFCE-A11A-4234-B62D-1F0BDCC74B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B95ED7-30D8-43CF-80D7-1EDDC8124B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739588"/>
            <a:ext cx="8271163" cy="605118"/>
          </a:xfrm>
        </p:spPr>
        <p:txBody>
          <a:bodyPr/>
          <a:lstStyle>
            <a:lvl1pPr marL="287338" indent="-287338"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add Summary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7818" y="71438"/>
            <a:ext cx="8478694" cy="5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9" rIns="91418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415637" y="1411941"/>
            <a:ext cx="8312727" cy="49081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48" y="3888443"/>
            <a:ext cx="7065818" cy="120183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648" y="2564747"/>
            <a:ext cx="7065818" cy="1323694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43" indent="0">
              <a:buNone/>
              <a:defRPr sz="1600"/>
            </a:lvl2pPr>
            <a:lvl3pPr marL="820487" indent="0">
              <a:buNone/>
              <a:defRPr sz="1400"/>
            </a:lvl3pPr>
            <a:lvl4pPr marL="1230730" indent="0">
              <a:buNone/>
              <a:defRPr sz="1300"/>
            </a:lvl4pPr>
            <a:lvl5pPr marL="1640973" indent="0">
              <a:buNone/>
              <a:defRPr sz="1300"/>
            </a:lvl5pPr>
            <a:lvl6pPr marL="2051216" indent="0">
              <a:buNone/>
              <a:defRPr sz="1300"/>
            </a:lvl6pPr>
            <a:lvl7pPr marL="2461461" indent="0">
              <a:buNone/>
              <a:defRPr sz="1300"/>
            </a:lvl7pPr>
            <a:lvl8pPr marL="2871703" indent="0">
              <a:buNone/>
              <a:defRPr sz="1300"/>
            </a:lvl8pPr>
            <a:lvl9pPr marL="328194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Summary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6442364" y="1815352"/>
            <a:ext cx="2701636" cy="4356847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 smtClean="0"/>
              <a:t>Click to add graphic 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7818" y="71438"/>
            <a:ext cx="8478694" cy="5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9" rIns="91418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415637" y="739588"/>
            <a:ext cx="8312727" cy="1008529"/>
          </a:xfrm>
        </p:spPr>
        <p:txBody>
          <a:bodyPr>
            <a:normAutofit/>
          </a:bodyPr>
          <a:lstStyle>
            <a:lvl1pPr marL="0" indent="0"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add Summary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 hasCustomPrompt="1"/>
          </p:nvPr>
        </p:nvSpPr>
        <p:spPr>
          <a:xfrm>
            <a:off x="415636" y="1815353"/>
            <a:ext cx="5818909" cy="437029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Summary + Call-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5636" y="1815353"/>
            <a:ext cx="5818909" cy="403411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6442364" y="1815353"/>
            <a:ext cx="2701636" cy="1546412"/>
          </a:xfrm>
          <a:solidFill>
            <a:schemeClr val="accent1"/>
          </a:solidFill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call-out box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7818" y="71438"/>
            <a:ext cx="8478694" cy="5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9" rIns="91418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415637" y="739588"/>
            <a:ext cx="8312727" cy="1008529"/>
          </a:xfrm>
        </p:spPr>
        <p:txBody>
          <a:bodyPr>
            <a:normAutofit/>
          </a:bodyPr>
          <a:lstStyle>
            <a:lvl1pPr marL="0" indent="0"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add Summary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5637" y="1008530"/>
            <a:ext cx="3671455" cy="484094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800600" y="1008530"/>
            <a:ext cx="3810000" cy="48409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+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15637" y="1613647"/>
            <a:ext cx="3671455" cy="48409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876800" y="1613647"/>
            <a:ext cx="3810000" cy="48409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15637" y="739589"/>
            <a:ext cx="8312727" cy="806824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add Summary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dsay\AppData\Local\Microsoft\Windows\Temporary Internet Files\Content.Outlook\5YL4OM66\RSG_PrimaryLocations_3-12 (2)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9" y="533400"/>
            <a:ext cx="297727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69273" y="6252882"/>
            <a:ext cx="1593273" cy="403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7818" y="71437"/>
            <a:ext cx="8478694" cy="5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4" rIns="91429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636" y="762000"/>
            <a:ext cx="8423853" cy="20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8458489" y="6524626"/>
            <a:ext cx="609023" cy="3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 defTabSz="914608" eaLnBrk="0" hangingPunct="0">
              <a:spcBef>
                <a:spcPct val="50000"/>
              </a:spcBef>
              <a:defRPr/>
            </a:pPr>
            <a:fld id="{B55BBFD6-4165-4EBA-B9E7-817CCDDBB5F8}" type="slidenum">
              <a:rPr lang="en-US" sz="1400" b="1">
                <a:solidFill>
                  <a:srgbClr val="3D7B7A"/>
                </a:solidFill>
                <a:latin typeface="Trebuchet MS" pitchFamily="34" charset="0"/>
                <a:ea typeface="+mn-ea"/>
              </a:rPr>
              <a:pPr algn="r" defTabSz="914608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b="1" dirty="0">
              <a:solidFill>
                <a:srgbClr val="3D7B7A"/>
              </a:solidFill>
              <a:latin typeface="Trebuchet MS" pitchFamily="34" charset="0"/>
              <a:ea typeface="+mn-ea"/>
            </a:endParaRPr>
          </a:p>
        </p:txBody>
      </p:sp>
      <p:pic>
        <p:nvPicPr>
          <p:cNvPr id="2055" name="Picture 10" descr="Color Logo mtn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818" y="6377548"/>
            <a:ext cx="277091" cy="26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608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andara" pitchFamily="34" charset="0"/>
          <a:ea typeface="MS PGothic" pitchFamily="34" charset="-128"/>
          <a:cs typeface="+mj-cs"/>
        </a:defRPr>
      </a:lvl1pPr>
      <a:lvl2pPr algn="l" defTabSz="914608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2pPr>
      <a:lvl3pPr algn="l" defTabSz="914608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3pPr>
      <a:lvl4pPr algn="l" defTabSz="914608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4pPr>
      <a:lvl5pPr algn="l" defTabSz="914608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5pPr>
      <a:lvl6pPr marL="410291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6pPr>
      <a:lvl7pPr marL="820583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7pPr>
      <a:lvl8pPr marL="1230874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8pPr>
      <a:lvl9pPr marL="1641165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9pPr>
    </p:titleStyle>
    <p:bodyStyle>
      <a:lvl1pPr marL="285750" indent="-285750" algn="l" defTabSz="914608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200" b="1" baseline="0">
          <a:solidFill>
            <a:schemeClr val="accent1"/>
          </a:solidFill>
          <a:latin typeface="Candara" pitchFamily="34" charset="0"/>
          <a:ea typeface="MS PGothic" pitchFamily="34" charset="-128"/>
          <a:cs typeface="+mn-cs"/>
        </a:defRPr>
      </a:lvl1pPr>
      <a:lvl2pPr marL="685244" indent="-227940" algn="l" defTabSz="91460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Candara" pitchFamily="34" charset="0"/>
          <a:ea typeface="MS PGothic" pitchFamily="34" charset="-128"/>
          <a:cs typeface="+mn-cs"/>
        </a:defRPr>
      </a:lvl2pPr>
      <a:lvl3pPr marL="1092686" indent="-178078" algn="l" defTabSz="914608" rtl="0" eaLnBrk="1" fontAlgn="base" hangingPunct="1">
        <a:spcBef>
          <a:spcPct val="20000"/>
        </a:spcBef>
        <a:spcAft>
          <a:spcPct val="0"/>
        </a:spcAft>
        <a:buFont typeface="Times" pitchFamily="-112" charset="0"/>
        <a:buChar char="•"/>
        <a:defRPr sz="1800">
          <a:solidFill>
            <a:srgbClr val="333333"/>
          </a:solidFill>
          <a:latin typeface="Candara" pitchFamily="34" charset="0"/>
          <a:ea typeface="MS PGothic" pitchFamily="34" charset="-128"/>
          <a:cs typeface="+mn-cs"/>
        </a:defRPr>
      </a:lvl3pPr>
      <a:lvl4pPr marL="1434595" indent="-178078" algn="l" defTabSz="914608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rgbClr val="333333"/>
          </a:solidFill>
          <a:latin typeface="+mn-lt"/>
          <a:ea typeface="MS PGothic" pitchFamily="34" charset="-128"/>
          <a:cs typeface="+mn-cs"/>
        </a:defRPr>
      </a:lvl4pPr>
      <a:lvl5pPr marL="1777929" indent="-178078" algn="l" defTabSz="914608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–"/>
        <a:defRPr sz="1800">
          <a:solidFill>
            <a:srgbClr val="333333"/>
          </a:solidFill>
          <a:latin typeface="+mn-lt"/>
          <a:ea typeface="MS PGothic" pitchFamily="34" charset="-128"/>
          <a:cs typeface="+mn-cs"/>
        </a:defRPr>
      </a:lvl5pPr>
      <a:lvl6pPr marL="2005868" indent="-15955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  <a:ea typeface="+mn-ea"/>
          <a:cs typeface="+mn-cs"/>
        </a:defRPr>
      </a:lvl6pPr>
      <a:lvl7pPr marL="2416160" indent="-15955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  <a:ea typeface="+mn-ea"/>
          <a:cs typeface="+mn-cs"/>
        </a:defRPr>
      </a:lvl7pPr>
      <a:lvl8pPr marL="2826451" indent="-15955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  <a:ea typeface="+mn-ea"/>
          <a:cs typeface="+mn-cs"/>
        </a:defRPr>
      </a:lvl8pPr>
      <a:lvl9pPr marL="3236742" indent="-15955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 b="-130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30"/>
          <p:cNvSpPr>
            <a:spLocks noChangeArrowheads="1"/>
          </p:cNvSpPr>
          <p:nvPr/>
        </p:nvSpPr>
        <p:spPr bwMode="auto">
          <a:xfrm>
            <a:off x="0" y="0"/>
            <a:ext cx="9144000" cy="2743200"/>
          </a:xfrm>
          <a:prstGeom prst="rect">
            <a:avLst/>
          </a:prstGeom>
          <a:solidFill>
            <a:srgbClr val="5C8093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2230" name="Freeform 29"/>
          <p:cNvSpPr>
            <a:spLocks/>
          </p:cNvSpPr>
          <p:nvPr/>
        </p:nvSpPr>
        <p:spPr bwMode="auto">
          <a:xfrm>
            <a:off x="0" y="2514600"/>
            <a:ext cx="9144000" cy="533400"/>
          </a:xfrm>
          <a:custGeom>
            <a:avLst/>
            <a:gdLst>
              <a:gd name="T0" fmla="*/ 0 w 5760"/>
              <a:gd name="T1" fmla="*/ 533400 h 336"/>
              <a:gd name="T2" fmla="*/ 8686800 w 5760"/>
              <a:gd name="T3" fmla="*/ 533400 h 336"/>
              <a:gd name="T4" fmla="*/ 9144000 w 5760"/>
              <a:gd name="T5" fmla="*/ 228600 h 336"/>
              <a:gd name="T6" fmla="*/ 9144000 w 5760"/>
              <a:gd name="T7" fmla="*/ 0 h 336"/>
              <a:gd name="T8" fmla="*/ 0 w 5760"/>
              <a:gd name="T9" fmla="*/ 0 h 336"/>
              <a:gd name="T10" fmla="*/ 0 w 5760"/>
              <a:gd name="T11" fmla="*/ 533400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60"/>
              <a:gd name="T19" fmla="*/ 0 h 336"/>
              <a:gd name="T20" fmla="*/ 5760 w 5760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60" h="336">
                <a:moveTo>
                  <a:pt x="0" y="336"/>
                </a:moveTo>
                <a:lnTo>
                  <a:pt x="5472" y="336"/>
                </a:lnTo>
                <a:lnTo>
                  <a:pt x="5760" y="144"/>
                </a:lnTo>
                <a:lnTo>
                  <a:pt x="5760" y="0"/>
                </a:lnTo>
                <a:lnTo>
                  <a:pt x="0" y="0"/>
                </a:lnTo>
                <a:lnTo>
                  <a:pt x="0" y="336"/>
                </a:lnTo>
                <a:close/>
              </a:path>
            </a:pathLst>
          </a:custGeom>
          <a:solidFill>
            <a:srgbClr val="5C809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362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3429000"/>
            <a:ext cx="822960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89925" y="6324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F7B7A"/>
                </a:solidFill>
                <a:latin typeface="+mn-lt"/>
              </a:defRPr>
            </a:lvl1pPr>
          </a:lstStyle>
          <a:p>
            <a:fld id="{60C99077-889A-4C8C-BEA5-38B01E6EBA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2233" name="Line 36"/>
          <p:cNvSpPr>
            <a:spLocks noChangeShapeType="1"/>
          </p:cNvSpPr>
          <p:nvPr/>
        </p:nvSpPr>
        <p:spPr bwMode="auto">
          <a:xfrm>
            <a:off x="0" y="3200400"/>
            <a:ext cx="8763000" cy="0"/>
          </a:xfrm>
          <a:prstGeom prst="line">
            <a:avLst/>
          </a:prstGeom>
          <a:noFill/>
          <a:ln w="9525">
            <a:solidFill>
              <a:srgbClr val="DADAD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Line 38"/>
          <p:cNvSpPr>
            <a:spLocks noChangeShapeType="1"/>
          </p:cNvSpPr>
          <p:nvPr/>
        </p:nvSpPr>
        <p:spPr bwMode="auto">
          <a:xfrm flipV="1">
            <a:off x="8763000" y="2971800"/>
            <a:ext cx="381000" cy="228600"/>
          </a:xfrm>
          <a:prstGeom prst="line">
            <a:avLst/>
          </a:prstGeom>
          <a:noFill/>
          <a:ln w="9525">
            <a:solidFill>
              <a:srgbClr val="DADAD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  <p:sldLayoutId id="2147483683" r:id="rId6"/>
    <p:sldLayoutId id="2147483685" r:id="rId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ndara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Trebuchet MS" pitchFamily="34" charset="0"/>
        </a:defRPr>
      </a:lvl9pPr>
    </p:titleStyle>
    <p:bodyStyle>
      <a:lvl1pPr marL="166688" indent="-166688" algn="l" rtl="0" fontAlgn="base">
        <a:spcBef>
          <a:spcPct val="20000"/>
        </a:spcBef>
        <a:spcAft>
          <a:spcPct val="15000"/>
        </a:spcAft>
        <a:buSzPct val="85000"/>
        <a:buFont typeface="Wingdings 2" pitchFamily="18" charset="2"/>
        <a:buChar char="¡"/>
        <a:defRPr b="1">
          <a:solidFill>
            <a:schemeClr val="accent1"/>
          </a:solidFill>
          <a:latin typeface="Candara" pitchFamily="34" charset="0"/>
          <a:ea typeface="+mn-ea"/>
          <a:cs typeface="+mn-cs"/>
        </a:defRPr>
      </a:lvl1pPr>
      <a:lvl2pPr marL="461963" indent="-180975" algn="l" rtl="0" fontAlgn="base">
        <a:spcBef>
          <a:spcPct val="20000"/>
        </a:spcBef>
        <a:spcAft>
          <a:spcPct val="0"/>
        </a:spcAft>
        <a:buSzPct val="100000"/>
        <a:buFont typeface="Cambria" pitchFamily="18" charset="0"/>
        <a:buChar char="‒"/>
        <a:defRPr sz="1600">
          <a:solidFill>
            <a:schemeClr val="tx1"/>
          </a:solidFill>
          <a:latin typeface="Candara" pitchFamily="34" charset="0"/>
        </a:defRPr>
      </a:lvl2pPr>
      <a:lvl3pPr marL="747713" indent="-171450" algn="l" rtl="0" fontAlgn="base">
        <a:spcBef>
          <a:spcPct val="20000"/>
        </a:spcBef>
        <a:spcAft>
          <a:spcPct val="0"/>
        </a:spcAft>
        <a:buSzPct val="85000"/>
        <a:buFont typeface="Arial" pitchFamily="34" charset="0"/>
        <a:buChar char="•"/>
        <a:defRPr sz="1400">
          <a:solidFill>
            <a:schemeClr val="tx1"/>
          </a:solidFill>
          <a:latin typeface="Candara" pitchFamily="34" charset="0"/>
        </a:defRPr>
      </a:lvl3pPr>
      <a:lvl4pPr marL="1030288" indent="-168275" algn="l" rtl="0" fontAlgn="base">
        <a:spcBef>
          <a:spcPct val="20000"/>
        </a:spcBef>
        <a:spcAft>
          <a:spcPct val="0"/>
        </a:spcAft>
        <a:buSzPct val="85000"/>
        <a:buFont typeface="Wingdings" pitchFamily="2" charset="2"/>
        <a:buChar char="Ø"/>
        <a:defRPr sz="1400">
          <a:solidFill>
            <a:schemeClr val="tx1"/>
          </a:solidFill>
          <a:latin typeface="Candara" pitchFamily="34" charset="0"/>
        </a:defRPr>
      </a:lvl4pPr>
      <a:lvl5pPr marL="1312863" indent="-168275" algn="l" rtl="0" fontAlgn="base">
        <a:spcBef>
          <a:spcPct val="20000"/>
        </a:spcBef>
        <a:spcAft>
          <a:spcPct val="0"/>
        </a:spcAft>
        <a:buSzPct val="85000"/>
        <a:buChar char="•"/>
        <a:defRPr sz="1400">
          <a:solidFill>
            <a:schemeClr val="tx1"/>
          </a:solidFill>
          <a:latin typeface="Candara" pitchFamily="34" charset="0"/>
        </a:defRPr>
      </a:lvl5pPr>
      <a:lvl6pPr marL="1770063" indent="-168275" algn="l" rtl="0" fontAlgn="base">
        <a:spcBef>
          <a:spcPct val="20000"/>
        </a:spcBef>
        <a:spcAft>
          <a:spcPct val="0"/>
        </a:spcAft>
        <a:buSzPct val="85000"/>
        <a:buChar char="•"/>
        <a:defRPr sz="1400">
          <a:solidFill>
            <a:schemeClr val="tx1"/>
          </a:solidFill>
          <a:latin typeface="+mn-lt"/>
        </a:defRPr>
      </a:lvl6pPr>
      <a:lvl7pPr marL="2227263" indent="-168275" algn="l" rtl="0" fontAlgn="base">
        <a:spcBef>
          <a:spcPct val="20000"/>
        </a:spcBef>
        <a:spcAft>
          <a:spcPct val="0"/>
        </a:spcAft>
        <a:buSzPct val="85000"/>
        <a:buChar char="•"/>
        <a:defRPr sz="1400">
          <a:solidFill>
            <a:schemeClr val="tx1"/>
          </a:solidFill>
          <a:latin typeface="+mn-lt"/>
        </a:defRPr>
      </a:lvl7pPr>
      <a:lvl8pPr marL="2684463" indent="-168275" algn="l" rtl="0" fontAlgn="base">
        <a:spcBef>
          <a:spcPct val="20000"/>
        </a:spcBef>
        <a:spcAft>
          <a:spcPct val="0"/>
        </a:spcAft>
        <a:buSzPct val="85000"/>
        <a:buChar char="•"/>
        <a:defRPr sz="1400">
          <a:solidFill>
            <a:schemeClr val="tx1"/>
          </a:solidFill>
          <a:latin typeface="+mn-lt"/>
        </a:defRPr>
      </a:lvl8pPr>
      <a:lvl9pPr marL="3141663" indent="-168275" algn="l" rtl="0" fontAlgn="base">
        <a:spcBef>
          <a:spcPct val="20000"/>
        </a:spcBef>
        <a:spcAft>
          <a:spcPct val="0"/>
        </a:spcAft>
        <a:buSzPct val="85000"/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ritter@rsginc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Identifying and Prioritizing Biking and Walking </a:t>
            </a:r>
            <a:r>
              <a:rPr lang="en-US" dirty="0" smtClean="0"/>
              <a:t>Needs</a:t>
            </a: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2012 </a:t>
            </a:r>
            <a:r>
              <a:rPr lang="en-US" dirty="0"/>
              <a:t>Utah Bicycle and Pedestrian </a:t>
            </a:r>
            <a:r>
              <a:rPr lang="en-US" dirty="0" smtClean="0"/>
              <a:t>Barriers Survey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267489" y="4201608"/>
            <a:ext cx="1905000" cy="381000"/>
          </a:xfrm>
          <a:ln/>
        </p:spPr>
        <p:txBody>
          <a:bodyPr/>
          <a:lstStyle/>
          <a:p>
            <a:r>
              <a:rPr lang="en-US" dirty="0" smtClean="0"/>
              <a:t>May 6, 2013</a:t>
            </a:r>
            <a:endParaRPr lang="en-US" dirty="0"/>
          </a:p>
        </p:txBody>
      </p:sp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4267200" y="3884613"/>
            <a:ext cx="457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/>
          <a:lstStyle/>
          <a:p>
            <a:r>
              <a:rPr lang="en-US" sz="1600" b="1" dirty="0" smtClean="0">
                <a:solidFill>
                  <a:schemeClr val="bg1"/>
                </a:solidFill>
                <a:latin typeface="Trebuchet MS" pitchFamily="34" charset="0"/>
              </a:rPr>
              <a:t>TRB Planning Applications Conference</a:t>
            </a:r>
            <a:endParaRPr lang="en-US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269415" y="4840158"/>
            <a:ext cx="1905000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09" rIns="91418" bIns="4570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b="1" dirty="0" smtClean="0"/>
              <a:t>RSG, </a:t>
            </a:r>
            <a:r>
              <a:rPr lang="en-US" sz="1600" b="1" dirty="0" err="1" smtClean="0"/>
              <a:t>Inc</a:t>
            </a:r>
            <a:endParaRPr lang="en-US" sz="1600" b="1" dirty="0" smtClean="0"/>
          </a:p>
          <a:p>
            <a:r>
              <a:rPr lang="en-US" dirty="0"/>
              <a:t>Chloe Ritter</a:t>
            </a:r>
          </a:p>
          <a:p>
            <a:r>
              <a:rPr lang="en-US" dirty="0" smtClean="0"/>
              <a:t>Elizabeth Greene</a:t>
            </a:r>
          </a:p>
          <a:p>
            <a:r>
              <a:rPr lang="en-US" dirty="0" smtClean="0"/>
              <a:t>James Kerrigan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Preferred infrastructure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479833"/>
              </p:ext>
            </p:extLst>
          </p:nvPr>
        </p:nvGraphicFramePr>
        <p:xfrm>
          <a:off x="152400" y="872065"/>
          <a:ext cx="8991599" cy="508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95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Behaviors and Barrier Reporting</a:t>
            </a:r>
            <a:endParaRPr lang="en-US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595934"/>
              </p:ext>
            </p:extLst>
          </p:nvPr>
        </p:nvGraphicFramePr>
        <p:xfrm>
          <a:off x="173619" y="752353"/>
          <a:ext cx="8750247" cy="5783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15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Behaviors and Barrier Reporting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223985"/>
              </p:ext>
            </p:extLst>
          </p:nvPr>
        </p:nvGraphicFramePr>
        <p:xfrm>
          <a:off x="202129" y="643467"/>
          <a:ext cx="8738671" cy="584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30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 Locations: Question Design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336" y="668215"/>
            <a:ext cx="5781726" cy="5800317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933" y="3843875"/>
            <a:ext cx="5384800" cy="211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6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Locations: Question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19" y="2514596"/>
            <a:ext cx="8776563" cy="3513667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795867"/>
            <a:ext cx="4013199" cy="17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96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Locations: Question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377" y="1970018"/>
            <a:ext cx="7269480" cy="2651760"/>
          </a:xfrm>
        </p:spPr>
      </p:pic>
    </p:spTree>
    <p:extLst>
      <p:ext uri="{BB962C8B-B14F-4D97-AF65-F5344CB8AC3E}">
        <p14:creationId xmlns:p14="http://schemas.microsoft.com/office/powerpoint/2010/main" val="17700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Locations: Question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28" y="2370666"/>
            <a:ext cx="8068103" cy="1920240"/>
          </a:xfrm>
        </p:spPr>
      </p:pic>
    </p:spTree>
    <p:extLst>
      <p:ext uri="{BB962C8B-B14F-4D97-AF65-F5344CB8AC3E}">
        <p14:creationId xmlns:p14="http://schemas.microsoft.com/office/powerpoint/2010/main" val="17700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Locations: Question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5" y="2599267"/>
            <a:ext cx="8924444" cy="1659467"/>
          </a:xfrm>
        </p:spPr>
      </p:pic>
    </p:spTree>
    <p:extLst>
      <p:ext uri="{BB962C8B-B14F-4D97-AF65-F5344CB8AC3E}">
        <p14:creationId xmlns:p14="http://schemas.microsoft.com/office/powerpoint/2010/main" val="17700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and Bike Barrier Locations</a:t>
            </a:r>
            <a:endParaRPr lang="en-US" dirty="0"/>
          </a:p>
        </p:txBody>
      </p:sp>
      <p:pic>
        <p:nvPicPr>
          <p:cNvPr id="3075" name="Picture 3" descr="C:\Users\chloe.ritter\Documents\TRB_AppCon2013\UT_BPBarriers_Problems_SL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3" y="815930"/>
            <a:ext cx="7336714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65199" y="917188"/>
            <a:ext cx="350519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Example: Salt Lake City Barriers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and Bike Barrier Hot Spots</a:t>
            </a:r>
            <a:endParaRPr lang="en-US" dirty="0"/>
          </a:p>
        </p:txBody>
      </p:sp>
      <p:pic>
        <p:nvPicPr>
          <p:cNvPr id="4098" name="Picture 2" descr="C:\Users\chloe.ritter\Documents\TRB_AppCon2013\UT_BPBarriers_ProblemsClusters_SLCnbhdEx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" y="813816"/>
            <a:ext cx="7336716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69264" y="914400"/>
            <a:ext cx="4927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Example: Salt Lake City Barrier “Hot Spots”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762000"/>
            <a:ext cx="8312727" cy="5558117"/>
          </a:xfrm>
        </p:spPr>
        <p:txBody>
          <a:bodyPr/>
          <a:lstStyle/>
          <a:p>
            <a:r>
              <a:rPr lang="en-US" dirty="0" smtClean="0"/>
              <a:t>Survey Context and Purpose</a:t>
            </a:r>
          </a:p>
          <a:p>
            <a:r>
              <a:rPr lang="en-US" dirty="0" smtClean="0"/>
              <a:t>Survey Methods</a:t>
            </a:r>
          </a:p>
          <a:p>
            <a:pPr lvl="1"/>
            <a:r>
              <a:rPr lang="en-US" dirty="0" smtClean="0"/>
              <a:t>Recruitment</a:t>
            </a:r>
          </a:p>
          <a:p>
            <a:pPr lvl="1"/>
            <a:r>
              <a:rPr lang="en-US" dirty="0" smtClean="0"/>
              <a:t>Administration</a:t>
            </a:r>
          </a:p>
          <a:p>
            <a:pPr lvl="1"/>
            <a:r>
              <a:rPr lang="en-US" dirty="0" smtClean="0"/>
              <a:t>Design</a:t>
            </a:r>
          </a:p>
          <a:p>
            <a:r>
              <a:rPr lang="en-US" dirty="0" smtClean="0"/>
              <a:t>Survey Responses</a:t>
            </a:r>
          </a:p>
          <a:p>
            <a:pPr lvl="1"/>
            <a:r>
              <a:rPr lang="en-US" dirty="0" smtClean="0"/>
              <a:t>Attitudes</a:t>
            </a:r>
          </a:p>
          <a:p>
            <a:pPr lvl="1"/>
            <a:r>
              <a:rPr lang="en-US" dirty="0" smtClean="0"/>
              <a:t>Behaviors</a:t>
            </a:r>
          </a:p>
          <a:p>
            <a:pPr lvl="1"/>
            <a:r>
              <a:rPr lang="en-US" dirty="0" smtClean="0"/>
              <a:t>Barrier Locations</a:t>
            </a:r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Next steps</a:t>
            </a:r>
          </a:p>
          <a:p>
            <a:pPr lvl="1"/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3773347" y="1145894"/>
            <a:ext cx="5164237" cy="5289639"/>
            <a:chOff x="4085862" y="1518222"/>
            <a:chExt cx="4851722" cy="4917311"/>
          </a:xfrm>
        </p:grpSpPr>
        <p:pic>
          <p:nvPicPr>
            <p:cNvPr id="1028" name="Picture 4" descr="\\FILESERV2\projects\Projects\UT\WFRC-Utah\11142-HHTravelStudy\4. Graphics\10-BikePed\Utah_BikeWalkAd_FINAL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82633" y="4831477"/>
              <a:ext cx="4247852" cy="1459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085862" y="4629882"/>
              <a:ext cx="4757195" cy="180565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pic>
          <p:nvPicPr>
            <p:cNvPr id="9" name="Picture 4" descr="\\FILESERV2\projects\Projects\UT\WFRC-Utah\11142-HHTravelStudy\4. Graphics\10-BikePed\Utah_BikeWalkAd_FINAL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91167" y="1895054"/>
              <a:ext cx="2636323" cy="2940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5772912" y="1518222"/>
              <a:ext cx="3164672" cy="3308430"/>
            </a:xfrm>
            <a:prstGeom prst="rect">
              <a:avLst/>
            </a:prstGeom>
            <a:solidFill>
              <a:schemeClr val="bg1">
                <a:alpha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2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795867"/>
            <a:ext cx="8312727" cy="5524250"/>
          </a:xfrm>
        </p:spPr>
        <p:txBody>
          <a:bodyPr/>
          <a:lstStyle/>
          <a:p>
            <a:r>
              <a:rPr lang="en-US" dirty="0" smtClean="0"/>
              <a:t>Salt Lake area agencies collaborate and are sharing the dataset</a:t>
            </a:r>
          </a:p>
          <a:p>
            <a:pPr lvl="1"/>
            <a:r>
              <a:rPr lang="en-US" dirty="0" smtClean="0"/>
              <a:t>City of Salt Lake: Data is informing update of Bicycle and Pedestrian Master Plan</a:t>
            </a:r>
          </a:p>
          <a:p>
            <a:pPr lvl="1"/>
            <a:r>
              <a:rPr lang="en-US" dirty="0" smtClean="0"/>
              <a:t>Study team members and agencies plan to use data for Utah Collaborative Active Transportation Study (UCATS)</a:t>
            </a:r>
          </a:p>
          <a:p>
            <a:pPr lvl="1"/>
            <a:r>
              <a:rPr lang="en-US" dirty="0" smtClean="0"/>
              <a:t>WFRC planners identifying “hot spots” for disabled travelers</a:t>
            </a:r>
          </a:p>
          <a:p>
            <a:pPr lvl="1"/>
            <a:r>
              <a:rPr lang="en-US" dirty="0" smtClean="0"/>
              <a:t>UTA reviewing for transit access issues</a:t>
            </a:r>
          </a:p>
          <a:p>
            <a:pPr lvl="1"/>
            <a:r>
              <a:rPr lang="en-US" dirty="0" smtClean="0"/>
              <a:t>Potential use for the newly launched SLC Bike Share</a:t>
            </a:r>
          </a:p>
          <a:p>
            <a:r>
              <a:rPr lang="en-US" dirty="0" smtClean="0"/>
              <a:t>Engage &amp; share results with residents</a:t>
            </a:r>
          </a:p>
          <a:p>
            <a:pPr lvl="1"/>
            <a:r>
              <a:rPr lang="en-US" dirty="0" smtClean="0"/>
              <a:t>Cache MPO sharing results on website </a:t>
            </a:r>
          </a:p>
          <a:p>
            <a:pPr lvl="1"/>
            <a:r>
              <a:rPr lang="en-US" dirty="0" smtClean="0"/>
              <a:t>WFRC considering ways to share results</a:t>
            </a:r>
          </a:p>
          <a:p>
            <a:pPr marL="457304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96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818" y="71438"/>
            <a:ext cx="8478694" cy="533681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3631" y="1562429"/>
            <a:ext cx="7033840" cy="492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72" y="778933"/>
            <a:ext cx="8686800" cy="794845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431" y="3763108"/>
            <a:ext cx="2795953" cy="179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9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Thoughts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846667"/>
            <a:ext cx="8312727" cy="5473450"/>
          </a:xfrm>
        </p:spPr>
        <p:txBody>
          <a:bodyPr>
            <a:normAutofit/>
          </a:bodyPr>
          <a:lstStyle/>
          <a:p>
            <a:r>
              <a:rPr lang="en-US" dirty="0" smtClean="0"/>
              <a:t>Good method for “real-time” data for planning</a:t>
            </a:r>
          </a:p>
          <a:p>
            <a:pPr lvl="1"/>
            <a:r>
              <a:rPr lang="en-US" dirty="0" smtClean="0"/>
              <a:t>Improved targeting of limited dollars</a:t>
            </a:r>
          </a:p>
          <a:p>
            <a:pPr lvl="1"/>
            <a:r>
              <a:rPr lang="en-US" dirty="0" smtClean="0"/>
              <a:t>Insight into demand for walk and bike infrastructure</a:t>
            </a:r>
            <a:endParaRPr lang="en-US" dirty="0"/>
          </a:p>
          <a:p>
            <a:r>
              <a:rPr lang="en-US" dirty="0" smtClean="0"/>
              <a:t>Potential to adapt the survey to support ongoing data collection</a:t>
            </a:r>
          </a:p>
          <a:p>
            <a:pPr lvl="1"/>
            <a:r>
              <a:rPr lang="en-US" dirty="0" smtClean="0"/>
              <a:t>Continuous collection of “hot spots” across several seasons</a:t>
            </a:r>
          </a:p>
          <a:p>
            <a:pPr lvl="1"/>
            <a:r>
              <a:rPr lang="en-US" dirty="0" smtClean="0"/>
              <a:t>Allow for longer survey administration period to encourage more word of mouth/response</a:t>
            </a:r>
          </a:p>
          <a:p>
            <a:r>
              <a:rPr lang="en-US" dirty="0" smtClean="0"/>
              <a:t>Assess trends in barrier data and improve future survey design</a:t>
            </a:r>
          </a:p>
          <a:p>
            <a:pPr lvl="1"/>
            <a:r>
              <a:rPr lang="en-US" dirty="0" smtClean="0"/>
              <a:t>Identifying and locating problems along roadways</a:t>
            </a:r>
          </a:p>
          <a:p>
            <a:pPr lvl="1"/>
            <a:r>
              <a:rPr lang="en-US" dirty="0" smtClean="0"/>
              <a:t>Categorization of problem types</a:t>
            </a:r>
          </a:p>
          <a:p>
            <a:pPr lvl="1"/>
            <a:r>
              <a:rPr lang="en-US" dirty="0" smtClean="0"/>
              <a:t>Coordination with safety and health needs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6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2118167"/>
            <a:ext cx="8312727" cy="11690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Questions?</a:t>
            </a:r>
            <a:endParaRPr lang="en-US" sz="36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52290" y="3640667"/>
            <a:ext cx="8312727" cy="25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2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85750" indent="-285750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 b="1" baseline="0">
                <a:solidFill>
                  <a:schemeClr val="accent1"/>
                </a:solidFill>
                <a:latin typeface="Candara" pitchFamily="34" charset="0"/>
                <a:ea typeface="MS PGothic" pitchFamily="34" charset="-128"/>
                <a:cs typeface="+mn-cs"/>
              </a:defRPr>
            </a:lvl1pPr>
            <a:lvl2pPr marL="685244" indent="-227940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Candara" pitchFamily="34" charset="0"/>
                <a:ea typeface="MS PGothic" pitchFamily="34" charset="-128"/>
                <a:cs typeface="+mn-cs"/>
              </a:defRPr>
            </a:lvl2pPr>
            <a:lvl3pPr marL="1092686" indent="-178078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112" charset="0"/>
              <a:buChar char="•"/>
              <a:defRPr sz="1800">
                <a:solidFill>
                  <a:srgbClr val="333333"/>
                </a:solidFill>
                <a:latin typeface="Candara" pitchFamily="34" charset="0"/>
                <a:ea typeface="MS PGothic" pitchFamily="34" charset="-128"/>
                <a:cs typeface="+mn-cs"/>
              </a:defRPr>
            </a:lvl3pPr>
            <a:lvl4pPr marL="1434595" indent="-178078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rgbClr val="333333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777929" indent="-178078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–"/>
              <a:defRPr sz="1800">
                <a:solidFill>
                  <a:srgbClr val="333333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005868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6pPr>
            <a:lvl7pPr marL="2416160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7pPr>
            <a:lvl8pPr marL="2826451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8pPr>
            <a:lvl9pPr marL="3236742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600" kern="0" dirty="0" smtClean="0"/>
              <a:t>Contact information:</a:t>
            </a:r>
          </a:p>
          <a:p>
            <a:pPr marL="399494" lvl="1" indent="0">
              <a:buFont typeface="Wingdings" pitchFamily="2" charset="2"/>
              <a:buNone/>
            </a:pPr>
            <a:r>
              <a:rPr lang="en-US" sz="2300" kern="0" dirty="0" smtClean="0"/>
              <a:t>Chloe Ritter</a:t>
            </a:r>
          </a:p>
          <a:p>
            <a:pPr marL="399494" lvl="1" indent="0">
              <a:buFont typeface="Wingdings" pitchFamily="2" charset="2"/>
              <a:buNone/>
            </a:pPr>
            <a:r>
              <a:rPr lang="en-US" sz="2300" kern="0" dirty="0" smtClean="0"/>
              <a:t>RSG, Inc.</a:t>
            </a:r>
          </a:p>
          <a:p>
            <a:pPr marL="399494" lvl="1" indent="0">
              <a:buFont typeface="Wingdings" pitchFamily="2" charset="2"/>
              <a:buNone/>
            </a:pPr>
            <a:r>
              <a:rPr lang="en-US" sz="2300" kern="0" dirty="0" smtClean="0">
                <a:hlinkClick r:id="rId3"/>
              </a:rPr>
              <a:t>critter@rsginc.com</a:t>
            </a:r>
            <a:endParaRPr lang="en-US" sz="2300" kern="0" dirty="0" smtClean="0"/>
          </a:p>
          <a:p>
            <a:pPr marL="0" indent="0">
              <a:buFont typeface="Wingdings" pitchFamily="2" charset="2"/>
              <a:buNone/>
            </a:pPr>
            <a:endParaRPr lang="en-US" sz="2300" kern="0" dirty="0" smtClean="0"/>
          </a:p>
          <a:p>
            <a:pPr marL="0" indent="0">
              <a:buFont typeface="Wingdings" pitchFamily="2" charset="2"/>
              <a:buNone/>
            </a:pPr>
            <a:endParaRPr lang="en-US" sz="2300" kern="0" dirty="0" smtClean="0"/>
          </a:p>
          <a:p>
            <a:pPr marL="0" indent="0">
              <a:buFont typeface="Wingdings" pitchFamily="2" charset="2"/>
              <a:buNone/>
            </a:pPr>
            <a:endParaRPr lang="en-US" sz="2300" kern="0" dirty="0" smtClean="0"/>
          </a:p>
          <a:p>
            <a:pPr marL="0" indent="0">
              <a:buFont typeface="Wingdings" pitchFamily="2" charset="2"/>
              <a:buNone/>
            </a:pPr>
            <a:endParaRPr lang="en-US" sz="2300" kern="0" dirty="0"/>
          </a:p>
          <a:p>
            <a:pPr marL="0" indent="0">
              <a:buFont typeface="Wingdings" pitchFamily="2" charset="2"/>
              <a:buNone/>
            </a:pPr>
            <a:endParaRPr lang="en-US" sz="2300" kern="0" dirty="0" smtClean="0"/>
          </a:p>
          <a:p>
            <a:pPr marL="0" indent="0">
              <a:buFont typeface="Wingdings" pitchFamily="2" charset="2"/>
              <a:buNone/>
            </a:pPr>
            <a:r>
              <a:rPr lang="en-US" sz="2600" kern="0" dirty="0" smtClean="0"/>
              <a:t>Acknowledgements:</a:t>
            </a:r>
          </a:p>
          <a:p>
            <a:pPr marL="566738" lvl="1" indent="-168275">
              <a:buFont typeface="Wingdings" pitchFamily="2" charset="2"/>
              <a:buNone/>
            </a:pPr>
            <a:r>
              <a:rPr lang="en-US" sz="2300" kern="0" dirty="0" smtClean="0"/>
              <a:t>Wasatch Front Regional Council (WFRC)</a:t>
            </a:r>
          </a:p>
          <a:p>
            <a:pPr marL="566738" lvl="1" indent="-168275">
              <a:buFont typeface="Wingdings" pitchFamily="2" charset="2"/>
              <a:buNone/>
            </a:pPr>
            <a:r>
              <a:rPr lang="en-US" sz="2300" kern="0" dirty="0" smtClean="0"/>
              <a:t>Mountainland Association of Governments (MAG)</a:t>
            </a:r>
          </a:p>
          <a:p>
            <a:pPr marL="566738" lvl="1" indent="-168275">
              <a:buFont typeface="Wingdings" pitchFamily="2" charset="2"/>
              <a:buNone/>
            </a:pPr>
            <a:r>
              <a:rPr lang="en-US" sz="2300" kern="0" dirty="0" smtClean="0"/>
              <a:t>Cache MPO</a:t>
            </a:r>
          </a:p>
          <a:p>
            <a:pPr marL="566738" lvl="1" indent="-168275">
              <a:buFont typeface="Wingdings" pitchFamily="2" charset="2"/>
              <a:buNone/>
            </a:pPr>
            <a:r>
              <a:rPr lang="en-US" sz="2300" kern="0" dirty="0" smtClean="0"/>
              <a:t>Dixie MPO</a:t>
            </a:r>
          </a:p>
          <a:p>
            <a:pPr marL="566738" lvl="1" indent="-168275">
              <a:buFont typeface="Wingdings" pitchFamily="2" charset="2"/>
              <a:buNone/>
            </a:pPr>
            <a:r>
              <a:rPr lang="en-US" sz="2300" kern="0" dirty="0" smtClean="0"/>
              <a:t>Utah Transit Authority (UTA)</a:t>
            </a:r>
          </a:p>
          <a:p>
            <a:pPr marL="566738" lvl="1" indent="-168275">
              <a:buFont typeface="Wingdings" pitchFamily="2" charset="2"/>
              <a:buNone/>
            </a:pPr>
            <a:r>
              <a:rPr lang="en-US" sz="2300" kern="0" dirty="0" smtClean="0"/>
              <a:t>Utah DOT</a:t>
            </a:r>
          </a:p>
          <a:p>
            <a:pPr marL="566738" lvl="1" indent="-168275">
              <a:buFont typeface="Wingdings" pitchFamily="2" charset="2"/>
              <a:buNone/>
            </a:pPr>
            <a:endParaRPr lang="en-US" sz="2300" kern="0" dirty="0" smtClean="0"/>
          </a:p>
        </p:txBody>
      </p:sp>
    </p:spTree>
    <p:extLst>
      <p:ext uri="{BB962C8B-B14F-4D97-AF65-F5344CB8AC3E}">
        <p14:creationId xmlns:p14="http://schemas.microsoft.com/office/powerpoint/2010/main" val="152044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Context and Purpose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708835"/>
            <a:ext cx="8312727" cy="5558117"/>
          </a:xfrm>
        </p:spPr>
        <p:txBody>
          <a:bodyPr/>
          <a:lstStyle/>
          <a:p>
            <a:r>
              <a:rPr lang="en-US" dirty="0" smtClean="0"/>
              <a:t>Survey context: Utah Statewide Transportation Study</a:t>
            </a:r>
          </a:p>
        </p:txBody>
      </p:sp>
      <p:sp>
        <p:nvSpPr>
          <p:cNvPr id="9" name="Freeform 8"/>
          <p:cNvSpPr/>
          <p:nvPr/>
        </p:nvSpPr>
        <p:spPr>
          <a:xfrm>
            <a:off x="1995099" y="2756051"/>
            <a:ext cx="2081049" cy="2151204"/>
          </a:xfrm>
          <a:custGeom>
            <a:avLst/>
            <a:gdLst>
              <a:gd name="connsiteX0" fmla="*/ 0 w 2079774"/>
              <a:gd name="connsiteY0" fmla="*/ 1039887 h 2079774"/>
              <a:gd name="connsiteX1" fmla="*/ 1039887 w 2079774"/>
              <a:gd name="connsiteY1" fmla="*/ 0 h 2079774"/>
              <a:gd name="connsiteX2" fmla="*/ 2079774 w 2079774"/>
              <a:gd name="connsiteY2" fmla="*/ 1039887 h 2079774"/>
              <a:gd name="connsiteX3" fmla="*/ 1039887 w 2079774"/>
              <a:gd name="connsiteY3" fmla="*/ 2079774 h 2079774"/>
              <a:gd name="connsiteX4" fmla="*/ 0 w 2079774"/>
              <a:gd name="connsiteY4" fmla="*/ 1039887 h 20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774" h="2079774">
                <a:moveTo>
                  <a:pt x="0" y="1039887"/>
                </a:moveTo>
                <a:cubicBezTo>
                  <a:pt x="0" y="465573"/>
                  <a:pt x="465573" y="0"/>
                  <a:pt x="1039887" y="0"/>
                </a:cubicBezTo>
                <a:cubicBezTo>
                  <a:pt x="1614201" y="0"/>
                  <a:pt x="2079774" y="465573"/>
                  <a:pt x="2079774" y="1039887"/>
                </a:cubicBezTo>
                <a:cubicBezTo>
                  <a:pt x="2079774" y="1614201"/>
                  <a:pt x="1614201" y="2079774"/>
                  <a:pt x="1039887" y="2079774"/>
                </a:cubicBezTo>
                <a:cubicBezTo>
                  <a:pt x="465573" y="2079774"/>
                  <a:pt x="0" y="1614201"/>
                  <a:pt x="0" y="103988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35056" tIns="335056" rIns="335056" bIns="33505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Main Household Travel Diary</a:t>
            </a:r>
            <a:endParaRPr lang="en-US" sz="2000" kern="1200" dirty="0"/>
          </a:p>
        </p:txBody>
      </p:sp>
      <p:sp>
        <p:nvSpPr>
          <p:cNvPr id="10" name="Freeform 9"/>
          <p:cNvSpPr/>
          <p:nvPr/>
        </p:nvSpPr>
        <p:spPr>
          <a:xfrm>
            <a:off x="2170463" y="1184564"/>
            <a:ext cx="1738425" cy="1797029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Attitude Survey</a:t>
            </a:r>
            <a:endParaRPr lang="en-US" sz="20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727197" y="2048258"/>
            <a:ext cx="1738425" cy="1797029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Residential Choice Survey</a:t>
            </a:r>
            <a:endParaRPr lang="en-US" sz="20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3674595" y="3829319"/>
            <a:ext cx="1738425" cy="1797029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Long Distance Travel Survey</a:t>
            </a:r>
            <a:endParaRPr lang="en-US" sz="20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2163209" y="4650301"/>
            <a:ext cx="1738425" cy="1737360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Bicycle and Pedestrian Survey</a:t>
            </a:r>
            <a:endParaRPr lang="en-US" sz="20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24282" y="3828822"/>
            <a:ext cx="1738425" cy="1797029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On-Board Transit Survey (Dixie MPO)</a:t>
            </a:r>
            <a:endParaRPr lang="en-US" sz="20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634808" y="2048230"/>
            <a:ext cx="1738425" cy="1797029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College Travel Diary</a:t>
            </a:r>
            <a:endParaRPr lang="en-US" sz="20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2167128" y="4654296"/>
            <a:ext cx="1737360" cy="1737360"/>
          </a:xfrm>
          <a:custGeom>
            <a:avLst/>
            <a:gdLst>
              <a:gd name="connsiteX0" fmla="*/ 0 w 1627662"/>
              <a:gd name="connsiteY0" fmla="*/ 813831 h 1627662"/>
              <a:gd name="connsiteX1" fmla="*/ 813831 w 1627662"/>
              <a:gd name="connsiteY1" fmla="*/ 0 h 1627662"/>
              <a:gd name="connsiteX2" fmla="*/ 1627662 w 1627662"/>
              <a:gd name="connsiteY2" fmla="*/ 813831 h 1627662"/>
              <a:gd name="connsiteX3" fmla="*/ 813831 w 1627662"/>
              <a:gd name="connsiteY3" fmla="*/ 1627662 h 1627662"/>
              <a:gd name="connsiteX4" fmla="*/ 0 w 1627662"/>
              <a:gd name="connsiteY4" fmla="*/ 813831 h 162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662" h="1627662">
                <a:moveTo>
                  <a:pt x="0" y="813831"/>
                </a:moveTo>
                <a:cubicBezTo>
                  <a:pt x="0" y="364365"/>
                  <a:pt x="364365" y="0"/>
                  <a:pt x="813831" y="0"/>
                </a:cubicBezTo>
                <a:cubicBezTo>
                  <a:pt x="1263297" y="0"/>
                  <a:pt x="1627662" y="364365"/>
                  <a:pt x="1627662" y="813831"/>
                </a:cubicBezTo>
                <a:cubicBezTo>
                  <a:pt x="1627662" y="1263297"/>
                  <a:pt x="1263297" y="1627662"/>
                  <a:pt x="813831" y="1627662"/>
                </a:cubicBezTo>
                <a:cubicBezTo>
                  <a:pt x="364365" y="1627662"/>
                  <a:pt x="0" y="1263297"/>
                  <a:pt x="0" y="813831"/>
                </a:cubicBezTo>
                <a:close/>
              </a:path>
            </a:pathLst>
          </a:custGeom>
          <a:solidFill>
            <a:srgbClr val="DF6A13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9956" tIns="259956" rIns="259956" bIns="25995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Bicycle and Pedestrian Survey</a:t>
            </a:r>
            <a:endParaRPr lang="en-US" sz="2000" kern="12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 bwMode="auto">
          <a:xfrm>
            <a:off x="5611092" y="1953491"/>
            <a:ext cx="3366656" cy="336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 b="1" baseline="0">
                <a:solidFill>
                  <a:schemeClr val="accent1"/>
                </a:solidFill>
                <a:latin typeface="Candara" pitchFamily="34" charset="0"/>
                <a:ea typeface="MS PGothic" pitchFamily="34" charset="-128"/>
                <a:cs typeface="+mn-cs"/>
              </a:defRPr>
            </a:lvl1pPr>
            <a:lvl2pPr marL="685244" indent="-227940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Candara" pitchFamily="34" charset="0"/>
                <a:ea typeface="MS PGothic" pitchFamily="34" charset="-128"/>
                <a:cs typeface="+mn-cs"/>
              </a:defRPr>
            </a:lvl2pPr>
            <a:lvl3pPr marL="1092686" indent="-178078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112" charset="0"/>
              <a:buChar char="•"/>
              <a:defRPr sz="1800">
                <a:solidFill>
                  <a:srgbClr val="333333"/>
                </a:solidFill>
                <a:latin typeface="Candara" pitchFamily="34" charset="0"/>
                <a:ea typeface="MS PGothic" pitchFamily="34" charset="-128"/>
                <a:cs typeface="+mn-cs"/>
              </a:defRPr>
            </a:lvl3pPr>
            <a:lvl4pPr marL="1434595" indent="-178078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rgbClr val="333333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777929" indent="-178078" algn="l" defTabSz="914608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–"/>
              <a:defRPr sz="1800">
                <a:solidFill>
                  <a:srgbClr val="333333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005868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6pPr>
            <a:lvl7pPr marL="2416160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7pPr>
            <a:lvl8pPr marL="2826451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8pPr>
            <a:lvl9pPr marL="3236742" indent="-15955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smtClean="0"/>
              <a:t>Bike </a:t>
            </a:r>
            <a:r>
              <a:rPr lang="en-US" kern="0" dirty="0"/>
              <a:t>and Walk Survey </a:t>
            </a:r>
            <a:r>
              <a:rPr lang="en-US" kern="0" dirty="0" smtClean="0"/>
              <a:t>Purposes</a:t>
            </a:r>
          </a:p>
          <a:p>
            <a:pPr lvl="1"/>
            <a:r>
              <a:rPr lang="en-US" kern="0" dirty="0" smtClean="0"/>
              <a:t>Collect additional walking and biking details</a:t>
            </a:r>
          </a:p>
          <a:p>
            <a:pPr lvl="1"/>
            <a:r>
              <a:rPr lang="en-US" kern="0" dirty="0" smtClean="0"/>
              <a:t>Identify specific problem locations for bikers and walkers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9150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Administration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762000"/>
            <a:ext cx="6089072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Surveys collected September – November 2012</a:t>
            </a:r>
          </a:p>
          <a:p>
            <a:r>
              <a:rPr lang="en-US" dirty="0" smtClean="0"/>
              <a:t>Incentive offered</a:t>
            </a:r>
          </a:p>
          <a:p>
            <a:pPr lvl="1"/>
            <a:r>
              <a:rPr lang="en-US" dirty="0" smtClean="0"/>
              <a:t>Raffle for Apple </a:t>
            </a:r>
            <a:r>
              <a:rPr lang="en-US" dirty="0" err="1" smtClean="0"/>
              <a:t>iPad</a:t>
            </a:r>
            <a:r>
              <a:rPr lang="en-US" baseline="30000" dirty="0" err="1" smtClean="0"/>
              <a:t>TM</a:t>
            </a:r>
            <a:r>
              <a:rPr lang="en-US" dirty="0" smtClean="0"/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Electronic administration</a:t>
            </a:r>
            <a:endParaRPr lang="en-US" dirty="0"/>
          </a:p>
          <a:p>
            <a:pPr lvl="1"/>
            <a:r>
              <a:rPr lang="en-US" dirty="0" smtClean="0"/>
              <a:t>Online survey</a:t>
            </a:r>
          </a:p>
          <a:p>
            <a:pPr lvl="1"/>
            <a:r>
              <a:rPr lang="en-US" dirty="0" smtClean="0"/>
              <a:t>Email communication</a:t>
            </a:r>
          </a:p>
          <a:p>
            <a:r>
              <a:rPr lang="en-US" dirty="0" smtClean="0"/>
              <a:t>Urban recruitment focus</a:t>
            </a:r>
          </a:p>
          <a:p>
            <a:pPr lvl="1"/>
            <a:r>
              <a:rPr lang="en-US" dirty="0" smtClean="0"/>
              <a:t>Household diary participants</a:t>
            </a:r>
          </a:p>
          <a:p>
            <a:pPr lvl="1"/>
            <a:r>
              <a:rPr lang="en-US" dirty="0" smtClean="0"/>
              <a:t>Snowball sampling</a:t>
            </a:r>
            <a:endParaRPr lang="en-US" dirty="0"/>
          </a:p>
        </p:txBody>
      </p:sp>
      <p:pic>
        <p:nvPicPr>
          <p:cNvPr id="5" name="Picture 4" descr="C:\Users\chloe.ritter\Documents\TRB_AppCon2013\UT_reference ma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2944" y="1546211"/>
            <a:ext cx="3815390" cy="47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Recruitment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15637" y="786809"/>
            <a:ext cx="8312727" cy="5533307"/>
          </a:xfrm>
        </p:spPr>
        <p:txBody>
          <a:bodyPr/>
          <a:lstStyle/>
          <a:p>
            <a:r>
              <a:rPr lang="en-US" dirty="0" smtClean="0"/>
              <a:t>Assistance from 150 interest groups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280631"/>
              </p:ext>
            </p:extLst>
          </p:nvPr>
        </p:nvGraphicFramePr>
        <p:xfrm>
          <a:off x="287144" y="1049866"/>
          <a:ext cx="8548511" cy="556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93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lbow Connector 3"/>
          <p:cNvCxnSpPr>
            <a:stCxn id="46" idx="1"/>
            <a:endCxn id="11" idx="1"/>
          </p:cNvCxnSpPr>
          <p:nvPr/>
        </p:nvCxnSpPr>
        <p:spPr bwMode="auto">
          <a:xfrm rot="10800000">
            <a:off x="3291840" y="1078216"/>
            <a:ext cx="45720" cy="4360759"/>
          </a:xfrm>
          <a:prstGeom prst="bentConnector3">
            <a:avLst>
              <a:gd name="adj1" fmla="val 3488889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Questionnaire Design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572000" y="1611333"/>
            <a:ext cx="0" cy="38073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48657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3291840" y="822960"/>
            <a:ext cx="2560320" cy="822960"/>
            <a:chOff x="3358914" y="580489"/>
            <a:chExt cx="2171534" cy="715966"/>
          </a:xfrm>
        </p:grpSpPr>
        <p:sp>
          <p:nvSpPr>
            <p:cNvPr id="11" name="Rounded Rectangle 10"/>
            <p:cNvSpPr/>
            <p:nvPr/>
          </p:nvSpPr>
          <p:spPr>
            <a:xfrm>
              <a:off x="3358914" y="580489"/>
              <a:ext cx="1885398" cy="44413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45050" y="852317"/>
              <a:ext cx="1885398" cy="444138"/>
            </a:xfrm>
            <a:custGeom>
              <a:avLst/>
              <a:gdLst>
                <a:gd name="connsiteX0" fmla="*/ 0 w 1885398"/>
                <a:gd name="connsiteY0" fmla="*/ 44414 h 444138"/>
                <a:gd name="connsiteX1" fmla="*/ 44414 w 1885398"/>
                <a:gd name="connsiteY1" fmla="*/ 0 h 444138"/>
                <a:gd name="connsiteX2" fmla="*/ 1840984 w 1885398"/>
                <a:gd name="connsiteY2" fmla="*/ 0 h 444138"/>
                <a:gd name="connsiteX3" fmla="*/ 1885398 w 1885398"/>
                <a:gd name="connsiteY3" fmla="*/ 44414 h 444138"/>
                <a:gd name="connsiteX4" fmla="*/ 1885398 w 1885398"/>
                <a:gd name="connsiteY4" fmla="*/ 399724 h 444138"/>
                <a:gd name="connsiteX5" fmla="*/ 1840984 w 1885398"/>
                <a:gd name="connsiteY5" fmla="*/ 444138 h 444138"/>
                <a:gd name="connsiteX6" fmla="*/ 44414 w 1885398"/>
                <a:gd name="connsiteY6" fmla="*/ 444138 h 444138"/>
                <a:gd name="connsiteX7" fmla="*/ 0 w 1885398"/>
                <a:gd name="connsiteY7" fmla="*/ 399724 h 444138"/>
                <a:gd name="connsiteX8" fmla="*/ 0 w 1885398"/>
                <a:gd name="connsiteY8" fmla="*/ 44414 h 44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398" h="444138">
                  <a:moveTo>
                    <a:pt x="0" y="44414"/>
                  </a:moveTo>
                  <a:cubicBezTo>
                    <a:pt x="0" y="19885"/>
                    <a:pt x="19885" y="0"/>
                    <a:pt x="44414" y="0"/>
                  </a:cubicBezTo>
                  <a:lnTo>
                    <a:pt x="1840984" y="0"/>
                  </a:lnTo>
                  <a:cubicBezTo>
                    <a:pt x="1865513" y="0"/>
                    <a:pt x="1885398" y="19885"/>
                    <a:pt x="1885398" y="44414"/>
                  </a:cubicBezTo>
                  <a:lnTo>
                    <a:pt x="1885398" y="399724"/>
                  </a:lnTo>
                  <a:cubicBezTo>
                    <a:pt x="1885398" y="424253"/>
                    <a:pt x="1865513" y="444138"/>
                    <a:pt x="1840984" y="444138"/>
                  </a:cubicBezTo>
                  <a:lnTo>
                    <a:pt x="44414" y="444138"/>
                  </a:lnTo>
                  <a:cubicBezTo>
                    <a:pt x="19885" y="444138"/>
                    <a:pt x="0" y="424253"/>
                    <a:pt x="0" y="399724"/>
                  </a:cubicBezTo>
                  <a:lnTo>
                    <a:pt x="0" y="44414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778" tIns="77778" rIns="77778" bIns="7777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Introduction</a:t>
              </a:r>
              <a:endParaRPr lang="en-US" sz="22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91840" y="1920239"/>
            <a:ext cx="2560320" cy="822960"/>
            <a:chOff x="2810277" y="1404484"/>
            <a:chExt cx="2457590" cy="686173"/>
          </a:xfrm>
        </p:grpSpPr>
        <p:sp>
          <p:nvSpPr>
            <p:cNvPr id="15" name="Rounded Rectangle 14"/>
            <p:cNvSpPr/>
            <p:nvPr/>
          </p:nvSpPr>
          <p:spPr>
            <a:xfrm>
              <a:off x="2810277" y="1404484"/>
              <a:ext cx="2171454" cy="4143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3096413" y="1676313"/>
              <a:ext cx="2171454" cy="414344"/>
            </a:xfrm>
            <a:custGeom>
              <a:avLst/>
              <a:gdLst>
                <a:gd name="connsiteX0" fmla="*/ 0 w 2171454"/>
                <a:gd name="connsiteY0" fmla="*/ 41434 h 414344"/>
                <a:gd name="connsiteX1" fmla="*/ 41434 w 2171454"/>
                <a:gd name="connsiteY1" fmla="*/ 0 h 414344"/>
                <a:gd name="connsiteX2" fmla="*/ 2130020 w 2171454"/>
                <a:gd name="connsiteY2" fmla="*/ 0 h 414344"/>
                <a:gd name="connsiteX3" fmla="*/ 2171454 w 2171454"/>
                <a:gd name="connsiteY3" fmla="*/ 41434 h 414344"/>
                <a:gd name="connsiteX4" fmla="*/ 2171454 w 2171454"/>
                <a:gd name="connsiteY4" fmla="*/ 372910 h 414344"/>
                <a:gd name="connsiteX5" fmla="*/ 2130020 w 2171454"/>
                <a:gd name="connsiteY5" fmla="*/ 414344 h 414344"/>
                <a:gd name="connsiteX6" fmla="*/ 41434 w 2171454"/>
                <a:gd name="connsiteY6" fmla="*/ 414344 h 414344"/>
                <a:gd name="connsiteX7" fmla="*/ 0 w 2171454"/>
                <a:gd name="connsiteY7" fmla="*/ 372910 h 414344"/>
                <a:gd name="connsiteX8" fmla="*/ 0 w 2171454"/>
                <a:gd name="connsiteY8" fmla="*/ 41434 h 4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1454" h="414344">
                  <a:moveTo>
                    <a:pt x="0" y="41434"/>
                  </a:moveTo>
                  <a:cubicBezTo>
                    <a:pt x="0" y="18551"/>
                    <a:pt x="18551" y="0"/>
                    <a:pt x="41434" y="0"/>
                  </a:cubicBezTo>
                  <a:lnTo>
                    <a:pt x="2130020" y="0"/>
                  </a:lnTo>
                  <a:cubicBezTo>
                    <a:pt x="2152903" y="0"/>
                    <a:pt x="2171454" y="18551"/>
                    <a:pt x="2171454" y="41434"/>
                  </a:cubicBezTo>
                  <a:lnTo>
                    <a:pt x="2171454" y="372910"/>
                  </a:lnTo>
                  <a:cubicBezTo>
                    <a:pt x="2171454" y="395793"/>
                    <a:pt x="2152903" y="414344"/>
                    <a:pt x="2130020" y="414344"/>
                  </a:cubicBezTo>
                  <a:lnTo>
                    <a:pt x="41434" y="414344"/>
                  </a:lnTo>
                  <a:cubicBezTo>
                    <a:pt x="18551" y="414344"/>
                    <a:pt x="0" y="395793"/>
                    <a:pt x="0" y="372910"/>
                  </a:cubicBezTo>
                  <a:lnTo>
                    <a:pt x="0" y="41434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906" tIns="76906" rIns="76906" bIns="76906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Behavior</a:t>
              </a:r>
              <a:endParaRPr lang="en-US" sz="22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91840" y="3017520"/>
            <a:ext cx="2560320" cy="731520"/>
            <a:chOff x="611265" y="3356895"/>
            <a:chExt cx="2413399" cy="674170"/>
          </a:xfrm>
        </p:grpSpPr>
        <p:sp>
          <p:nvSpPr>
            <p:cNvPr id="17" name="Rounded Rectangle 16"/>
            <p:cNvSpPr/>
            <p:nvPr/>
          </p:nvSpPr>
          <p:spPr>
            <a:xfrm>
              <a:off x="611265" y="3356895"/>
              <a:ext cx="2127263" cy="40234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97401" y="3628724"/>
              <a:ext cx="2127263" cy="402341"/>
            </a:xfrm>
            <a:custGeom>
              <a:avLst/>
              <a:gdLst>
                <a:gd name="connsiteX0" fmla="*/ 0 w 2127263"/>
                <a:gd name="connsiteY0" fmla="*/ 40234 h 402341"/>
                <a:gd name="connsiteX1" fmla="*/ 40234 w 2127263"/>
                <a:gd name="connsiteY1" fmla="*/ 0 h 402341"/>
                <a:gd name="connsiteX2" fmla="*/ 2087029 w 2127263"/>
                <a:gd name="connsiteY2" fmla="*/ 0 h 402341"/>
                <a:gd name="connsiteX3" fmla="*/ 2127263 w 2127263"/>
                <a:gd name="connsiteY3" fmla="*/ 40234 h 402341"/>
                <a:gd name="connsiteX4" fmla="*/ 2127263 w 2127263"/>
                <a:gd name="connsiteY4" fmla="*/ 362107 h 402341"/>
                <a:gd name="connsiteX5" fmla="*/ 2087029 w 2127263"/>
                <a:gd name="connsiteY5" fmla="*/ 402341 h 402341"/>
                <a:gd name="connsiteX6" fmla="*/ 40234 w 2127263"/>
                <a:gd name="connsiteY6" fmla="*/ 402341 h 402341"/>
                <a:gd name="connsiteX7" fmla="*/ 0 w 2127263"/>
                <a:gd name="connsiteY7" fmla="*/ 362107 h 402341"/>
                <a:gd name="connsiteX8" fmla="*/ 0 w 2127263"/>
                <a:gd name="connsiteY8" fmla="*/ 40234 h 4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7263" h="402341">
                  <a:moveTo>
                    <a:pt x="0" y="40234"/>
                  </a:moveTo>
                  <a:cubicBezTo>
                    <a:pt x="0" y="18013"/>
                    <a:pt x="18013" y="0"/>
                    <a:pt x="40234" y="0"/>
                  </a:cubicBezTo>
                  <a:lnTo>
                    <a:pt x="2087029" y="0"/>
                  </a:lnTo>
                  <a:cubicBezTo>
                    <a:pt x="2109250" y="0"/>
                    <a:pt x="2127263" y="18013"/>
                    <a:pt x="2127263" y="40234"/>
                  </a:cubicBezTo>
                  <a:lnTo>
                    <a:pt x="2127263" y="362107"/>
                  </a:lnTo>
                  <a:cubicBezTo>
                    <a:pt x="2127263" y="384328"/>
                    <a:pt x="2109250" y="402341"/>
                    <a:pt x="2087029" y="402341"/>
                  </a:cubicBezTo>
                  <a:lnTo>
                    <a:pt x="40234" y="402341"/>
                  </a:lnTo>
                  <a:cubicBezTo>
                    <a:pt x="18013" y="402341"/>
                    <a:pt x="0" y="384328"/>
                    <a:pt x="0" y="362107"/>
                  </a:cubicBezTo>
                  <a:lnTo>
                    <a:pt x="0" y="40234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554" tIns="76554" rIns="76554" bIns="76554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Attitudes</a:t>
              </a:r>
              <a:endParaRPr lang="en-US" sz="2200" kern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54680" y="4114800"/>
            <a:ext cx="2834640" cy="731520"/>
            <a:chOff x="5666176" y="2752832"/>
            <a:chExt cx="2398400" cy="674166"/>
          </a:xfrm>
        </p:grpSpPr>
        <p:sp>
          <p:nvSpPr>
            <p:cNvPr id="41" name="Rounded Rectangle 40"/>
            <p:cNvSpPr/>
            <p:nvPr/>
          </p:nvSpPr>
          <p:spPr>
            <a:xfrm>
              <a:off x="5666176" y="2752832"/>
              <a:ext cx="2112264" cy="40233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Freeform 41"/>
            <p:cNvSpPr/>
            <p:nvPr/>
          </p:nvSpPr>
          <p:spPr>
            <a:xfrm>
              <a:off x="5952312" y="3024662"/>
              <a:ext cx="2112264" cy="402336"/>
            </a:xfrm>
            <a:custGeom>
              <a:avLst/>
              <a:gdLst>
                <a:gd name="connsiteX0" fmla="*/ 0 w 2575224"/>
                <a:gd name="connsiteY0" fmla="*/ 163527 h 1635267"/>
                <a:gd name="connsiteX1" fmla="*/ 163527 w 2575224"/>
                <a:gd name="connsiteY1" fmla="*/ 0 h 1635267"/>
                <a:gd name="connsiteX2" fmla="*/ 2411697 w 2575224"/>
                <a:gd name="connsiteY2" fmla="*/ 0 h 1635267"/>
                <a:gd name="connsiteX3" fmla="*/ 2575224 w 2575224"/>
                <a:gd name="connsiteY3" fmla="*/ 163527 h 1635267"/>
                <a:gd name="connsiteX4" fmla="*/ 2575224 w 2575224"/>
                <a:gd name="connsiteY4" fmla="*/ 1471740 h 1635267"/>
                <a:gd name="connsiteX5" fmla="*/ 2411697 w 2575224"/>
                <a:gd name="connsiteY5" fmla="*/ 1635267 h 1635267"/>
                <a:gd name="connsiteX6" fmla="*/ 163527 w 2575224"/>
                <a:gd name="connsiteY6" fmla="*/ 1635267 h 1635267"/>
                <a:gd name="connsiteX7" fmla="*/ 0 w 2575224"/>
                <a:gd name="connsiteY7" fmla="*/ 1471740 h 1635267"/>
                <a:gd name="connsiteX8" fmla="*/ 0 w 2575224"/>
                <a:gd name="connsiteY8" fmla="*/ 163527 h 16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224" h="1635267">
                  <a:moveTo>
                    <a:pt x="0" y="163527"/>
                  </a:moveTo>
                  <a:cubicBezTo>
                    <a:pt x="0" y="73214"/>
                    <a:pt x="73214" y="0"/>
                    <a:pt x="163527" y="0"/>
                  </a:cubicBezTo>
                  <a:lnTo>
                    <a:pt x="2411697" y="0"/>
                  </a:lnTo>
                  <a:cubicBezTo>
                    <a:pt x="2502010" y="0"/>
                    <a:pt x="2575224" y="73214"/>
                    <a:pt x="2575224" y="163527"/>
                  </a:cubicBezTo>
                  <a:lnTo>
                    <a:pt x="2575224" y="1471740"/>
                  </a:lnTo>
                  <a:cubicBezTo>
                    <a:pt x="2575224" y="1562053"/>
                    <a:pt x="2502010" y="1635267"/>
                    <a:pt x="2411697" y="1635267"/>
                  </a:cubicBezTo>
                  <a:lnTo>
                    <a:pt x="163527" y="1635267"/>
                  </a:lnTo>
                  <a:cubicBezTo>
                    <a:pt x="73214" y="1635267"/>
                    <a:pt x="0" y="1562053"/>
                    <a:pt x="0" y="1471740"/>
                  </a:cubicBezTo>
                  <a:lnTo>
                    <a:pt x="0" y="163527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665" tIns="112665" rIns="112665" bIns="11266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Barrier Locations</a:t>
              </a:r>
              <a:endParaRPr lang="en-US" sz="2200" kern="1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337560" y="5212080"/>
            <a:ext cx="2468880" cy="731520"/>
            <a:chOff x="3358914" y="580489"/>
            <a:chExt cx="2171534" cy="715966"/>
          </a:xfrm>
        </p:grpSpPr>
        <p:sp>
          <p:nvSpPr>
            <p:cNvPr id="46" name="Rounded Rectangle 45"/>
            <p:cNvSpPr/>
            <p:nvPr/>
          </p:nvSpPr>
          <p:spPr>
            <a:xfrm>
              <a:off x="3358914" y="580489"/>
              <a:ext cx="1885398" cy="44413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Freeform 46"/>
            <p:cNvSpPr/>
            <p:nvPr/>
          </p:nvSpPr>
          <p:spPr>
            <a:xfrm>
              <a:off x="3645050" y="852317"/>
              <a:ext cx="1885398" cy="444138"/>
            </a:xfrm>
            <a:custGeom>
              <a:avLst/>
              <a:gdLst>
                <a:gd name="connsiteX0" fmla="*/ 0 w 1885398"/>
                <a:gd name="connsiteY0" fmla="*/ 44414 h 444138"/>
                <a:gd name="connsiteX1" fmla="*/ 44414 w 1885398"/>
                <a:gd name="connsiteY1" fmla="*/ 0 h 444138"/>
                <a:gd name="connsiteX2" fmla="*/ 1840984 w 1885398"/>
                <a:gd name="connsiteY2" fmla="*/ 0 h 444138"/>
                <a:gd name="connsiteX3" fmla="*/ 1885398 w 1885398"/>
                <a:gd name="connsiteY3" fmla="*/ 44414 h 444138"/>
                <a:gd name="connsiteX4" fmla="*/ 1885398 w 1885398"/>
                <a:gd name="connsiteY4" fmla="*/ 399724 h 444138"/>
                <a:gd name="connsiteX5" fmla="*/ 1840984 w 1885398"/>
                <a:gd name="connsiteY5" fmla="*/ 444138 h 444138"/>
                <a:gd name="connsiteX6" fmla="*/ 44414 w 1885398"/>
                <a:gd name="connsiteY6" fmla="*/ 444138 h 444138"/>
                <a:gd name="connsiteX7" fmla="*/ 0 w 1885398"/>
                <a:gd name="connsiteY7" fmla="*/ 399724 h 444138"/>
                <a:gd name="connsiteX8" fmla="*/ 0 w 1885398"/>
                <a:gd name="connsiteY8" fmla="*/ 44414 h 44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398" h="444138">
                  <a:moveTo>
                    <a:pt x="0" y="44414"/>
                  </a:moveTo>
                  <a:cubicBezTo>
                    <a:pt x="0" y="19885"/>
                    <a:pt x="19885" y="0"/>
                    <a:pt x="44414" y="0"/>
                  </a:cubicBezTo>
                  <a:lnTo>
                    <a:pt x="1840984" y="0"/>
                  </a:lnTo>
                  <a:cubicBezTo>
                    <a:pt x="1865513" y="0"/>
                    <a:pt x="1885398" y="19885"/>
                    <a:pt x="1885398" y="44414"/>
                  </a:cubicBezTo>
                  <a:lnTo>
                    <a:pt x="1885398" y="399724"/>
                  </a:lnTo>
                  <a:cubicBezTo>
                    <a:pt x="1885398" y="424253"/>
                    <a:pt x="1865513" y="444138"/>
                    <a:pt x="1840984" y="444138"/>
                  </a:cubicBezTo>
                  <a:lnTo>
                    <a:pt x="44414" y="444138"/>
                  </a:lnTo>
                  <a:cubicBezTo>
                    <a:pt x="19885" y="444138"/>
                    <a:pt x="0" y="424253"/>
                    <a:pt x="0" y="399724"/>
                  </a:cubicBezTo>
                  <a:lnTo>
                    <a:pt x="0" y="44414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778" tIns="77778" rIns="77778" bIns="7777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Demographics</a:t>
              </a:r>
              <a:endParaRPr lang="en-US" sz="2200" kern="1200" dirty="0"/>
            </a:p>
          </p:txBody>
        </p:sp>
      </p:grpSp>
      <p:sp>
        <p:nvSpPr>
          <p:cNvPr id="59" name="Freeform 58"/>
          <p:cNvSpPr/>
          <p:nvPr/>
        </p:nvSpPr>
        <p:spPr>
          <a:xfrm>
            <a:off x="745064" y="2705477"/>
            <a:ext cx="2015067" cy="1138391"/>
          </a:xfrm>
          <a:custGeom>
            <a:avLst/>
            <a:gdLst>
              <a:gd name="connsiteX0" fmla="*/ 0 w 2171454"/>
              <a:gd name="connsiteY0" fmla="*/ 41434 h 414344"/>
              <a:gd name="connsiteX1" fmla="*/ 41434 w 2171454"/>
              <a:gd name="connsiteY1" fmla="*/ 0 h 414344"/>
              <a:gd name="connsiteX2" fmla="*/ 2130020 w 2171454"/>
              <a:gd name="connsiteY2" fmla="*/ 0 h 414344"/>
              <a:gd name="connsiteX3" fmla="*/ 2171454 w 2171454"/>
              <a:gd name="connsiteY3" fmla="*/ 41434 h 414344"/>
              <a:gd name="connsiteX4" fmla="*/ 2171454 w 2171454"/>
              <a:gd name="connsiteY4" fmla="*/ 372910 h 414344"/>
              <a:gd name="connsiteX5" fmla="*/ 2130020 w 2171454"/>
              <a:gd name="connsiteY5" fmla="*/ 414344 h 414344"/>
              <a:gd name="connsiteX6" fmla="*/ 41434 w 2171454"/>
              <a:gd name="connsiteY6" fmla="*/ 414344 h 414344"/>
              <a:gd name="connsiteX7" fmla="*/ 0 w 2171454"/>
              <a:gd name="connsiteY7" fmla="*/ 372910 h 414344"/>
              <a:gd name="connsiteX8" fmla="*/ 0 w 2171454"/>
              <a:gd name="connsiteY8" fmla="*/ 41434 h 41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1454" h="414344">
                <a:moveTo>
                  <a:pt x="0" y="41434"/>
                </a:moveTo>
                <a:cubicBezTo>
                  <a:pt x="0" y="18551"/>
                  <a:pt x="18551" y="0"/>
                  <a:pt x="41434" y="0"/>
                </a:cubicBezTo>
                <a:lnTo>
                  <a:pt x="2130020" y="0"/>
                </a:lnTo>
                <a:cubicBezTo>
                  <a:pt x="2152903" y="0"/>
                  <a:pt x="2171454" y="18551"/>
                  <a:pt x="2171454" y="41434"/>
                </a:cubicBezTo>
                <a:lnTo>
                  <a:pt x="2171454" y="372910"/>
                </a:lnTo>
                <a:cubicBezTo>
                  <a:pt x="2171454" y="395793"/>
                  <a:pt x="2152903" y="414344"/>
                  <a:pt x="2130020" y="414344"/>
                </a:cubicBezTo>
                <a:lnTo>
                  <a:pt x="41434" y="414344"/>
                </a:lnTo>
                <a:cubicBezTo>
                  <a:pt x="18551" y="414344"/>
                  <a:pt x="0" y="395793"/>
                  <a:pt x="0" y="372910"/>
                </a:cubicBezTo>
                <a:lnTo>
                  <a:pt x="0" y="41434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>
            <a:prstDash val="dash"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906" tIns="76906" rIns="76906" bIns="7690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i="1" kern="1200" dirty="0" smtClean="0"/>
              <a:t>Optional:</a:t>
            </a: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i="1" dirty="0" smtClean="0"/>
              <a:t>Repeat for both Walk and Bike</a:t>
            </a:r>
            <a:endParaRPr lang="en-US" sz="2000" i="1" kern="1200" dirty="0"/>
          </a:p>
        </p:txBody>
      </p:sp>
    </p:spTree>
    <p:extLst>
      <p:ext uri="{BB962C8B-B14F-4D97-AF65-F5344CB8AC3E}">
        <p14:creationId xmlns:p14="http://schemas.microsoft.com/office/powerpoint/2010/main" val="20758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Profile</a:t>
            </a:r>
            <a:endParaRPr lang="en-US" dirty="0"/>
          </a:p>
        </p:txBody>
      </p:sp>
      <p:pic>
        <p:nvPicPr>
          <p:cNvPr id="2050" name="Picture 2" descr="C:\Users\chloe.ritter\Documents\TRB_AppCon2013\UT_BPBarriers_CompletesByZi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8317" y="694267"/>
            <a:ext cx="4667367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Profile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876876"/>
              </p:ext>
            </p:extLst>
          </p:nvPr>
        </p:nvGraphicFramePr>
        <p:xfrm>
          <a:off x="0" y="711201"/>
          <a:ext cx="9144000" cy="569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4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Preferred infrastructure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93854338"/>
              </p:ext>
            </p:extLst>
          </p:nvPr>
        </p:nvGraphicFramePr>
        <p:xfrm>
          <a:off x="127322" y="846665"/>
          <a:ext cx="8864278" cy="512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04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SG PPT_Template_standard">
  <a:themeElements>
    <a:clrScheme name="RSG Colors">
      <a:dk1>
        <a:sysClr val="windowText" lastClr="000000"/>
      </a:dk1>
      <a:lt1>
        <a:sysClr val="window" lastClr="FFFFFF"/>
      </a:lt1>
      <a:dk2>
        <a:srgbClr val="F6B57A"/>
      </a:dk2>
      <a:lt2>
        <a:srgbClr val="EEECE1"/>
      </a:lt2>
      <a:accent1>
        <a:srgbClr val="5C8093"/>
      </a:accent1>
      <a:accent2>
        <a:srgbClr val="AFC14F"/>
      </a:accent2>
      <a:accent3>
        <a:srgbClr val="275A38"/>
      </a:accent3>
      <a:accent4>
        <a:srgbClr val="BC610D"/>
      </a:accent4>
      <a:accent5>
        <a:srgbClr val="808080"/>
      </a:accent5>
      <a:accent6>
        <a:srgbClr val="269A99"/>
      </a:accent6>
      <a:hlink>
        <a:srgbClr val="3F7B7A"/>
      </a:hlink>
      <a:folHlink>
        <a:srgbClr val="E8E8E8"/>
      </a:folHlink>
    </a:clrScheme>
    <a:fontScheme name="Custom 1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B7B7B7"/>
        </a:dk1>
        <a:lt1>
          <a:srgbClr val="FFFFFF"/>
        </a:lt1>
        <a:dk2>
          <a:srgbClr val="000000"/>
        </a:dk2>
        <a:lt2>
          <a:srgbClr val="808080"/>
        </a:lt2>
        <a:accent1>
          <a:srgbClr val="598094"/>
        </a:accent1>
        <a:accent2>
          <a:srgbClr val="235A37"/>
        </a:accent2>
        <a:accent3>
          <a:srgbClr val="FFFFFF"/>
        </a:accent3>
        <a:accent4>
          <a:srgbClr val="9C9C9C"/>
        </a:accent4>
        <a:accent5>
          <a:srgbClr val="B5C0C8"/>
        </a:accent5>
        <a:accent6>
          <a:srgbClr val="1F5131"/>
        </a:accent6>
        <a:hlink>
          <a:srgbClr val="0073B4"/>
        </a:hlink>
        <a:folHlink>
          <a:srgbClr val="AFC1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808080"/>
        </a:lt2>
        <a:accent1>
          <a:srgbClr val="598094"/>
        </a:accent1>
        <a:accent2>
          <a:srgbClr val="235A37"/>
        </a:accent2>
        <a:accent3>
          <a:srgbClr val="FFFFFF"/>
        </a:accent3>
        <a:accent4>
          <a:srgbClr val="6C6C6C"/>
        </a:accent4>
        <a:accent5>
          <a:srgbClr val="B5C0C8"/>
        </a:accent5>
        <a:accent6>
          <a:srgbClr val="1F5131"/>
        </a:accent6>
        <a:hlink>
          <a:srgbClr val="BC610D"/>
        </a:hlink>
        <a:folHlink>
          <a:srgbClr val="AFC14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8PT Intro Bullet">
  <a:themeElements>
    <a:clrScheme name="18PT Intro Bullet 15">
      <a:dk1>
        <a:srgbClr val="000000"/>
      </a:dk1>
      <a:lt1>
        <a:srgbClr val="FFFFFF"/>
      </a:lt1>
      <a:dk2>
        <a:srgbClr val="F8F8F8"/>
      </a:dk2>
      <a:lt2>
        <a:srgbClr val="808080"/>
      </a:lt2>
      <a:accent1>
        <a:srgbClr val="5C8093"/>
      </a:accent1>
      <a:accent2>
        <a:srgbClr val="275A38"/>
      </a:accent2>
      <a:accent3>
        <a:srgbClr val="FFFFFF"/>
      </a:accent3>
      <a:accent4>
        <a:srgbClr val="000000"/>
      </a:accent4>
      <a:accent5>
        <a:srgbClr val="B5C0C8"/>
      </a:accent5>
      <a:accent6>
        <a:srgbClr val="225132"/>
      </a:accent6>
      <a:hlink>
        <a:srgbClr val="269A99"/>
      </a:hlink>
      <a:folHlink>
        <a:srgbClr val="AFC14F"/>
      </a:folHlink>
    </a:clrScheme>
    <a:fontScheme name="RSG Presentation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PT Intro Bull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PT Intro Bullet 13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3F7B7A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FBFBE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14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5C8093"/>
        </a:accent1>
        <a:accent2>
          <a:srgbClr val="275A38"/>
        </a:accent2>
        <a:accent3>
          <a:srgbClr val="FFFFFF"/>
        </a:accent3>
        <a:accent4>
          <a:srgbClr val="000000"/>
        </a:accent4>
        <a:accent5>
          <a:srgbClr val="B5C0C8"/>
        </a:accent5>
        <a:accent6>
          <a:srgbClr val="225132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PT Intro Bullet 15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5C8093"/>
        </a:accent1>
        <a:accent2>
          <a:srgbClr val="275A38"/>
        </a:accent2>
        <a:accent3>
          <a:srgbClr val="FFFFFF"/>
        </a:accent3>
        <a:accent4>
          <a:srgbClr val="000000"/>
        </a:accent4>
        <a:accent5>
          <a:srgbClr val="B5C0C8"/>
        </a:accent5>
        <a:accent6>
          <a:srgbClr val="225132"/>
        </a:accent6>
        <a:hlink>
          <a:srgbClr val="269A99"/>
        </a:hlink>
        <a:folHlink>
          <a:srgbClr val="AFC14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024AD3F3F2B0429082A616D03B519D" ma:contentTypeVersion="6" ma:contentTypeDescription="Create a new document." ma:contentTypeScope="" ma:versionID="f344ec434da2f0d1cd12ac3dc2850cdd">
  <xsd:schema xmlns:xsd="http://www.w3.org/2001/XMLSchema" xmlns:xs="http://www.w3.org/2001/XMLSchema" xmlns:p="http://schemas.microsoft.com/office/2006/metadata/properties" xmlns:ns2="312f12d9-5dd9-44d0-a05e-75902c0f6bdf" targetNamespace="http://schemas.microsoft.com/office/2006/metadata/properties" ma:root="true" ma:fieldsID="1eacbbfca154eb0ede3629399f8403b9" ns2:_="">
    <xsd:import namespace="312f12d9-5dd9-44d0-a05e-75902c0f6bdf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Office" minOccurs="0"/>
                <xsd:element ref="ns2:Practice" minOccurs="0"/>
                <xsd:element ref="ns2:Sub_x002d_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f12d9-5dd9-44d0-a05e-75902c0f6bdf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format="Dropdown" ma:internalName="Category">
      <xsd:simpleType>
        <xsd:restriction base="dms:Choice">
          <xsd:enumeration value="Stationary"/>
          <xsd:enumeration value="Email signatures"/>
          <xsd:enumeration value="Proposal"/>
          <xsd:enumeration value="Report"/>
          <xsd:enumeration value="Collateral"/>
          <xsd:enumeration value="Questionnaire"/>
          <xsd:enumeration value="Resume"/>
          <xsd:enumeration value="Posters"/>
          <xsd:enumeration value="White papers"/>
        </xsd:restriction>
      </xsd:simpleType>
    </xsd:element>
    <xsd:element name="Office" ma:index="3" nillable="true" ma:displayName="Office" ma:format="Dropdown" ma:internalName="Office">
      <xsd:simpleType>
        <xsd:restriction base="dms:Choice">
          <xsd:enumeration value="All (corporate)"/>
          <xsd:enumeration value="WRJ"/>
          <xsd:enumeration value="Burlington"/>
          <xsd:enumeration value="Chicago"/>
          <xsd:enumeration value="Concord"/>
          <xsd:enumeration value="SLC"/>
          <xsd:enumeration value="Arlington"/>
        </xsd:restriction>
      </xsd:simpleType>
    </xsd:element>
    <xsd:element name="Practice" ma:index="4" nillable="true" ma:displayName="Practice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  <xsd:element name="Sub_x002d_Practice" ma:index="5" nillable="true" ma:displayName="Sub-Practice" ma:internalName="Sub_x002d_Practic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_x002d_Practice xmlns="312f12d9-5dd9-44d0-a05e-75902c0f6bdf" xsi:nil="true"/>
    <Office xmlns="312f12d9-5dd9-44d0-a05e-75902c0f6bdf">All (corporate)</Office>
    <Category xmlns="312f12d9-5dd9-44d0-a05e-75902c0f6bdf">Report</Category>
    <Practice xmlns="312f12d9-5dd9-44d0-a05e-75902c0f6bdf">CORP</Practice>
  </documentManagement>
</p:properties>
</file>

<file path=customXml/itemProps1.xml><?xml version="1.0" encoding="utf-8"?>
<ds:datastoreItem xmlns:ds="http://schemas.openxmlformats.org/officeDocument/2006/customXml" ds:itemID="{2D37C30F-9EB0-461B-B4DA-C50BE669FE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6C47F2-46FC-481E-821B-F36068B9BE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f12d9-5dd9-44d0-a05e-75902c0f6b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603FC2-2D62-49A8-9586-918636F103C7}">
  <ds:schemaRefs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312f12d9-5dd9-44d0-a05e-75902c0f6bd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RSG PPT_Template_standard</Template>
  <TotalTime>2180</TotalTime>
  <Words>1403</Words>
  <Application>Microsoft Office PowerPoint</Application>
  <PresentationFormat>On-screen Show (4:3)</PresentationFormat>
  <Paragraphs>209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RSG PPT_Template_standard</vt:lpstr>
      <vt:lpstr>18PT Intro Bullet</vt:lpstr>
      <vt:lpstr>Identifying and Prioritizing Biking and Walking Needs</vt:lpstr>
      <vt:lpstr>Overview</vt:lpstr>
      <vt:lpstr>Survey Context and Purpose</vt:lpstr>
      <vt:lpstr>Survey Administration</vt:lpstr>
      <vt:lpstr>Survey Recruitment</vt:lpstr>
      <vt:lpstr>Questionnaire Design</vt:lpstr>
      <vt:lpstr>Sample Profile</vt:lpstr>
      <vt:lpstr>Sample Profile</vt:lpstr>
      <vt:lpstr> Preferred infrastructure</vt:lpstr>
      <vt:lpstr> Preferred infrastructure</vt:lpstr>
      <vt:lpstr>Typical Behaviors and Barrier Reporting</vt:lpstr>
      <vt:lpstr>Typical Behaviors and Barrier Reporting</vt:lpstr>
      <vt:lpstr>Barrier Locations: Question Design</vt:lpstr>
      <vt:lpstr>Barrier Locations: Question Design</vt:lpstr>
      <vt:lpstr>Barrier Locations: Question Design</vt:lpstr>
      <vt:lpstr>Barrier Locations: Question Design</vt:lpstr>
      <vt:lpstr>Barrier Locations: Question Design</vt:lpstr>
      <vt:lpstr>Walk and Bike Barrier Locations</vt:lpstr>
      <vt:lpstr>Walk and Bike Barrier Hot Spots</vt:lpstr>
      <vt:lpstr>Applications</vt:lpstr>
      <vt:lpstr>Applications</vt:lpstr>
      <vt:lpstr>Closing Thoughts</vt:lpstr>
      <vt:lpstr>Thank You!</vt:lpstr>
    </vt:vector>
  </TitlesOfParts>
  <Company>Resource Systems Group,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Coe</dc:creator>
  <cp:lastModifiedBy>Chloe Ritter</cp:lastModifiedBy>
  <cp:revision>141</cp:revision>
  <dcterms:created xsi:type="dcterms:W3CDTF">2012-05-17T13:58:25Z</dcterms:created>
  <dcterms:modified xsi:type="dcterms:W3CDTF">2013-05-06T11:25:57Z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0x0101000F024AD3F3F2B0429082A616D03B519D</vt:lpwstr>
  </property>
</Properties>
</file>