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47"/>
  </p:notesMasterIdLst>
  <p:handoutMasterIdLst>
    <p:handoutMasterId r:id="rId48"/>
  </p:handoutMasterIdLst>
  <p:sldIdLst>
    <p:sldId id="298" r:id="rId2"/>
    <p:sldId id="707" r:id="rId3"/>
    <p:sldId id="481" r:id="rId4"/>
    <p:sldId id="651" r:id="rId5"/>
    <p:sldId id="617" r:id="rId6"/>
    <p:sldId id="652" r:id="rId7"/>
    <p:sldId id="618" r:id="rId8"/>
    <p:sldId id="653" r:id="rId9"/>
    <p:sldId id="655" r:id="rId10"/>
    <p:sldId id="656" r:id="rId11"/>
    <p:sldId id="654" r:id="rId12"/>
    <p:sldId id="658" r:id="rId13"/>
    <p:sldId id="659" r:id="rId14"/>
    <p:sldId id="694" r:id="rId15"/>
    <p:sldId id="697" r:id="rId16"/>
    <p:sldId id="695" r:id="rId17"/>
    <p:sldId id="696" r:id="rId18"/>
    <p:sldId id="662" r:id="rId19"/>
    <p:sldId id="664" r:id="rId20"/>
    <p:sldId id="665" r:id="rId21"/>
    <p:sldId id="698" r:id="rId22"/>
    <p:sldId id="688" r:id="rId23"/>
    <p:sldId id="669" r:id="rId24"/>
    <p:sldId id="689" r:id="rId25"/>
    <p:sldId id="671" r:id="rId26"/>
    <p:sldId id="692" r:id="rId27"/>
    <p:sldId id="690" r:id="rId28"/>
    <p:sldId id="663" r:id="rId29"/>
    <p:sldId id="679" r:id="rId30"/>
    <p:sldId id="680" r:id="rId31"/>
    <p:sldId id="681" r:id="rId32"/>
    <p:sldId id="682" r:id="rId33"/>
    <p:sldId id="683" r:id="rId34"/>
    <p:sldId id="693" r:id="rId35"/>
    <p:sldId id="700" r:id="rId36"/>
    <p:sldId id="701" r:id="rId37"/>
    <p:sldId id="702" r:id="rId38"/>
    <p:sldId id="705" r:id="rId39"/>
    <p:sldId id="703" r:id="rId40"/>
    <p:sldId id="706" r:id="rId41"/>
    <p:sldId id="710" r:id="rId42"/>
    <p:sldId id="708" r:id="rId43"/>
    <p:sldId id="709" r:id="rId44"/>
    <p:sldId id="711" r:id="rId45"/>
    <p:sldId id="712" r:id="rId46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B2B2B2"/>
    <a:srgbClr val="C0C0C0"/>
    <a:srgbClr val="5F5F5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53" autoAdjust="0"/>
    <p:restoredTop sz="81222" autoAdjust="0"/>
  </p:normalViewPr>
  <p:slideViewPr>
    <p:cSldViewPr>
      <p:cViewPr varScale="1">
        <p:scale>
          <a:sx n="75" d="100"/>
          <a:sy n="75" d="100"/>
        </p:scale>
        <p:origin x="-1518" y="-96"/>
      </p:cViewPr>
      <p:guideLst>
        <p:guide orient="horz" pos="2400"/>
        <p:guide pos="2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740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757457C7-1BE6-4B05-891E-790A1111C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36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603375" y="479425"/>
            <a:ext cx="3948113" cy="2960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87363" y="3521075"/>
            <a:ext cx="6259512" cy="575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21041125-8C97-4410-8484-26F75056BD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7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682625" indent="-682625" algn="l" defTabSz="225425" rtl="0" eaLnBrk="0" fontAlgn="base" hangingPunct="0">
      <a:spcBef>
        <a:spcPct val="5000"/>
      </a:spcBef>
      <a:spcAft>
        <a:spcPct val="0"/>
      </a:spcAft>
      <a:tabLst>
        <a:tab pos="222250" algn="l"/>
        <a:tab pos="460375" algn="l"/>
        <a:tab pos="682625" algn="l"/>
      </a:tabLst>
      <a:defRPr kumimoji="1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225425" rtl="0" eaLnBrk="0" fontAlgn="base" hangingPunct="0">
      <a:spcBef>
        <a:spcPct val="30000"/>
      </a:spcBef>
      <a:spcAft>
        <a:spcPct val="0"/>
      </a:spcAft>
      <a:tabLst>
        <a:tab pos="222250" algn="l"/>
        <a:tab pos="460375" algn="l"/>
        <a:tab pos="682625" algn="l"/>
      </a:tabLst>
      <a:defRPr kumimoji="1" sz="16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225425" rtl="0" eaLnBrk="0" fontAlgn="base" hangingPunct="0">
      <a:spcBef>
        <a:spcPct val="30000"/>
      </a:spcBef>
      <a:spcAft>
        <a:spcPct val="0"/>
      </a:spcAft>
      <a:tabLst>
        <a:tab pos="222250" algn="l"/>
        <a:tab pos="460375" algn="l"/>
        <a:tab pos="682625" algn="l"/>
      </a:tabLst>
      <a:defRPr kumimoji="1" sz="16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225425" rtl="0" eaLnBrk="0" fontAlgn="base" hangingPunct="0">
      <a:spcBef>
        <a:spcPct val="30000"/>
      </a:spcBef>
      <a:spcAft>
        <a:spcPct val="0"/>
      </a:spcAft>
      <a:tabLst>
        <a:tab pos="222250" algn="l"/>
        <a:tab pos="460375" algn="l"/>
        <a:tab pos="682625" algn="l"/>
      </a:tabLst>
      <a:defRPr kumimoji="1" sz="16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225425" rtl="0" eaLnBrk="0" fontAlgn="base" hangingPunct="0">
      <a:spcBef>
        <a:spcPct val="30000"/>
      </a:spcBef>
      <a:spcAft>
        <a:spcPct val="0"/>
      </a:spcAft>
      <a:tabLst>
        <a:tab pos="222250" algn="l"/>
        <a:tab pos="460375" algn="l"/>
        <a:tab pos="682625" algn="l"/>
      </a:tabLs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43CEDE6-5378-412D-8A57-F781943C4B42}" type="slidenum">
              <a:rPr lang="en-US" sz="1300" smtClean="0"/>
              <a:pPr eaLnBrk="1" hangingPunct="1"/>
              <a:t>1</a:t>
            </a:fld>
            <a:endParaRPr lang="en-US" sz="130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A90382F-8105-40A3-BD03-2B94C061EDC9}" type="slidenum">
              <a:rPr lang="en-US" sz="1300" smtClean="0"/>
              <a:pPr eaLnBrk="1" hangingPunct="1"/>
              <a:t>3</a:t>
            </a:fld>
            <a:endParaRPr lang="en-US" sz="13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E2CA0A4-5DEA-4945-A49B-70A3727D2E8F}" type="slidenum">
              <a:rPr lang="en-US" sz="1300" smtClean="0"/>
              <a:pPr eaLnBrk="1" hangingPunct="1"/>
              <a:t>4</a:t>
            </a:fld>
            <a:endParaRPr lang="en-US" sz="130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C2089FE-4AEF-42F8-92E5-94F186B508D2}" type="slidenum">
              <a:rPr lang="en-US" sz="1300" smtClean="0"/>
              <a:pPr eaLnBrk="1" hangingPunct="1"/>
              <a:t>5</a:t>
            </a:fld>
            <a:endParaRPr lang="en-US" sz="130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8155CA1-E5AF-405A-BB25-F168CEF565D0}" type="slidenum">
              <a:rPr lang="en-US" sz="1300" smtClean="0"/>
              <a:pPr eaLnBrk="1" hangingPunct="1"/>
              <a:t>18</a:t>
            </a:fld>
            <a:endParaRPr lang="en-US" sz="130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D0A8659-7D61-4AC3-A66C-356E64E5745A}" type="slidenum">
              <a:rPr lang="en-US" sz="1300" smtClean="0"/>
              <a:pPr eaLnBrk="1" hangingPunct="1"/>
              <a:t>28</a:t>
            </a:fld>
            <a:endParaRPr lang="en-US" sz="13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D0A8659-7D61-4AC3-A66C-356E64E5745A}" type="slidenum">
              <a:rPr lang="en-US" sz="1300" smtClean="0"/>
              <a:pPr eaLnBrk="1" hangingPunct="1"/>
              <a:t>34</a:t>
            </a:fld>
            <a:endParaRPr lang="en-US" sz="13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5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71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3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4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5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9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10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11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12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13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14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Rectangle 15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16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Rectangle 17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18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19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20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21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22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23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24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25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26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Rectangle 27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28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29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30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31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Rectangle 32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33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34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35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36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Rectangle 37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38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39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40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41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42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Rectangle 43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44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45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Rectangle 46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Rectangle 47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48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49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Rectangle 50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Rectangle 51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Rectangle 52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53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54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55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56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Rectangle 57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58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59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60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61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62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" name="Rectangle 63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" name="Rectangle 65"/>
          <p:cNvSpPr>
            <a:spLocks noChangeArrowheads="1"/>
          </p:cNvSpPr>
          <p:nvPr/>
        </p:nvSpPr>
        <p:spPr bwMode="auto">
          <a:xfrm>
            <a:off x="3505200" y="3429000"/>
            <a:ext cx="4891088" cy="76200"/>
          </a:xfrm>
          <a:prstGeom prst="rect">
            <a:avLst/>
          </a:prstGeom>
          <a:solidFill>
            <a:schemeClr val="hlink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1" lang="en-US"/>
          </a:p>
        </p:txBody>
      </p:sp>
      <p:sp>
        <p:nvSpPr>
          <p:cNvPr id="5433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920875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433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19550" y="3581400"/>
            <a:ext cx="4438650" cy="23939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9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TRB Planning Apps Conf May 2013</a:t>
            </a:r>
          </a:p>
        </p:txBody>
      </p:sp>
      <p:sp>
        <p:nvSpPr>
          <p:cNvPr id="70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da-DK"/>
              <a:t>Bowman, et al</a:t>
            </a:r>
            <a:endParaRPr lang="en-US"/>
          </a:p>
        </p:txBody>
      </p:sp>
      <p:sp>
        <p:nvSpPr>
          <p:cNvPr id="71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D64A0BEB-09D5-4F92-B65D-B1324C90C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114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TRB Planning Apps Conf May 2013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Bowman, et al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81396-9F8B-4697-8247-E3D593A0FE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3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0" y="192088"/>
            <a:ext cx="5972175" cy="5903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TRB Planning Apps Conf May 2013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Bowman, et al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28FD1-0071-41E8-AF6B-E6DB6747A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3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TRB Planning Apps Conf May 2013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Bowman, et al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CE205-72FC-4771-88EF-720B4C0C0E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27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TRB Planning Apps Conf May 2013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Bowman, et al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2FD9E-33D7-4EAA-AF5E-BED42A48D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182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5075" y="1905000"/>
            <a:ext cx="3979863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TRB Planning Apps Conf May 2013</a:t>
            </a:r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Bowman, et al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BECDB-1FD0-4B0A-8338-A9EBE8B2A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25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TRB Planning Apps Conf May 2013</a:t>
            </a:r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Bowman, et al</a:t>
            </a:r>
            <a:endParaRPr lang="en-US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00124-9E50-44C7-86BA-202E542BE2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70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TRB Planning Apps Conf May 2013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Bowman, et al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1BEA4-5D5A-430F-B1E4-3B6D8A1A6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46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TRB Planning Apps Conf May 2013</a:t>
            </a:r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Bowman, et al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59C15-CDD6-4C64-B87A-016B7EC7D9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4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TRB Planning Apps Conf May 2013</a:t>
            </a:r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Bowman, et al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F3076-6A16-494A-AD82-C25A612AE6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22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TRB Planning Apps Conf May 2013</a:t>
            </a:r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Bowman, et al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75320-64CE-48ED-B108-1F723B47D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2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1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1032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7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4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7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9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0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1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2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3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4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7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8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9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0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1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3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4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8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9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1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2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3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69950" y="192088"/>
            <a:ext cx="816451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05000"/>
            <a:ext cx="8110538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3315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4113" y="6286500"/>
            <a:ext cx="3189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TRB Planning Apps Conf May 2013</a:t>
            </a:r>
          </a:p>
        </p:txBody>
      </p:sp>
      <p:sp>
        <p:nvSpPr>
          <p:cNvPr id="53316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43400" y="62865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da-DK"/>
              <a:t>Bowman, et al</a:t>
            </a:r>
            <a:endParaRPr lang="en-US"/>
          </a:p>
        </p:txBody>
      </p:sp>
      <p:sp>
        <p:nvSpPr>
          <p:cNvPr id="53317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6286500"/>
            <a:ext cx="847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5D0A0C5-F5A8-4C9A-8A50-E99E2E89A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736725"/>
            <a:ext cx="7678738" cy="1570038"/>
          </a:xfrm>
        </p:spPr>
        <p:txBody>
          <a:bodyPr/>
          <a:lstStyle/>
          <a:p>
            <a:pPr eaLnBrk="1" hangingPunct="1"/>
            <a:r>
              <a:rPr lang="en-US" sz="3200" smtClean="0"/>
              <a:t>Making advanced travel forecasting models affordable through model transferability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657600"/>
            <a:ext cx="7391400" cy="2317750"/>
          </a:xfrm>
        </p:spPr>
        <p:txBody>
          <a:bodyPr/>
          <a:lstStyle/>
          <a:p>
            <a:pPr algn="r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sz="2000" smtClean="0"/>
              <a:t>14th TRB Conference on </a:t>
            </a:r>
            <a:br>
              <a:rPr lang="en-US" sz="2000" smtClean="0"/>
            </a:br>
            <a:r>
              <a:rPr lang="en-US" sz="2000" smtClean="0"/>
              <a:t>Transportation Planning Applications</a:t>
            </a:r>
            <a:br>
              <a:rPr lang="en-US" sz="2000" smtClean="0"/>
            </a:br>
            <a:r>
              <a:rPr lang="en-US" sz="2000" smtClean="0"/>
              <a:t>May 5-9, 2013, Columbus, Ohio</a:t>
            </a:r>
          </a:p>
          <a:p>
            <a:pPr algn="r" eaLnBrk="1" hangingPunct="1">
              <a:spcBef>
                <a:spcPts val="500"/>
              </a:spcBef>
              <a:spcAft>
                <a:spcPts val="500"/>
              </a:spcAft>
            </a:pPr>
            <a:endParaRPr lang="en-US" sz="1800" smtClean="0"/>
          </a:p>
          <a:p>
            <a:pPr algn="r" eaLnBrk="1" hangingPunct="1"/>
            <a:r>
              <a:rPr lang="en-US" sz="2400" smtClean="0"/>
              <a:t>John L Bowman, Mark Bradley, </a:t>
            </a:r>
            <a:br>
              <a:rPr lang="en-US" sz="2400" smtClean="0"/>
            </a:br>
            <a:r>
              <a:rPr lang="en-US" sz="2400" smtClean="0"/>
              <a:t>Joe Castiglione, Supin Yoder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5"/>
          <p:cNvSpPr>
            <a:spLocks noGrp="1"/>
          </p:cNvSpPr>
          <p:nvPr>
            <p:ph type="title"/>
          </p:nvPr>
        </p:nvSpPr>
        <p:spPr>
          <a:xfrm>
            <a:off x="869950" y="177800"/>
            <a:ext cx="8164513" cy="1446213"/>
          </a:xfrm>
        </p:spPr>
        <p:txBody>
          <a:bodyPr/>
          <a:lstStyle/>
          <a:p>
            <a:r>
              <a:rPr lang="en-US" dirty="0" smtClean="0"/>
              <a:t>Transferability testing:</a:t>
            </a:r>
            <a:br>
              <a:rPr lang="en-US" dirty="0" smtClean="0"/>
            </a:br>
            <a:r>
              <a:rPr lang="en-US" dirty="0" smtClean="0"/>
              <a:t>two approaches</a:t>
            </a:r>
          </a:p>
        </p:txBody>
      </p:sp>
      <p:sp>
        <p:nvSpPr>
          <p:cNvPr id="1126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Application-Based</a:t>
            </a:r>
          </a:p>
          <a:p>
            <a:pPr lvl="1"/>
            <a:r>
              <a:rPr lang="en-US" dirty="0" smtClean="0"/>
              <a:t>Apply model system developed for another region</a:t>
            </a:r>
          </a:p>
          <a:p>
            <a:pPr lvl="1"/>
            <a:r>
              <a:rPr lang="en-US" dirty="0" smtClean="0"/>
              <a:t>Compare predictions to observed aggregate outcomes</a:t>
            </a:r>
          </a:p>
          <a:p>
            <a:r>
              <a:rPr lang="en-US" dirty="0" smtClean="0"/>
              <a:t>Estimation-Based</a:t>
            </a:r>
          </a:p>
          <a:p>
            <a:pPr lvl="1"/>
            <a:r>
              <a:rPr lang="en-US" dirty="0" smtClean="0"/>
              <a:t>Estimate coefficients for both regions</a:t>
            </a:r>
          </a:p>
          <a:p>
            <a:pPr lvl="1"/>
            <a:r>
              <a:rPr lang="en-US" dirty="0" smtClean="0"/>
              <a:t>Compare them for statistical differences</a:t>
            </a:r>
          </a:p>
        </p:txBody>
      </p:sp>
      <p:sp>
        <p:nvSpPr>
          <p:cNvPr id="1126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TRB Planning Apps Conf May 2013</a:t>
            </a:r>
          </a:p>
        </p:txBody>
      </p:sp>
      <p:sp>
        <p:nvSpPr>
          <p:cNvPr id="1126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sz="1200" smtClean="0"/>
              <a:t>Bowman, et al</a:t>
            </a:r>
            <a:endParaRPr lang="en-US" sz="1200" smtClean="0"/>
          </a:p>
        </p:txBody>
      </p:sp>
      <p:sp>
        <p:nvSpPr>
          <p:cNvPr id="112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26FAD16-DCC6-44C2-8685-8393C07983FB}" type="slidenum">
              <a:rPr lang="en-US" sz="1200" smtClean="0"/>
              <a:pPr eaLnBrk="1" hangingPunct="1"/>
              <a:t>10</a:t>
            </a:fld>
            <a:endParaRPr 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5"/>
          <p:cNvSpPr>
            <a:spLocks noGrp="1"/>
          </p:cNvSpPr>
          <p:nvPr>
            <p:ph type="title"/>
          </p:nvPr>
        </p:nvSpPr>
        <p:spPr>
          <a:xfrm>
            <a:off x="869950" y="177463"/>
            <a:ext cx="8164513" cy="1446550"/>
          </a:xfrm>
        </p:spPr>
        <p:txBody>
          <a:bodyPr/>
          <a:lstStyle/>
          <a:p>
            <a:r>
              <a:rPr lang="en-US" dirty="0" smtClean="0"/>
              <a:t>Strengths of the </a:t>
            </a:r>
            <a:br>
              <a:rPr lang="en-US" dirty="0" smtClean="0"/>
            </a:br>
            <a:r>
              <a:rPr lang="en-US" dirty="0" smtClean="0"/>
              <a:t>estimation-based approach</a:t>
            </a:r>
          </a:p>
        </p:txBody>
      </p:sp>
      <p:sp>
        <p:nvSpPr>
          <p:cNvPr id="12291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Explicit statistical tests</a:t>
            </a:r>
          </a:p>
          <a:p>
            <a:pPr lvl="1"/>
            <a:r>
              <a:rPr lang="en-US" smtClean="0"/>
              <a:t>Can address a wide variety of hypotheses</a:t>
            </a:r>
          </a:p>
          <a:p>
            <a:pPr lvl="1"/>
            <a:r>
              <a:rPr lang="en-US" smtClean="0"/>
              <a:t>Can test transferability of specific variable types and model components</a:t>
            </a:r>
          </a:p>
        </p:txBody>
      </p:sp>
      <p:sp>
        <p:nvSpPr>
          <p:cNvPr id="1229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TRB Planning Apps Conf May 2013</a:t>
            </a:r>
          </a:p>
        </p:txBody>
      </p:sp>
      <p:sp>
        <p:nvSpPr>
          <p:cNvPr id="1229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sz="1200" smtClean="0"/>
              <a:t>Bowman, et al</a:t>
            </a:r>
            <a:endParaRPr lang="en-US" sz="1200" smtClean="0"/>
          </a:p>
        </p:txBody>
      </p:sp>
      <p:sp>
        <p:nvSpPr>
          <p:cNvPr id="122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6441FC6-D793-45AC-AEE7-F21F3EAC8AA7}" type="slidenum">
              <a:rPr lang="en-US" sz="1200" smtClean="0"/>
              <a:pPr eaLnBrk="1" hangingPunct="1"/>
              <a:t>11</a:t>
            </a:fld>
            <a:endParaRPr 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869950" y="854075"/>
            <a:ext cx="8164513" cy="769938"/>
          </a:xfrm>
        </p:spPr>
        <p:txBody>
          <a:bodyPr/>
          <a:lstStyle/>
          <a:p>
            <a:r>
              <a:rPr lang="en-US" smtClean="0"/>
              <a:t>Data issues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Data problems can confound transferability test results</a:t>
            </a:r>
          </a:p>
          <a:p>
            <a:pPr lvl="1"/>
            <a:r>
              <a:rPr lang="en-US" smtClean="0"/>
              <a:t>Inconsistent data</a:t>
            </a:r>
          </a:p>
          <a:p>
            <a:pPr lvl="1"/>
            <a:r>
              <a:rPr lang="en-US" smtClean="0"/>
              <a:t>Small samples</a:t>
            </a:r>
            <a:endParaRPr lang="en-US" sz="3200" smtClean="0"/>
          </a:p>
          <a:p>
            <a:endParaRPr lang="en-US" smtClean="0"/>
          </a:p>
          <a:p>
            <a:pPr lvl="1"/>
            <a:endParaRPr lang="en-US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TRB Planning Apps Conf May 2013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sz="1200" smtClean="0"/>
              <a:t>Bowman, et al</a:t>
            </a:r>
            <a:endParaRPr lang="en-US" sz="1200" smtClean="0"/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4221EC51-309E-4304-A77F-A614B8E5B672}" type="slidenum">
              <a:rPr lang="en-US" sz="1200" smtClean="0"/>
              <a:pPr eaLnBrk="1" hangingPunct="1"/>
              <a:t>12</a:t>
            </a:fld>
            <a:endParaRPr 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69950" y="854075"/>
            <a:ext cx="8164513" cy="769938"/>
          </a:xfrm>
        </p:spPr>
        <p:txBody>
          <a:bodyPr/>
          <a:lstStyle/>
          <a:p>
            <a:r>
              <a:rPr lang="en-US" dirty="0" err="1" smtClean="0"/>
              <a:t>Estimability</a:t>
            </a:r>
            <a:r>
              <a:rPr lang="en-US" dirty="0" smtClean="0"/>
              <a:t> questions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estimation sample size is adequate?</a:t>
            </a:r>
          </a:p>
          <a:p>
            <a:r>
              <a:rPr lang="en-US" dirty="0" smtClean="0"/>
              <a:t>How does combining samples improve </a:t>
            </a:r>
            <a:r>
              <a:rPr lang="en-US" dirty="0" err="1" smtClean="0"/>
              <a:t>estimability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Which models are more estimable at the regional level?</a:t>
            </a:r>
          </a:p>
          <a:p>
            <a:pPr lvl="1"/>
            <a:endParaRPr lang="en-US" dirty="0" smtClean="0"/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TRB Planning Apps Conf May 2013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sz="1200" smtClean="0"/>
              <a:t>Bowman, et al</a:t>
            </a:r>
            <a:endParaRPr lang="en-US" sz="1200" smtClean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EAE9009-F5E9-4CE8-990B-5AC676FB50B7}" type="slidenum">
              <a:rPr lang="en-US" sz="1200" smtClean="0"/>
              <a:pPr eaLnBrk="1" hangingPunct="1"/>
              <a:t>13</a:t>
            </a:fld>
            <a:endParaRPr 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177463"/>
            <a:ext cx="8164513" cy="1446550"/>
          </a:xfrm>
        </p:spPr>
        <p:txBody>
          <a:bodyPr/>
          <a:lstStyle/>
          <a:p>
            <a:r>
              <a:rPr lang="en-US" dirty="0" smtClean="0"/>
              <a:t>Transferability</a:t>
            </a:r>
            <a:br>
              <a:rPr lang="en-US" dirty="0" smtClean="0"/>
            </a:br>
            <a:r>
              <a:rPr lang="en-US" dirty="0" smtClean="0"/>
              <a:t>Hypothesis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Variables </a:t>
            </a:r>
            <a:r>
              <a:rPr lang="en-US" dirty="0"/>
              <a:t>that apply to population segments defined by characteristics of individuals and/or their situational context (i.e</a:t>
            </a:r>
            <a:r>
              <a:rPr lang="en-US" dirty="0" smtClean="0"/>
              <a:t>. </a:t>
            </a:r>
            <a:r>
              <a:rPr lang="en-US" dirty="0"/>
              <a:t>segment-specific variables) will tend to be more transferable than variables that are more generic and apply to all individuals</a:t>
            </a:r>
            <a:r>
              <a:rPr lang="en-US" dirty="0" smtClean="0"/>
              <a:t>.</a:t>
            </a:r>
            <a:endParaRPr 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TRB Planning Apps Conf 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Bowman, et 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E205-72FC-4771-88EF-720B4C0C0EC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2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177463"/>
            <a:ext cx="8164513" cy="1446550"/>
          </a:xfrm>
        </p:spPr>
        <p:txBody>
          <a:bodyPr/>
          <a:lstStyle/>
          <a:p>
            <a:r>
              <a:rPr lang="en-US" dirty="0" smtClean="0"/>
              <a:t>Transferability</a:t>
            </a:r>
            <a:br>
              <a:rPr lang="en-US" dirty="0" smtClean="0"/>
            </a:br>
            <a:r>
              <a:rPr lang="en-US" dirty="0" smtClean="0"/>
              <a:t>Hypothesis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Variables that are segment-specific will tend to be more transferable than alternative-specific constants.</a:t>
            </a:r>
            <a:endParaRPr 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TRB Planning Apps Conf 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Bowman, et 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E205-72FC-4771-88EF-720B4C0C0EC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31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177463"/>
            <a:ext cx="8164513" cy="1446550"/>
          </a:xfrm>
        </p:spPr>
        <p:txBody>
          <a:bodyPr/>
          <a:lstStyle/>
          <a:p>
            <a:r>
              <a:rPr lang="en-US" dirty="0" smtClean="0"/>
              <a:t>Transferability</a:t>
            </a:r>
            <a:br>
              <a:rPr lang="en-US" dirty="0" smtClean="0"/>
            </a:br>
            <a:r>
              <a:rPr lang="en-US" dirty="0" smtClean="0"/>
              <a:t>Hypothesis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Models that deal with social organization (activity generation and scheduling) will be more transferable than models that deal mainly with spatial organization (mode choice and location choice)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TRB Planning Apps Conf 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Bowman, et 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E205-72FC-4771-88EF-720B4C0C0EC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2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177463"/>
            <a:ext cx="8164513" cy="1446550"/>
          </a:xfrm>
        </p:spPr>
        <p:txBody>
          <a:bodyPr/>
          <a:lstStyle/>
          <a:p>
            <a:r>
              <a:rPr lang="en-US" dirty="0" smtClean="0"/>
              <a:t>Transferability</a:t>
            </a:r>
            <a:br>
              <a:rPr lang="en-US" dirty="0" smtClean="0"/>
            </a:br>
            <a:r>
              <a:rPr lang="en-US" dirty="0" smtClean="0"/>
              <a:t>Hypothesis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Models for different regions within the same state will tend to be more transferable than models for regions in different parts of the country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TRB Planning Apps Conf 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Bowman,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E205-72FC-4771-88EF-720B4C0C0EC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63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TRB Planning Apps Conf May 2013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sz="1200" smtClean="0"/>
              <a:t>Bowman, et al</a:t>
            </a:r>
            <a:endParaRPr lang="en-US" sz="1200" smtClean="0"/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07CD200-D49A-4737-AA87-8EFC5A41C1C4}" type="slidenum">
              <a:rPr lang="en-US" sz="1200" smtClean="0"/>
              <a:pPr eaLnBrk="1" hangingPunct="1"/>
              <a:t>18</a:t>
            </a:fld>
            <a:endParaRPr lang="en-US" sz="1200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862013"/>
            <a:ext cx="8164513" cy="762000"/>
          </a:xfrm>
        </p:spPr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Introduction</a:t>
            </a:r>
          </a:p>
          <a:p>
            <a:pPr eaLnBrk="1" hangingPunct="1">
              <a:defRPr/>
            </a:pPr>
            <a:r>
              <a:rPr lang="en-US" dirty="0" smtClean="0"/>
              <a:t>Transferability testing methods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69950" y="854075"/>
            <a:ext cx="8164513" cy="769938"/>
          </a:xfrm>
        </p:spPr>
        <p:txBody>
          <a:bodyPr/>
          <a:lstStyle/>
          <a:p>
            <a:r>
              <a:rPr lang="en-US" dirty="0" smtClean="0"/>
              <a:t>Testing method overview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Prepare data</a:t>
            </a:r>
          </a:p>
          <a:p>
            <a:r>
              <a:rPr lang="en-US" dirty="0" smtClean="0"/>
              <a:t>Estimate separate models</a:t>
            </a:r>
          </a:p>
          <a:p>
            <a:r>
              <a:rPr lang="en-US" dirty="0" smtClean="0"/>
              <a:t>Estimate comparison models</a:t>
            </a:r>
          </a:p>
          <a:p>
            <a:r>
              <a:rPr lang="en-US" dirty="0" smtClean="0"/>
              <a:t>Tabulate and analyze results</a:t>
            </a:r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TRB Planning Apps Conf May 2013</a:t>
            </a: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sz="1200" smtClean="0"/>
              <a:t>Bowman, et al</a:t>
            </a:r>
            <a:endParaRPr lang="en-US" sz="1200" smtClean="0"/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1AA59B4A-4827-4813-BA91-5C7227596F71}" type="slidenum">
              <a:rPr lang="en-US" sz="1200" smtClean="0"/>
              <a:pPr eaLnBrk="1" hangingPunct="1"/>
              <a:t>19</a:t>
            </a:fld>
            <a:endParaRPr 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854572"/>
            <a:ext cx="8164513" cy="769441"/>
          </a:xfrm>
        </p:spPr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Sponsored </a:t>
            </a:r>
            <a:r>
              <a:rPr lang="en-US" dirty="0"/>
              <a:t>by </a:t>
            </a:r>
            <a:r>
              <a:rPr lang="en-US" dirty="0" smtClean="0"/>
              <a:t>FHWA under </a:t>
            </a:r>
            <a:r>
              <a:rPr lang="en-US" dirty="0"/>
              <a:t>the </a:t>
            </a:r>
            <a:r>
              <a:rPr lang="en-US" dirty="0" smtClean="0"/>
              <a:t>STEP program</a:t>
            </a:r>
          </a:p>
          <a:p>
            <a:r>
              <a:rPr lang="en-US" dirty="0" smtClean="0"/>
              <a:t>Data provided by</a:t>
            </a:r>
          </a:p>
          <a:p>
            <a:pPr lvl="1"/>
            <a:r>
              <a:rPr lang="en-US" sz="2000" dirty="0"/>
              <a:t>California DOT</a:t>
            </a:r>
          </a:p>
          <a:p>
            <a:pPr lvl="1"/>
            <a:r>
              <a:rPr lang="en-US" sz="2000" dirty="0"/>
              <a:t>Fehr &amp; Peers</a:t>
            </a:r>
          </a:p>
          <a:p>
            <a:pPr lvl="1"/>
            <a:r>
              <a:rPr lang="en-US" sz="2000" dirty="0"/>
              <a:t>Florida DOT</a:t>
            </a:r>
          </a:p>
          <a:p>
            <a:pPr lvl="1"/>
            <a:r>
              <a:rPr lang="en-US" sz="2000" dirty="0" smtClean="0"/>
              <a:t>Fresno </a:t>
            </a:r>
            <a:r>
              <a:rPr lang="en-US" sz="2000" dirty="0"/>
              <a:t>County COG</a:t>
            </a:r>
          </a:p>
          <a:p>
            <a:pPr lvl="1"/>
            <a:r>
              <a:rPr lang="en-US" sz="2000" dirty="0"/>
              <a:t>Sacramento Area COG</a:t>
            </a:r>
          </a:p>
          <a:p>
            <a:pPr lvl="1"/>
            <a:r>
              <a:rPr lang="en-US" sz="2000" dirty="0" smtClean="0"/>
              <a:t>San </a:t>
            </a:r>
            <a:r>
              <a:rPr lang="en-US" sz="2000" dirty="0"/>
              <a:t>Joaquin County </a:t>
            </a:r>
            <a:r>
              <a:rPr lang="en-US" sz="2000" dirty="0" smtClean="0"/>
              <a:t>COG</a:t>
            </a:r>
          </a:p>
          <a:p>
            <a:pPr lvl="1"/>
            <a:r>
              <a:rPr lang="en-US" sz="2000" dirty="0" smtClean="0"/>
              <a:t>San Diego Association of Governments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TRB Planning Apps </a:t>
            </a:r>
            <a:r>
              <a:rPr lang="en-US" dirty="0" err="1" smtClean="0"/>
              <a:t>Conf</a:t>
            </a:r>
            <a:r>
              <a:rPr lang="en-US" dirty="0" smtClean="0"/>
              <a:t> 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Bowman, et 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E205-72FC-4771-88EF-720B4C0C0EC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3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869950" y="854075"/>
            <a:ext cx="8164513" cy="769938"/>
          </a:xfrm>
        </p:spPr>
        <p:txBody>
          <a:bodyPr/>
          <a:lstStyle/>
          <a:p>
            <a:r>
              <a:rPr lang="en-US" dirty="0" smtClean="0"/>
              <a:t>Data preparation overview</a:t>
            </a: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TRB Planning Apps Conf May 2013</a:t>
            </a: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sz="1200" smtClean="0"/>
              <a:t>Bowman, et al</a:t>
            </a:r>
            <a:endParaRPr lang="en-US" sz="1200" smtClean="0"/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19EF726-4112-43F8-A9A3-3F8148E59C1A}" type="slidenum">
              <a:rPr lang="en-US" sz="1200" smtClean="0"/>
              <a:pPr eaLnBrk="1" hangingPunct="1"/>
              <a:t>20</a:t>
            </a:fld>
            <a:endParaRPr lang="en-US" sz="1200" smtClean="0"/>
          </a:p>
        </p:txBody>
      </p:sp>
      <p:graphicFrame>
        <p:nvGraphicFramePr>
          <p:cNvPr id="2" name="Content Placeholder 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727949"/>
              </p:ext>
            </p:extLst>
          </p:nvPr>
        </p:nvGraphicFramePr>
        <p:xfrm>
          <a:off x="1447800" y="2514600"/>
          <a:ext cx="7090865" cy="4125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4" name="Visio" r:id="rId3" imgW="4853760" imgH="2823866" progId="Visio.Drawing.11">
                  <p:embed/>
                </p:oleObj>
              </mc:Choice>
              <mc:Fallback>
                <p:oleObj name="Visio" r:id="rId3" imgW="4853760" imgH="282386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7800" y="2514600"/>
                        <a:ext cx="7090865" cy="41259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81216" y="1981200"/>
            <a:ext cx="3569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For each region: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854572"/>
            <a:ext cx="8164513" cy="769441"/>
          </a:xfrm>
        </p:spPr>
        <p:txBody>
          <a:bodyPr/>
          <a:lstStyle/>
          <a:p>
            <a:r>
              <a:rPr lang="en-US" dirty="0" smtClean="0"/>
              <a:t>NHTS Sample Sizes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2737774"/>
              </p:ext>
            </p:extLst>
          </p:nvPr>
        </p:nvGraphicFramePr>
        <p:xfrm>
          <a:off x="914400" y="1905000"/>
          <a:ext cx="7010400" cy="420052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0600"/>
                <a:gridCol w="220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Region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Number of Households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Fresno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>
                          <a:effectLst/>
                        </a:rPr>
                        <a:t>380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Northern San Joaquin Valley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dirty="0">
                          <a:effectLst/>
                        </a:rPr>
                        <a:t>660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Sacramento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dirty="0">
                          <a:effectLst/>
                        </a:rPr>
                        <a:t>1,310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San Diego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dirty="0">
                          <a:effectLst/>
                        </a:rPr>
                        <a:t>6,000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California Total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dirty="0">
                          <a:effectLst/>
                        </a:rPr>
                        <a:t>8,350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Jacksonville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dirty="0">
                          <a:effectLst/>
                        </a:rPr>
                        <a:t>1,050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Tampa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u="none" strike="noStrike" dirty="0">
                          <a:effectLst/>
                        </a:rPr>
                        <a:t>2,500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Florida Total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3,550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Two-state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total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11,900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TRB Planning Apps Conf 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Bowman, et 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E205-72FC-4771-88EF-720B4C0C0EC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93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69950" y="854075"/>
            <a:ext cx="8164513" cy="769938"/>
          </a:xfrm>
        </p:spPr>
        <p:txBody>
          <a:bodyPr/>
          <a:lstStyle/>
          <a:p>
            <a:r>
              <a:rPr lang="en-US" dirty="0" smtClean="0"/>
              <a:t>Testing method overview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Prepare data</a:t>
            </a:r>
          </a:p>
          <a:p>
            <a:r>
              <a:rPr lang="en-US" dirty="0" smtClean="0"/>
              <a:t>Estimate separate models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Estimate comparison models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Tabulate and analyze results</a:t>
            </a:r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TRB Planning Apps Conf May 2013</a:t>
            </a: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sz="1200" smtClean="0"/>
              <a:t>Bowman, et al</a:t>
            </a:r>
            <a:endParaRPr lang="en-US" sz="1200" smtClean="0"/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1AA59B4A-4827-4813-BA91-5C7227596F71}" type="slidenum">
              <a:rPr lang="en-US" sz="1200" smtClean="0"/>
              <a:pPr eaLnBrk="1" hangingPunct="1"/>
              <a:t>22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45872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869950" y="854572"/>
            <a:ext cx="8164513" cy="769441"/>
          </a:xfrm>
        </p:spPr>
        <p:txBody>
          <a:bodyPr/>
          <a:lstStyle/>
          <a:p>
            <a:r>
              <a:rPr lang="en-US" dirty="0" smtClean="0"/>
              <a:t>Estimating separate models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Generate base model specs</a:t>
            </a:r>
          </a:p>
          <a:p>
            <a:r>
              <a:rPr lang="en-US" dirty="0" smtClean="0"/>
              <a:t>Estimate </a:t>
            </a:r>
            <a:r>
              <a:rPr lang="en-US" dirty="0" smtClean="0"/>
              <a:t>90 separate models</a:t>
            </a:r>
            <a:br>
              <a:rPr lang="en-US" dirty="0" smtClean="0"/>
            </a:br>
            <a:r>
              <a:rPr lang="en-US" dirty="0" smtClean="0"/>
              <a:t>(15 models x 6 regions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Constrain inestimable coefficients</a:t>
            </a:r>
            <a:endParaRPr lang="en-US" dirty="0" smtClean="0"/>
          </a:p>
        </p:txBody>
      </p:sp>
      <p:sp>
        <p:nvSpPr>
          <p:cNvPr id="2458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TRB Planning Apps Conf May 2013</a:t>
            </a: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sz="1200" smtClean="0"/>
              <a:t>Bowman, et al</a:t>
            </a:r>
            <a:endParaRPr lang="en-US" sz="1200" smtClean="0"/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13F991D0-C60D-4A7F-95CA-61FB00237234}" type="slidenum">
              <a:rPr lang="en-US" sz="1200" smtClean="0"/>
              <a:pPr eaLnBrk="1" hangingPunct="1"/>
              <a:t>23</a:t>
            </a:fld>
            <a:endParaRPr 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69950" y="854075"/>
            <a:ext cx="8164513" cy="769938"/>
          </a:xfrm>
        </p:spPr>
        <p:txBody>
          <a:bodyPr/>
          <a:lstStyle/>
          <a:p>
            <a:r>
              <a:rPr lang="en-US" dirty="0" smtClean="0"/>
              <a:t>Testing method overview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Prepare data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Estimate separate models</a:t>
            </a:r>
          </a:p>
          <a:p>
            <a:r>
              <a:rPr lang="en-US" dirty="0" smtClean="0"/>
              <a:t>Estimate comparison models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Tabulate and analyze results</a:t>
            </a:r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TRB Planning Apps Conf May 2013</a:t>
            </a: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sz="1200" smtClean="0"/>
              <a:t>Bowman, et al</a:t>
            </a:r>
            <a:endParaRPr lang="en-US" sz="1200" smtClean="0"/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1AA59B4A-4827-4813-BA91-5C7227596F71}" type="slidenum">
              <a:rPr lang="en-US" sz="1200" smtClean="0"/>
              <a:pPr eaLnBrk="1" hangingPunct="1"/>
              <a:t>24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29206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869950" y="177463"/>
            <a:ext cx="8164513" cy="1446550"/>
          </a:xfrm>
        </p:spPr>
        <p:txBody>
          <a:bodyPr/>
          <a:lstStyle/>
          <a:p>
            <a:r>
              <a:rPr lang="en-US" dirty="0" smtClean="0"/>
              <a:t>Estimating </a:t>
            </a:r>
            <a:br>
              <a:rPr lang="en-US" dirty="0" smtClean="0"/>
            </a:br>
            <a:r>
              <a:rPr lang="en-US" dirty="0" smtClean="0"/>
              <a:t>comparison models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/>
              <a:t>For each of the 15 models</a:t>
            </a:r>
            <a:r>
              <a:rPr lang="en-US" dirty="0" smtClean="0"/>
              <a:t>:</a:t>
            </a:r>
          </a:p>
          <a:p>
            <a:r>
              <a:rPr lang="en-US" dirty="0" smtClean="0"/>
              <a:t>Combine </a:t>
            </a:r>
            <a:r>
              <a:rPr lang="en-US" dirty="0" smtClean="0"/>
              <a:t>data for all regions</a:t>
            </a:r>
          </a:p>
          <a:p>
            <a:r>
              <a:rPr lang="en-US" dirty="0" smtClean="0"/>
              <a:t>Estimate </a:t>
            </a:r>
            <a:r>
              <a:rPr lang="en-US" dirty="0" smtClean="0"/>
              <a:t>36 versions of each model</a:t>
            </a:r>
          </a:p>
          <a:p>
            <a:pPr lvl="1"/>
            <a:r>
              <a:rPr lang="en-US" dirty="0" smtClean="0"/>
              <a:t>12 base model versions</a:t>
            </a:r>
          </a:p>
          <a:p>
            <a:pPr lvl="1"/>
            <a:r>
              <a:rPr lang="en-US" dirty="0" smtClean="0"/>
              <a:t>24 difference model versions</a:t>
            </a:r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TRB Planning Apps Conf May 2013</a:t>
            </a:r>
          </a:p>
        </p:txBody>
      </p:sp>
      <p:sp>
        <p:nvSpPr>
          <p:cNvPr id="2662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sz="1200" smtClean="0"/>
              <a:t>Bowman, et al</a:t>
            </a:r>
            <a:endParaRPr lang="en-US" sz="1200" smtClean="0"/>
          </a:p>
        </p:txBody>
      </p:sp>
      <p:sp>
        <p:nvSpPr>
          <p:cNvPr id="266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29AF26D-67F3-42CB-A781-7EF9DC990349}" type="slidenum">
              <a:rPr lang="en-US" sz="1200" smtClean="0"/>
              <a:pPr eaLnBrk="1" hangingPunct="1"/>
              <a:t>25</a:t>
            </a:fld>
            <a:endParaRPr 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854572"/>
            <a:ext cx="8164513" cy="769441"/>
          </a:xfrm>
        </p:spPr>
        <p:txBody>
          <a:bodyPr/>
          <a:lstStyle/>
          <a:p>
            <a:r>
              <a:rPr lang="en-US" dirty="0" smtClean="0"/>
              <a:t>Utility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Base model: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r>
                      <a:rPr lang="en-US" sz="4000" b="0" i="0" smtClean="0">
                        <a:latin typeface="Cambria Math"/>
                      </a:rPr>
                      <m:t> </m:t>
                    </m:r>
                    <m:r>
                      <a:rPr lang="en-US" sz="4000" b="0" i="1" smtClean="0">
                        <a:latin typeface="Cambria Math"/>
                      </a:rPr>
                      <m:t>𝑉</m:t>
                    </m:r>
                    <m:r>
                      <a:rPr lang="en-US" sz="4000" b="0" i="1" smtClean="0">
                        <a:latin typeface="Cambria Math"/>
                      </a:rPr>
                      <m:t>=</m:t>
                    </m:r>
                    <m:r>
                      <a:rPr lang="en-US" sz="4000" b="0" i="1" smtClean="0">
                        <a:latin typeface="Cambria Math"/>
                      </a:rPr>
                      <m:t>𝑎</m:t>
                    </m:r>
                    <m:r>
                      <a:rPr lang="en-US" sz="4000" b="0" i="1" smtClean="0">
                        <a:latin typeface="Cambria Math"/>
                      </a:rPr>
                      <m:t>+</m:t>
                    </m:r>
                    <m:r>
                      <a:rPr lang="en-US" sz="4000" b="0" i="1" smtClean="0">
                        <a:latin typeface="Cambria Math"/>
                      </a:rPr>
                      <m:t>𝑏𝑥</m:t>
                    </m:r>
                  </m:oMath>
                </a14:m>
                <a:r>
                  <a:rPr lang="en-US" b="0" dirty="0" smtClean="0"/>
                  <a:t/>
                </a:r>
                <a:br>
                  <a:rPr lang="en-US" b="0" dirty="0" smtClean="0"/>
                </a:br>
                <a:endParaRPr lang="en-US" b="0" dirty="0" smtClean="0"/>
              </a:p>
              <a:p>
                <a:r>
                  <a:rPr lang="en-US" dirty="0" smtClean="0"/>
                  <a:t>Difference model:</a:t>
                </a:r>
              </a:p>
              <a:p>
                <a:pPr marL="0" indent="0">
                  <a:buNone/>
                </a:pPr>
                <a:r>
                  <a:rPr lang="en-US" b="0" dirty="0" smtClean="0"/>
                  <a:t>	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/>
                      </a:rPr>
                      <m:t>𝑉</m:t>
                    </m:r>
                    <m:r>
                      <a:rPr lang="en-US" sz="4000" b="0" i="1" smtClean="0">
                        <a:latin typeface="Cambria Math"/>
                      </a:rPr>
                      <m:t>=</m:t>
                    </m:r>
                    <m:r>
                      <a:rPr lang="en-US" sz="4000" b="0" i="1" smtClean="0">
                        <a:latin typeface="Cambria Math"/>
                      </a:rPr>
                      <m:t>𝑎</m:t>
                    </m:r>
                    <m:r>
                      <a:rPr lang="en-US" sz="4000" b="0" i="1" smtClean="0">
                        <a:latin typeface="Cambria Math"/>
                      </a:rPr>
                      <m:t>+</m:t>
                    </m:r>
                    <m:r>
                      <a:rPr lang="en-US" sz="4000" b="0" i="1" smtClean="0">
                        <a:latin typeface="Cambria Math"/>
                      </a:rPr>
                      <m:t>𝑏𝑥</m:t>
                    </m:r>
                    <m:r>
                      <a:rPr lang="en-US" sz="4000" b="0" i="1" smtClean="0">
                        <a:latin typeface="Cambria Math"/>
                      </a:rPr>
                      <m:t>+</m:t>
                    </m:r>
                    <m:r>
                      <a:rPr lang="en-US" sz="4000" b="0" i="1" smtClean="0">
                        <a:latin typeface="Cambria Math"/>
                      </a:rPr>
                      <m:t>𝑅</m:t>
                    </m:r>
                    <m:d>
                      <m:d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US" sz="40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4000" b="0" i="1" smtClean="0">
                                <a:latin typeface="Cambria Math"/>
                              </a:rPr>
                              <m:t>𝑎</m:t>
                            </m:r>
                          </m:e>
                        </m:acc>
                        <m:r>
                          <a:rPr lang="en-US" sz="4000" b="0" i="1" smtClean="0">
                            <a:latin typeface="Cambria Math"/>
                          </a:rPr>
                          <m:t>+</m:t>
                        </m:r>
                        <m:acc>
                          <m:accPr>
                            <m:chr m:val="̂"/>
                            <m:ctrlPr>
                              <a:rPr lang="en-US" sz="40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4000" b="0" i="1" smtClean="0">
                                <a:latin typeface="Cambria Math"/>
                              </a:rPr>
                              <m:t>𝑏</m:t>
                            </m:r>
                          </m:e>
                        </m:acc>
                        <m:r>
                          <a:rPr lang="en-US" sz="4000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en-US" sz="4000" b="0" dirty="0" smtClean="0"/>
              </a:p>
              <a:p>
                <a:pPr marL="0" indent="0">
                  <a:buNone/>
                </a:pPr>
                <a:r>
                  <a:rPr lang="en-US" sz="4000" i="1" dirty="0" smtClean="0">
                    <a:latin typeface="Cambria Math" pitchFamily="18" charset="0"/>
                    <a:ea typeface="Cambria Math" pitchFamily="18" charset="0"/>
                  </a:rPr>
                  <a:t>R</a:t>
                </a:r>
                <a:r>
                  <a:rPr lang="en-US" sz="4000" dirty="0" smtClean="0"/>
                  <a:t> </a:t>
                </a:r>
                <a:r>
                  <a:rPr lang="en-US" sz="2800" dirty="0" smtClean="0"/>
                  <a:t>is a dummy variable specific to the difference region</a:t>
                </a:r>
              </a:p>
              <a:p>
                <a:pPr marL="0" indent="0">
                  <a:buNone/>
                </a:pPr>
                <a:endParaRPr lang="en-US" sz="4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632" t="-1892" b="-53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TRB Planning Apps Conf 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Bowman, et 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E205-72FC-4771-88EF-720B4C0C0EC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0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69950" y="854075"/>
            <a:ext cx="8164513" cy="769938"/>
          </a:xfrm>
        </p:spPr>
        <p:txBody>
          <a:bodyPr/>
          <a:lstStyle/>
          <a:p>
            <a:r>
              <a:rPr lang="en-US" smtClean="0"/>
              <a:t>Testing Method Overview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Prepare data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Estimate separate models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Estimate comparison models</a:t>
            </a:r>
          </a:p>
          <a:p>
            <a:r>
              <a:rPr lang="en-US" dirty="0" smtClean="0"/>
              <a:t>Tabulate and analyze results</a:t>
            </a:r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TRB Planning Apps Conf May 2013</a:t>
            </a: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sz="1200" smtClean="0"/>
              <a:t>Bowman, et al</a:t>
            </a:r>
            <a:endParaRPr lang="en-US" sz="1200" smtClean="0"/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1AA59B4A-4827-4813-BA91-5C7227596F71}" type="slidenum">
              <a:rPr lang="en-US" sz="1200" smtClean="0"/>
              <a:pPr eaLnBrk="1" hangingPunct="1"/>
              <a:t>27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272101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TRB Planning Apps Conf May 2013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sz="1200" smtClean="0"/>
              <a:t>Bowman, et al</a:t>
            </a:r>
            <a:endParaRPr lang="en-US" sz="1200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7CCB5E9C-FABD-4E81-B098-AEB41B4DD3FC}" type="slidenum">
              <a:rPr lang="en-US" sz="1200" smtClean="0"/>
              <a:pPr eaLnBrk="1" hangingPunct="1"/>
              <a:t>28</a:t>
            </a:fld>
            <a:endParaRPr lang="en-US" sz="1200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862013"/>
            <a:ext cx="8164513" cy="762000"/>
          </a:xfrm>
        </p:spPr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Introduction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Transferability testing methods</a:t>
            </a:r>
          </a:p>
          <a:p>
            <a:pPr eaLnBrk="1" hangingPunct="1">
              <a:defRPr/>
            </a:pPr>
            <a:r>
              <a:rPr lang="en-US" dirty="0" smtClean="0"/>
              <a:t>Results</a:t>
            </a:r>
          </a:p>
          <a:p>
            <a:pPr lvl="1" eaLnBrk="1" hangingPunct="1">
              <a:defRPr/>
            </a:pPr>
            <a:r>
              <a:rPr lang="en-US" dirty="0" smtClean="0"/>
              <a:t>Hypotheses tested</a:t>
            </a:r>
          </a:p>
          <a:p>
            <a:pPr lvl="1" eaLnBrk="1" hangingPunct="1">
              <a:defRPr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Most important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conclusion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854572"/>
            <a:ext cx="8164513" cy="769441"/>
          </a:xfrm>
        </p:spPr>
        <p:txBody>
          <a:bodyPr/>
          <a:lstStyle/>
          <a:p>
            <a:r>
              <a:rPr lang="en-US" dirty="0" smtClean="0"/>
              <a:t>Transferability 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(Hypothesis 1) </a:t>
            </a:r>
            <a:r>
              <a:rPr lang="en-US" sz="2600" dirty="0" smtClean="0"/>
              <a:t>Segment-specific variables </a:t>
            </a:r>
            <a:r>
              <a:rPr lang="en-US" sz="2600" dirty="0"/>
              <a:t>will tend to be more transferable than variables that are more generic and apply to all individuals</a:t>
            </a:r>
            <a:r>
              <a:rPr lang="en-US" sz="2600" dirty="0" smtClean="0"/>
              <a:t>.</a:t>
            </a:r>
            <a:r>
              <a:rPr lang="en-US" sz="2600" b="1" dirty="0" smtClean="0"/>
              <a:t> (accepted)</a:t>
            </a:r>
          </a:p>
          <a:p>
            <a:r>
              <a:rPr lang="en-US" sz="2600" dirty="0" smtClean="0"/>
              <a:t>(Hypothesis 2) Variables that are segment-specific will tend to be more transferable than alternative-specific constants. </a:t>
            </a:r>
            <a:r>
              <a:rPr lang="en-US" sz="2600" b="1" dirty="0" smtClean="0"/>
              <a:t>(rejected)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TRB Planning Apps Conf 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Bowman,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E205-72FC-4771-88EF-720B4C0C0EC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87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TRB Planning Apps Conf May 2013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sz="1200" smtClean="0"/>
              <a:t>Bowman, et al</a:t>
            </a:r>
            <a:endParaRPr lang="en-US" sz="120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AA6FA62-BBF5-4C4E-87F3-74FA7EB9B6FB}" type="slidenum">
              <a:rPr lang="en-US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862013"/>
            <a:ext cx="8164513" cy="762000"/>
          </a:xfrm>
        </p:spPr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</a:p>
          <a:p>
            <a:pPr eaLnBrk="1" hangingPunct="1"/>
            <a:r>
              <a:rPr lang="en-US" smtClean="0"/>
              <a:t>Transferability testing methods</a:t>
            </a:r>
          </a:p>
          <a:p>
            <a:pPr eaLnBrk="1" hangingPunct="1"/>
            <a:r>
              <a:rPr lang="en-US" smtClean="0"/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TRB Planning Apps Conf 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Bowman, et 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E205-72FC-4771-88EF-720B4C0C0EC9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532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224" y="152400"/>
            <a:ext cx="8746605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134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854572"/>
            <a:ext cx="8164513" cy="769441"/>
          </a:xfrm>
        </p:spPr>
        <p:txBody>
          <a:bodyPr/>
          <a:lstStyle/>
          <a:p>
            <a:r>
              <a:rPr lang="en-US" dirty="0" smtClean="0"/>
              <a:t>Transferability 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(Hypothesis 3) Models that deal with social organization (activity generation and scheduling) will be more transferable than models that deal mainly with spatial organization (mode choice and location choice)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b="1" dirty="0" smtClean="0"/>
              <a:t>accepted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TRB Planning Apps Conf 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Bowman, et 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E205-72FC-4771-88EF-720B4C0C0EC9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0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854572"/>
            <a:ext cx="8164513" cy="769441"/>
          </a:xfrm>
        </p:spPr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TRB Planning Apps Conf 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Bowman, et 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E205-72FC-4771-88EF-720B4C0C0EC9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542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843"/>
            <a:ext cx="8189511" cy="6381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688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854572"/>
            <a:ext cx="8164513" cy="769441"/>
          </a:xfrm>
        </p:spPr>
        <p:txBody>
          <a:bodyPr/>
          <a:lstStyle/>
          <a:p>
            <a:r>
              <a:rPr lang="en-US" dirty="0" smtClean="0"/>
              <a:t>Transferability 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(Hypothesis 4) Models for different regions within the same state will tend to be more transferable than models for regions in different parts of the country 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/>
              <a:t>California—accepted (weakly)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/>
              <a:t>Florida—rejected</a:t>
            </a:r>
            <a:r>
              <a:rPr lang="en-US" sz="2800" dirty="0" smtClean="0"/>
              <a:t>, Jacksonville more transferable with California than with Tampa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TRB Planning Apps Conf 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Bowman,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E205-72FC-4771-88EF-720B4C0C0EC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87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TRB Planning Apps Conf May 2013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sz="1200" smtClean="0"/>
              <a:t>Bowman, et al</a:t>
            </a:r>
            <a:endParaRPr lang="en-US" sz="1200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7CCB5E9C-FABD-4E81-B098-AEB41B4DD3FC}" type="slidenum">
              <a:rPr lang="en-US" sz="1200" smtClean="0"/>
              <a:pPr eaLnBrk="1" hangingPunct="1"/>
              <a:t>34</a:t>
            </a:fld>
            <a:endParaRPr lang="en-US" sz="1200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862013"/>
            <a:ext cx="8164513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Introduction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Transferability testing methods</a:t>
            </a:r>
          </a:p>
          <a:p>
            <a:pPr eaLnBrk="1" hangingPunct="1">
              <a:defRPr/>
            </a:pPr>
            <a:r>
              <a:rPr lang="en-US" dirty="0" smtClean="0"/>
              <a:t>Results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Hypotheses tested</a:t>
            </a:r>
          </a:p>
          <a:p>
            <a:pPr lvl="1" eaLnBrk="1" hangingPunct="1">
              <a:defRPr/>
            </a:pPr>
            <a:r>
              <a:rPr lang="en-US" dirty="0"/>
              <a:t>Most important </a:t>
            </a:r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72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854572"/>
            <a:ext cx="8164513" cy="769441"/>
          </a:xfrm>
        </p:spPr>
        <p:txBody>
          <a:bodyPr/>
          <a:lstStyle/>
          <a:p>
            <a:r>
              <a:rPr lang="en-US" dirty="0" smtClean="0"/>
              <a:t>Most Important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200" dirty="0" smtClean="0"/>
              <a:t>evidence of broad comparability among all the regions, with one region, Tampa, standing out as less comparable than the others</a:t>
            </a:r>
          </a:p>
          <a:p>
            <a:pPr lvl="1"/>
            <a:r>
              <a:rPr lang="en-US" sz="2200" dirty="0" smtClean="0">
                <a:solidFill>
                  <a:schemeClr val="bg2">
                    <a:lumMod val="75000"/>
                  </a:schemeClr>
                </a:solidFill>
              </a:rPr>
              <a:t>sample sizes of 6,000 households or more provide much better information for estimating coefficients than samples of 2,500 or less.</a:t>
            </a:r>
            <a:endParaRPr lang="en-US" sz="2200" dirty="0">
              <a:solidFill>
                <a:schemeClr val="bg2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Better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to transfer models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based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on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large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sample from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comparable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region than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to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estimate new models using a much smaller local sample</a:t>
            </a:r>
          </a:p>
          <a:p>
            <a:pPr lvl="1"/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TRB Planning Apps Conf 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Bowman,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E205-72FC-4771-88EF-720B4C0C0EC9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8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1"/>
            <a:ext cx="7924801" cy="762000"/>
          </a:xfrm>
        </p:spPr>
        <p:txBody>
          <a:bodyPr/>
          <a:lstStyle/>
          <a:p>
            <a:r>
              <a:rPr lang="en-US" dirty="0" smtClean="0"/>
              <a:t>Comparability—2 state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TRB Planning Apps Conf 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Bowman, et 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E205-72FC-4771-88EF-720B4C0C0EC9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859971"/>
            <a:ext cx="7721892" cy="5987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874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1"/>
            <a:ext cx="8196263" cy="685800"/>
          </a:xfrm>
        </p:spPr>
        <p:txBody>
          <a:bodyPr/>
          <a:lstStyle/>
          <a:p>
            <a:r>
              <a:rPr lang="en-US" dirty="0" smtClean="0"/>
              <a:t>Comparability within state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TRB Planning Apps Conf 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Bowman, et 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E205-72FC-4771-88EF-720B4C0C0EC9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563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858120"/>
            <a:ext cx="7738319" cy="599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426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854572"/>
            <a:ext cx="8164513" cy="769441"/>
          </a:xfrm>
        </p:spPr>
        <p:txBody>
          <a:bodyPr/>
          <a:lstStyle/>
          <a:p>
            <a:r>
              <a:rPr lang="en-US" dirty="0" smtClean="0"/>
              <a:t>Most Important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200" dirty="0" smtClean="0">
                <a:solidFill>
                  <a:schemeClr val="bg2">
                    <a:lumMod val="75000"/>
                  </a:schemeClr>
                </a:solidFill>
              </a:rPr>
              <a:t>evidence of broad comparability among all the regions, with one region, Tampa, standing out as less comparable than the others</a:t>
            </a:r>
          </a:p>
          <a:p>
            <a:pPr lvl="1"/>
            <a:r>
              <a:rPr lang="en-US" sz="2200" dirty="0" smtClean="0"/>
              <a:t>sample sizes of 6,000 households or more provide much better information for estimating coefficients than samples of 2,500 or less.</a:t>
            </a:r>
            <a:endParaRPr lang="en-US" sz="2200" dirty="0"/>
          </a:p>
          <a:p>
            <a:pPr marL="457200" lvl="1" indent="0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Better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to transfer models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based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on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large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sample from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comparable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region than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to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estimate new models using a much smaller local sample</a:t>
            </a:r>
          </a:p>
          <a:p>
            <a:pPr lvl="1"/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TRB Planning Apps Conf 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Bowman,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E205-72FC-4771-88EF-720B4C0C0EC9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2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854572"/>
            <a:ext cx="8164513" cy="769441"/>
          </a:xfrm>
        </p:spPr>
        <p:txBody>
          <a:bodyPr/>
          <a:lstStyle/>
          <a:p>
            <a:r>
              <a:rPr lang="en-US" dirty="0" smtClean="0"/>
              <a:t>Need for large samples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TRB Planning Apps Conf 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Bowman, et 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E205-72FC-4771-88EF-720B4C0C0EC9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pic>
        <p:nvPicPr>
          <p:cNvPr id="522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3" y="1981200"/>
            <a:ext cx="9114089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067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TRB Planning Apps Conf May 2013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sz="1200" smtClean="0"/>
              <a:t>Bowman, et al</a:t>
            </a:r>
            <a:endParaRPr lang="en-US" sz="1200" smtClean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2DA86104-0BE7-4FCB-BA6E-A666D3BD7154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862013"/>
            <a:ext cx="8164513" cy="762000"/>
          </a:xfrm>
        </p:spPr>
        <p:txBody>
          <a:bodyPr/>
          <a:lstStyle/>
          <a:p>
            <a:pPr eaLnBrk="1" hangingPunct="1"/>
            <a:r>
              <a:rPr lang="en-US" smtClean="0"/>
              <a:t>Objective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Empirically test and demonstrate the transferability of activity-based (AB) models between regions</a:t>
            </a:r>
          </a:p>
          <a:p>
            <a:pPr eaLnBrk="1" hangingPunct="1"/>
            <a:r>
              <a:rPr lang="en-US" smtClean="0"/>
              <a:t>Why? Reduce AB development costs</a:t>
            </a:r>
          </a:p>
          <a:p>
            <a:pPr lvl="1" eaLnBrk="1" hangingPunct="1"/>
            <a:r>
              <a:rPr lang="en-US" smtClean="0"/>
              <a:t>large household survey</a:t>
            </a:r>
          </a:p>
          <a:p>
            <a:pPr lvl="1" eaLnBrk="1" hangingPunct="1"/>
            <a:r>
              <a:rPr lang="en-US" smtClean="0"/>
              <a:t>estimating entirely new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854572"/>
            <a:ext cx="8164513" cy="769441"/>
          </a:xfrm>
        </p:spPr>
        <p:txBody>
          <a:bodyPr/>
          <a:lstStyle/>
          <a:p>
            <a:r>
              <a:rPr lang="en-US" dirty="0" smtClean="0"/>
              <a:t>Most Important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200" dirty="0" smtClean="0"/>
              <a:t>evidence of broad comparability among all the regions, with one region, Tampa, standing out as less comparable than the others</a:t>
            </a:r>
          </a:p>
          <a:p>
            <a:pPr lvl="1"/>
            <a:r>
              <a:rPr lang="en-US" sz="2200" dirty="0" smtClean="0"/>
              <a:t>sample sizes of 6,000 households or more provide much better information for estimating coefficients than samples of 2,500 or less.</a:t>
            </a:r>
            <a:endParaRPr lang="en-US" sz="2200" dirty="0"/>
          </a:p>
          <a:p>
            <a:pPr marL="457200" lvl="1" indent="0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dirty="0" smtClean="0"/>
              <a:t>Better </a:t>
            </a:r>
            <a:r>
              <a:rPr lang="en-US" dirty="0"/>
              <a:t>to transfer models </a:t>
            </a:r>
            <a:r>
              <a:rPr lang="en-US" dirty="0" smtClean="0"/>
              <a:t>based </a:t>
            </a:r>
            <a:r>
              <a:rPr lang="en-US" dirty="0"/>
              <a:t>on </a:t>
            </a:r>
            <a:r>
              <a:rPr lang="en-US" dirty="0" smtClean="0"/>
              <a:t>large </a:t>
            </a:r>
            <a:r>
              <a:rPr lang="en-US" dirty="0"/>
              <a:t>sample from </a:t>
            </a:r>
            <a:r>
              <a:rPr lang="en-US" dirty="0" smtClean="0"/>
              <a:t>comparable </a:t>
            </a:r>
            <a:r>
              <a:rPr lang="en-US" dirty="0"/>
              <a:t>region than </a:t>
            </a:r>
            <a:r>
              <a:rPr lang="en-US" dirty="0" smtClean="0"/>
              <a:t>to </a:t>
            </a:r>
            <a:r>
              <a:rPr lang="en-US" dirty="0"/>
              <a:t>estimate new models using a much smaller local sample</a:t>
            </a:r>
          </a:p>
          <a:p>
            <a:pPr lvl="1"/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TRB Planning Apps Conf 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Bowman,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E205-72FC-4771-88EF-720B4C0C0EC9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TRB Planning Apps Conf 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Bowman, et 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E205-72FC-4771-88EF-720B4C0C0EC9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500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869950" y="854572"/>
            <a:ext cx="8164513" cy="769441"/>
          </a:xfrm>
        </p:spPr>
        <p:txBody>
          <a:bodyPr/>
          <a:lstStyle/>
          <a:p>
            <a:r>
              <a:rPr lang="en-US" dirty="0" smtClean="0"/>
              <a:t>12 Base model versions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 region-specific versions</a:t>
            </a:r>
          </a:p>
          <a:p>
            <a:r>
              <a:rPr lang="en-US" dirty="0" smtClean="0"/>
              <a:t>2 2-state versions</a:t>
            </a:r>
          </a:p>
          <a:p>
            <a:pPr lvl="1"/>
            <a:r>
              <a:rPr lang="en-US" dirty="0" smtClean="0"/>
              <a:t>With region-specific ASCs</a:t>
            </a:r>
          </a:p>
          <a:p>
            <a:pPr lvl="1"/>
            <a:r>
              <a:rPr lang="en-US" dirty="0" smtClean="0"/>
              <a:t>Without region-specific ASCs</a:t>
            </a:r>
          </a:p>
          <a:p>
            <a:r>
              <a:rPr lang="en-US" dirty="0" smtClean="0"/>
              <a:t>2 FL versions </a:t>
            </a:r>
            <a:r>
              <a:rPr lang="en-US" sz="2400" dirty="0" smtClean="0"/>
              <a:t>(with &amp; without region ASCs)</a:t>
            </a:r>
          </a:p>
          <a:p>
            <a:r>
              <a:rPr lang="en-US" dirty="0" smtClean="0"/>
              <a:t>2 CA versions </a:t>
            </a:r>
            <a:r>
              <a:rPr lang="en-US" sz="2400" dirty="0" smtClean="0"/>
              <a:t>(with &amp; without region ASCs)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TRB Planning Apps Conf May 2013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sz="1200" smtClean="0"/>
              <a:t>Bowman, et al</a:t>
            </a:r>
            <a:endParaRPr lang="en-US" sz="1200" smtClean="0"/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62AF496-6D90-4644-A8AF-70DB175011FE}" type="slidenum">
              <a:rPr lang="en-US" sz="1200" smtClean="0"/>
              <a:pPr eaLnBrk="1" hangingPunct="1"/>
              <a:t>42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83878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177463"/>
            <a:ext cx="8164513" cy="1446550"/>
          </a:xfrm>
        </p:spPr>
        <p:txBody>
          <a:bodyPr/>
          <a:lstStyle/>
          <a:p>
            <a:r>
              <a:rPr lang="en-US" dirty="0" smtClean="0"/>
              <a:t>24 Difference model 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versions for each region</a:t>
            </a:r>
          </a:p>
          <a:p>
            <a:r>
              <a:rPr lang="en-US" dirty="0" smtClean="0"/>
              <a:t>each with difference variables relative to a base version</a:t>
            </a:r>
          </a:p>
          <a:p>
            <a:pPr lvl="1"/>
            <a:r>
              <a:rPr lang="en-US" dirty="0" smtClean="0"/>
              <a:t>2 state base</a:t>
            </a:r>
          </a:p>
          <a:p>
            <a:pPr lvl="1"/>
            <a:r>
              <a:rPr lang="en-US" dirty="0" smtClean="0"/>
              <a:t>2 state base with region-specific ASCs</a:t>
            </a:r>
          </a:p>
          <a:p>
            <a:pPr lvl="1"/>
            <a:r>
              <a:rPr lang="en-US" dirty="0" smtClean="0"/>
              <a:t>1 state base</a:t>
            </a:r>
          </a:p>
          <a:p>
            <a:pPr lvl="1"/>
            <a:r>
              <a:rPr lang="en-US" dirty="0" smtClean="0"/>
              <a:t>1 state base with region-specific ASCs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TRB Planning Apps Conf 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Bowman, et 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E205-72FC-4771-88EF-720B4C0C0EC9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84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TRB Planning Apps Conf 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Bowman, et 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E205-72FC-4771-88EF-720B4C0C0EC9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pic>
        <p:nvPicPr>
          <p:cNvPr id="2150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4869"/>
            <a:ext cx="8667231" cy="6720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964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TRB Planning Apps Conf 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Bowman, et 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E205-72FC-4771-88EF-720B4C0C0EC9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95" y="685801"/>
            <a:ext cx="8936606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865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869950" y="854075"/>
            <a:ext cx="8164513" cy="769938"/>
          </a:xfrm>
        </p:spPr>
        <p:txBody>
          <a:bodyPr/>
          <a:lstStyle/>
          <a:p>
            <a:r>
              <a:rPr lang="en-US" smtClean="0"/>
              <a:t>Six regions in study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14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TRB Planning Apps Conf May 2013</a:t>
            </a:r>
          </a:p>
        </p:txBody>
      </p:sp>
      <p:sp>
        <p:nvSpPr>
          <p:cNvPr id="614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sz="1200" smtClean="0"/>
              <a:t>Bowman, et al</a:t>
            </a:r>
            <a:endParaRPr lang="en-US" sz="1200" smtClean="0"/>
          </a:p>
        </p:txBody>
      </p:sp>
      <p:sp>
        <p:nvSpPr>
          <p:cNvPr id="61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9C7711C-14C8-48DC-9D35-53F7B2183A5D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6151" name="Rectangle 2"/>
          <p:cNvSpPr>
            <a:spLocks noChangeArrowheads="1"/>
          </p:cNvSpPr>
          <p:nvPr/>
        </p:nvSpPr>
        <p:spPr bwMode="auto">
          <a:xfrm>
            <a:off x="1700213" y="900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6152" name="Group 197"/>
          <p:cNvGrpSpPr>
            <a:grpSpLocks/>
          </p:cNvGrpSpPr>
          <p:nvPr/>
        </p:nvGrpSpPr>
        <p:grpSpPr bwMode="auto">
          <a:xfrm>
            <a:off x="685800" y="2557463"/>
            <a:ext cx="7345363" cy="3186112"/>
            <a:chOff x="1395468" y="1840835"/>
            <a:chExt cx="11385700" cy="5899400"/>
          </a:xfrm>
        </p:grpSpPr>
        <p:sp>
          <p:nvSpPr>
            <p:cNvPr id="6156" name="Freeform 2"/>
            <p:cNvSpPr>
              <a:spLocks/>
            </p:cNvSpPr>
            <p:nvPr/>
          </p:nvSpPr>
          <p:spPr bwMode="auto">
            <a:xfrm>
              <a:off x="10516187" y="3559897"/>
              <a:ext cx="873418" cy="648839"/>
            </a:xfrm>
            <a:custGeom>
              <a:avLst/>
              <a:gdLst>
                <a:gd name="T0" fmla="*/ 0 w 456"/>
                <a:gd name="T1" fmla="*/ 2147483647 h 271"/>
                <a:gd name="T2" fmla="*/ 2147483647 w 456"/>
                <a:gd name="T3" fmla="*/ 0 h 271"/>
                <a:gd name="T4" fmla="*/ 2147483647 w 456"/>
                <a:gd name="T5" fmla="*/ 2147483647 h 271"/>
                <a:gd name="T6" fmla="*/ 2147483647 w 456"/>
                <a:gd name="T7" fmla="*/ 2147483647 h 271"/>
                <a:gd name="T8" fmla="*/ 2147483647 w 456"/>
                <a:gd name="T9" fmla="*/ 2147483647 h 271"/>
                <a:gd name="T10" fmla="*/ 2147483647 w 456"/>
                <a:gd name="T11" fmla="*/ 2147483647 h 271"/>
                <a:gd name="T12" fmla="*/ 2147483647 w 456"/>
                <a:gd name="T13" fmla="*/ 2147483647 h 271"/>
                <a:gd name="T14" fmla="*/ 2147483647 w 456"/>
                <a:gd name="T15" fmla="*/ 2147483647 h 271"/>
                <a:gd name="T16" fmla="*/ 2147483647 w 456"/>
                <a:gd name="T17" fmla="*/ 2147483647 h 271"/>
                <a:gd name="T18" fmla="*/ 2147483647 w 456"/>
                <a:gd name="T19" fmla="*/ 2147483647 h 271"/>
                <a:gd name="T20" fmla="*/ 0 w 456"/>
                <a:gd name="T21" fmla="*/ 2147483647 h 271"/>
                <a:gd name="T22" fmla="*/ 0 w 456"/>
                <a:gd name="T23" fmla="*/ 2147483647 h 2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56"/>
                <a:gd name="T37" fmla="*/ 0 h 271"/>
                <a:gd name="T38" fmla="*/ 456 w 456"/>
                <a:gd name="T39" fmla="*/ 271 h 27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56" h="271">
                  <a:moveTo>
                    <a:pt x="0" y="48"/>
                  </a:moveTo>
                  <a:lnTo>
                    <a:pt x="68" y="0"/>
                  </a:lnTo>
                  <a:lnTo>
                    <a:pt x="68" y="48"/>
                  </a:lnTo>
                  <a:lnTo>
                    <a:pt x="398" y="48"/>
                  </a:lnTo>
                  <a:lnTo>
                    <a:pt x="456" y="126"/>
                  </a:lnTo>
                  <a:lnTo>
                    <a:pt x="417" y="155"/>
                  </a:lnTo>
                  <a:lnTo>
                    <a:pt x="446" y="223"/>
                  </a:lnTo>
                  <a:lnTo>
                    <a:pt x="427" y="252"/>
                  </a:lnTo>
                  <a:lnTo>
                    <a:pt x="340" y="252"/>
                  </a:lnTo>
                  <a:lnTo>
                    <a:pt x="340" y="271"/>
                  </a:lnTo>
                  <a:lnTo>
                    <a:pt x="0" y="271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Freeform 3"/>
            <p:cNvSpPr>
              <a:spLocks/>
            </p:cNvSpPr>
            <p:nvPr/>
          </p:nvSpPr>
          <p:spPr bwMode="auto">
            <a:xfrm>
              <a:off x="10646433" y="2884722"/>
              <a:ext cx="967272" cy="1070225"/>
            </a:xfrm>
            <a:custGeom>
              <a:avLst/>
              <a:gdLst>
                <a:gd name="T0" fmla="*/ 0 w 505"/>
                <a:gd name="T1" fmla="*/ 2147483647 h 447"/>
                <a:gd name="T2" fmla="*/ 0 w 505"/>
                <a:gd name="T3" fmla="*/ 2147483647 h 447"/>
                <a:gd name="T4" fmla="*/ 2147483647 w 505"/>
                <a:gd name="T5" fmla="*/ 2147483647 h 447"/>
                <a:gd name="T6" fmla="*/ 2147483647 w 505"/>
                <a:gd name="T7" fmla="*/ 2147483647 h 447"/>
                <a:gd name="T8" fmla="*/ 2147483647 w 505"/>
                <a:gd name="T9" fmla="*/ 2147483647 h 447"/>
                <a:gd name="T10" fmla="*/ 2147483647 w 505"/>
                <a:gd name="T11" fmla="*/ 2147483647 h 447"/>
                <a:gd name="T12" fmla="*/ 2147483647 w 505"/>
                <a:gd name="T13" fmla="*/ 2147483647 h 447"/>
                <a:gd name="T14" fmla="*/ 2147483647 w 505"/>
                <a:gd name="T15" fmla="*/ 2147483647 h 447"/>
                <a:gd name="T16" fmla="*/ 2147483647 w 505"/>
                <a:gd name="T17" fmla="*/ 2147483647 h 447"/>
                <a:gd name="T18" fmla="*/ 2147483647 w 505"/>
                <a:gd name="T19" fmla="*/ 2147483647 h 447"/>
                <a:gd name="T20" fmla="*/ 2147483647 w 505"/>
                <a:gd name="T21" fmla="*/ 0 h 447"/>
                <a:gd name="T22" fmla="*/ 2147483647 w 505"/>
                <a:gd name="T23" fmla="*/ 0 h 447"/>
                <a:gd name="T24" fmla="*/ 2147483647 w 505"/>
                <a:gd name="T25" fmla="*/ 2147483647 h 447"/>
                <a:gd name="T26" fmla="*/ 2147483647 w 505"/>
                <a:gd name="T27" fmla="*/ 2147483647 h 447"/>
                <a:gd name="T28" fmla="*/ 2147483647 w 505"/>
                <a:gd name="T29" fmla="*/ 2147483647 h 447"/>
                <a:gd name="T30" fmla="*/ 2147483647 w 505"/>
                <a:gd name="T31" fmla="*/ 2147483647 h 447"/>
                <a:gd name="T32" fmla="*/ 2147483647 w 505"/>
                <a:gd name="T33" fmla="*/ 2147483647 h 447"/>
                <a:gd name="T34" fmla="*/ 2147483647 w 505"/>
                <a:gd name="T35" fmla="*/ 2147483647 h 447"/>
                <a:gd name="T36" fmla="*/ 0 w 505"/>
                <a:gd name="T37" fmla="*/ 2147483647 h 44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05"/>
                <a:gd name="T58" fmla="*/ 0 h 447"/>
                <a:gd name="T59" fmla="*/ 505 w 505"/>
                <a:gd name="T60" fmla="*/ 447 h 44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05" h="447">
                  <a:moveTo>
                    <a:pt x="0" y="282"/>
                  </a:moveTo>
                  <a:lnTo>
                    <a:pt x="0" y="330"/>
                  </a:lnTo>
                  <a:lnTo>
                    <a:pt x="330" y="330"/>
                  </a:lnTo>
                  <a:lnTo>
                    <a:pt x="378" y="408"/>
                  </a:lnTo>
                  <a:lnTo>
                    <a:pt x="446" y="418"/>
                  </a:lnTo>
                  <a:lnTo>
                    <a:pt x="446" y="447"/>
                  </a:lnTo>
                  <a:lnTo>
                    <a:pt x="495" y="408"/>
                  </a:lnTo>
                  <a:lnTo>
                    <a:pt x="505" y="262"/>
                  </a:lnTo>
                  <a:lnTo>
                    <a:pt x="505" y="156"/>
                  </a:lnTo>
                  <a:lnTo>
                    <a:pt x="485" y="136"/>
                  </a:lnTo>
                  <a:lnTo>
                    <a:pt x="495" y="0"/>
                  </a:lnTo>
                  <a:lnTo>
                    <a:pt x="388" y="0"/>
                  </a:lnTo>
                  <a:lnTo>
                    <a:pt x="272" y="107"/>
                  </a:lnTo>
                  <a:lnTo>
                    <a:pt x="291" y="146"/>
                  </a:lnTo>
                  <a:lnTo>
                    <a:pt x="213" y="204"/>
                  </a:lnTo>
                  <a:lnTo>
                    <a:pt x="126" y="194"/>
                  </a:lnTo>
                  <a:lnTo>
                    <a:pt x="48" y="194"/>
                  </a:lnTo>
                  <a:lnTo>
                    <a:pt x="29" y="243"/>
                  </a:lnTo>
                  <a:lnTo>
                    <a:pt x="0" y="282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Freeform 4"/>
            <p:cNvSpPr>
              <a:spLocks/>
            </p:cNvSpPr>
            <p:nvPr/>
          </p:nvSpPr>
          <p:spPr bwMode="auto">
            <a:xfrm>
              <a:off x="11575398" y="2884722"/>
              <a:ext cx="354346" cy="557858"/>
            </a:xfrm>
            <a:custGeom>
              <a:avLst/>
              <a:gdLst>
                <a:gd name="T0" fmla="*/ 2147483647 w 185"/>
                <a:gd name="T1" fmla="*/ 0 h 233"/>
                <a:gd name="T2" fmla="*/ 2147483647 w 185"/>
                <a:gd name="T3" fmla="*/ 0 h 233"/>
                <a:gd name="T4" fmla="*/ 2147483647 w 185"/>
                <a:gd name="T5" fmla="*/ 2147483647 h 233"/>
                <a:gd name="T6" fmla="*/ 2147483647 w 185"/>
                <a:gd name="T7" fmla="*/ 2147483647 h 233"/>
                <a:gd name="T8" fmla="*/ 2147483647 w 185"/>
                <a:gd name="T9" fmla="*/ 2147483647 h 233"/>
                <a:gd name="T10" fmla="*/ 2147483647 w 185"/>
                <a:gd name="T11" fmla="*/ 2147483647 h 233"/>
                <a:gd name="T12" fmla="*/ 2147483647 w 185"/>
                <a:gd name="T13" fmla="*/ 2147483647 h 233"/>
                <a:gd name="T14" fmla="*/ 0 w 185"/>
                <a:gd name="T15" fmla="*/ 2147483647 h 233"/>
                <a:gd name="T16" fmla="*/ 2147483647 w 185"/>
                <a:gd name="T17" fmla="*/ 0 h 2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5"/>
                <a:gd name="T28" fmla="*/ 0 h 233"/>
                <a:gd name="T29" fmla="*/ 185 w 185"/>
                <a:gd name="T30" fmla="*/ 233 h 23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5" h="233">
                  <a:moveTo>
                    <a:pt x="10" y="0"/>
                  </a:moveTo>
                  <a:lnTo>
                    <a:pt x="185" y="0"/>
                  </a:lnTo>
                  <a:lnTo>
                    <a:pt x="175" y="59"/>
                  </a:lnTo>
                  <a:lnTo>
                    <a:pt x="146" y="68"/>
                  </a:lnTo>
                  <a:lnTo>
                    <a:pt x="97" y="233"/>
                  </a:lnTo>
                  <a:lnTo>
                    <a:pt x="20" y="233"/>
                  </a:lnTo>
                  <a:lnTo>
                    <a:pt x="20" y="156"/>
                  </a:lnTo>
                  <a:lnTo>
                    <a:pt x="0" y="13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Freeform 5"/>
            <p:cNvSpPr>
              <a:spLocks/>
            </p:cNvSpPr>
            <p:nvPr/>
          </p:nvSpPr>
          <p:spPr bwMode="auto">
            <a:xfrm>
              <a:off x="11761190" y="2700367"/>
              <a:ext cx="260493" cy="742213"/>
            </a:xfrm>
            <a:custGeom>
              <a:avLst/>
              <a:gdLst>
                <a:gd name="T0" fmla="*/ 2147483647 w 136"/>
                <a:gd name="T1" fmla="*/ 2147483647 h 310"/>
                <a:gd name="T2" fmla="*/ 2147483647 w 136"/>
                <a:gd name="T3" fmla="*/ 0 h 310"/>
                <a:gd name="T4" fmla="*/ 2147483647 w 136"/>
                <a:gd name="T5" fmla="*/ 2147483647 h 310"/>
                <a:gd name="T6" fmla="*/ 2147483647 w 136"/>
                <a:gd name="T7" fmla="*/ 2147483647 h 310"/>
                <a:gd name="T8" fmla="*/ 0 w 136"/>
                <a:gd name="T9" fmla="*/ 2147483647 h 310"/>
                <a:gd name="T10" fmla="*/ 2147483647 w 136"/>
                <a:gd name="T11" fmla="*/ 2147483647 h 310"/>
                <a:gd name="T12" fmla="*/ 2147483647 w 136"/>
                <a:gd name="T13" fmla="*/ 2147483647 h 310"/>
                <a:gd name="T14" fmla="*/ 2147483647 w 136"/>
                <a:gd name="T15" fmla="*/ 2147483647 h 3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310"/>
                <a:gd name="T26" fmla="*/ 136 w 136"/>
                <a:gd name="T27" fmla="*/ 310 h 3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310">
                  <a:moveTo>
                    <a:pt x="88" y="77"/>
                  </a:moveTo>
                  <a:lnTo>
                    <a:pt x="136" y="0"/>
                  </a:lnTo>
                  <a:lnTo>
                    <a:pt x="136" y="281"/>
                  </a:lnTo>
                  <a:lnTo>
                    <a:pt x="88" y="310"/>
                  </a:lnTo>
                  <a:lnTo>
                    <a:pt x="0" y="300"/>
                  </a:lnTo>
                  <a:lnTo>
                    <a:pt x="49" y="145"/>
                  </a:lnTo>
                  <a:lnTo>
                    <a:pt x="78" y="136"/>
                  </a:lnTo>
                  <a:lnTo>
                    <a:pt x="88" y="77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Freeform 6"/>
            <p:cNvSpPr>
              <a:spLocks/>
            </p:cNvSpPr>
            <p:nvPr/>
          </p:nvSpPr>
          <p:spPr bwMode="auto">
            <a:xfrm>
              <a:off x="12021683" y="2281375"/>
              <a:ext cx="576533" cy="1091772"/>
            </a:xfrm>
            <a:custGeom>
              <a:avLst/>
              <a:gdLst>
                <a:gd name="T0" fmla="*/ 0 w 301"/>
                <a:gd name="T1" fmla="*/ 2147483647 h 456"/>
                <a:gd name="T2" fmla="*/ 0 w 301"/>
                <a:gd name="T3" fmla="*/ 2147483647 h 456"/>
                <a:gd name="T4" fmla="*/ 2147483647 w 301"/>
                <a:gd name="T5" fmla="*/ 2147483647 h 456"/>
                <a:gd name="T6" fmla="*/ 2147483647 w 301"/>
                <a:gd name="T7" fmla="*/ 2147483647 h 456"/>
                <a:gd name="T8" fmla="*/ 2147483647 w 301"/>
                <a:gd name="T9" fmla="*/ 2147483647 h 456"/>
                <a:gd name="T10" fmla="*/ 2147483647 w 301"/>
                <a:gd name="T11" fmla="*/ 2147483647 h 456"/>
                <a:gd name="T12" fmla="*/ 2147483647 w 301"/>
                <a:gd name="T13" fmla="*/ 2147483647 h 456"/>
                <a:gd name="T14" fmla="*/ 2147483647 w 301"/>
                <a:gd name="T15" fmla="*/ 2147483647 h 456"/>
                <a:gd name="T16" fmla="*/ 2147483647 w 301"/>
                <a:gd name="T17" fmla="*/ 2147483647 h 456"/>
                <a:gd name="T18" fmla="*/ 2147483647 w 301"/>
                <a:gd name="T19" fmla="*/ 0 h 456"/>
                <a:gd name="T20" fmla="*/ 2147483647 w 301"/>
                <a:gd name="T21" fmla="*/ 2147483647 h 456"/>
                <a:gd name="T22" fmla="*/ 0 w 301"/>
                <a:gd name="T23" fmla="*/ 2147483647 h 45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1"/>
                <a:gd name="T37" fmla="*/ 0 h 456"/>
                <a:gd name="T38" fmla="*/ 301 w 301"/>
                <a:gd name="T39" fmla="*/ 456 h 45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1" h="456">
                  <a:moveTo>
                    <a:pt x="0" y="175"/>
                  </a:moveTo>
                  <a:lnTo>
                    <a:pt x="0" y="456"/>
                  </a:lnTo>
                  <a:lnTo>
                    <a:pt x="78" y="408"/>
                  </a:lnTo>
                  <a:lnTo>
                    <a:pt x="78" y="378"/>
                  </a:lnTo>
                  <a:lnTo>
                    <a:pt x="301" y="214"/>
                  </a:lnTo>
                  <a:lnTo>
                    <a:pt x="291" y="155"/>
                  </a:lnTo>
                  <a:lnTo>
                    <a:pt x="252" y="136"/>
                  </a:lnTo>
                  <a:lnTo>
                    <a:pt x="223" y="10"/>
                  </a:lnTo>
                  <a:lnTo>
                    <a:pt x="165" y="19"/>
                  </a:lnTo>
                  <a:lnTo>
                    <a:pt x="136" y="0"/>
                  </a:lnTo>
                  <a:lnTo>
                    <a:pt x="78" y="49"/>
                  </a:lnTo>
                  <a:lnTo>
                    <a:pt x="0" y="175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Freeform 7"/>
            <p:cNvSpPr>
              <a:spLocks/>
            </p:cNvSpPr>
            <p:nvPr/>
          </p:nvSpPr>
          <p:spPr bwMode="auto">
            <a:xfrm>
              <a:off x="11594552" y="3397089"/>
              <a:ext cx="557378" cy="395050"/>
            </a:xfrm>
            <a:custGeom>
              <a:avLst/>
              <a:gdLst>
                <a:gd name="T0" fmla="*/ 2147483647 w 291"/>
                <a:gd name="T1" fmla="*/ 2147483647 h 165"/>
                <a:gd name="T2" fmla="*/ 2147483647 w 291"/>
                <a:gd name="T3" fmla="*/ 2147483647 h 165"/>
                <a:gd name="T4" fmla="*/ 2147483647 w 291"/>
                <a:gd name="T5" fmla="*/ 0 h 165"/>
                <a:gd name="T6" fmla="*/ 2147483647 w 291"/>
                <a:gd name="T7" fmla="*/ 2147483647 h 165"/>
                <a:gd name="T8" fmla="*/ 2147483647 w 291"/>
                <a:gd name="T9" fmla="*/ 2147483647 h 165"/>
                <a:gd name="T10" fmla="*/ 2147483647 w 291"/>
                <a:gd name="T11" fmla="*/ 2147483647 h 165"/>
                <a:gd name="T12" fmla="*/ 2147483647 w 291"/>
                <a:gd name="T13" fmla="*/ 2147483647 h 165"/>
                <a:gd name="T14" fmla="*/ 2147483647 w 291"/>
                <a:gd name="T15" fmla="*/ 2147483647 h 165"/>
                <a:gd name="T16" fmla="*/ 2147483647 w 291"/>
                <a:gd name="T17" fmla="*/ 2147483647 h 165"/>
                <a:gd name="T18" fmla="*/ 0 w 291"/>
                <a:gd name="T19" fmla="*/ 2147483647 h 165"/>
                <a:gd name="T20" fmla="*/ 2147483647 w 291"/>
                <a:gd name="T21" fmla="*/ 2147483647 h 16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1"/>
                <a:gd name="T34" fmla="*/ 0 h 165"/>
                <a:gd name="T35" fmla="*/ 291 w 291"/>
                <a:gd name="T36" fmla="*/ 165 h 16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1" h="165">
                  <a:moveTo>
                    <a:pt x="10" y="19"/>
                  </a:moveTo>
                  <a:lnTo>
                    <a:pt x="175" y="19"/>
                  </a:lnTo>
                  <a:lnTo>
                    <a:pt x="213" y="0"/>
                  </a:lnTo>
                  <a:lnTo>
                    <a:pt x="233" y="39"/>
                  </a:lnTo>
                  <a:lnTo>
                    <a:pt x="213" y="68"/>
                  </a:lnTo>
                  <a:lnTo>
                    <a:pt x="252" y="136"/>
                  </a:lnTo>
                  <a:lnTo>
                    <a:pt x="291" y="136"/>
                  </a:lnTo>
                  <a:lnTo>
                    <a:pt x="233" y="165"/>
                  </a:lnTo>
                  <a:lnTo>
                    <a:pt x="175" y="106"/>
                  </a:lnTo>
                  <a:lnTo>
                    <a:pt x="0" y="106"/>
                  </a:lnTo>
                  <a:lnTo>
                    <a:pt x="10" y="19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Freeform 8"/>
            <p:cNvSpPr>
              <a:spLocks/>
            </p:cNvSpPr>
            <p:nvPr/>
          </p:nvSpPr>
          <p:spPr bwMode="auto">
            <a:xfrm>
              <a:off x="11855045" y="3650878"/>
              <a:ext cx="111093" cy="162808"/>
            </a:xfrm>
            <a:custGeom>
              <a:avLst/>
              <a:gdLst>
                <a:gd name="T0" fmla="*/ 0 w 58"/>
                <a:gd name="T1" fmla="*/ 0 h 68"/>
                <a:gd name="T2" fmla="*/ 2147483647 w 58"/>
                <a:gd name="T3" fmla="*/ 0 h 68"/>
                <a:gd name="T4" fmla="*/ 2147483647 w 58"/>
                <a:gd name="T5" fmla="*/ 2147483647 h 68"/>
                <a:gd name="T6" fmla="*/ 2147483647 w 58"/>
                <a:gd name="T7" fmla="*/ 2147483647 h 68"/>
                <a:gd name="T8" fmla="*/ 0 w 58"/>
                <a:gd name="T9" fmla="*/ 2147483647 h 68"/>
                <a:gd name="T10" fmla="*/ 0 w 58"/>
                <a:gd name="T11" fmla="*/ 0 h 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8"/>
                <a:gd name="T19" fmla="*/ 0 h 68"/>
                <a:gd name="T20" fmla="*/ 58 w 58"/>
                <a:gd name="T21" fmla="*/ 68 h 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8" h="68">
                  <a:moveTo>
                    <a:pt x="0" y="0"/>
                  </a:moveTo>
                  <a:lnTo>
                    <a:pt x="39" y="0"/>
                  </a:lnTo>
                  <a:lnTo>
                    <a:pt x="58" y="20"/>
                  </a:lnTo>
                  <a:lnTo>
                    <a:pt x="39" y="68"/>
                  </a:lnTo>
                  <a:lnTo>
                    <a:pt x="0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Freeform 9"/>
            <p:cNvSpPr>
              <a:spLocks/>
            </p:cNvSpPr>
            <p:nvPr/>
          </p:nvSpPr>
          <p:spPr bwMode="auto">
            <a:xfrm>
              <a:off x="11594552" y="3650878"/>
              <a:ext cx="260493" cy="210693"/>
            </a:xfrm>
            <a:custGeom>
              <a:avLst/>
              <a:gdLst>
                <a:gd name="T0" fmla="*/ 0 w 136"/>
                <a:gd name="T1" fmla="*/ 0 h 88"/>
                <a:gd name="T2" fmla="*/ 2147483647 w 136"/>
                <a:gd name="T3" fmla="*/ 0 h 88"/>
                <a:gd name="T4" fmla="*/ 2147483647 w 136"/>
                <a:gd name="T5" fmla="*/ 2147483647 h 88"/>
                <a:gd name="T6" fmla="*/ 0 w 136"/>
                <a:gd name="T7" fmla="*/ 2147483647 h 88"/>
                <a:gd name="T8" fmla="*/ 0 w 136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6"/>
                <a:gd name="T16" fmla="*/ 0 h 88"/>
                <a:gd name="T17" fmla="*/ 136 w 136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6" h="88">
                  <a:moveTo>
                    <a:pt x="0" y="0"/>
                  </a:moveTo>
                  <a:lnTo>
                    <a:pt x="136" y="0"/>
                  </a:lnTo>
                  <a:lnTo>
                    <a:pt x="136" y="68"/>
                  </a:lnTo>
                  <a:lnTo>
                    <a:pt x="0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Freeform 10"/>
            <p:cNvSpPr>
              <a:spLocks/>
            </p:cNvSpPr>
            <p:nvPr/>
          </p:nvSpPr>
          <p:spPr bwMode="auto">
            <a:xfrm>
              <a:off x="11278512" y="3861571"/>
              <a:ext cx="222185" cy="557858"/>
            </a:xfrm>
            <a:custGeom>
              <a:avLst/>
              <a:gdLst>
                <a:gd name="T0" fmla="*/ 2147483647 w 116"/>
                <a:gd name="T1" fmla="*/ 0 h 233"/>
                <a:gd name="T2" fmla="*/ 2147483647 w 116"/>
                <a:gd name="T3" fmla="*/ 2147483647 h 233"/>
                <a:gd name="T4" fmla="*/ 2147483647 w 116"/>
                <a:gd name="T5" fmla="*/ 2147483647 h 233"/>
                <a:gd name="T6" fmla="*/ 2147483647 w 116"/>
                <a:gd name="T7" fmla="*/ 2147483647 h 233"/>
                <a:gd name="T8" fmla="*/ 0 w 116"/>
                <a:gd name="T9" fmla="*/ 2147483647 h 233"/>
                <a:gd name="T10" fmla="*/ 2147483647 w 116"/>
                <a:gd name="T11" fmla="*/ 2147483647 h 233"/>
                <a:gd name="T12" fmla="*/ 2147483647 w 116"/>
                <a:gd name="T13" fmla="*/ 2147483647 h 233"/>
                <a:gd name="T14" fmla="*/ 2147483647 w 116"/>
                <a:gd name="T15" fmla="*/ 2147483647 h 233"/>
                <a:gd name="T16" fmla="*/ 2147483647 w 116"/>
                <a:gd name="T17" fmla="*/ 2147483647 h 233"/>
                <a:gd name="T18" fmla="*/ 2147483647 w 116"/>
                <a:gd name="T19" fmla="*/ 2147483647 h 233"/>
                <a:gd name="T20" fmla="*/ 2147483647 w 116"/>
                <a:gd name="T21" fmla="*/ 2147483647 h 233"/>
                <a:gd name="T22" fmla="*/ 2147483647 w 116"/>
                <a:gd name="T23" fmla="*/ 0 h 23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16"/>
                <a:gd name="T37" fmla="*/ 0 h 233"/>
                <a:gd name="T38" fmla="*/ 116 w 116"/>
                <a:gd name="T39" fmla="*/ 233 h 23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16" h="233">
                  <a:moveTo>
                    <a:pt x="58" y="0"/>
                  </a:moveTo>
                  <a:lnTo>
                    <a:pt x="29" y="29"/>
                  </a:lnTo>
                  <a:lnTo>
                    <a:pt x="48" y="97"/>
                  </a:lnTo>
                  <a:lnTo>
                    <a:pt x="29" y="126"/>
                  </a:lnTo>
                  <a:lnTo>
                    <a:pt x="0" y="165"/>
                  </a:lnTo>
                  <a:lnTo>
                    <a:pt x="48" y="233"/>
                  </a:lnTo>
                  <a:lnTo>
                    <a:pt x="107" y="165"/>
                  </a:lnTo>
                  <a:lnTo>
                    <a:pt x="116" y="77"/>
                  </a:lnTo>
                  <a:lnTo>
                    <a:pt x="97" y="77"/>
                  </a:lnTo>
                  <a:lnTo>
                    <a:pt x="116" y="39"/>
                  </a:lnTo>
                  <a:lnTo>
                    <a:pt x="116" y="1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Freeform 11"/>
            <p:cNvSpPr>
              <a:spLocks/>
            </p:cNvSpPr>
            <p:nvPr/>
          </p:nvSpPr>
          <p:spPr bwMode="auto">
            <a:xfrm>
              <a:off x="11167419" y="4163245"/>
              <a:ext cx="185793" cy="395050"/>
            </a:xfrm>
            <a:custGeom>
              <a:avLst/>
              <a:gdLst>
                <a:gd name="T0" fmla="*/ 2147483647 w 97"/>
                <a:gd name="T1" fmla="*/ 0 h 165"/>
                <a:gd name="T2" fmla="*/ 0 w 97"/>
                <a:gd name="T3" fmla="*/ 0 h 165"/>
                <a:gd name="T4" fmla="*/ 0 w 97"/>
                <a:gd name="T5" fmla="*/ 2147483647 h 165"/>
                <a:gd name="T6" fmla="*/ 2147483647 w 97"/>
                <a:gd name="T7" fmla="*/ 2147483647 h 165"/>
                <a:gd name="T8" fmla="*/ 2147483647 w 97"/>
                <a:gd name="T9" fmla="*/ 2147483647 h 165"/>
                <a:gd name="T10" fmla="*/ 2147483647 w 97"/>
                <a:gd name="T11" fmla="*/ 2147483647 h 165"/>
                <a:gd name="T12" fmla="*/ 2147483647 w 97"/>
                <a:gd name="T13" fmla="*/ 2147483647 h 165"/>
                <a:gd name="T14" fmla="*/ 2147483647 w 97"/>
                <a:gd name="T15" fmla="*/ 0 h 16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7"/>
                <a:gd name="T25" fmla="*/ 0 h 165"/>
                <a:gd name="T26" fmla="*/ 97 w 97"/>
                <a:gd name="T27" fmla="*/ 165 h 16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7" h="165">
                  <a:moveTo>
                    <a:pt x="87" y="0"/>
                  </a:moveTo>
                  <a:lnTo>
                    <a:pt x="0" y="0"/>
                  </a:lnTo>
                  <a:lnTo>
                    <a:pt x="0" y="165"/>
                  </a:lnTo>
                  <a:lnTo>
                    <a:pt x="77" y="165"/>
                  </a:lnTo>
                  <a:lnTo>
                    <a:pt x="97" y="136"/>
                  </a:lnTo>
                  <a:lnTo>
                    <a:pt x="58" y="87"/>
                  </a:lnTo>
                  <a:lnTo>
                    <a:pt x="58" y="39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Freeform 12"/>
            <p:cNvSpPr>
              <a:spLocks/>
            </p:cNvSpPr>
            <p:nvPr/>
          </p:nvSpPr>
          <p:spPr bwMode="auto">
            <a:xfrm>
              <a:off x="10665587" y="4208736"/>
              <a:ext cx="668471" cy="536309"/>
            </a:xfrm>
            <a:custGeom>
              <a:avLst/>
              <a:gdLst>
                <a:gd name="T0" fmla="*/ 0 w 349"/>
                <a:gd name="T1" fmla="*/ 0 h 224"/>
                <a:gd name="T2" fmla="*/ 2147483647 w 349"/>
                <a:gd name="T3" fmla="*/ 0 h 224"/>
                <a:gd name="T4" fmla="*/ 2147483647 w 349"/>
                <a:gd name="T5" fmla="*/ 2147483647 h 224"/>
                <a:gd name="T6" fmla="*/ 2147483647 w 349"/>
                <a:gd name="T7" fmla="*/ 2147483647 h 224"/>
                <a:gd name="T8" fmla="*/ 2147483647 w 349"/>
                <a:gd name="T9" fmla="*/ 2147483647 h 224"/>
                <a:gd name="T10" fmla="*/ 2147483647 w 349"/>
                <a:gd name="T11" fmla="*/ 2147483647 h 224"/>
                <a:gd name="T12" fmla="*/ 2147483647 w 349"/>
                <a:gd name="T13" fmla="*/ 2147483647 h 224"/>
                <a:gd name="T14" fmla="*/ 2147483647 w 349"/>
                <a:gd name="T15" fmla="*/ 2147483647 h 224"/>
                <a:gd name="T16" fmla="*/ 2147483647 w 349"/>
                <a:gd name="T17" fmla="*/ 2147483647 h 224"/>
                <a:gd name="T18" fmla="*/ 0 w 349"/>
                <a:gd name="T19" fmla="*/ 2147483647 h 224"/>
                <a:gd name="T20" fmla="*/ 0 w 349"/>
                <a:gd name="T21" fmla="*/ 0 h 22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49"/>
                <a:gd name="T34" fmla="*/ 0 h 224"/>
                <a:gd name="T35" fmla="*/ 349 w 349"/>
                <a:gd name="T36" fmla="*/ 224 h 22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49" h="224">
                  <a:moveTo>
                    <a:pt x="0" y="0"/>
                  </a:moveTo>
                  <a:lnTo>
                    <a:pt x="271" y="0"/>
                  </a:lnTo>
                  <a:lnTo>
                    <a:pt x="271" y="146"/>
                  </a:lnTo>
                  <a:lnTo>
                    <a:pt x="349" y="146"/>
                  </a:lnTo>
                  <a:lnTo>
                    <a:pt x="300" y="224"/>
                  </a:lnTo>
                  <a:lnTo>
                    <a:pt x="213" y="204"/>
                  </a:lnTo>
                  <a:lnTo>
                    <a:pt x="174" y="88"/>
                  </a:lnTo>
                  <a:lnTo>
                    <a:pt x="165" y="68"/>
                  </a:lnTo>
                  <a:lnTo>
                    <a:pt x="97" y="49"/>
                  </a:lnTo>
                  <a:lnTo>
                    <a:pt x="0" y="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Freeform 13"/>
            <p:cNvSpPr>
              <a:spLocks/>
            </p:cNvSpPr>
            <p:nvPr/>
          </p:nvSpPr>
          <p:spPr bwMode="auto">
            <a:xfrm>
              <a:off x="7133609" y="4163245"/>
              <a:ext cx="1133911" cy="742213"/>
            </a:xfrm>
            <a:custGeom>
              <a:avLst/>
              <a:gdLst>
                <a:gd name="T0" fmla="*/ 0 w 592"/>
                <a:gd name="T1" fmla="*/ 0 h 310"/>
                <a:gd name="T2" fmla="*/ 2147483647 w 592"/>
                <a:gd name="T3" fmla="*/ 0 h 310"/>
                <a:gd name="T4" fmla="*/ 2147483647 w 592"/>
                <a:gd name="T5" fmla="*/ 2147483647 h 310"/>
                <a:gd name="T6" fmla="*/ 2147483647 w 592"/>
                <a:gd name="T7" fmla="*/ 2147483647 h 310"/>
                <a:gd name="T8" fmla="*/ 2147483647 w 592"/>
                <a:gd name="T9" fmla="*/ 2147483647 h 310"/>
                <a:gd name="T10" fmla="*/ 2147483647 w 592"/>
                <a:gd name="T11" fmla="*/ 2147483647 h 310"/>
                <a:gd name="T12" fmla="*/ 0 w 592"/>
                <a:gd name="T13" fmla="*/ 2147483647 h 310"/>
                <a:gd name="T14" fmla="*/ 0 w 592"/>
                <a:gd name="T15" fmla="*/ 0 h 3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92"/>
                <a:gd name="T25" fmla="*/ 0 h 310"/>
                <a:gd name="T26" fmla="*/ 592 w 592"/>
                <a:gd name="T27" fmla="*/ 310 h 3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92" h="310">
                  <a:moveTo>
                    <a:pt x="0" y="0"/>
                  </a:moveTo>
                  <a:lnTo>
                    <a:pt x="563" y="0"/>
                  </a:lnTo>
                  <a:lnTo>
                    <a:pt x="582" y="19"/>
                  </a:lnTo>
                  <a:lnTo>
                    <a:pt x="553" y="48"/>
                  </a:lnTo>
                  <a:lnTo>
                    <a:pt x="592" y="87"/>
                  </a:lnTo>
                  <a:lnTo>
                    <a:pt x="592" y="310"/>
                  </a:lnTo>
                  <a:lnTo>
                    <a:pt x="0" y="3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Freeform 14"/>
            <p:cNvSpPr>
              <a:spLocks/>
            </p:cNvSpPr>
            <p:nvPr/>
          </p:nvSpPr>
          <p:spPr bwMode="auto">
            <a:xfrm>
              <a:off x="6853962" y="2606991"/>
              <a:ext cx="1172218" cy="928964"/>
            </a:xfrm>
            <a:custGeom>
              <a:avLst/>
              <a:gdLst>
                <a:gd name="T0" fmla="*/ 0 w 612"/>
                <a:gd name="T1" fmla="*/ 0 h 388"/>
                <a:gd name="T2" fmla="*/ 2147483647 w 612"/>
                <a:gd name="T3" fmla="*/ 0 h 388"/>
                <a:gd name="T4" fmla="*/ 2147483647 w 612"/>
                <a:gd name="T5" fmla="*/ 2147483647 h 388"/>
                <a:gd name="T6" fmla="*/ 2147483647 w 612"/>
                <a:gd name="T7" fmla="*/ 2147483647 h 388"/>
                <a:gd name="T8" fmla="*/ 2147483647 w 612"/>
                <a:gd name="T9" fmla="*/ 2147483647 h 388"/>
                <a:gd name="T10" fmla="*/ 2147483647 w 612"/>
                <a:gd name="T11" fmla="*/ 2147483647 h 388"/>
                <a:gd name="T12" fmla="*/ 2147483647 w 612"/>
                <a:gd name="T13" fmla="*/ 2147483647 h 388"/>
                <a:gd name="T14" fmla="*/ 2147483647 w 612"/>
                <a:gd name="T15" fmla="*/ 2147483647 h 388"/>
                <a:gd name="T16" fmla="*/ 2147483647 w 612"/>
                <a:gd name="T17" fmla="*/ 2147483647 h 388"/>
                <a:gd name="T18" fmla="*/ 2147483647 w 612"/>
                <a:gd name="T19" fmla="*/ 2147483647 h 388"/>
                <a:gd name="T20" fmla="*/ 0 w 612"/>
                <a:gd name="T21" fmla="*/ 2147483647 h 388"/>
                <a:gd name="T22" fmla="*/ 0 w 612"/>
                <a:gd name="T23" fmla="*/ 0 h 38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12"/>
                <a:gd name="T37" fmla="*/ 0 h 388"/>
                <a:gd name="T38" fmla="*/ 612 w 612"/>
                <a:gd name="T39" fmla="*/ 388 h 38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12" h="388">
                  <a:moveTo>
                    <a:pt x="0" y="0"/>
                  </a:moveTo>
                  <a:lnTo>
                    <a:pt x="602" y="0"/>
                  </a:lnTo>
                  <a:lnTo>
                    <a:pt x="602" y="29"/>
                  </a:lnTo>
                  <a:lnTo>
                    <a:pt x="573" y="68"/>
                  </a:lnTo>
                  <a:lnTo>
                    <a:pt x="612" y="107"/>
                  </a:lnTo>
                  <a:lnTo>
                    <a:pt x="612" y="281"/>
                  </a:lnTo>
                  <a:lnTo>
                    <a:pt x="583" y="281"/>
                  </a:lnTo>
                  <a:lnTo>
                    <a:pt x="583" y="388"/>
                  </a:lnTo>
                  <a:lnTo>
                    <a:pt x="486" y="359"/>
                  </a:lnTo>
                  <a:lnTo>
                    <a:pt x="437" y="330"/>
                  </a:lnTo>
                  <a:lnTo>
                    <a:pt x="0" y="3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Freeform 15"/>
            <p:cNvSpPr>
              <a:spLocks/>
            </p:cNvSpPr>
            <p:nvPr/>
          </p:nvSpPr>
          <p:spPr bwMode="auto">
            <a:xfrm>
              <a:off x="7970635" y="3279772"/>
              <a:ext cx="1020902" cy="720665"/>
            </a:xfrm>
            <a:custGeom>
              <a:avLst/>
              <a:gdLst>
                <a:gd name="T0" fmla="*/ 0 w 533"/>
                <a:gd name="T1" fmla="*/ 0 h 301"/>
                <a:gd name="T2" fmla="*/ 2147483647 w 533"/>
                <a:gd name="T3" fmla="*/ 0 h 301"/>
                <a:gd name="T4" fmla="*/ 2147483647 w 533"/>
                <a:gd name="T5" fmla="*/ 2147483647 h 301"/>
                <a:gd name="T6" fmla="*/ 2147483647 w 533"/>
                <a:gd name="T7" fmla="*/ 2147483647 h 301"/>
                <a:gd name="T8" fmla="*/ 2147483647 w 533"/>
                <a:gd name="T9" fmla="*/ 2147483647 h 301"/>
                <a:gd name="T10" fmla="*/ 2147483647 w 533"/>
                <a:gd name="T11" fmla="*/ 2147483647 h 301"/>
                <a:gd name="T12" fmla="*/ 2147483647 w 533"/>
                <a:gd name="T13" fmla="*/ 2147483647 h 301"/>
                <a:gd name="T14" fmla="*/ 2147483647 w 533"/>
                <a:gd name="T15" fmla="*/ 2147483647 h 301"/>
                <a:gd name="T16" fmla="*/ 2147483647 w 533"/>
                <a:gd name="T17" fmla="*/ 2147483647 h 301"/>
                <a:gd name="T18" fmla="*/ 2147483647 w 533"/>
                <a:gd name="T19" fmla="*/ 2147483647 h 301"/>
                <a:gd name="T20" fmla="*/ 0 w 533"/>
                <a:gd name="T21" fmla="*/ 2147483647 h 301"/>
                <a:gd name="T22" fmla="*/ 0 w 533"/>
                <a:gd name="T23" fmla="*/ 0 h 30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33"/>
                <a:gd name="T37" fmla="*/ 0 h 301"/>
                <a:gd name="T38" fmla="*/ 533 w 533"/>
                <a:gd name="T39" fmla="*/ 301 h 30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33" h="301">
                  <a:moveTo>
                    <a:pt x="0" y="0"/>
                  </a:moveTo>
                  <a:lnTo>
                    <a:pt x="456" y="0"/>
                  </a:lnTo>
                  <a:lnTo>
                    <a:pt x="475" y="29"/>
                  </a:lnTo>
                  <a:lnTo>
                    <a:pt x="465" y="78"/>
                  </a:lnTo>
                  <a:lnTo>
                    <a:pt x="514" y="117"/>
                  </a:lnTo>
                  <a:lnTo>
                    <a:pt x="533" y="165"/>
                  </a:lnTo>
                  <a:lnTo>
                    <a:pt x="475" y="214"/>
                  </a:lnTo>
                  <a:lnTo>
                    <a:pt x="485" y="243"/>
                  </a:lnTo>
                  <a:lnTo>
                    <a:pt x="427" y="301"/>
                  </a:lnTo>
                  <a:lnTo>
                    <a:pt x="68" y="301"/>
                  </a:lnTo>
                  <a:lnTo>
                    <a:pt x="0" y="1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Freeform 16"/>
            <p:cNvSpPr>
              <a:spLocks/>
            </p:cNvSpPr>
            <p:nvPr/>
          </p:nvSpPr>
          <p:spPr bwMode="auto">
            <a:xfrm>
              <a:off x="7895934" y="1840835"/>
              <a:ext cx="1040057" cy="1438937"/>
            </a:xfrm>
            <a:custGeom>
              <a:avLst/>
              <a:gdLst>
                <a:gd name="T0" fmla="*/ 0 w 543"/>
                <a:gd name="T1" fmla="*/ 0 h 601"/>
                <a:gd name="T2" fmla="*/ 2147483647 w 543"/>
                <a:gd name="T3" fmla="*/ 0 h 601"/>
                <a:gd name="T4" fmla="*/ 2147483647 w 543"/>
                <a:gd name="T5" fmla="*/ 2147483647 h 601"/>
                <a:gd name="T6" fmla="*/ 2147483647 w 543"/>
                <a:gd name="T7" fmla="*/ 2147483647 h 601"/>
                <a:gd name="T8" fmla="*/ 2147483647 w 543"/>
                <a:gd name="T9" fmla="*/ 2147483647 h 601"/>
                <a:gd name="T10" fmla="*/ 2147483647 w 543"/>
                <a:gd name="T11" fmla="*/ 2147483647 h 601"/>
                <a:gd name="T12" fmla="*/ 2147483647 w 543"/>
                <a:gd name="T13" fmla="*/ 2147483647 h 601"/>
                <a:gd name="T14" fmla="*/ 2147483647 w 543"/>
                <a:gd name="T15" fmla="*/ 2147483647 h 601"/>
                <a:gd name="T16" fmla="*/ 2147483647 w 543"/>
                <a:gd name="T17" fmla="*/ 2147483647 h 601"/>
                <a:gd name="T18" fmla="*/ 2147483647 w 543"/>
                <a:gd name="T19" fmla="*/ 2147483647 h 601"/>
                <a:gd name="T20" fmla="*/ 2147483647 w 543"/>
                <a:gd name="T21" fmla="*/ 2147483647 h 601"/>
                <a:gd name="T22" fmla="*/ 2147483647 w 543"/>
                <a:gd name="T23" fmla="*/ 2147483647 h 601"/>
                <a:gd name="T24" fmla="*/ 2147483647 w 543"/>
                <a:gd name="T25" fmla="*/ 2147483647 h 601"/>
                <a:gd name="T26" fmla="*/ 2147483647 w 543"/>
                <a:gd name="T27" fmla="*/ 2147483647 h 601"/>
                <a:gd name="T28" fmla="*/ 0 w 543"/>
                <a:gd name="T29" fmla="*/ 0 h 60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43"/>
                <a:gd name="T46" fmla="*/ 0 h 601"/>
                <a:gd name="T47" fmla="*/ 543 w 543"/>
                <a:gd name="T48" fmla="*/ 601 h 60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43" h="601">
                  <a:moveTo>
                    <a:pt x="0" y="0"/>
                  </a:moveTo>
                  <a:lnTo>
                    <a:pt x="174" y="0"/>
                  </a:lnTo>
                  <a:lnTo>
                    <a:pt x="543" y="77"/>
                  </a:lnTo>
                  <a:lnTo>
                    <a:pt x="417" y="194"/>
                  </a:lnTo>
                  <a:lnTo>
                    <a:pt x="369" y="368"/>
                  </a:lnTo>
                  <a:lnTo>
                    <a:pt x="369" y="465"/>
                  </a:lnTo>
                  <a:lnTo>
                    <a:pt x="485" y="553"/>
                  </a:lnTo>
                  <a:lnTo>
                    <a:pt x="495" y="601"/>
                  </a:lnTo>
                  <a:lnTo>
                    <a:pt x="68" y="601"/>
                  </a:lnTo>
                  <a:lnTo>
                    <a:pt x="68" y="427"/>
                  </a:lnTo>
                  <a:lnTo>
                    <a:pt x="29" y="388"/>
                  </a:lnTo>
                  <a:lnTo>
                    <a:pt x="58" y="359"/>
                  </a:lnTo>
                  <a:lnTo>
                    <a:pt x="58" y="320"/>
                  </a:lnTo>
                  <a:lnTo>
                    <a:pt x="39" y="2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Freeform 17"/>
            <p:cNvSpPr>
              <a:spLocks/>
            </p:cNvSpPr>
            <p:nvPr/>
          </p:nvSpPr>
          <p:spPr bwMode="auto">
            <a:xfrm>
              <a:off x="8583560" y="2374751"/>
              <a:ext cx="928963" cy="1185147"/>
            </a:xfrm>
            <a:custGeom>
              <a:avLst/>
              <a:gdLst>
                <a:gd name="T0" fmla="*/ 2147483647 w 485"/>
                <a:gd name="T1" fmla="*/ 2147483647 h 495"/>
                <a:gd name="T2" fmla="*/ 2147483647 w 485"/>
                <a:gd name="T3" fmla="*/ 0 h 495"/>
                <a:gd name="T4" fmla="*/ 2147483647 w 485"/>
                <a:gd name="T5" fmla="*/ 2147483647 h 495"/>
                <a:gd name="T6" fmla="*/ 2147483647 w 485"/>
                <a:gd name="T7" fmla="*/ 2147483647 h 495"/>
                <a:gd name="T8" fmla="*/ 2147483647 w 485"/>
                <a:gd name="T9" fmla="*/ 2147483647 h 495"/>
                <a:gd name="T10" fmla="*/ 2147483647 w 485"/>
                <a:gd name="T11" fmla="*/ 2147483647 h 495"/>
                <a:gd name="T12" fmla="*/ 2147483647 w 485"/>
                <a:gd name="T13" fmla="*/ 2147483647 h 495"/>
                <a:gd name="T14" fmla="*/ 2147483647 w 485"/>
                <a:gd name="T15" fmla="*/ 2147483647 h 495"/>
                <a:gd name="T16" fmla="*/ 2147483647 w 485"/>
                <a:gd name="T17" fmla="*/ 2147483647 h 495"/>
                <a:gd name="T18" fmla="*/ 2147483647 w 485"/>
                <a:gd name="T19" fmla="*/ 2147483647 h 495"/>
                <a:gd name="T20" fmla="*/ 2147483647 w 485"/>
                <a:gd name="T21" fmla="*/ 2147483647 h 495"/>
                <a:gd name="T22" fmla="*/ 2147483647 w 485"/>
                <a:gd name="T23" fmla="*/ 2147483647 h 495"/>
                <a:gd name="T24" fmla="*/ 2147483647 w 485"/>
                <a:gd name="T25" fmla="*/ 2147483647 h 495"/>
                <a:gd name="T26" fmla="*/ 2147483647 w 485"/>
                <a:gd name="T27" fmla="*/ 2147483647 h 495"/>
                <a:gd name="T28" fmla="*/ 2147483647 w 485"/>
                <a:gd name="T29" fmla="*/ 2147483647 h 495"/>
                <a:gd name="T30" fmla="*/ 0 w 485"/>
                <a:gd name="T31" fmla="*/ 2147483647 h 495"/>
                <a:gd name="T32" fmla="*/ 0 w 485"/>
                <a:gd name="T33" fmla="*/ 2147483647 h 495"/>
                <a:gd name="T34" fmla="*/ 2147483647 w 485"/>
                <a:gd name="T35" fmla="*/ 2147483647 h 49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5"/>
                <a:gd name="T55" fmla="*/ 0 h 495"/>
                <a:gd name="T56" fmla="*/ 485 w 485"/>
                <a:gd name="T57" fmla="*/ 495 h 49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5" h="495">
                  <a:moveTo>
                    <a:pt x="39" y="39"/>
                  </a:moveTo>
                  <a:lnTo>
                    <a:pt x="155" y="0"/>
                  </a:lnTo>
                  <a:lnTo>
                    <a:pt x="184" y="48"/>
                  </a:lnTo>
                  <a:lnTo>
                    <a:pt x="339" y="126"/>
                  </a:lnTo>
                  <a:lnTo>
                    <a:pt x="378" y="175"/>
                  </a:lnTo>
                  <a:lnTo>
                    <a:pt x="398" y="223"/>
                  </a:lnTo>
                  <a:lnTo>
                    <a:pt x="456" y="213"/>
                  </a:lnTo>
                  <a:lnTo>
                    <a:pt x="485" y="233"/>
                  </a:lnTo>
                  <a:lnTo>
                    <a:pt x="427" y="310"/>
                  </a:lnTo>
                  <a:lnTo>
                    <a:pt x="398" y="495"/>
                  </a:lnTo>
                  <a:lnTo>
                    <a:pt x="194" y="495"/>
                  </a:lnTo>
                  <a:lnTo>
                    <a:pt x="145" y="456"/>
                  </a:lnTo>
                  <a:lnTo>
                    <a:pt x="155" y="417"/>
                  </a:lnTo>
                  <a:lnTo>
                    <a:pt x="136" y="369"/>
                  </a:lnTo>
                  <a:lnTo>
                    <a:pt x="126" y="330"/>
                  </a:lnTo>
                  <a:lnTo>
                    <a:pt x="0" y="242"/>
                  </a:lnTo>
                  <a:lnTo>
                    <a:pt x="0" y="155"/>
                  </a:lnTo>
                  <a:lnTo>
                    <a:pt x="39" y="39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Freeform 18"/>
            <p:cNvSpPr>
              <a:spLocks/>
            </p:cNvSpPr>
            <p:nvPr/>
          </p:nvSpPr>
          <p:spPr bwMode="auto">
            <a:xfrm>
              <a:off x="8918752" y="2257432"/>
              <a:ext cx="1059211" cy="627290"/>
            </a:xfrm>
            <a:custGeom>
              <a:avLst/>
              <a:gdLst>
                <a:gd name="T0" fmla="*/ 0 w 553"/>
                <a:gd name="T1" fmla="*/ 2147483647 h 262"/>
                <a:gd name="T2" fmla="*/ 2147483647 w 553"/>
                <a:gd name="T3" fmla="*/ 2147483647 h 262"/>
                <a:gd name="T4" fmla="*/ 2147483647 w 553"/>
                <a:gd name="T5" fmla="*/ 2147483647 h 262"/>
                <a:gd name="T6" fmla="*/ 2147483647 w 553"/>
                <a:gd name="T7" fmla="*/ 2147483647 h 262"/>
                <a:gd name="T8" fmla="*/ 2147483647 w 553"/>
                <a:gd name="T9" fmla="*/ 2147483647 h 262"/>
                <a:gd name="T10" fmla="*/ 2147483647 w 553"/>
                <a:gd name="T11" fmla="*/ 2147483647 h 262"/>
                <a:gd name="T12" fmla="*/ 2147483647 w 553"/>
                <a:gd name="T13" fmla="*/ 2147483647 h 262"/>
                <a:gd name="T14" fmla="*/ 2147483647 w 553"/>
                <a:gd name="T15" fmla="*/ 2147483647 h 262"/>
                <a:gd name="T16" fmla="*/ 2147483647 w 553"/>
                <a:gd name="T17" fmla="*/ 2147483647 h 262"/>
                <a:gd name="T18" fmla="*/ 2147483647 w 553"/>
                <a:gd name="T19" fmla="*/ 2147483647 h 262"/>
                <a:gd name="T20" fmla="*/ 2147483647 w 553"/>
                <a:gd name="T21" fmla="*/ 0 h 262"/>
                <a:gd name="T22" fmla="*/ 0 w 553"/>
                <a:gd name="T23" fmla="*/ 2147483647 h 26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53"/>
                <a:gd name="T37" fmla="*/ 0 h 262"/>
                <a:gd name="T38" fmla="*/ 553 w 553"/>
                <a:gd name="T39" fmla="*/ 262 h 26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53" h="262">
                  <a:moveTo>
                    <a:pt x="0" y="88"/>
                  </a:moveTo>
                  <a:lnTo>
                    <a:pt x="174" y="185"/>
                  </a:lnTo>
                  <a:lnTo>
                    <a:pt x="203" y="224"/>
                  </a:lnTo>
                  <a:lnTo>
                    <a:pt x="223" y="262"/>
                  </a:lnTo>
                  <a:lnTo>
                    <a:pt x="310" y="175"/>
                  </a:lnTo>
                  <a:lnTo>
                    <a:pt x="553" y="136"/>
                  </a:lnTo>
                  <a:lnTo>
                    <a:pt x="446" y="68"/>
                  </a:lnTo>
                  <a:lnTo>
                    <a:pt x="310" y="136"/>
                  </a:lnTo>
                  <a:lnTo>
                    <a:pt x="174" y="78"/>
                  </a:lnTo>
                  <a:lnTo>
                    <a:pt x="252" y="10"/>
                  </a:lnTo>
                  <a:lnTo>
                    <a:pt x="184" y="0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Freeform 19"/>
            <p:cNvSpPr>
              <a:spLocks/>
            </p:cNvSpPr>
            <p:nvPr/>
          </p:nvSpPr>
          <p:spPr bwMode="auto">
            <a:xfrm>
              <a:off x="9531677" y="2745857"/>
              <a:ext cx="687625" cy="998398"/>
            </a:xfrm>
            <a:custGeom>
              <a:avLst/>
              <a:gdLst>
                <a:gd name="T0" fmla="*/ 2147483647 w 359"/>
                <a:gd name="T1" fmla="*/ 0 h 417"/>
                <a:gd name="T2" fmla="*/ 2147483647 w 359"/>
                <a:gd name="T3" fmla="*/ 2147483647 h 417"/>
                <a:gd name="T4" fmla="*/ 2147483647 w 359"/>
                <a:gd name="T5" fmla="*/ 2147483647 h 417"/>
                <a:gd name="T6" fmla="*/ 2147483647 w 359"/>
                <a:gd name="T7" fmla="*/ 2147483647 h 417"/>
                <a:gd name="T8" fmla="*/ 2147483647 w 359"/>
                <a:gd name="T9" fmla="*/ 2147483647 h 417"/>
                <a:gd name="T10" fmla="*/ 2147483647 w 359"/>
                <a:gd name="T11" fmla="*/ 2147483647 h 417"/>
                <a:gd name="T12" fmla="*/ 2147483647 w 359"/>
                <a:gd name="T13" fmla="*/ 2147483647 h 417"/>
                <a:gd name="T14" fmla="*/ 2147483647 w 359"/>
                <a:gd name="T15" fmla="*/ 2147483647 h 417"/>
                <a:gd name="T16" fmla="*/ 2147483647 w 359"/>
                <a:gd name="T17" fmla="*/ 2147483647 h 417"/>
                <a:gd name="T18" fmla="*/ 2147483647 w 359"/>
                <a:gd name="T19" fmla="*/ 2147483647 h 417"/>
                <a:gd name="T20" fmla="*/ 0 w 359"/>
                <a:gd name="T21" fmla="*/ 2147483647 h 417"/>
                <a:gd name="T22" fmla="*/ 2147483647 w 359"/>
                <a:gd name="T23" fmla="*/ 2147483647 h 417"/>
                <a:gd name="T24" fmla="*/ 2147483647 w 359"/>
                <a:gd name="T25" fmla="*/ 2147483647 h 417"/>
                <a:gd name="T26" fmla="*/ 2147483647 w 359"/>
                <a:gd name="T27" fmla="*/ 2147483647 h 417"/>
                <a:gd name="T28" fmla="*/ 2147483647 w 359"/>
                <a:gd name="T29" fmla="*/ 0 h 41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59"/>
                <a:gd name="T46" fmla="*/ 0 h 417"/>
                <a:gd name="T47" fmla="*/ 359 w 359"/>
                <a:gd name="T48" fmla="*/ 417 h 41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59" h="417">
                  <a:moveTo>
                    <a:pt x="165" y="0"/>
                  </a:moveTo>
                  <a:lnTo>
                    <a:pt x="281" y="29"/>
                  </a:lnTo>
                  <a:lnTo>
                    <a:pt x="310" y="117"/>
                  </a:lnTo>
                  <a:lnTo>
                    <a:pt x="242" y="184"/>
                  </a:lnTo>
                  <a:lnTo>
                    <a:pt x="262" y="214"/>
                  </a:lnTo>
                  <a:lnTo>
                    <a:pt x="320" y="175"/>
                  </a:lnTo>
                  <a:lnTo>
                    <a:pt x="349" y="184"/>
                  </a:lnTo>
                  <a:lnTo>
                    <a:pt x="359" y="301"/>
                  </a:lnTo>
                  <a:lnTo>
                    <a:pt x="281" y="388"/>
                  </a:lnTo>
                  <a:lnTo>
                    <a:pt x="281" y="417"/>
                  </a:lnTo>
                  <a:lnTo>
                    <a:pt x="0" y="417"/>
                  </a:lnTo>
                  <a:lnTo>
                    <a:pt x="39" y="301"/>
                  </a:lnTo>
                  <a:lnTo>
                    <a:pt x="19" y="204"/>
                  </a:lnTo>
                  <a:lnTo>
                    <a:pt x="58" y="107"/>
                  </a:lnTo>
                  <a:lnTo>
                    <a:pt x="165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Freeform 20"/>
            <p:cNvSpPr>
              <a:spLocks/>
            </p:cNvSpPr>
            <p:nvPr/>
          </p:nvSpPr>
          <p:spPr bwMode="auto">
            <a:xfrm>
              <a:off x="8788506" y="3559897"/>
              <a:ext cx="632078" cy="1324014"/>
            </a:xfrm>
            <a:custGeom>
              <a:avLst/>
              <a:gdLst>
                <a:gd name="T0" fmla="*/ 2147483647 w 330"/>
                <a:gd name="T1" fmla="*/ 0 h 553"/>
                <a:gd name="T2" fmla="*/ 2147483647 w 330"/>
                <a:gd name="T3" fmla="*/ 0 h 553"/>
                <a:gd name="T4" fmla="*/ 2147483647 w 330"/>
                <a:gd name="T5" fmla="*/ 2147483647 h 553"/>
                <a:gd name="T6" fmla="*/ 2147483647 w 330"/>
                <a:gd name="T7" fmla="*/ 2147483647 h 553"/>
                <a:gd name="T8" fmla="*/ 2147483647 w 330"/>
                <a:gd name="T9" fmla="*/ 2147483647 h 553"/>
                <a:gd name="T10" fmla="*/ 2147483647 w 330"/>
                <a:gd name="T11" fmla="*/ 2147483647 h 553"/>
                <a:gd name="T12" fmla="*/ 2147483647 w 330"/>
                <a:gd name="T13" fmla="*/ 2147483647 h 553"/>
                <a:gd name="T14" fmla="*/ 2147483647 w 330"/>
                <a:gd name="T15" fmla="*/ 2147483647 h 553"/>
                <a:gd name="T16" fmla="*/ 2147483647 w 330"/>
                <a:gd name="T17" fmla="*/ 2147483647 h 553"/>
                <a:gd name="T18" fmla="*/ 2147483647 w 330"/>
                <a:gd name="T19" fmla="*/ 2147483647 h 553"/>
                <a:gd name="T20" fmla="*/ 2147483647 w 330"/>
                <a:gd name="T21" fmla="*/ 2147483647 h 553"/>
                <a:gd name="T22" fmla="*/ 2147483647 w 330"/>
                <a:gd name="T23" fmla="*/ 2147483647 h 553"/>
                <a:gd name="T24" fmla="*/ 0 w 330"/>
                <a:gd name="T25" fmla="*/ 2147483647 h 553"/>
                <a:gd name="T26" fmla="*/ 2147483647 w 330"/>
                <a:gd name="T27" fmla="*/ 2147483647 h 553"/>
                <a:gd name="T28" fmla="*/ 2147483647 w 330"/>
                <a:gd name="T29" fmla="*/ 2147483647 h 553"/>
                <a:gd name="T30" fmla="*/ 2147483647 w 330"/>
                <a:gd name="T31" fmla="*/ 2147483647 h 553"/>
                <a:gd name="T32" fmla="*/ 2147483647 w 330"/>
                <a:gd name="T33" fmla="*/ 2147483647 h 553"/>
                <a:gd name="T34" fmla="*/ 2147483647 w 330"/>
                <a:gd name="T35" fmla="*/ 0 h 55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30"/>
                <a:gd name="T55" fmla="*/ 0 h 553"/>
                <a:gd name="T56" fmla="*/ 330 w 330"/>
                <a:gd name="T57" fmla="*/ 553 h 55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30" h="553">
                  <a:moveTo>
                    <a:pt x="87" y="0"/>
                  </a:moveTo>
                  <a:lnTo>
                    <a:pt x="300" y="0"/>
                  </a:lnTo>
                  <a:lnTo>
                    <a:pt x="330" y="77"/>
                  </a:lnTo>
                  <a:lnTo>
                    <a:pt x="330" y="359"/>
                  </a:lnTo>
                  <a:lnTo>
                    <a:pt x="330" y="388"/>
                  </a:lnTo>
                  <a:lnTo>
                    <a:pt x="291" y="436"/>
                  </a:lnTo>
                  <a:lnTo>
                    <a:pt x="281" y="495"/>
                  </a:lnTo>
                  <a:lnTo>
                    <a:pt x="194" y="553"/>
                  </a:lnTo>
                  <a:lnTo>
                    <a:pt x="165" y="533"/>
                  </a:lnTo>
                  <a:lnTo>
                    <a:pt x="77" y="417"/>
                  </a:lnTo>
                  <a:lnTo>
                    <a:pt x="106" y="388"/>
                  </a:lnTo>
                  <a:lnTo>
                    <a:pt x="68" y="359"/>
                  </a:lnTo>
                  <a:lnTo>
                    <a:pt x="0" y="252"/>
                  </a:lnTo>
                  <a:lnTo>
                    <a:pt x="9" y="184"/>
                  </a:lnTo>
                  <a:lnTo>
                    <a:pt x="58" y="126"/>
                  </a:lnTo>
                  <a:lnTo>
                    <a:pt x="48" y="97"/>
                  </a:lnTo>
                  <a:lnTo>
                    <a:pt x="106" y="48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Freeform 21"/>
            <p:cNvSpPr>
              <a:spLocks/>
            </p:cNvSpPr>
            <p:nvPr/>
          </p:nvSpPr>
          <p:spPr bwMode="auto">
            <a:xfrm>
              <a:off x="8100882" y="4000437"/>
              <a:ext cx="1059210" cy="1161206"/>
            </a:xfrm>
            <a:custGeom>
              <a:avLst/>
              <a:gdLst>
                <a:gd name="T0" fmla="*/ 0 w 553"/>
                <a:gd name="T1" fmla="*/ 0 h 485"/>
                <a:gd name="T2" fmla="*/ 2147483647 w 553"/>
                <a:gd name="T3" fmla="*/ 0 h 485"/>
                <a:gd name="T4" fmla="*/ 2147483647 w 553"/>
                <a:gd name="T5" fmla="*/ 2147483647 h 485"/>
                <a:gd name="T6" fmla="*/ 2147483647 w 553"/>
                <a:gd name="T7" fmla="*/ 2147483647 h 485"/>
                <a:gd name="T8" fmla="*/ 2147483647 w 553"/>
                <a:gd name="T9" fmla="*/ 2147483647 h 485"/>
                <a:gd name="T10" fmla="*/ 2147483647 w 553"/>
                <a:gd name="T11" fmla="*/ 2147483647 h 485"/>
                <a:gd name="T12" fmla="*/ 2147483647 w 553"/>
                <a:gd name="T13" fmla="*/ 2147483647 h 485"/>
                <a:gd name="T14" fmla="*/ 2147483647 w 553"/>
                <a:gd name="T15" fmla="*/ 2147483647 h 485"/>
                <a:gd name="T16" fmla="*/ 2147483647 w 553"/>
                <a:gd name="T17" fmla="*/ 2147483647 h 485"/>
                <a:gd name="T18" fmla="*/ 2147483647 w 553"/>
                <a:gd name="T19" fmla="*/ 2147483647 h 485"/>
                <a:gd name="T20" fmla="*/ 2147483647 w 553"/>
                <a:gd name="T21" fmla="*/ 2147483647 h 485"/>
                <a:gd name="T22" fmla="*/ 2147483647 w 553"/>
                <a:gd name="T23" fmla="*/ 2147483647 h 485"/>
                <a:gd name="T24" fmla="*/ 2147483647 w 553"/>
                <a:gd name="T25" fmla="*/ 2147483647 h 485"/>
                <a:gd name="T26" fmla="*/ 2147483647 w 553"/>
                <a:gd name="T27" fmla="*/ 2147483647 h 485"/>
                <a:gd name="T28" fmla="*/ 2147483647 w 553"/>
                <a:gd name="T29" fmla="*/ 2147483647 h 485"/>
                <a:gd name="T30" fmla="*/ 2147483647 w 553"/>
                <a:gd name="T31" fmla="*/ 2147483647 h 485"/>
                <a:gd name="T32" fmla="*/ 0 w 553"/>
                <a:gd name="T33" fmla="*/ 0 h 48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3"/>
                <a:gd name="T52" fmla="*/ 0 h 485"/>
                <a:gd name="T53" fmla="*/ 553 w 553"/>
                <a:gd name="T54" fmla="*/ 485 h 48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3" h="485">
                  <a:moveTo>
                    <a:pt x="0" y="0"/>
                  </a:moveTo>
                  <a:lnTo>
                    <a:pt x="368" y="0"/>
                  </a:lnTo>
                  <a:lnTo>
                    <a:pt x="359" y="58"/>
                  </a:lnTo>
                  <a:lnTo>
                    <a:pt x="427" y="175"/>
                  </a:lnTo>
                  <a:lnTo>
                    <a:pt x="465" y="204"/>
                  </a:lnTo>
                  <a:lnTo>
                    <a:pt x="446" y="233"/>
                  </a:lnTo>
                  <a:lnTo>
                    <a:pt x="524" y="349"/>
                  </a:lnTo>
                  <a:lnTo>
                    <a:pt x="553" y="369"/>
                  </a:lnTo>
                  <a:lnTo>
                    <a:pt x="504" y="485"/>
                  </a:lnTo>
                  <a:lnTo>
                    <a:pt x="456" y="485"/>
                  </a:lnTo>
                  <a:lnTo>
                    <a:pt x="475" y="427"/>
                  </a:lnTo>
                  <a:lnTo>
                    <a:pt x="106" y="427"/>
                  </a:lnTo>
                  <a:lnTo>
                    <a:pt x="87" y="378"/>
                  </a:lnTo>
                  <a:lnTo>
                    <a:pt x="87" y="155"/>
                  </a:lnTo>
                  <a:lnTo>
                    <a:pt x="48" y="116"/>
                  </a:lnTo>
                  <a:lnTo>
                    <a:pt x="67" y="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Freeform 22"/>
            <p:cNvSpPr>
              <a:spLocks/>
            </p:cNvSpPr>
            <p:nvPr/>
          </p:nvSpPr>
          <p:spPr bwMode="auto">
            <a:xfrm>
              <a:off x="9326731" y="3722705"/>
              <a:ext cx="501832" cy="1043887"/>
            </a:xfrm>
            <a:custGeom>
              <a:avLst/>
              <a:gdLst>
                <a:gd name="T0" fmla="*/ 2147483647 w 262"/>
                <a:gd name="T1" fmla="*/ 0 h 436"/>
                <a:gd name="T2" fmla="*/ 2147483647 w 262"/>
                <a:gd name="T3" fmla="*/ 2147483647 h 436"/>
                <a:gd name="T4" fmla="*/ 2147483647 w 262"/>
                <a:gd name="T5" fmla="*/ 2147483647 h 436"/>
                <a:gd name="T6" fmla="*/ 2147483647 w 262"/>
                <a:gd name="T7" fmla="*/ 2147483647 h 436"/>
                <a:gd name="T8" fmla="*/ 2147483647 w 262"/>
                <a:gd name="T9" fmla="*/ 2147483647 h 436"/>
                <a:gd name="T10" fmla="*/ 2147483647 w 262"/>
                <a:gd name="T11" fmla="*/ 2147483647 h 436"/>
                <a:gd name="T12" fmla="*/ 0 w 262"/>
                <a:gd name="T13" fmla="*/ 2147483647 h 436"/>
                <a:gd name="T14" fmla="*/ 2147483647 w 262"/>
                <a:gd name="T15" fmla="*/ 2147483647 h 436"/>
                <a:gd name="T16" fmla="*/ 2147483647 w 262"/>
                <a:gd name="T17" fmla="*/ 2147483647 h 436"/>
                <a:gd name="T18" fmla="*/ 2147483647 w 262"/>
                <a:gd name="T19" fmla="*/ 0 h 4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62"/>
                <a:gd name="T31" fmla="*/ 0 h 436"/>
                <a:gd name="T32" fmla="*/ 262 w 262"/>
                <a:gd name="T33" fmla="*/ 436 h 4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62" h="436">
                  <a:moveTo>
                    <a:pt x="49" y="0"/>
                  </a:moveTo>
                  <a:lnTo>
                    <a:pt x="68" y="19"/>
                  </a:lnTo>
                  <a:lnTo>
                    <a:pt x="107" y="9"/>
                  </a:lnTo>
                  <a:lnTo>
                    <a:pt x="262" y="9"/>
                  </a:lnTo>
                  <a:lnTo>
                    <a:pt x="262" y="262"/>
                  </a:lnTo>
                  <a:lnTo>
                    <a:pt x="165" y="397"/>
                  </a:lnTo>
                  <a:lnTo>
                    <a:pt x="0" y="436"/>
                  </a:lnTo>
                  <a:lnTo>
                    <a:pt x="10" y="368"/>
                  </a:lnTo>
                  <a:lnTo>
                    <a:pt x="49" y="32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Freeform 23"/>
            <p:cNvSpPr>
              <a:spLocks/>
            </p:cNvSpPr>
            <p:nvPr/>
          </p:nvSpPr>
          <p:spPr bwMode="auto">
            <a:xfrm>
              <a:off x="9828563" y="3674820"/>
              <a:ext cx="687624" cy="883474"/>
            </a:xfrm>
            <a:custGeom>
              <a:avLst/>
              <a:gdLst>
                <a:gd name="T0" fmla="*/ 0 w 359"/>
                <a:gd name="T1" fmla="*/ 2147483647 h 369"/>
                <a:gd name="T2" fmla="*/ 2147483647 w 359"/>
                <a:gd name="T3" fmla="*/ 2147483647 h 369"/>
                <a:gd name="T4" fmla="*/ 2147483647 w 359"/>
                <a:gd name="T5" fmla="*/ 2147483647 h 369"/>
                <a:gd name="T6" fmla="*/ 2147483647 w 359"/>
                <a:gd name="T7" fmla="*/ 2147483647 h 369"/>
                <a:gd name="T8" fmla="*/ 2147483647 w 359"/>
                <a:gd name="T9" fmla="*/ 0 h 369"/>
                <a:gd name="T10" fmla="*/ 2147483647 w 359"/>
                <a:gd name="T11" fmla="*/ 2147483647 h 369"/>
                <a:gd name="T12" fmla="*/ 2147483647 w 359"/>
                <a:gd name="T13" fmla="*/ 2147483647 h 369"/>
                <a:gd name="T14" fmla="*/ 2147483647 w 359"/>
                <a:gd name="T15" fmla="*/ 2147483647 h 369"/>
                <a:gd name="T16" fmla="*/ 2147483647 w 359"/>
                <a:gd name="T17" fmla="*/ 2147483647 h 369"/>
                <a:gd name="T18" fmla="*/ 2147483647 w 359"/>
                <a:gd name="T19" fmla="*/ 2147483647 h 369"/>
                <a:gd name="T20" fmla="*/ 2147483647 w 359"/>
                <a:gd name="T21" fmla="*/ 2147483647 h 369"/>
                <a:gd name="T22" fmla="*/ 2147483647 w 359"/>
                <a:gd name="T23" fmla="*/ 2147483647 h 369"/>
                <a:gd name="T24" fmla="*/ 0 w 359"/>
                <a:gd name="T25" fmla="*/ 2147483647 h 369"/>
                <a:gd name="T26" fmla="*/ 0 w 359"/>
                <a:gd name="T27" fmla="*/ 2147483647 h 36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59"/>
                <a:gd name="T43" fmla="*/ 0 h 369"/>
                <a:gd name="T44" fmla="*/ 359 w 359"/>
                <a:gd name="T45" fmla="*/ 369 h 36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59" h="369">
                  <a:moveTo>
                    <a:pt x="0" y="20"/>
                  </a:moveTo>
                  <a:lnTo>
                    <a:pt x="136" y="20"/>
                  </a:lnTo>
                  <a:lnTo>
                    <a:pt x="184" y="49"/>
                  </a:lnTo>
                  <a:lnTo>
                    <a:pt x="262" y="49"/>
                  </a:lnTo>
                  <a:lnTo>
                    <a:pt x="359" y="0"/>
                  </a:lnTo>
                  <a:lnTo>
                    <a:pt x="359" y="155"/>
                  </a:lnTo>
                  <a:lnTo>
                    <a:pt x="349" y="165"/>
                  </a:lnTo>
                  <a:lnTo>
                    <a:pt x="301" y="262"/>
                  </a:lnTo>
                  <a:lnTo>
                    <a:pt x="272" y="262"/>
                  </a:lnTo>
                  <a:lnTo>
                    <a:pt x="184" y="369"/>
                  </a:lnTo>
                  <a:lnTo>
                    <a:pt x="155" y="340"/>
                  </a:lnTo>
                  <a:lnTo>
                    <a:pt x="107" y="349"/>
                  </a:lnTo>
                  <a:lnTo>
                    <a:pt x="0" y="26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C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Freeform 24"/>
            <p:cNvSpPr>
              <a:spLocks/>
            </p:cNvSpPr>
            <p:nvPr/>
          </p:nvSpPr>
          <p:spPr bwMode="auto">
            <a:xfrm>
              <a:off x="4996035" y="1840835"/>
              <a:ext cx="1857928" cy="1206695"/>
            </a:xfrm>
            <a:custGeom>
              <a:avLst/>
              <a:gdLst>
                <a:gd name="T0" fmla="*/ 0 w 970"/>
                <a:gd name="T1" fmla="*/ 0 h 504"/>
                <a:gd name="T2" fmla="*/ 2147483647 w 970"/>
                <a:gd name="T3" fmla="*/ 0 h 504"/>
                <a:gd name="T4" fmla="*/ 2147483647 w 970"/>
                <a:gd name="T5" fmla="*/ 2147483647 h 504"/>
                <a:gd name="T6" fmla="*/ 2147483647 w 970"/>
                <a:gd name="T7" fmla="*/ 2147483647 h 504"/>
                <a:gd name="T8" fmla="*/ 2147483647 w 970"/>
                <a:gd name="T9" fmla="*/ 2147483647 h 504"/>
                <a:gd name="T10" fmla="*/ 2147483647 w 970"/>
                <a:gd name="T11" fmla="*/ 2147483647 h 504"/>
                <a:gd name="T12" fmla="*/ 2147483647 w 970"/>
                <a:gd name="T13" fmla="*/ 2147483647 h 504"/>
                <a:gd name="T14" fmla="*/ 2147483647 w 970"/>
                <a:gd name="T15" fmla="*/ 2147483647 h 504"/>
                <a:gd name="T16" fmla="*/ 2147483647 w 970"/>
                <a:gd name="T17" fmla="*/ 2147483647 h 504"/>
                <a:gd name="T18" fmla="*/ 2147483647 w 970"/>
                <a:gd name="T19" fmla="*/ 2147483647 h 504"/>
                <a:gd name="T20" fmla="*/ 0 w 970"/>
                <a:gd name="T21" fmla="*/ 2147483647 h 504"/>
                <a:gd name="T22" fmla="*/ 0 w 970"/>
                <a:gd name="T23" fmla="*/ 0 h 50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70"/>
                <a:gd name="T37" fmla="*/ 0 h 504"/>
                <a:gd name="T38" fmla="*/ 970 w 970"/>
                <a:gd name="T39" fmla="*/ 504 h 50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70" h="504">
                  <a:moveTo>
                    <a:pt x="0" y="0"/>
                  </a:moveTo>
                  <a:lnTo>
                    <a:pt x="970" y="0"/>
                  </a:lnTo>
                  <a:lnTo>
                    <a:pt x="970" y="436"/>
                  </a:lnTo>
                  <a:lnTo>
                    <a:pt x="398" y="436"/>
                  </a:lnTo>
                  <a:lnTo>
                    <a:pt x="398" y="465"/>
                  </a:lnTo>
                  <a:lnTo>
                    <a:pt x="262" y="504"/>
                  </a:lnTo>
                  <a:lnTo>
                    <a:pt x="184" y="359"/>
                  </a:lnTo>
                  <a:lnTo>
                    <a:pt x="136" y="378"/>
                  </a:lnTo>
                  <a:lnTo>
                    <a:pt x="116" y="359"/>
                  </a:lnTo>
                  <a:lnTo>
                    <a:pt x="146" y="281"/>
                  </a:lnTo>
                  <a:lnTo>
                    <a:pt x="0" y="1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Rectangle 25"/>
            <p:cNvSpPr>
              <a:spLocks noChangeArrowheads="1"/>
            </p:cNvSpPr>
            <p:nvPr/>
          </p:nvSpPr>
          <p:spPr bwMode="auto">
            <a:xfrm>
              <a:off x="5758360" y="2884722"/>
              <a:ext cx="1095603" cy="1022340"/>
            </a:xfrm>
            <a:prstGeom prst="rect">
              <a:avLst/>
            </a:prstGeom>
            <a:solidFill>
              <a:srgbClr val="FFCC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200">
                <a:solidFill>
                  <a:srgbClr val="4D4D4D"/>
                </a:solidFill>
              </a:endParaRPr>
            </a:p>
          </p:txBody>
        </p:sp>
        <p:sp>
          <p:nvSpPr>
            <p:cNvPr id="6180" name="Freeform 26"/>
            <p:cNvSpPr>
              <a:spLocks/>
            </p:cNvSpPr>
            <p:nvPr/>
          </p:nvSpPr>
          <p:spPr bwMode="auto">
            <a:xfrm>
              <a:off x="6853962" y="1840835"/>
              <a:ext cx="1153064" cy="766156"/>
            </a:xfrm>
            <a:custGeom>
              <a:avLst/>
              <a:gdLst>
                <a:gd name="T0" fmla="*/ 0 w 602"/>
                <a:gd name="T1" fmla="*/ 0 h 320"/>
                <a:gd name="T2" fmla="*/ 2147483647 w 602"/>
                <a:gd name="T3" fmla="*/ 0 h 320"/>
                <a:gd name="T4" fmla="*/ 2147483647 w 602"/>
                <a:gd name="T5" fmla="*/ 2147483647 h 320"/>
                <a:gd name="T6" fmla="*/ 2147483647 w 602"/>
                <a:gd name="T7" fmla="*/ 2147483647 h 320"/>
                <a:gd name="T8" fmla="*/ 0 w 602"/>
                <a:gd name="T9" fmla="*/ 2147483647 h 320"/>
                <a:gd name="T10" fmla="*/ 0 w 602"/>
                <a:gd name="T11" fmla="*/ 0 h 3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2"/>
                <a:gd name="T19" fmla="*/ 0 h 320"/>
                <a:gd name="T20" fmla="*/ 602 w 602"/>
                <a:gd name="T21" fmla="*/ 320 h 3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2" h="320">
                  <a:moveTo>
                    <a:pt x="0" y="0"/>
                  </a:moveTo>
                  <a:lnTo>
                    <a:pt x="544" y="0"/>
                  </a:lnTo>
                  <a:lnTo>
                    <a:pt x="592" y="242"/>
                  </a:lnTo>
                  <a:lnTo>
                    <a:pt x="602" y="320"/>
                  </a:lnTo>
                  <a:lnTo>
                    <a:pt x="0" y="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Freeform 27"/>
            <p:cNvSpPr>
              <a:spLocks/>
            </p:cNvSpPr>
            <p:nvPr/>
          </p:nvSpPr>
          <p:spPr bwMode="auto">
            <a:xfrm>
              <a:off x="6853962" y="3397089"/>
              <a:ext cx="1358012" cy="766156"/>
            </a:xfrm>
            <a:custGeom>
              <a:avLst/>
              <a:gdLst>
                <a:gd name="T0" fmla="*/ 0 w 709"/>
                <a:gd name="T1" fmla="*/ 0 h 320"/>
                <a:gd name="T2" fmla="*/ 2147483647 w 709"/>
                <a:gd name="T3" fmla="*/ 0 h 320"/>
                <a:gd name="T4" fmla="*/ 2147483647 w 709"/>
                <a:gd name="T5" fmla="*/ 2147483647 h 320"/>
                <a:gd name="T6" fmla="*/ 2147483647 w 709"/>
                <a:gd name="T7" fmla="*/ 2147483647 h 320"/>
                <a:gd name="T8" fmla="*/ 2147483647 w 709"/>
                <a:gd name="T9" fmla="*/ 2147483647 h 320"/>
                <a:gd name="T10" fmla="*/ 2147483647 w 709"/>
                <a:gd name="T11" fmla="*/ 2147483647 h 320"/>
                <a:gd name="T12" fmla="*/ 2147483647 w 709"/>
                <a:gd name="T13" fmla="*/ 2147483647 h 320"/>
                <a:gd name="T14" fmla="*/ 2147483647 w 709"/>
                <a:gd name="T15" fmla="*/ 2147483647 h 320"/>
                <a:gd name="T16" fmla="*/ 0 w 709"/>
                <a:gd name="T17" fmla="*/ 2147483647 h 320"/>
                <a:gd name="T18" fmla="*/ 0 w 709"/>
                <a:gd name="T19" fmla="*/ 0 h 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09"/>
                <a:gd name="T31" fmla="*/ 0 h 320"/>
                <a:gd name="T32" fmla="*/ 709 w 709"/>
                <a:gd name="T33" fmla="*/ 320 h 32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09" h="320">
                  <a:moveTo>
                    <a:pt x="0" y="0"/>
                  </a:moveTo>
                  <a:lnTo>
                    <a:pt x="437" y="0"/>
                  </a:lnTo>
                  <a:lnTo>
                    <a:pt x="486" y="29"/>
                  </a:lnTo>
                  <a:lnTo>
                    <a:pt x="583" y="58"/>
                  </a:lnTo>
                  <a:lnTo>
                    <a:pt x="651" y="262"/>
                  </a:lnTo>
                  <a:lnTo>
                    <a:pt x="709" y="320"/>
                  </a:lnTo>
                  <a:lnTo>
                    <a:pt x="146" y="320"/>
                  </a:lnTo>
                  <a:lnTo>
                    <a:pt x="146" y="213"/>
                  </a:lnTo>
                  <a:lnTo>
                    <a:pt x="0" y="2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Rectangle 28"/>
            <p:cNvSpPr>
              <a:spLocks noChangeArrowheads="1"/>
            </p:cNvSpPr>
            <p:nvPr/>
          </p:nvSpPr>
          <p:spPr bwMode="auto">
            <a:xfrm>
              <a:off x="6074400" y="3907062"/>
              <a:ext cx="1059210" cy="976849"/>
            </a:xfrm>
            <a:prstGeom prst="rect">
              <a:avLst/>
            </a:prstGeom>
            <a:solidFill>
              <a:srgbClr val="FFCC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200">
                <a:solidFill>
                  <a:srgbClr val="4D4D4D"/>
                </a:solidFill>
              </a:endParaRPr>
            </a:p>
          </p:txBody>
        </p:sp>
        <p:sp>
          <p:nvSpPr>
            <p:cNvPr id="6183" name="Freeform 29"/>
            <p:cNvSpPr>
              <a:spLocks/>
            </p:cNvSpPr>
            <p:nvPr/>
          </p:nvSpPr>
          <p:spPr bwMode="auto">
            <a:xfrm>
              <a:off x="10180994" y="4069870"/>
              <a:ext cx="817871" cy="790098"/>
            </a:xfrm>
            <a:custGeom>
              <a:avLst/>
              <a:gdLst>
                <a:gd name="T0" fmla="*/ 2147483647 w 427"/>
                <a:gd name="T1" fmla="*/ 0 h 330"/>
                <a:gd name="T2" fmla="*/ 2147483647 w 427"/>
                <a:gd name="T3" fmla="*/ 0 h 330"/>
                <a:gd name="T4" fmla="*/ 2147483647 w 427"/>
                <a:gd name="T5" fmla="*/ 2147483647 h 330"/>
                <a:gd name="T6" fmla="*/ 2147483647 w 427"/>
                <a:gd name="T7" fmla="*/ 2147483647 h 330"/>
                <a:gd name="T8" fmla="*/ 0 w 427"/>
                <a:gd name="T9" fmla="*/ 2147483647 h 330"/>
                <a:gd name="T10" fmla="*/ 2147483647 w 427"/>
                <a:gd name="T11" fmla="*/ 2147483647 h 330"/>
                <a:gd name="T12" fmla="*/ 2147483647 w 427"/>
                <a:gd name="T13" fmla="*/ 2147483647 h 330"/>
                <a:gd name="T14" fmla="*/ 2147483647 w 427"/>
                <a:gd name="T15" fmla="*/ 2147483647 h 330"/>
                <a:gd name="T16" fmla="*/ 2147483647 w 427"/>
                <a:gd name="T17" fmla="*/ 2147483647 h 330"/>
                <a:gd name="T18" fmla="*/ 2147483647 w 427"/>
                <a:gd name="T19" fmla="*/ 2147483647 h 330"/>
                <a:gd name="T20" fmla="*/ 2147483647 w 427"/>
                <a:gd name="T21" fmla="*/ 2147483647 h 330"/>
                <a:gd name="T22" fmla="*/ 2147483647 w 427"/>
                <a:gd name="T23" fmla="*/ 2147483647 h 330"/>
                <a:gd name="T24" fmla="*/ 2147483647 w 427"/>
                <a:gd name="T25" fmla="*/ 2147483647 h 330"/>
                <a:gd name="T26" fmla="*/ 2147483647 w 427"/>
                <a:gd name="T27" fmla="*/ 2147483647 h 330"/>
                <a:gd name="T28" fmla="*/ 2147483647 w 427"/>
                <a:gd name="T29" fmla="*/ 2147483647 h 330"/>
                <a:gd name="T30" fmla="*/ 2147483647 w 427"/>
                <a:gd name="T31" fmla="*/ 2147483647 h 330"/>
                <a:gd name="T32" fmla="*/ 2147483647 w 427"/>
                <a:gd name="T33" fmla="*/ 0 h 3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7"/>
                <a:gd name="T52" fmla="*/ 0 h 330"/>
                <a:gd name="T53" fmla="*/ 427 w 427"/>
                <a:gd name="T54" fmla="*/ 330 h 3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7" h="330">
                  <a:moveTo>
                    <a:pt x="175" y="0"/>
                  </a:moveTo>
                  <a:lnTo>
                    <a:pt x="165" y="0"/>
                  </a:lnTo>
                  <a:lnTo>
                    <a:pt x="117" y="97"/>
                  </a:lnTo>
                  <a:lnTo>
                    <a:pt x="88" y="97"/>
                  </a:lnTo>
                  <a:lnTo>
                    <a:pt x="0" y="194"/>
                  </a:lnTo>
                  <a:lnTo>
                    <a:pt x="39" y="301"/>
                  </a:lnTo>
                  <a:lnTo>
                    <a:pt x="165" y="330"/>
                  </a:lnTo>
                  <a:lnTo>
                    <a:pt x="204" y="301"/>
                  </a:lnTo>
                  <a:lnTo>
                    <a:pt x="243" y="223"/>
                  </a:lnTo>
                  <a:lnTo>
                    <a:pt x="253" y="214"/>
                  </a:lnTo>
                  <a:lnTo>
                    <a:pt x="427" y="155"/>
                  </a:lnTo>
                  <a:lnTo>
                    <a:pt x="418" y="126"/>
                  </a:lnTo>
                  <a:lnTo>
                    <a:pt x="350" y="97"/>
                  </a:lnTo>
                  <a:lnTo>
                    <a:pt x="253" y="155"/>
                  </a:lnTo>
                  <a:lnTo>
                    <a:pt x="253" y="58"/>
                  </a:lnTo>
                  <a:lnTo>
                    <a:pt x="175" y="58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Freeform 30"/>
            <p:cNvSpPr>
              <a:spLocks/>
            </p:cNvSpPr>
            <p:nvPr/>
          </p:nvSpPr>
          <p:spPr bwMode="auto">
            <a:xfrm>
              <a:off x="9903262" y="4440976"/>
              <a:ext cx="1336942" cy="581800"/>
            </a:xfrm>
            <a:custGeom>
              <a:avLst/>
              <a:gdLst>
                <a:gd name="T0" fmla="*/ 0 w 698"/>
                <a:gd name="T1" fmla="*/ 2147483647 h 243"/>
                <a:gd name="T2" fmla="*/ 2147483647 w 698"/>
                <a:gd name="T3" fmla="*/ 2147483647 h 243"/>
                <a:gd name="T4" fmla="*/ 2147483647 w 698"/>
                <a:gd name="T5" fmla="*/ 2147483647 h 243"/>
                <a:gd name="T6" fmla="*/ 2147483647 w 698"/>
                <a:gd name="T7" fmla="*/ 2147483647 h 243"/>
                <a:gd name="T8" fmla="*/ 2147483647 w 698"/>
                <a:gd name="T9" fmla="*/ 2147483647 h 243"/>
                <a:gd name="T10" fmla="*/ 2147483647 w 698"/>
                <a:gd name="T11" fmla="*/ 2147483647 h 243"/>
                <a:gd name="T12" fmla="*/ 2147483647 w 698"/>
                <a:gd name="T13" fmla="*/ 0 h 243"/>
                <a:gd name="T14" fmla="*/ 2147483647 w 698"/>
                <a:gd name="T15" fmla="*/ 2147483647 h 243"/>
                <a:gd name="T16" fmla="*/ 2147483647 w 698"/>
                <a:gd name="T17" fmla="*/ 2147483647 h 243"/>
                <a:gd name="T18" fmla="*/ 2147483647 w 698"/>
                <a:gd name="T19" fmla="*/ 2147483647 h 243"/>
                <a:gd name="T20" fmla="*/ 2147483647 w 698"/>
                <a:gd name="T21" fmla="*/ 2147483647 h 243"/>
                <a:gd name="T22" fmla="*/ 0 w 698"/>
                <a:gd name="T23" fmla="*/ 2147483647 h 24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98"/>
                <a:gd name="T37" fmla="*/ 0 h 243"/>
                <a:gd name="T38" fmla="*/ 698 w 698"/>
                <a:gd name="T39" fmla="*/ 243 h 24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98" h="243">
                  <a:moveTo>
                    <a:pt x="0" y="243"/>
                  </a:moveTo>
                  <a:lnTo>
                    <a:pt x="29" y="224"/>
                  </a:lnTo>
                  <a:lnTo>
                    <a:pt x="184" y="146"/>
                  </a:lnTo>
                  <a:lnTo>
                    <a:pt x="320" y="175"/>
                  </a:lnTo>
                  <a:lnTo>
                    <a:pt x="349" y="146"/>
                  </a:lnTo>
                  <a:lnTo>
                    <a:pt x="398" y="59"/>
                  </a:lnTo>
                  <a:lnTo>
                    <a:pt x="582" y="0"/>
                  </a:lnTo>
                  <a:lnTo>
                    <a:pt x="611" y="107"/>
                  </a:lnTo>
                  <a:lnTo>
                    <a:pt x="698" y="127"/>
                  </a:lnTo>
                  <a:lnTo>
                    <a:pt x="650" y="185"/>
                  </a:lnTo>
                  <a:lnTo>
                    <a:pt x="679" y="243"/>
                  </a:lnTo>
                  <a:lnTo>
                    <a:pt x="0" y="243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Freeform 31"/>
            <p:cNvSpPr>
              <a:spLocks/>
            </p:cNvSpPr>
            <p:nvPr/>
          </p:nvSpPr>
          <p:spPr bwMode="auto">
            <a:xfrm>
              <a:off x="9104546" y="4302111"/>
              <a:ext cx="1131995" cy="766156"/>
            </a:xfrm>
            <a:custGeom>
              <a:avLst/>
              <a:gdLst>
                <a:gd name="T0" fmla="*/ 0 w 591"/>
                <a:gd name="T1" fmla="*/ 2147483647 h 320"/>
                <a:gd name="T2" fmla="*/ 2147483647 w 591"/>
                <a:gd name="T3" fmla="*/ 2147483647 h 320"/>
                <a:gd name="T4" fmla="*/ 2147483647 w 591"/>
                <a:gd name="T5" fmla="*/ 2147483647 h 320"/>
                <a:gd name="T6" fmla="*/ 2147483647 w 591"/>
                <a:gd name="T7" fmla="*/ 2147483647 h 320"/>
                <a:gd name="T8" fmla="*/ 2147483647 w 591"/>
                <a:gd name="T9" fmla="*/ 2147483647 h 320"/>
                <a:gd name="T10" fmla="*/ 2147483647 w 591"/>
                <a:gd name="T11" fmla="*/ 0 h 320"/>
                <a:gd name="T12" fmla="*/ 2147483647 w 591"/>
                <a:gd name="T13" fmla="*/ 2147483647 h 320"/>
                <a:gd name="T14" fmla="*/ 2147483647 w 591"/>
                <a:gd name="T15" fmla="*/ 2147483647 h 320"/>
                <a:gd name="T16" fmla="*/ 2147483647 w 591"/>
                <a:gd name="T17" fmla="*/ 2147483647 h 320"/>
                <a:gd name="T18" fmla="*/ 2147483647 w 591"/>
                <a:gd name="T19" fmla="*/ 2147483647 h 320"/>
                <a:gd name="T20" fmla="*/ 2147483647 w 591"/>
                <a:gd name="T21" fmla="*/ 2147483647 h 320"/>
                <a:gd name="T22" fmla="*/ 2147483647 w 591"/>
                <a:gd name="T23" fmla="*/ 2147483647 h 320"/>
                <a:gd name="T24" fmla="*/ 2147483647 w 591"/>
                <a:gd name="T25" fmla="*/ 2147483647 h 320"/>
                <a:gd name="T26" fmla="*/ 2147483647 w 591"/>
                <a:gd name="T27" fmla="*/ 2147483647 h 320"/>
                <a:gd name="T28" fmla="*/ 0 w 591"/>
                <a:gd name="T29" fmla="*/ 2147483647 h 3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91"/>
                <a:gd name="T46" fmla="*/ 0 h 320"/>
                <a:gd name="T47" fmla="*/ 591 w 591"/>
                <a:gd name="T48" fmla="*/ 320 h 32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91" h="320">
                  <a:moveTo>
                    <a:pt x="0" y="320"/>
                  </a:moveTo>
                  <a:lnTo>
                    <a:pt x="29" y="243"/>
                  </a:lnTo>
                  <a:lnTo>
                    <a:pt x="116" y="185"/>
                  </a:lnTo>
                  <a:lnTo>
                    <a:pt x="271" y="155"/>
                  </a:lnTo>
                  <a:lnTo>
                    <a:pt x="378" y="20"/>
                  </a:lnTo>
                  <a:lnTo>
                    <a:pt x="378" y="0"/>
                  </a:lnTo>
                  <a:lnTo>
                    <a:pt x="485" y="87"/>
                  </a:lnTo>
                  <a:lnTo>
                    <a:pt x="533" y="78"/>
                  </a:lnTo>
                  <a:lnTo>
                    <a:pt x="553" y="107"/>
                  </a:lnTo>
                  <a:lnTo>
                    <a:pt x="591" y="204"/>
                  </a:lnTo>
                  <a:lnTo>
                    <a:pt x="446" y="282"/>
                  </a:lnTo>
                  <a:lnTo>
                    <a:pt x="417" y="301"/>
                  </a:lnTo>
                  <a:lnTo>
                    <a:pt x="126" y="301"/>
                  </a:lnTo>
                  <a:lnTo>
                    <a:pt x="126" y="320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Freeform 32"/>
            <p:cNvSpPr>
              <a:spLocks/>
            </p:cNvSpPr>
            <p:nvPr/>
          </p:nvSpPr>
          <p:spPr bwMode="auto">
            <a:xfrm>
              <a:off x="8303913" y="5022777"/>
              <a:ext cx="781479" cy="883473"/>
            </a:xfrm>
            <a:custGeom>
              <a:avLst/>
              <a:gdLst>
                <a:gd name="T0" fmla="*/ 0 w 408"/>
                <a:gd name="T1" fmla="*/ 0 h 369"/>
                <a:gd name="T2" fmla="*/ 2147483647 w 408"/>
                <a:gd name="T3" fmla="*/ 0 h 369"/>
                <a:gd name="T4" fmla="*/ 2147483647 w 408"/>
                <a:gd name="T5" fmla="*/ 2147483647 h 369"/>
                <a:gd name="T6" fmla="*/ 2147483647 w 408"/>
                <a:gd name="T7" fmla="*/ 2147483647 h 369"/>
                <a:gd name="T8" fmla="*/ 2147483647 w 408"/>
                <a:gd name="T9" fmla="*/ 2147483647 h 369"/>
                <a:gd name="T10" fmla="*/ 2147483647 w 408"/>
                <a:gd name="T11" fmla="*/ 2147483647 h 369"/>
                <a:gd name="T12" fmla="*/ 2147483647 w 408"/>
                <a:gd name="T13" fmla="*/ 2147483647 h 369"/>
                <a:gd name="T14" fmla="*/ 2147483647 w 408"/>
                <a:gd name="T15" fmla="*/ 2147483647 h 369"/>
                <a:gd name="T16" fmla="*/ 2147483647 w 408"/>
                <a:gd name="T17" fmla="*/ 2147483647 h 369"/>
                <a:gd name="T18" fmla="*/ 2147483647 w 408"/>
                <a:gd name="T19" fmla="*/ 2147483647 h 369"/>
                <a:gd name="T20" fmla="*/ 2147483647 w 408"/>
                <a:gd name="T21" fmla="*/ 2147483647 h 369"/>
                <a:gd name="T22" fmla="*/ 0 w 408"/>
                <a:gd name="T23" fmla="*/ 0 h 36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08"/>
                <a:gd name="T37" fmla="*/ 0 h 369"/>
                <a:gd name="T38" fmla="*/ 408 w 408"/>
                <a:gd name="T39" fmla="*/ 369 h 36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08" h="369">
                  <a:moveTo>
                    <a:pt x="0" y="0"/>
                  </a:moveTo>
                  <a:lnTo>
                    <a:pt x="369" y="0"/>
                  </a:lnTo>
                  <a:lnTo>
                    <a:pt x="350" y="48"/>
                  </a:lnTo>
                  <a:lnTo>
                    <a:pt x="408" y="58"/>
                  </a:lnTo>
                  <a:lnTo>
                    <a:pt x="359" y="184"/>
                  </a:lnTo>
                  <a:lnTo>
                    <a:pt x="301" y="252"/>
                  </a:lnTo>
                  <a:lnTo>
                    <a:pt x="262" y="369"/>
                  </a:lnTo>
                  <a:lnTo>
                    <a:pt x="49" y="369"/>
                  </a:lnTo>
                  <a:lnTo>
                    <a:pt x="49" y="320"/>
                  </a:lnTo>
                  <a:lnTo>
                    <a:pt x="10" y="310"/>
                  </a:lnTo>
                  <a:lnTo>
                    <a:pt x="1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Freeform 33"/>
            <p:cNvSpPr>
              <a:spLocks/>
            </p:cNvSpPr>
            <p:nvPr/>
          </p:nvSpPr>
          <p:spPr bwMode="auto">
            <a:xfrm>
              <a:off x="8991537" y="5022777"/>
              <a:ext cx="1338858" cy="440540"/>
            </a:xfrm>
            <a:custGeom>
              <a:avLst/>
              <a:gdLst>
                <a:gd name="T0" fmla="*/ 2147483647 w 699"/>
                <a:gd name="T1" fmla="*/ 2147483647 h 184"/>
                <a:gd name="T2" fmla="*/ 2147483647 w 699"/>
                <a:gd name="T3" fmla="*/ 2147483647 h 184"/>
                <a:gd name="T4" fmla="*/ 2147483647 w 699"/>
                <a:gd name="T5" fmla="*/ 0 h 184"/>
                <a:gd name="T6" fmla="*/ 2147483647 w 699"/>
                <a:gd name="T7" fmla="*/ 0 h 184"/>
                <a:gd name="T8" fmla="*/ 2147483647 w 699"/>
                <a:gd name="T9" fmla="*/ 2147483647 h 184"/>
                <a:gd name="T10" fmla="*/ 2147483647 w 699"/>
                <a:gd name="T11" fmla="*/ 2147483647 h 184"/>
                <a:gd name="T12" fmla="*/ 2147483647 w 699"/>
                <a:gd name="T13" fmla="*/ 2147483647 h 184"/>
                <a:gd name="T14" fmla="*/ 0 w 699"/>
                <a:gd name="T15" fmla="*/ 2147483647 h 184"/>
                <a:gd name="T16" fmla="*/ 2147483647 w 699"/>
                <a:gd name="T17" fmla="*/ 2147483647 h 1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99"/>
                <a:gd name="T28" fmla="*/ 0 h 184"/>
                <a:gd name="T29" fmla="*/ 699 w 699"/>
                <a:gd name="T30" fmla="*/ 184 h 1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99" h="184">
                  <a:moveTo>
                    <a:pt x="59" y="19"/>
                  </a:moveTo>
                  <a:lnTo>
                    <a:pt x="185" y="19"/>
                  </a:lnTo>
                  <a:lnTo>
                    <a:pt x="185" y="0"/>
                  </a:lnTo>
                  <a:lnTo>
                    <a:pt x="699" y="0"/>
                  </a:lnTo>
                  <a:lnTo>
                    <a:pt x="689" y="39"/>
                  </a:lnTo>
                  <a:lnTo>
                    <a:pt x="486" y="126"/>
                  </a:lnTo>
                  <a:lnTo>
                    <a:pt x="466" y="184"/>
                  </a:lnTo>
                  <a:lnTo>
                    <a:pt x="0" y="184"/>
                  </a:lnTo>
                  <a:lnTo>
                    <a:pt x="59" y="19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Freeform 34"/>
            <p:cNvSpPr>
              <a:spLocks/>
            </p:cNvSpPr>
            <p:nvPr/>
          </p:nvSpPr>
          <p:spPr bwMode="auto">
            <a:xfrm>
              <a:off x="9884108" y="5022777"/>
              <a:ext cx="1394403" cy="696722"/>
            </a:xfrm>
            <a:custGeom>
              <a:avLst/>
              <a:gdLst>
                <a:gd name="T0" fmla="*/ 2147483647 w 728"/>
                <a:gd name="T1" fmla="*/ 0 h 291"/>
                <a:gd name="T2" fmla="*/ 2147483647 w 728"/>
                <a:gd name="T3" fmla="*/ 0 h 291"/>
                <a:gd name="T4" fmla="*/ 2147483647 w 728"/>
                <a:gd name="T5" fmla="*/ 2147483647 h 291"/>
                <a:gd name="T6" fmla="*/ 2147483647 w 728"/>
                <a:gd name="T7" fmla="*/ 2147483647 h 291"/>
                <a:gd name="T8" fmla="*/ 2147483647 w 728"/>
                <a:gd name="T9" fmla="*/ 2147483647 h 291"/>
                <a:gd name="T10" fmla="*/ 2147483647 w 728"/>
                <a:gd name="T11" fmla="*/ 2147483647 h 291"/>
                <a:gd name="T12" fmla="*/ 2147483647 w 728"/>
                <a:gd name="T13" fmla="*/ 2147483647 h 291"/>
                <a:gd name="T14" fmla="*/ 2147483647 w 728"/>
                <a:gd name="T15" fmla="*/ 2147483647 h 291"/>
                <a:gd name="T16" fmla="*/ 2147483647 w 728"/>
                <a:gd name="T17" fmla="*/ 2147483647 h 291"/>
                <a:gd name="T18" fmla="*/ 2147483647 w 728"/>
                <a:gd name="T19" fmla="*/ 2147483647 h 291"/>
                <a:gd name="T20" fmla="*/ 2147483647 w 728"/>
                <a:gd name="T21" fmla="*/ 2147483647 h 291"/>
                <a:gd name="T22" fmla="*/ 0 w 728"/>
                <a:gd name="T23" fmla="*/ 2147483647 h 291"/>
                <a:gd name="T24" fmla="*/ 2147483647 w 728"/>
                <a:gd name="T25" fmla="*/ 2147483647 h 291"/>
                <a:gd name="T26" fmla="*/ 2147483647 w 728"/>
                <a:gd name="T27" fmla="*/ 2147483647 h 291"/>
                <a:gd name="T28" fmla="*/ 2147483647 w 728"/>
                <a:gd name="T29" fmla="*/ 0 h 29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28"/>
                <a:gd name="T46" fmla="*/ 0 h 291"/>
                <a:gd name="T47" fmla="*/ 728 w 728"/>
                <a:gd name="T48" fmla="*/ 291 h 29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28" h="291">
                  <a:moveTo>
                    <a:pt x="233" y="0"/>
                  </a:moveTo>
                  <a:lnTo>
                    <a:pt x="689" y="0"/>
                  </a:lnTo>
                  <a:lnTo>
                    <a:pt x="728" y="87"/>
                  </a:lnTo>
                  <a:lnTo>
                    <a:pt x="641" y="175"/>
                  </a:lnTo>
                  <a:lnTo>
                    <a:pt x="534" y="213"/>
                  </a:lnTo>
                  <a:lnTo>
                    <a:pt x="485" y="291"/>
                  </a:lnTo>
                  <a:lnTo>
                    <a:pt x="369" y="165"/>
                  </a:lnTo>
                  <a:lnTo>
                    <a:pt x="282" y="165"/>
                  </a:lnTo>
                  <a:lnTo>
                    <a:pt x="262" y="136"/>
                  </a:lnTo>
                  <a:lnTo>
                    <a:pt x="146" y="136"/>
                  </a:lnTo>
                  <a:lnTo>
                    <a:pt x="97" y="184"/>
                  </a:lnTo>
                  <a:lnTo>
                    <a:pt x="0" y="184"/>
                  </a:lnTo>
                  <a:lnTo>
                    <a:pt x="20" y="126"/>
                  </a:lnTo>
                  <a:lnTo>
                    <a:pt x="223" y="48"/>
                  </a:lnTo>
                  <a:lnTo>
                    <a:pt x="233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9" name="Freeform 35"/>
            <p:cNvSpPr>
              <a:spLocks/>
            </p:cNvSpPr>
            <p:nvPr/>
          </p:nvSpPr>
          <p:spPr bwMode="auto">
            <a:xfrm>
              <a:off x="10050748" y="5348393"/>
              <a:ext cx="762325" cy="835588"/>
            </a:xfrm>
            <a:custGeom>
              <a:avLst/>
              <a:gdLst>
                <a:gd name="T0" fmla="*/ 2147483647 w 398"/>
                <a:gd name="T1" fmla="*/ 2147483647 h 349"/>
                <a:gd name="T2" fmla="*/ 2147483647 w 398"/>
                <a:gd name="T3" fmla="*/ 0 h 349"/>
                <a:gd name="T4" fmla="*/ 2147483647 w 398"/>
                <a:gd name="T5" fmla="*/ 0 h 349"/>
                <a:gd name="T6" fmla="*/ 2147483647 w 398"/>
                <a:gd name="T7" fmla="*/ 2147483647 h 349"/>
                <a:gd name="T8" fmla="*/ 2147483647 w 398"/>
                <a:gd name="T9" fmla="*/ 2147483647 h 349"/>
                <a:gd name="T10" fmla="*/ 2147483647 w 398"/>
                <a:gd name="T11" fmla="*/ 2147483647 h 349"/>
                <a:gd name="T12" fmla="*/ 2147483647 w 398"/>
                <a:gd name="T13" fmla="*/ 2147483647 h 349"/>
                <a:gd name="T14" fmla="*/ 2147483647 w 398"/>
                <a:gd name="T15" fmla="*/ 2147483647 h 349"/>
                <a:gd name="T16" fmla="*/ 2147483647 w 398"/>
                <a:gd name="T17" fmla="*/ 2147483647 h 349"/>
                <a:gd name="T18" fmla="*/ 2147483647 w 398"/>
                <a:gd name="T19" fmla="*/ 2147483647 h 349"/>
                <a:gd name="T20" fmla="*/ 0 w 398"/>
                <a:gd name="T21" fmla="*/ 2147483647 h 349"/>
                <a:gd name="T22" fmla="*/ 2147483647 w 398"/>
                <a:gd name="T23" fmla="*/ 2147483647 h 34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98"/>
                <a:gd name="T37" fmla="*/ 0 h 349"/>
                <a:gd name="T38" fmla="*/ 398 w 398"/>
                <a:gd name="T39" fmla="*/ 349 h 34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98" h="349">
                  <a:moveTo>
                    <a:pt x="20" y="48"/>
                  </a:moveTo>
                  <a:lnTo>
                    <a:pt x="59" y="0"/>
                  </a:lnTo>
                  <a:lnTo>
                    <a:pt x="175" y="0"/>
                  </a:lnTo>
                  <a:lnTo>
                    <a:pt x="195" y="29"/>
                  </a:lnTo>
                  <a:lnTo>
                    <a:pt x="282" y="29"/>
                  </a:lnTo>
                  <a:lnTo>
                    <a:pt x="398" y="155"/>
                  </a:lnTo>
                  <a:lnTo>
                    <a:pt x="292" y="262"/>
                  </a:lnTo>
                  <a:lnTo>
                    <a:pt x="214" y="281"/>
                  </a:lnTo>
                  <a:lnTo>
                    <a:pt x="204" y="349"/>
                  </a:lnTo>
                  <a:lnTo>
                    <a:pt x="165" y="271"/>
                  </a:lnTo>
                  <a:lnTo>
                    <a:pt x="0" y="77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0" name="Freeform 36"/>
            <p:cNvSpPr>
              <a:spLocks/>
            </p:cNvSpPr>
            <p:nvPr/>
          </p:nvSpPr>
          <p:spPr bwMode="auto">
            <a:xfrm>
              <a:off x="9717470" y="5463316"/>
              <a:ext cx="724017" cy="1022338"/>
            </a:xfrm>
            <a:custGeom>
              <a:avLst/>
              <a:gdLst>
                <a:gd name="T0" fmla="*/ 0 w 378"/>
                <a:gd name="T1" fmla="*/ 0 h 427"/>
                <a:gd name="T2" fmla="*/ 2147483647 w 378"/>
                <a:gd name="T3" fmla="*/ 0 h 427"/>
                <a:gd name="T4" fmla="*/ 2147483647 w 378"/>
                <a:gd name="T5" fmla="*/ 2147483647 h 427"/>
                <a:gd name="T6" fmla="*/ 2147483647 w 378"/>
                <a:gd name="T7" fmla="*/ 2147483647 h 427"/>
                <a:gd name="T8" fmla="*/ 2147483647 w 378"/>
                <a:gd name="T9" fmla="*/ 2147483647 h 427"/>
                <a:gd name="T10" fmla="*/ 2147483647 w 378"/>
                <a:gd name="T11" fmla="*/ 2147483647 h 427"/>
                <a:gd name="T12" fmla="*/ 2147483647 w 378"/>
                <a:gd name="T13" fmla="*/ 2147483647 h 427"/>
                <a:gd name="T14" fmla="*/ 2147483647 w 378"/>
                <a:gd name="T15" fmla="*/ 2147483647 h 427"/>
                <a:gd name="T16" fmla="*/ 2147483647 w 378"/>
                <a:gd name="T17" fmla="*/ 2147483647 h 427"/>
                <a:gd name="T18" fmla="*/ 2147483647 w 378"/>
                <a:gd name="T19" fmla="*/ 2147483647 h 427"/>
                <a:gd name="T20" fmla="*/ 0 w 378"/>
                <a:gd name="T21" fmla="*/ 0 h 4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8"/>
                <a:gd name="T34" fmla="*/ 0 h 427"/>
                <a:gd name="T35" fmla="*/ 378 w 378"/>
                <a:gd name="T36" fmla="*/ 427 h 42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8" h="427">
                  <a:moveTo>
                    <a:pt x="0" y="0"/>
                  </a:moveTo>
                  <a:lnTo>
                    <a:pt x="194" y="0"/>
                  </a:lnTo>
                  <a:lnTo>
                    <a:pt x="174" y="29"/>
                  </a:lnTo>
                  <a:lnTo>
                    <a:pt x="339" y="223"/>
                  </a:lnTo>
                  <a:lnTo>
                    <a:pt x="378" y="301"/>
                  </a:lnTo>
                  <a:lnTo>
                    <a:pt x="330" y="427"/>
                  </a:lnTo>
                  <a:lnTo>
                    <a:pt x="68" y="427"/>
                  </a:lnTo>
                  <a:lnTo>
                    <a:pt x="39" y="379"/>
                  </a:lnTo>
                  <a:lnTo>
                    <a:pt x="29" y="311"/>
                  </a:lnTo>
                  <a:lnTo>
                    <a:pt x="48" y="2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1" name="Freeform 37"/>
            <p:cNvSpPr>
              <a:spLocks/>
            </p:cNvSpPr>
            <p:nvPr/>
          </p:nvSpPr>
          <p:spPr bwMode="auto">
            <a:xfrm>
              <a:off x="9215638" y="5463316"/>
              <a:ext cx="593771" cy="1070223"/>
            </a:xfrm>
            <a:custGeom>
              <a:avLst/>
              <a:gdLst>
                <a:gd name="T0" fmla="*/ 2147483647 w 310"/>
                <a:gd name="T1" fmla="*/ 0 h 447"/>
                <a:gd name="T2" fmla="*/ 2147483647 w 310"/>
                <a:gd name="T3" fmla="*/ 0 h 447"/>
                <a:gd name="T4" fmla="*/ 2147483647 w 310"/>
                <a:gd name="T5" fmla="*/ 2147483647 h 447"/>
                <a:gd name="T6" fmla="*/ 2147483647 w 310"/>
                <a:gd name="T7" fmla="*/ 2147483647 h 447"/>
                <a:gd name="T8" fmla="*/ 2147483647 w 310"/>
                <a:gd name="T9" fmla="*/ 2147483647 h 447"/>
                <a:gd name="T10" fmla="*/ 2147483647 w 310"/>
                <a:gd name="T11" fmla="*/ 2147483647 h 447"/>
                <a:gd name="T12" fmla="*/ 2147483647 w 310"/>
                <a:gd name="T13" fmla="*/ 2147483647 h 447"/>
                <a:gd name="T14" fmla="*/ 0 w 310"/>
                <a:gd name="T15" fmla="*/ 2147483647 h 447"/>
                <a:gd name="T16" fmla="*/ 2147483647 w 310"/>
                <a:gd name="T17" fmla="*/ 2147483647 h 447"/>
                <a:gd name="T18" fmla="*/ 2147483647 w 310"/>
                <a:gd name="T19" fmla="*/ 0 h 4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10"/>
                <a:gd name="T31" fmla="*/ 0 h 447"/>
                <a:gd name="T32" fmla="*/ 310 w 310"/>
                <a:gd name="T33" fmla="*/ 447 h 44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10" h="447">
                  <a:moveTo>
                    <a:pt x="68" y="0"/>
                  </a:moveTo>
                  <a:lnTo>
                    <a:pt x="262" y="0"/>
                  </a:lnTo>
                  <a:lnTo>
                    <a:pt x="310" y="272"/>
                  </a:lnTo>
                  <a:lnTo>
                    <a:pt x="291" y="311"/>
                  </a:lnTo>
                  <a:lnTo>
                    <a:pt x="301" y="369"/>
                  </a:lnTo>
                  <a:lnTo>
                    <a:pt x="87" y="369"/>
                  </a:lnTo>
                  <a:lnTo>
                    <a:pt x="77" y="437"/>
                  </a:lnTo>
                  <a:lnTo>
                    <a:pt x="0" y="447"/>
                  </a:lnTo>
                  <a:lnTo>
                    <a:pt x="9" y="32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2" name="Freeform 38"/>
            <p:cNvSpPr>
              <a:spLocks/>
            </p:cNvSpPr>
            <p:nvPr/>
          </p:nvSpPr>
          <p:spPr bwMode="auto">
            <a:xfrm>
              <a:off x="8805745" y="5463316"/>
              <a:ext cx="540140" cy="1161204"/>
            </a:xfrm>
            <a:custGeom>
              <a:avLst/>
              <a:gdLst>
                <a:gd name="T0" fmla="*/ 2147483647 w 282"/>
                <a:gd name="T1" fmla="*/ 0 h 485"/>
                <a:gd name="T2" fmla="*/ 2147483647 w 282"/>
                <a:gd name="T3" fmla="*/ 0 h 485"/>
                <a:gd name="T4" fmla="*/ 2147483647 w 282"/>
                <a:gd name="T5" fmla="*/ 2147483647 h 485"/>
                <a:gd name="T6" fmla="*/ 2147483647 w 282"/>
                <a:gd name="T7" fmla="*/ 2147483647 h 485"/>
                <a:gd name="T8" fmla="*/ 2147483647 w 282"/>
                <a:gd name="T9" fmla="*/ 2147483647 h 485"/>
                <a:gd name="T10" fmla="*/ 2147483647 w 282"/>
                <a:gd name="T11" fmla="*/ 2147483647 h 485"/>
                <a:gd name="T12" fmla="*/ 0 w 282"/>
                <a:gd name="T13" fmla="*/ 2147483647 h 485"/>
                <a:gd name="T14" fmla="*/ 2147483647 w 282"/>
                <a:gd name="T15" fmla="*/ 2147483647 h 485"/>
                <a:gd name="T16" fmla="*/ 2147483647 w 282"/>
                <a:gd name="T17" fmla="*/ 2147483647 h 485"/>
                <a:gd name="T18" fmla="*/ 2147483647 w 282"/>
                <a:gd name="T19" fmla="*/ 2147483647 h 485"/>
                <a:gd name="T20" fmla="*/ 2147483647 w 282"/>
                <a:gd name="T21" fmla="*/ 0 h 48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82"/>
                <a:gd name="T34" fmla="*/ 0 h 485"/>
                <a:gd name="T35" fmla="*/ 282 w 282"/>
                <a:gd name="T36" fmla="*/ 485 h 48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82" h="485">
                  <a:moveTo>
                    <a:pt x="97" y="0"/>
                  </a:moveTo>
                  <a:lnTo>
                    <a:pt x="282" y="0"/>
                  </a:lnTo>
                  <a:lnTo>
                    <a:pt x="223" y="320"/>
                  </a:lnTo>
                  <a:lnTo>
                    <a:pt x="214" y="447"/>
                  </a:lnTo>
                  <a:lnTo>
                    <a:pt x="165" y="485"/>
                  </a:lnTo>
                  <a:lnTo>
                    <a:pt x="136" y="398"/>
                  </a:lnTo>
                  <a:lnTo>
                    <a:pt x="0" y="398"/>
                  </a:lnTo>
                  <a:lnTo>
                    <a:pt x="49" y="262"/>
                  </a:lnTo>
                  <a:lnTo>
                    <a:pt x="10" y="185"/>
                  </a:lnTo>
                  <a:lnTo>
                    <a:pt x="39" y="68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3" name="Freeform 39"/>
            <p:cNvSpPr>
              <a:spLocks/>
            </p:cNvSpPr>
            <p:nvPr/>
          </p:nvSpPr>
          <p:spPr bwMode="auto">
            <a:xfrm>
              <a:off x="9363123" y="6346789"/>
              <a:ext cx="1283311" cy="1393446"/>
            </a:xfrm>
            <a:custGeom>
              <a:avLst/>
              <a:gdLst>
                <a:gd name="T0" fmla="*/ 2147483647 w 670"/>
                <a:gd name="T1" fmla="*/ 0 h 582"/>
                <a:gd name="T2" fmla="*/ 2147483647 w 670"/>
                <a:gd name="T3" fmla="*/ 0 h 582"/>
                <a:gd name="T4" fmla="*/ 2147483647 w 670"/>
                <a:gd name="T5" fmla="*/ 2147483647 h 582"/>
                <a:gd name="T6" fmla="*/ 2147483647 w 670"/>
                <a:gd name="T7" fmla="*/ 2147483647 h 582"/>
                <a:gd name="T8" fmla="*/ 2147483647 w 670"/>
                <a:gd name="T9" fmla="*/ 2147483647 h 582"/>
                <a:gd name="T10" fmla="*/ 2147483647 w 670"/>
                <a:gd name="T11" fmla="*/ 2147483647 h 582"/>
                <a:gd name="T12" fmla="*/ 2147483647 w 670"/>
                <a:gd name="T13" fmla="*/ 2147483647 h 582"/>
                <a:gd name="T14" fmla="*/ 2147483647 w 670"/>
                <a:gd name="T15" fmla="*/ 2147483647 h 582"/>
                <a:gd name="T16" fmla="*/ 2147483647 w 670"/>
                <a:gd name="T17" fmla="*/ 2147483647 h 582"/>
                <a:gd name="T18" fmla="*/ 2147483647 w 670"/>
                <a:gd name="T19" fmla="*/ 2147483647 h 582"/>
                <a:gd name="T20" fmla="*/ 2147483647 w 670"/>
                <a:gd name="T21" fmla="*/ 2147483647 h 582"/>
                <a:gd name="T22" fmla="*/ 2147483647 w 670"/>
                <a:gd name="T23" fmla="*/ 2147483647 h 582"/>
                <a:gd name="T24" fmla="*/ 2147483647 w 670"/>
                <a:gd name="T25" fmla="*/ 2147483647 h 582"/>
                <a:gd name="T26" fmla="*/ 2147483647 w 670"/>
                <a:gd name="T27" fmla="*/ 2147483647 h 582"/>
                <a:gd name="T28" fmla="*/ 2147483647 w 670"/>
                <a:gd name="T29" fmla="*/ 2147483647 h 582"/>
                <a:gd name="T30" fmla="*/ 2147483647 w 670"/>
                <a:gd name="T31" fmla="*/ 2147483647 h 582"/>
                <a:gd name="T32" fmla="*/ 2147483647 w 670"/>
                <a:gd name="T33" fmla="*/ 2147483647 h 582"/>
                <a:gd name="T34" fmla="*/ 0 w 670"/>
                <a:gd name="T35" fmla="*/ 2147483647 h 582"/>
                <a:gd name="T36" fmla="*/ 2147483647 w 670"/>
                <a:gd name="T37" fmla="*/ 0 h 58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70"/>
                <a:gd name="T58" fmla="*/ 0 h 582"/>
                <a:gd name="T59" fmla="*/ 670 w 670"/>
                <a:gd name="T60" fmla="*/ 582 h 58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70" h="582">
                  <a:moveTo>
                    <a:pt x="10" y="0"/>
                  </a:moveTo>
                  <a:lnTo>
                    <a:pt x="224" y="0"/>
                  </a:lnTo>
                  <a:lnTo>
                    <a:pt x="253" y="58"/>
                  </a:lnTo>
                  <a:lnTo>
                    <a:pt x="515" y="58"/>
                  </a:lnTo>
                  <a:lnTo>
                    <a:pt x="524" y="116"/>
                  </a:lnTo>
                  <a:lnTo>
                    <a:pt x="621" y="281"/>
                  </a:lnTo>
                  <a:lnTo>
                    <a:pt x="651" y="407"/>
                  </a:lnTo>
                  <a:lnTo>
                    <a:pt x="670" y="485"/>
                  </a:lnTo>
                  <a:lnTo>
                    <a:pt x="573" y="572"/>
                  </a:lnTo>
                  <a:lnTo>
                    <a:pt x="495" y="582"/>
                  </a:lnTo>
                  <a:lnTo>
                    <a:pt x="476" y="407"/>
                  </a:lnTo>
                  <a:lnTo>
                    <a:pt x="456" y="407"/>
                  </a:lnTo>
                  <a:lnTo>
                    <a:pt x="379" y="301"/>
                  </a:lnTo>
                  <a:lnTo>
                    <a:pt x="398" y="213"/>
                  </a:lnTo>
                  <a:lnTo>
                    <a:pt x="311" y="116"/>
                  </a:lnTo>
                  <a:lnTo>
                    <a:pt x="194" y="146"/>
                  </a:lnTo>
                  <a:lnTo>
                    <a:pt x="107" y="68"/>
                  </a:lnTo>
                  <a:lnTo>
                    <a:pt x="0" y="6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4" name="Freeform 40"/>
            <p:cNvSpPr>
              <a:spLocks/>
            </p:cNvSpPr>
            <p:nvPr/>
          </p:nvSpPr>
          <p:spPr bwMode="auto">
            <a:xfrm>
              <a:off x="8397766" y="5882307"/>
              <a:ext cx="779564" cy="952906"/>
            </a:xfrm>
            <a:custGeom>
              <a:avLst/>
              <a:gdLst>
                <a:gd name="T0" fmla="*/ 0 w 407"/>
                <a:gd name="T1" fmla="*/ 0 h 398"/>
                <a:gd name="T2" fmla="*/ 2147483647 w 407"/>
                <a:gd name="T3" fmla="*/ 0 h 398"/>
                <a:gd name="T4" fmla="*/ 2147483647 w 407"/>
                <a:gd name="T5" fmla="*/ 2147483647 h 398"/>
                <a:gd name="T6" fmla="*/ 2147483647 w 407"/>
                <a:gd name="T7" fmla="*/ 2147483647 h 398"/>
                <a:gd name="T8" fmla="*/ 2147483647 w 407"/>
                <a:gd name="T9" fmla="*/ 2147483647 h 398"/>
                <a:gd name="T10" fmla="*/ 2147483647 w 407"/>
                <a:gd name="T11" fmla="*/ 2147483647 h 398"/>
                <a:gd name="T12" fmla="*/ 2147483647 w 407"/>
                <a:gd name="T13" fmla="*/ 2147483647 h 398"/>
                <a:gd name="T14" fmla="*/ 2147483647 w 407"/>
                <a:gd name="T15" fmla="*/ 2147483647 h 398"/>
                <a:gd name="T16" fmla="*/ 2147483647 w 407"/>
                <a:gd name="T17" fmla="*/ 2147483647 h 398"/>
                <a:gd name="T18" fmla="*/ 2147483647 w 407"/>
                <a:gd name="T19" fmla="*/ 2147483647 h 398"/>
                <a:gd name="T20" fmla="*/ 0 w 407"/>
                <a:gd name="T21" fmla="*/ 2147483647 h 398"/>
                <a:gd name="T22" fmla="*/ 0 w 407"/>
                <a:gd name="T23" fmla="*/ 0 h 39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07"/>
                <a:gd name="T37" fmla="*/ 0 h 398"/>
                <a:gd name="T38" fmla="*/ 407 w 407"/>
                <a:gd name="T39" fmla="*/ 398 h 39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07" h="398">
                  <a:moveTo>
                    <a:pt x="0" y="0"/>
                  </a:moveTo>
                  <a:lnTo>
                    <a:pt x="223" y="0"/>
                  </a:lnTo>
                  <a:lnTo>
                    <a:pt x="262" y="78"/>
                  </a:lnTo>
                  <a:lnTo>
                    <a:pt x="213" y="223"/>
                  </a:lnTo>
                  <a:lnTo>
                    <a:pt x="349" y="223"/>
                  </a:lnTo>
                  <a:lnTo>
                    <a:pt x="378" y="301"/>
                  </a:lnTo>
                  <a:lnTo>
                    <a:pt x="407" y="398"/>
                  </a:lnTo>
                  <a:lnTo>
                    <a:pt x="233" y="388"/>
                  </a:lnTo>
                  <a:lnTo>
                    <a:pt x="29" y="310"/>
                  </a:lnTo>
                  <a:lnTo>
                    <a:pt x="48" y="242"/>
                  </a:lnTo>
                  <a:lnTo>
                    <a:pt x="0" y="1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5" name="Freeform 41"/>
            <p:cNvSpPr>
              <a:spLocks/>
            </p:cNvSpPr>
            <p:nvPr/>
          </p:nvSpPr>
          <p:spPr bwMode="auto">
            <a:xfrm>
              <a:off x="6984209" y="4905458"/>
              <a:ext cx="1338858" cy="859532"/>
            </a:xfrm>
            <a:custGeom>
              <a:avLst/>
              <a:gdLst>
                <a:gd name="T0" fmla="*/ 0 w 699"/>
                <a:gd name="T1" fmla="*/ 0 h 359"/>
                <a:gd name="T2" fmla="*/ 2147483647 w 699"/>
                <a:gd name="T3" fmla="*/ 0 h 359"/>
                <a:gd name="T4" fmla="*/ 2147483647 w 699"/>
                <a:gd name="T5" fmla="*/ 2147483647 h 359"/>
                <a:gd name="T6" fmla="*/ 2147483647 w 699"/>
                <a:gd name="T7" fmla="*/ 2147483647 h 359"/>
                <a:gd name="T8" fmla="*/ 2147483647 w 699"/>
                <a:gd name="T9" fmla="*/ 2147483647 h 359"/>
                <a:gd name="T10" fmla="*/ 2147483647 w 699"/>
                <a:gd name="T11" fmla="*/ 2147483647 h 359"/>
                <a:gd name="T12" fmla="*/ 2147483647 w 699"/>
                <a:gd name="T13" fmla="*/ 2147483647 h 359"/>
                <a:gd name="T14" fmla="*/ 2147483647 w 699"/>
                <a:gd name="T15" fmla="*/ 2147483647 h 359"/>
                <a:gd name="T16" fmla="*/ 2147483647 w 699"/>
                <a:gd name="T17" fmla="*/ 2147483647 h 359"/>
                <a:gd name="T18" fmla="*/ 0 w 699"/>
                <a:gd name="T19" fmla="*/ 2147483647 h 359"/>
                <a:gd name="T20" fmla="*/ 0 w 699"/>
                <a:gd name="T21" fmla="*/ 0 h 35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99"/>
                <a:gd name="T34" fmla="*/ 0 h 359"/>
                <a:gd name="T35" fmla="*/ 699 w 699"/>
                <a:gd name="T36" fmla="*/ 359 h 35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99" h="359">
                  <a:moveTo>
                    <a:pt x="0" y="0"/>
                  </a:moveTo>
                  <a:lnTo>
                    <a:pt x="670" y="0"/>
                  </a:lnTo>
                  <a:lnTo>
                    <a:pt x="689" y="59"/>
                  </a:lnTo>
                  <a:lnTo>
                    <a:pt x="699" y="136"/>
                  </a:lnTo>
                  <a:lnTo>
                    <a:pt x="699" y="359"/>
                  </a:lnTo>
                  <a:lnTo>
                    <a:pt x="583" y="330"/>
                  </a:lnTo>
                  <a:lnTo>
                    <a:pt x="534" y="340"/>
                  </a:lnTo>
                  <a:lnTo>
                    <a:pt x="243" y="282"/>
                  </a:lnTo>
                  <a:lnTo>
                    <a:pt x="243" y="107"/>
                  </a:lnTo>
                  <a:lnTo>
                    <a:pt x="0" y="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6" name="Freeform 42"/>
            <p:cNvSpPr>
              <a:spLocks/>
            </p:cNvSpPr>
            <p:nvPr/>
          </p:nvSpPr>
          <p:spPr bwMode="auto">
            <a:xfrm>
              <a:off x="6390438" y="5161642"/>
              <a:ext cx="2099267" cy="2322410"/>
            </a:xfrm>
            <a:custGeom>
              <a:avLst/>
              <a:gdLst>
                <a:gd name="T0" fmla="*/ 2147483647 w 1096"/>
                <a:gd name="T1" fmla="*/ 0 h 970"/>
                <a:gd name="T2" fmla="*/ 2147483647 w 1096"/>
                <a:gd name="T3" fmla="*/ 0 h 970"/>
                <a:gd name="T4" fmla="*/ 2147483647 w 1096"/>
                <a:gd name="T5" fmla="*/ 2147483647 h 970"/>
                <a:gd name="T6" fmla="*/ 2147483647 w 1096"/>
                <a:gd name="T7" fmla="*/ 2147483647 h 970"/>
                <a:gd name="T8" fmla="*/ 2147483647 w 1096"/>
                <a:gd name="T9" fmla="*/ 2147483647 h 970"/>
                <a:gd name="T10" fmla="*/ 2147483647 w 1096"/>
                <a:gd name="T11" fmla="*/ 2147483647 h 970"/>
                <a:gd name="T12" fmla="*/ 2147483647 w 1096"/>
                <a:gd name="T13" fmla="*/ 2147483647 h 970"/>
                <a:gd name="T14" fmla="*/ 2147483647 w 1096"/>
                <a:gd name="T15" fmla="*/ 2147483647 h 970"/>
                <a:gd name="T16" fmla="*/ 2147483647 w 1096"/>
                <a:gd name="T17" fmla="*/ 2147483647 h 970"/>
                <a:gd name="T18" fmla="*/ 2147483647 w 1096"/>
                <a:gd name="T19" fmla="*/ 2147483647 h 970"/>
                <a:gd name="T20" fmla="*/ 2147483647 w 1096"/>
                <a:gd name="T21" fmla="*/ 2147483647 h 970"/>
                <a:gd name="T22" fmla="*/ 2147483647 w 1096"/>
                <a:gd name="T23" fmla="*/ 2147483647 h 970"/>
                <a:gd name="T24" fmla="*/ 2147483647 w 1096"/>
                <a:gd name="T25" fmla="*/ 2147483647 h 970"/>
                <a:gd name="T26" fmla="*/ 2147483647 w 1096"/>
                <a:gd name="T27" fmla="*/ 2147483647 h 970"/>
                <a:gd name="T28" fmla="*/ 2147483647 w 1096"/>
                <a:gd name="T29" fmla="*/ 2147483647 h 970"/>
                <a:gd name="T30" fmla="*/ 2147483647 w 1096"/>
                <a:gd name="T31" fmla="*/ 2147483647 h 970"/>
                <a:gd name="T32" fmla="*/ 2147483647 w 1096"/>
                <a:gd name="T33" fmla="*/ 2147483647 h 970"/>
                <a:gd name="T34" fmla="*/ 2147483647 w 1096"/>
                <a:gd name="T35" fmla="*/ 2147483647 h 970"/>
                <a:gd name="T36" fmla="*/ 2147483647 w 1096"/>
                <a:gd name="T37" fmla="*/ 2147483647 h 970"/>
                <a:gd name="T38" fmla="*/ 2147483647 w 1096"/>
                <a:gd name="T39" fmla="*/ 2147483647 h 970"/>
                <a:gd name="T40" fmla="*/ 0 w 1096"/>
                <a:gd name="T41" fmla="*/ 2147483647 h 970"/>
                <a:gd name="T42" fmla="*/ 2147483647 w 1096"/>
                <a:gd name="T43" fmla="*/ 2147483647 h 970"/>
                <a:gd name="T44" fmla="*/ 2147483647 w 1096"/>
                <a:gd name="T45" fmla="*/ 0 h 97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96"/>
                <a:gd name="T70" fmla="*/ 0 h 970"/>
                <a:gd name="T71" fmla="*/ 1096 w 1096"/>
                <a:gd name="T72" fmla="*/ 970 h 97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96" h="970">
                  <a:moveTo>
                    <a:pt x="310" y="0"/>
                  </a:moveTo>
                  <a:lnTo>
                    <a:pt x="553" y="0"/>
                  </a:lnTo>
                  <a:lnTo>
                    <a:pt x="553" y="165"/>
                  </a:lnTo>
                  <a:lnTo>
                    <a:pt x="844" y="233"/>
                  </a:lnTo>
                  <a:lnTo>
                    <a:pt x="893" y="223"/>
                  </a:lnTo>
                  <a:lnTo>
                    <a:pt x="1009" y="252"/>
                  </a:lnTo>
                  <a:lnTo>
                    <a:pt x="1048" y="262"/>
                  </a:lnTo>
                  <a:lnTo>
                    <a:pt x="1048" y="437"/>
                  </a:lnTo>
                  <a:lnTo>
                    <a:pt x="1096" y="553"/>
                  </a:lnTo>
                  <a:lnTo>
                    <a:pt x="1067" y="611"/>
                  </a:lnTo>
                  <a:lnTo>
                    <a:pt x="970" y="641"/>
                  </a:lnTo>
                  <a:lnTo>
                    <a:pt x="815" y="767"/>
                  </a:lnTo>
                  <a:lnTo>
                    <a:pt x="776" y="864"/>
                  </a:lnTo>
                  <a:lnTo>
                    <a:pt x="795" y="970"/>
                  </a:lnTo>
                  <a:lnTo>
                    <a:pt x="601" y="893"/>
                  </a:lnTo>
                  <a:lnTo>
                    <a:pt x="475" y="679"/>
                  </a:lnTo>
                  <a:lnTo>
                    <a:pt x="378" y="650"/>
                  </a:lnTo>
                  <a:lnTo>
                    <a:pt x="320" y="708"/>
                  </a:lnTo>
                  <a:lnTo>
                    <a:pt x="242" y="660"/>
                  </a:lnTo>
                  <a:lnTo>
                    <a:pt x="165" y="534"/>
                  </a:lnTo>
                  <a:lnTo>
                    <a:pt x="0" y="398"/>
                  </a:lnTo>
                  <a:lnTo>
                    <a:pt x="310" y="398"/>
                  </a:lnTo>
                  <a:lnTo>
                    <a:pt x="310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7" name="Freeform 43"/>
            <p:cNvSpPr>
              <a:spLocks/>
            </p:cNvSpPr>
            <p:nvPr/>
          </p:nvSpPr>
          <p:spPr bwMode="auto">
            <a:xfrm>
              <a:off x="6091637" y="4883911"/>
              <a:ext cx="892571" cy="1417388"/>
            </a:xfrm>
            <a:custGeom>
              <a:avLst/>
              <a:gdLst>
                <a:gd name="T0" fmla="*/ 0 w 466"/>
                <a:gd name="T1" fmla="*/ 0 h 592"/>
                <a:gd name="T2" fmla="*/ 2147483647 w 466"/>
                <a:gd name="T3" fmla="*/ 0 h 592"/>
                <a:gd name="T4" fmla="*/ 2147483647 w 466"/>
                <a:gd name="T5" fmla="*/ 2147483647 h 592"/>
                <a:gd name="T6" fmla="*/ 2147483647 w 466"/>
                <a:gd name="T7" fmla="*/ 2147483647 h 592"/>
                <a:gd name="T8" fmla="*/ 2147483647 w 466"/>
                <a:gd name="T9" fmla="*/ 2147483647 h 592"/>
                <a:gd name="T10" fmla="*/ 2147483647 w 466"/>
                <a:gd name="T11" fmla="*/ 2147483647 h 592"/>
                <a:gd name="T12" fmla="*/ 0 w 466"/>
                <a:gd name="T13" fmla="*/ 2147483647 h 592"/>
                <a:gd name="T14" fmla="*/ 0 w 466"/>
                <a:gd name="T15" fmla="*/ 0 h 5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66"/>
                <a:gd name="T25" fmla="*/ 0 h 592"/>
                <a:gd name="T26" fmla="*/ 466 w 466"/>
                <a:gd name="T27" fmla="*/ 592 h 5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66" h="592">
                  <a:moveTo>
                    <a:pt x="0" y="0"/>
                  </a:moveTo>
                  <a:lnTo>
                    <a:pt x="466" y="0"/>
                  </a:lnTo>
                  <a:lnTo>
                    <a:pt x="466" y="514"/>
                  </a:lnTo>
                  <a:lnTo>
                    <a:pt x="156" y="514"/>
                  </a:lnTo>
                  <a:lnTo>
                    <a:pt x="78" y="514"/>
                  </a:lnTo>
                  <a:lnTo>
                    <a:pt x="78" y="592"/>
                  </a:lnTo>
                  <a:lnTo>
                    <a:pt x="0" y="5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8" name="Freeform 44"/>
            <p:cNvSpPr>
              <a:spLocks/>
            </p:cNvSpPr>
            <p:nvPr/>
          </p:nvSpPr>
          <p:spPr bwMode="auto">
            <a:xfrm>
              <a:off x="5312075" y="3674820"/>
              <a:ext cx="762325" cy="1230638"/>
            </a:xfrm>
            <a:custGeom>
              <a:avLst/>
              <a:gdLst>
                <a:gd name="T0" fmla="*/ 2147483647 w 398"/>
                <a:gd name="T1" fmla="*/ 2147483647 h 514"/>
                <a:gd name="T2" fmla="*/ 2147483647 w 398"/>
                <a:gd name="T3" fmla="*/ 2147483647 h 514"/>
                <a:gd name="T4" fmla="*/ 2147483647 w 398"/>
                <a:gd name="T5" fmla="*/ 2147483647 h 514"/>
                <a:gd name="T6" fmla="*/ 0 w 398"/>
                <a:gd name="T7" fmla="*/ 2147483647 h 514"/>
                <a:gd name="T8" fmla="*/ 0 w 398"/>
                <a:gd name="T9" fmla="*/ 0 h 514"/>
                <a:gd name="T10" fmla="*/ 2147483647 w 398"/>
                <a:gd name="T11" fmla="*/ 0 h 514"/>
                <a:gd name="T12" fmla="*/ 2147483647 w 398"/>
                <a:gd name="T13" fmla="*/ 2147483647 h 5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8"/>
                <a:gd name="T22" fmla="*/ 0 h 514"/>
                <a:gd name="T23" fmla="*/ 398 w 398"/>
                <a:gd name="T24" fmla="*/ 514 h 51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8" h="514">
                  <a:moveTo>
                    <a:pt x="233" y="97"/>
                  </a:moveTo>
                  <a:lnTo>
                    <a:pt x="398" y="97"/>
                  </a:lnTo>
                  <a:lnTo>
                    <a:pt x="398" y="514"/>
                  </a:lnTo>
                  <a:lnTo>
                    <a:pt x="0" y="514"/>
                  </a:lnTo>
                  <a:lnTo>
                    <a:pt x="0" y="0"/>
                  </a:lnTo>
                  <a:lnTo>
                    <a:pt x="233" y="0"/>
                  </a:lnTo>
                  <a:lnTo>
                    <a:pt x="233" y="97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9" name="Freeform 45"/>
            <p:cNvSpPr>
              <a:spLocks/>
            </p:cNvSpPr>
            <p:nvPr/>
          </p:nvSpPr>
          <p:spPr bwMode="auto">
            <a:xfrm>
              <a:off x="3712724" y="1840835"/>
              <a:ext cx="1116673" cy="859532"/>
            </a:xfrm>
            <a:custGeom>
              <a:avLst/>
              <a:gdLst>
                <a:gd name="T0" fmla="*/ 2147483647 w 583"/>
                <a:gd name="T1" fmla="*/ 0 h 359"/>
                <a:gd name="T2" fmla="*/ 2147483647 w 583"/>
                <a:gd name="T3" fmla="*/ 2147483647 h 359"/>
                <a:gd name="T4" fmla="*/ 2147483647 w 583"/>
                <a:gd name="T5" fmla="*/ 2147483647 h 359"/>
                <a:gd name="T6" fmla="*/ 0 w 583"/>
                <a:gd name="T7" fmla="*/ 2147483647 h 359"/>
                <a:gd name="T8" fmla="*/ 2147483647 w 583"/>
                <a:gd name="T9" fmla="*/ 2147483647 h 359"/>
                <a:gd name="T10" fmla="*/ 2147483647 w 583"/>
                <a:gd name="T11" fmla="*/ 2147483647 h 359"/>
                <a:gd name="T12" fmla="*/ 2147483647 w 583"/>
                <a:gd name="T13" fmla="*/ 2147483647 h 359"/>
                <a:gd name="T14" fmla="*/ 2147483647 w 583"/>
                <a:gd name="T15" fmla="*/ 2147483647 h 359"/>
                <a:gd name="T16" fmla="*/ 2147483647 w 583"/>
                <a:gd name="T17" fmla="*/ 2147483647 h 359"/>
                <a:gd name="T18" fmla="*/ 2147483647 w 583"/>
                <a:gd name="T19" fmla="*/ 0 h 359"/>
                <a:gd name="T20" fmla="*/ 2147483647 w 583"/>
                <a:gd name="T21" fmla="*/ 0 h 35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83"/>
                <a:gd name="T34" fmla="*/ 0 h 359"/>
                <a:gd name="T35" fmla="*/ 583 w 583"/>
                <a:gd name="T36" fmla="*/ 359 h 35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83" h="359">
                  <a:moveTo>
                    <a:pt x="136" y="0"/>
                  </a:moveTo>
                  <a:lnTo>
                    <a:pt x="156" y="106"/>
                  </a:lnTo>
                  <a:lnTo>
                    <a:pt x="146" y="136"/>
                  </a:lnTo>
                  <a:lnTo>
                    <a:pt x="0" y="106"/>
                  </a:lnTo>
                  <a:lnTo>
                    <a:pt x="49" y="300"/>
                  </a:lnTo>
                  <a:lnTo>
                    <a:pt x="117" y="310"/>
                  </a:lnTo>
                  <a:lnTo>
                    <a:pt x="127" y="359"/>
                  </a:lnTo>
                  <a:lnTo>
                    <a:pt x="389" y="310"/>
                  </a:lnTo>
                  <a:lnTo>
                    <a:pt x="583" y="310"/>
                  </a:lnTo>
                  <a:lnTo>
                    <a:pt x="583" y="0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0" name="Freeform 46"/>
            <p:cNvSpPr>
              <a:spLocks/>
            </p:cNvSpPr>
            <p:nvPr/>
          </p:nvSpPr>
          <p:spPr bwMode="auto">
            <a:xfrm>
              <a:off x="3731878" y="2559106"/>
              <a:ext cx="1153064" cy="1115714"/>
            </a:xfrm>
            <a:custGeom>
              <a:avLst/>
              <a:gdLst>
                <a:gd name="T0" fmla="*/ 2147483647 w 602"/>
                <a:gd name="T1" fmla="*/ 0 h 466"/>
                <a:gd name="T2" fmla="*/ 2147483647 w 602"/>
                <a:gd name="T3" fmla="*/ 0 h 466"/>
                <a:gd name="T4" fmla="*/ 2147483647 w 602"/>
                <a:gd name="T5" fmla="*/ 2147483647 h 466"/>
                <a:gd name="T6" fmla="*/ 2147483647 w 602"/>
                <a:gd name="T7" fmla="*/ 2147483647 h 466"/>
                <a:gd name="T8" fmla="*/ 2147483647 w 602"/>
                <a:gd name="T9" fmla="*/ 2147483647 h 466"/>
                <a:gd name="T10" fmla="*/ 2147483647 w 602"/>
                <a:gd name="T11" fmla="*/ 2147483647 h 466"/>
                <a:gd name="T12" fmla="*/ 2147483647 w 602"/>
                <a:gd name="T13" fmla="*/ 2147483647 h 466"/>
                <a:gd name="T14" fmla="*/ 2147483647 w 602"/>
                <a:gd name="T15" fmla="*/ 2147483647 h 466"/>
                <a:gd name="T16" fmla="*/ 2147483647 w 602"/>
                <a:gd name="T17" fmla="*/ 2147483647 h 466"/>
                <a:gd name="T18" fmla="*/ 2147483647 w 602"/>
                <a:gd name="T19" fmla="*/ 2147483647 h 466"/>
                <a:gd name="T20" fmla="*/ 0 w 602"/>
                <a:gd name="T21" fmla="*/ 2147483647 h 466"/>
                <a:gd name="T22" fmla="*/ 2147483647 w 602"/>
                <a:gd name="T23" fmla="*/ 0 h 46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02"/>
                <a:gd name="T37" fmla="*/ 0 h 466"/>
                <a:gd name="T38" fmla="*/ 602 w 602"/>
                <a:gd name="T39" fmla="*/ 466 h 46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02" h="466">
                  <a:moveTo>
                    <a:pt x="39" y="0"/>
                  </a:moveTo>
                  <a:lnTo>
                    <a:pt x="107" y="0"/>
                  </a:lnTo>
                  <a:lnTo>
                    <a:pt x="117" y="59"/>
                  </a:lnTo>
                  <a:lnTo>
                    <a:pt x="379" y="10"/>
                  </a:lnTo>
                  <a:lnTo>
                    <a:pt x="573" y="10"/>
                  </a:lnTo>
                  <a:lnTo>
                    <a:pt x="602" y="59"/>
                  </a:lnTo>
                  <a:lnTo>
                    <a:pt x="563" y="233"/>
                  </a:lnTo>
                  <a:lnTo>
                    <a:pt x="592" y="243"/>
                  </a:lnTo>
                  <a:lnTo>
                    <a:pt x="592" y="466"/>
                  </a:lnTo>
                  <a:lnTo>
                    <a:pt x="10" y="466"/>
                  </a:lnTo>
                  <a:lnTo>
                    <a:pt x="0" y="359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C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1" name="Freeform 47"/>
            <p:cNvSpPr>
              <a:spLocks/>
            </p:cNvSpPr>
            <p:nvPr/>
          </p:nvSpPr>
          <p:spPr bwMode="auto">
            <a:xfrm>
              <a:off x="4810243" y="1840835"/>
              <a:ext cx="948117" cy="1833985"/>
            </a:xfrm>
            <a:custGeom>
              <a:avLst/>
              <a:gdLst>
                <a:gd name="T0" fmla="*/ 2147483647 w 495"/>
                <a:gd name="T1" fmla="*/ 0 h 766"/>
                <a:gd name="T2" fmla="*/ 2147483647 w 495"/>
                <a:gd name="T3" fmla="*/ 0 h 766"/>
                <a:gd name="T4" fmla="*/ 2147483647 w 495"/>
                <a:gd name="T5" fmla="*/ 2147483647 h 766"/>
                <a:gd name="T6" fmla="*/ 2147483647 w 495"/>
                <a:gd name="T7" fmla="*/ 2147483647 h 766"/>
                <a:gd name="T8" fmla="*/ 2147483647 w 495"/>
                <a:gd name="T9" fmla="*/ 2147483647 h 766"/>
                <a:gd name="T10" fmla="*/ 2147483647 w 495"/>
                <a:gd name="T11" fmla="*/ 2147483647 h 766"/>
                <a:gd name="T12" fmla="*/ 2147483647 w 495"/>
                <a:gd name="T13" fmla="*/ 2147483647 h 766"/>
                <a:gd name="T14" fmla="*/ 2147483647 w 495"/>
                <a:gd name="T15" fmla="*/ 2147483647 h 766"/>
                <a:gd name="T16" fmla="*/ 2147483647 w 495"/>
                <a:gd name="T17" fmla="*/ 2147483647 h 766"/>
                <a:gd name="T18" fmla="*/ 2147483647 w 495"/>
                <a:gd name="T19" fmla="*/ 2147483647 h 766"/>
                <a:gd name="T20" fmla="*/ 2147483647 w 495"/>
                <a:gd name="T21" fmla="*/ 2147483647 h 766"/>
                <a:gd name="T22" fmla="*/ 2147483647 w 495"/>
                <a:gd name="T23" fmla="*/ 2147483647 h 766"/>
                <a:gd name="T24" fmla="*/ 2147483647 w 495"/>
                <a:gd name="T25" fmla="*/ 2147483647 h 766"/>
                <a:gd name="T26" fmla="*/ 0 w 495"/>
                <a:gd name="T27" fmla="*/ 2147483647 h 766"/>
                <a:gd name="T28" fmla="*/ 2147483647 w 495"/>
                <a:gd name="T29" fmla="*/ 2147483647 h 766"/>
                <a:gd name="T30" fmla="*/ 2147483647 w 495"/>
                <a:gd name="T31" fmla="*/ 2147483647 h 766"/>
                <a:gd name="T32" fmla="*/ 2147483647 w 495"/>
                <a:gd name="T33" fmla="*/ 0 h 76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5"/>
                <a:gd name="T52" fmla="*/ 0 h 766"/>
                <a:gd name="T53" fmla="*/ 495 w 495"/>
                <a:gd name="T54" fmla="*/ 766 h 76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5" h="766">
                  <a:moveTo>
                    <a:pt x="10" y="0"/>
                  </a:moveTo>
                  <a:lnTo>
                    <a:pt x="97" y="0"/>
                  </a:lnTo>
                  <a:lnTo>
                    <a:pt x="97" y="126"/>
                  </a:lnTo>
                  <a:lnTo>
                    <a:pt x="243" y="281"/>
                  </a:lnTo>
                  <a:lnTo>
                    <a:pt x="213" y="349"/>
                  </a:lnTo>
                  <a:lnTo>
                    <a:pt x="223" y="388"/>
                  </a:lnTo>
                  <a:lnTo>
                    <a:pt x="281" y="368"/>
                  </a:lnTo>
                  <a:lnTo>
                    <a:pt x="359" y="504"/>
                  </a:lnTo>
                  <a:lnTo>
                    <a:pt x="495" y="465"/>
                  </a:lnTo>
                  <a:lnTo>
                    <a:pt x="495" y="766"/>
                  </a:lnTo>
                  <a:lnTo>
                    <a:pt x="252" y="766"/>
                  </a:lnTo>
                  <a:lnTo>
                    <a:pt x="29" y="766"/>
                  </a:lnTo>
                  <a:lnTo>
                    <a:pt x="29" y="543"/>
                  </a:lnTo>
                  <a:lnTo>
                    <a:pt x="0" y="533"/>
                  </a:lnTo>
                  <a:lnTo>
                    <a:pt x="39" y="359"/>
                  </a:lnTo>
                  <a:lnTo>
                    <a:pt x="10" y="31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2" name="Freeform 48"/>
            <p:cNvSpPr>
              <a:spLocks/>
            </p:cNvSpPr>
            <p:nvPr/>
          </p:nvSpPr>
          <p:spPr bwMode="auto">
            <a:xfrm>
              <a:off x="4400349" y="3674820"/>
              <a:ext cx="911725" cy="1812438"/>
            </a:xfrm>
            <a:custGeom>
              <a:avLst/>
              <a:gdLst>
                <a:gd name="T0" fmla="*/ 0 w 476"/>
                <a:gd name="T1" fmla="*/ 0 h 757"/>
                <a:gd name="T2" fmla="*/ 2147483647 w 476"/>
                <a:gd name="T3" fmla="*/ 0 h 757"/>
                <a:gd name="T4" fmla="*/ 2147483647 w 476"/>
                <a:gd name="T5" fmla="*/ 2147483647 h 757"/>
                <a:gd name="T6" fmla="*/ 2147483647 w 476"/>
                <a:gd name="T7" fmla="*/ 2147483647 h 757"/>
                <a:gd name="T8" fmla="*/ 2147483647 w 476"/>
                <a:gd name="T9" fmla="*/ 2147483647 h 757"/>
                <a:gd name="T10" fmla="*/ 2147483647 w 476"/>
                <a:gd name="T11" fmla="*/ 2147483647 h 757"/>
                <a:gd name="T12" fmla="*/ 0 w 476"/>
                <a:gd name="T13" fmla="*/ 2147483647 h 757"/>
                <a:gd name="T14" fmla="*/ 0 w 476"/>
                <a:gd name="T15" fmla="*/ 0 h 7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6"/>
                <a:gd name="T25" fmla="*/ 0 h 757"/>
                <a:gd name="T26" fmla="*/ 476 w 476"/>
                <a:gd name="T27" fmla="*/ 757 h 75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6" h="757">
                  <a:moveTo>
                    <a:pt x="0" y="0"/>
                  </a:moveTo>
                  <a:lnTo>
                    <a:pt x="476" y="0"/>
                  </a:lnTo>
                  <a:lnTo>
                    <a:pt x="476" y="514"/>
                  </a:lnTo>
                  <a:lnTo>
                    <a:pt x="476" y="631"/>
                  </a:lnTo>
                  <a:lnTo>
                    <a:pt x="418" y="611"/>
                  </a:lnTo>
                  <a:lnTo>
                    <a:pt x="447" y="757"/>
                  </a:lnTo>
                  <a:lnTo>
                    <a:pt x="0" y="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3" name="Freeform 49"/>
            <p:cNvSpPr>
              <a:spLocks/>
            </p:cNvSpPr>
            <p:nvPr/>
          </p:nvSpPr>
          <p:spPr bwMode="auto">
            <a:xfrm>
              <a:off x="5200982" y="4905458"/>
              <a:ext cx="890655" cy="1395841"/>
            </a:xfrm>
            <a:custGeom>
              <a:avLst/>
              <a:gdLst>
                <a:gd name="T0" fmla="*/ 2147483647 w 465"/>
                <a:gd name="T1" fmla="*/ 0 h 583"/>
                <a:gd name="T2" fmla="*/ 2147483647 w 465"/>
                <a:gd name="T3" fmla="*/ 0 h 583"/>
                <a:gd name="T4" fmla="*/ 2147483647 w 465"/>
                <a:gd name="T5" fmla="*/ 2147483647 h 583"/>
                <a:gd name="T6" fmla="*/ 2147483647 w 465"/>
                <a:gd name="T7" fmla="*/ 2147483647 h 583"/>
                <a:gd name="T8" fmla="*/ 2147483647 w 465"/>
                <a:gd name="T9" fmla="*/ 2147483647 h 583"/>
                <a:gd name="T10" fmla="*/ 2147483647 w 465"/>
                <a:gd name="T11" fmla="*/ 2147483647 h 583"/>
                <a:gd name="T12" fmla="*/ 2147483647 w 465"/>
                <a:gd name="T13" fmla="*/ 2147483647 h 583"/>
                <a:gd name="T14" fmla="*/ 2147483647 w 465"/>
                <a:gd name="T15" fmla="*/ 2147483647 h 583"/>
                <a:gd name="T16" fmla="*/ 0 w 465"/>
                <a:gd name="T17" fmla="*/ 2147483647 h 583"/>
                <a:gd name="T18" fmla="*/ 2147483647 w 465"/>
                <a:gd name="T19" fmla="*/ 2147483647 h 583"/>
                <a:gd name="T20" fmla="*/ 2147483647 w 465"/>
                <a:gd name="T21" fmla="*/ 0 h 58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65"/>
                <a:gd name="T34" fmla="*/ 0 h 583"/>
                <a:gd name="T35" fmla="*/ 465 w 465"/>
                <a:gd name="T36" fmla="*/ 583 h 58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65" h="583">
                  <a:moveTo>
                    <a:pt x="58" y="0"/>
                  </a:moveTo>
                  <a:lnTo>
                    <a:pt x="465" y="0"/>
                  </a:lnTo>
                  <a:lnTo>
                    <a:pt x="465" y="583"/>
                  </a:lnTo>
                  <a:lnTo>
                    <a:pt x="320" y="583"/>
                  </a:lnTo>
                  <a:lnTo>
                    <a:pt x="48" y="456"/>
                  </a:lnTo>
                  <a:lnTo>
                    <a:pt x="48" y="418"/>
                  </a:lnTo>
                  <a:lnTo>
                    <a:pt x="68" y="292"/>
                  </a:lnTo>
                  <a:lnTo>
                    <a:pt x="19" y="233"/>
                  </a:lnTo>
                  <a:lnTo>
                    <a:pt x="0" y="97"/>
                  </a:lnTo>
                  <a:lnTo>
                    <a:pt x="58" y="117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4" name="Freeform 50"/>
            <p:cNvSpPr>
              <a:spLocks/>
            </p:cNvSpPr>
            <p:nvPr/>
          </p:nvSpPr>
          <p:spPr bwMode="auto">
            <a:xfrm>
              <a:off x="3712724" y="3674820"/>
              <a:ext cx="1618505" cy="2231429"/>
            </a:xfrm>
            <a:custGeom>
              <a:avLst/>
              <a:gdLst>
                <a:gd name="T0" fmla="*/ 2147483647 w 845"/>
                <a:gd name="T1" fmla="*/ 0 h 932"/>
                <a:gd name="T2" fmla="*/ 2147483647 w 845"/>
                <a:gd name="T3" fmla="*/ 0 h 932"/>
                <a:gd name="T4" fmla="*/ 2147483647 w 845"/>
                <a:gd name="T5" fmla="*/ 2147483647 h 932"/>
                <a:gd name="T6" fmla="*/ 2147483647 w 845"/>
                <a:gd name="T7" fmla="*/ 2147483647 h 932"/>
                <a:gd name="T8" fmla="*/ 2147483647 w 845"/>
                <a:gd name="T9" fmla="*/ 2147483647 h 932"/>
                <a:gd name="T10" fmla="*/ 2147483647 w 845"/>
                <a:gd name="T11" fmla="*/ 2147483647 h 932"/>
                <a:gd name="T12" fmla="*/ 2147483647 w 845"/>
                <a:gd name="T13" fmla="*/ 2147483647 h 932"/>
                <a:gd name="T14" fmla="*/ 2147483647 w 845"/>
                <a:gd name="T15" fmla="*/ 2147483647 h 932"/>
                <a:gd name="T16" fmla="*/ 2147483647 w 845"/>
                <a:gd name="T17" fmla="*/ 2147483647 h 932"/>
                <a:gd name="T18" fmla="*/ 2147483647 w 845"/>
                <a:gd name="T19" fmla="*/ 2147483647 h 932"/>
                <a:gd name="T20" fmla="*/ 2147483647 w 845"/>
                <a:gd name="T21" fmla="*/ 2147483647 h 932"/>
                <a:gd name="T22" fmla="*/ 2147483647 w 845"/>
                <a:gd name="T23" fmla="*/ 2147483647 h 932"/>
                <a:gd name="T24" fmla="*/ 0 w 845"/>
                <a:gd name="T25" fmla="*/ 2147483647 h 932"/>
                <a:gd name="T26" fmla="*/ 2147483647 w 845"/>
                <a:gd name="T27" fmla="*/ 0 h 93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45"/>
                <a:gd name="T43" fmla="*/ 0 h 932"/>
                <a:gd name="T44" fmla="*/ 845 w 845"/>
                <a:gd name="T45" fmla="*/ 932 h 93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45" h="932">
                  <a:moveTo>
                    <a:pt x="20" y="0"/>
                  </a:moveTo>
                  <a:lnTo>
                    <a:pt x="359" y="0"/>
                  </a:lnTo>
                  <a:lnTo>
                    <a:pt x="359" y="311"/>
                  </a:lnTo>
                  <a:lnTo>
                    <a:pt x="806" y="757"/>
                  </a:lnTo>
                  <a:lnTo>
                    <a:pt x="845" y="806"/>
                  </a:lnTo>
                  <a:lnTo>
                    <a:pt x="825" y="932"/>
                  </a:lnTo>
                  <a:lnTo>
                    <a:pt x="602" y="932"/>
                  </a:lnTo>
                  <a:lnTo>
                    <a:pt x="408" y="776"/>
                  </a:lnTo>
                  <a:lnTo>
                    <a:pt x="340" y="776"/>
                  </a:lnTo>
                  <a:lnTo>
                    <a:pt x="175" y="485"/>
                  </a:lnTo>
                  <a:lnTo>
                    <a:pt x="59" y="301"/>
                  </a:lnTo>
                  <a:lnTo>
                    <a:pt x="68" y="233"/>
                  </a:lnTo>
                  <a:lnTo>
                    <a:pt x="0" y="136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CC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5" name="Oval 63"/>
            <p:cNvSpPr>
              <a:spLocks noChangeArrowheads="1"/>
            </p:cNvSpPr>
            <p:nvPr/>
          </p:nvSpPr>
          <p:spPr bwMode="auto">
            <a:xfrm>
              <a:off x="4003863" y="4201553"/>
              <a:ext cx="165490" cy="20686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4D4D4D"/>
                </a:solidFill>
              </a:endParaRPr>
            </a:p>
          </p:txBody>
        </p:sp>
        <p:sp>
          <p:nvSpPr>
            <p:cNvPr id="6206" name="Text Box 64"/>
            <p:cNvSpPr txBox="1">
              <a:spLocks noChangeArrowheads="1"/>
            </p:cNvSpPr>
            <p:nvPr/>
          </p:nvSpPr>
          <p:spPr bwMode="auto">
            <a:xfrm>
              <a:off x="1395468" y="3974768"/>
              <a:ext cx="2608396" cy="626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/>
                <a:t>Sacramento</a:t>
              </a:r>
            </a:p>
          </p:txBody>
        </p:sp>
        <p:sp>
          <p:nvSpPr>
            <p:cNvPr id="6207" name="Text Box 79"/>
            <p:cNvSpPr txBox="1">
              <a:spLocks noChangeArrowheads="1"/>
            </p:cNvSpPr>
            <p:nvPr/>
          </p:nvSpPr>
          <p:spPr bwMode="auto">
            <a:xfrm>
              <a:off x="2340392" y="5510004"/>
              <a:ext cx="2544550" cy="626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/>
                <a:t>San Diego</a:t>
              </a:r>
            </a:p>
          </p:txBody>
        </p:sp>
        <p:sp>
          <p:nvSpPr>
            <p:cNvPr id="6208" name="Oval 65"/>
            <p:cNvSpPr>
              <a:spLocks noChangeArrowheads="1"/>
            </p:cNvSpPr>
            <p:nvPr/>
          </p:nvSpPr>
          <p:spPr bwMode="auto">
            <a:xfrm>
              <a:off x="4739373" y="5633306"/>
              <a:ext cx="165490" cy="20686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 type="none" w="sm" len="sm"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4D4D4D"/>
                </a:solidFill>
              </a:endParaRPr>
            </a:p>
          </p:txBody>
        </p:sp>
        <p:sp>
          <p:nvSpPr>
            <p:cNvPr id="6209" name="Text Box 79"/>
            <p:cNvSpPr txBox="1">
              <a:spLocks noChangeArrowheads="1"/>
            </p:cNvSpPr>
            <p:nvPr/>
          </p:nvSpPr>
          <p:spPr bwMode="auto">
            <a:xfrm>
              <a:off x="4118155" y="3722705"/>
              <a:ext cx="3829205" cy="10828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/>
                <a:t>Northern</a:t>
              </a:r>
              <a:br>
                <a:rPr lang="en-US" sz="1600" b="1"/>
              </a:br>
              <a:r>
                <a:rPr lang="en-US" sz="1600" b="1"/>
                <a:t> San Joaquin Valley</a:t>
              </a:r>
            </a:p>
          </p:txBody>
        </p:sp>
        <p:sp>
          <p:nvSpPr>
            <p:cNvPr id="6210" name="Oval 59"/>
            <p:cNvSpPr>
              <a:spLocks noChangeArrowheads="1"/>
            </p:cNvSpPr>
            <p:nvPr/>
          </p:nvSpPr>
          <p:spPr bwMode="auto">
            <a:xfrm>
              <a:off x="10163754" y="6552693"/>
              <a:ext cx="165490" cy="20686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4D4D4D"/>
                </a:solidFill>
              </a:endParaRPr>
            </a:p>
          </p:txBody>
        </p:sp>
        <p:sp>
          <p:nvSpPr>
            <p:cNvPr id="6211" name="Text Box 60"/>
            <p:cNvSpPr txBox="1">
              <a:spLocks noChangeArrowheads="1"/>
            </p:cNvSpPr>
            <p:nvPr/>
          </p:nvSpPr>
          <p:spPr bwMode="auto">
            <a:xfrm>
              <a:off x="10050747" y="6183981"/>
              <a:ext cx="2730421" cy="626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/>
                <a:t>Jacksonville</a:t>
              </a:r>
            </a:p>
          </p:txBody>
        </p:sp>
        <p:sp>
          <p:nvSpPr>
            <p:cNvPr id="6212" name="Oval 68"/>
            <p:cNvSpPr>
              <a:spLocks noChangeArrowheads="1"/>
            </p:cNvSpPr>
            <p:nvPr/>
          </p:nvSpPr>
          <p:spPr bwMode="auto">
            <a:xfrm>
              <a:off x="10132294" y="7161163"/>
              <a:ext cx="165490" cy="20686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 type="none" w="sm" len="sm"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4D4D4D"/>
                </a:solidFill>
              </a:endParaRPr>
            </a:p>
          </p:txBody>
        </p:sp>
        <p:sp>
          <p:nvSpPr>
            <p:cNvPr id="6213" name="Text Box 60"/>
            <p:cNvSpPr txBox="1">
              <a:spLocks noChangeArrowheads="1"/>
            </p:cNvSpPr>
            <p:nvPr/>
          </p:nvSpPr>
          <p:spPr bwMode="auto">
            <a:xfrm>
              <a:off x="8583560" y="7043512"/>
              <a:ext cx="1740076" cy="626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/>
                <a:t>Tampa</a:t>
              </a:r>
            </a:p>
          </p:txBody>
        </p:sp>
      </p:grpSp>
      <p:sp>
        <p:nvSpPr>
          <p:cNvPr id="6153" name="Text Box 64"/>
          <p:cNvSpPr txBox="1">
            <a:spLocks noChangeArrowheads="1"/>
          </p:cNvSpPr>
          <p:nvPr/>
        </p:nvSpPr>
        <p:spPr bwMode="auto">
          <a:xfrm>
            <a:off x="1527175" y="4149725"/>
            <a:ext cx="9890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/>
              <a:t>Fresno</a:t>
            </a:r>
          </a:p>
        </p:txBody>
      </p:sp>
      <p:sp>
        <p:nvSpPr>
          <p:cNvPr id="6154" name="Oval 65"/>
          <p:cNvSpPr>
            <a:spLocks noChangeArrowheads="1"/>
          </p:cNvSpPr>
          <p:nvPr/>
        </p:nvSpPr>
        <p:spPr bwMode="auto">
          <a:xfrm>
            <a:off x="2462213" y="4017963"/>
            <a:ext cx="106362" cy="111125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 type="none" w="sm" len="sm"/>
                <a:tailEnd/>
              </a14:hiddenLine>
            </a:ext>
          </a:extLst>
        </p:spPr>
        <p:txBody>
          <a:bodyPr wrap="none" anchor="ctr"/>
          <a:lstStyle/>
          <a:p>
            <a:endParaRPr lang="en-US" sz="1200">
              <a:solidFill>
                <a:srgbClr val="4D4D4D"/>
              </a:solidFill>
            </a:endParaRPr>
          </a:p>
        </p:txBody>
      </p:sp>
      <p:sp>
        <p:nvSpPr>
          <p:cNvPr id="6155" name="Oval 65"/>
          <p:cNvSpPr>
            <a:spLocks noChangeArrowheads="1"/>
          </p:cNvSpPr>
          <p:nvPr/>
        </p:nvSpPr>
        <p:spPr bwMode="auto">
          <a:xfrm>
            <a:off x="2562225" y="4208463"/>
            <a:ext cx="106363" cy="111125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 type="none" w="sm" len="sm"/>
                <a:tailEnd/>
              </a14:hiddenLine>
            </a:ext>
          </a:extLst>
        </p:spPr>
        <p:txBody>
          <a:bodyPr wrap="none" anchor="ctr"/>
          <a:lstStyle/>
          <a:p>
            <a:endParaRPr lang="en-US" sz="1200">
              <a:solidFill>
                <a:srgbClr val="4D4D4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Activity-Based Models:  1993-2012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John L Bowman, Ph.D. (www.JBowman.net)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6CB287D-0FAA-4FBA-ADD8-4DF60518E74D}" type="slidenum">
              <a:rPr lang="en-US" sz="1200" smtClean="0"/>
              <a:pPr eaLnBrk="1" hangingPunct="1"/>
              <a:t>6</a:t>
            </a:fld>
            <a:endParaRPr lang="en-US" sz="1200" smtClean="0"/>
          </a:p>
        </p:txBody>
      </p:sp>
      <p:graphicFrame>
        <p:nvGraphicFramePr>
          <p:cNvPr id="7173" name="Object 9"/>
          <p:cNvGraphicFramePr>
            <a:graphicFrameLocks noChangeAspect="1"/>
          </p:cNvGraphicFramePr>
          <p:nvPr/>
        </p:nvGraphicFramePr>
        <p:xfrm>
          <a:off x="2286000" y="0"/>
          <a:ext cx="6858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Visio" r:id="rId3" imgW="7121295" imgH="7121160" progId="Visio.Drawing.11">
                  <p:embed/>
                </p:oleObj>
              </mc:Choice>
              <mc:Fallback>
                <p:oleObj name="Visio" r:id="rId3" imgW="7121295" imgH="7121160" progId="Visio.Drawing.11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0"/>
                        <a:ext cx="6858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TextBox 1"/>
          <p:cNvSpPr txBox="1">
            <a:spLocks noChangeArrowheads="1"/>
          </p:cNvSpPr>
          <p:nvPr/>
        </p:nvSpPr>
        <p:spPr bwMode="auto">
          <a:xfrm>
            <a:off x="0" y="381000"/>
            <a:ext cx="2286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2800"/>
              <a:t>AB Model Framework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Fifteen tested model components</a:t>
            </a:r>
          </a:p>
        </p:txBody>
      </p:sp>
      <p:sp>
        <p:nvSpPr>
          <p:cNvPr id="819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TRB Planning Apps Conf May 2013</a:t>
            </a:r>
          </a:p>
        </p:txBody>
      </p:sp>
      <p:sp>
        <p:nvSpPr>
          <p:cNvPr id="81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sz="1200" smtClean="0"/>
              <a:t>Bowman, et al</a:t>
            </a:r>
            <a:endParaRPr lang="en-US" sz="1200" smtClean="0"/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6FEEFEF-F04C-4C25-BD9F-A7C077015B7F}" type="slidenum">
              <a:rPr lang="en-US" sz="1200" smtClean="0"/>
              <a:pPr eaLnBrk="1" hangingPunct="1"/>
              <a:t>7</a:t>
            </a:fld>
            <a:endParaRPr lang="en-US" sz="120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38200" y="1565275"/>
          <a:ext cx="7620000" cy="5257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86777"/>
                <a:gridCol w="2933223"/>
              </a:tblGrid>
              <a:tr h="3092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baseline="0" dirty="0">
                          <a:solidFill>
                            <a:schemeClr val="accent1"/>
                          </a:solidFill>
                          <a:effectLst/>
                        </a:rPr>
                        <a:t>Model Type</a:t>
                      </a:r>
                      <a:endParaRPr lang="en-US" sz="1800" b="0" i="0" u="none" strike="noStrike" baseline="0" dirty="0">
                        <a:solidFill>
                          <a:schemeClr val="accent1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 anchor="b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baseline="0" dirty="0">
                          <a:solidFill>
                            <a:schemeClr val="accent1"/>
                          </a:solidFill>
                          <a:effectLst/>
                        </a:rPr>
                        <a:t>Number of coefficients</a:t>
                      </a:r>
                      <a:endParaRPr lang="en-US" sz="1800" b="0" i="0" u="none" strike="noStrike" baseline="0" dirty="0">
                        <a:solidFill>
                          <a:schemeClr val="accent1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 anchor="b"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30928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Usual work location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</a:rPr>
                        <a:t>48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/>
                </a:tc>
              </a:tr>
              <a:tr h="30928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Auto ownership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</a:rPr>
                        <a:t>24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/>
                </a:tc>
              </a:tr>
              <a:tr h="30928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Person-day tour generation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</a:rPr>
                        <a:t>126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/>
                </a:tc>
              </a:tr>
              <a:tr h="30928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Exact number of tours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</a:rPr>
                        <a:t>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/>
                </a:tc>
              </a:tr>
              <a:tr h="30928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Work tour time of day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</a:rPr>
                        <a:t>69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>
                    <a:solidFill>
                      <a:schemeClr val="accent1">
                        <a:lumMod val="85000"/>
                      </a:schemeClr>
                    </a:solidFill>
                  </a:tcPr>
                </a:tc>
              </a:tr>
              <a:tr h="30928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Work tour mode (detailed LOS)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</a:rPr>
                        <a:t>58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>
                    <a:solidFill>
                      <a:schemeClr val="accent1">
                        <a:lumMod val="85000"/>
                      </a:schemeClr>
                    </a:solidFill>
                  </a:tcPr>
                </a:tc>
              </a:tr>
              <a:tr h="30928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Work tour mode (combined LOS)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</a:rPr>
                        <a:t>31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>
                    <a:solidFill>
                      <a:schemeClr val="accent1">
                        <a:lumMod val="85000"/>
                      </a:schemeClr>
                    </a:solidFill>
                  </a:tcPr>
                </a:tc>
              </a:tr>
              <a:tr h="30928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Work-based </a:t>
                      </a:r>
                      <a:r>
                        <a:rPr lang="en-US" sz="1800" u="none" strike="noStrike" dirty="0" err="1">
                          <a:effectLst/>
                        </a:rPr>
                        <a:t>subtour</a:t>
                      </a:r>
                      <a:r>
                        <a:rPr lang="en-US" sz="1800" u="none" strike="noStrike" dirty="0">
                          <a:effectLst/>
                        </a:rPr>
                        <a:t> generation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</a:rPr>
                        <a:t>14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>
                    <a:solidFill>
                      <a:schemeClr val="accent1">
                        <a:lumMod val="85000"/>
                      </a:schemeClr>
                    </a:solidFill>
                  </a:tcPr>
                </a:tc>
              </a:tr>
              <a:tr h="30928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School tour mode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</a:rPr>
                        <a:t>32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/>
                </a:tc>
              </a:tr>
              <a:tr h="30928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Other tour destination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</a:rPr>
                        <a:t>62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/>
                </a:tc>
              </a:tr>
              <a:tr h="30928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Other tour time of day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</a:rPr>
                        <a:t>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/>
                </a:tc>
              </a:tr>
              <a:tr h="30928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Other tour mode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</a:rPr>
                        <a:t>41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/>
                </a:tc>
              </a:tr>
              <a:tr h="30928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Intermediate stop generation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</a:rPr>
                        <a:t>100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>
                    <a:solidFill>
                      <a:schemeClr val="accent1">
                        <a:lumMod val="85000"/>
                      </a:schemeClr>
                    </a:solidFill>
                  </a:tcPr>
                </a:tc>
              </a:tr>
              <a:tr h="30928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Intermediate stop location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</a:rPr>
                        <a:t>66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>
                    <a:solidFill>
                      <a:schemeClr val="accent1">
                        <a:lumMod val="85000"/>
                      </a:schemeClr>
                    </a:solidFill>
                  </a:tcPr>
                </a:tc>
              </a:tr>
              <a:tr h="30928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Trip time of day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</a:rPr>
                        <a:t>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>
                    <a:solidFill>
                      <a:schemeClr val="accent1">
                        <a:lumMod val="85000"/>
                      </a:schemeClr>
                    </a:solidFill>
                  </a:tcPr>
                </a:tc>
              </a:tr>
              <a:tr h="30928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Total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</a:rPr>
                        <a:t>888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1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4"/>
          <p:cNvSpPr>
            <a:spLocks noGrp="1"/>
          </p:cNvSpPr>
          <p:nvPr>
            <p:ph type="title"/>
          </p:nvPr>
        </p:nvSpPr>
        <p:spPr>
          <a:xfrm>
            <a:off x="869950" y="177800"/>
            <a:ext cx="8164513" cy="1446213"/>
          </a:xfrm>
        </p:spPr>
        <p:txBody>
          <a:bodyPr/>
          <a:lstStyle/>
          <a:p>
            <a:pPr eaLnBrk="1" hangingPunct="1"/>
            <a:r>
              <a:rPr lang="en-US" smtClean="0"/>
              <a:t>Seven untested model components</a:t>
            </a:r>
          </a:p>
        </p:txBody>
      </p:sp>
      <p:sp>
        <p:nvSpPr>
          <p:cNvPr id="921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TRB Planning Apps Conf May 2013</a:t>
            </a:r>
          </a:p>
        </p:txBody>
      </p:sp>
      <p:sp>
        <p:nvSpPr>
          <p:cNvPr id="92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sz="1200" smtClean="0"/>
              <a:t>Bowman, et al</a:t>
            </a:r>
            <a:endParaRPr lang="en-US" sz="1200" smtClean="0"/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E10F5AB-0515-4FB0-9544-9BAC2499B059}" type="slidenum">
              <a:rPr lang="en-US" sz="1200" smtClean="0"/>
              <a:pPr eaLnBrk="1" hangingPunct="1"/>
              <a:t>8</a:t>
            </a:fld>
            <a:endParaRPr lang="en-US" sz="120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514600" y="2362200"/>
          <a:ext cx="4038600" cy="226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8600"/>
              </a:tblGrid>
              <a:tr h="2833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baseline="0" dirty="0">
                          <a:solidFill>
                            <a:schemeClr val="accent1"/>
                          </a:solidFill>
                          <a:effectLst/>
                        </a:rPr>
                        <a:t>Model Type</a:t>
                      </a:r>
                      <a:endParaRPr lang="en-US" sz="1800" b="0" i="0" u="none" strike="noStrike" baseline="0" dirty="0">
                        <a:solidFill>
                          <a:schemeClr val="accent1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25" marB="0" anchor="b"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28336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Usual school location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25" marB="0"/>
                </a:tc>
              </a:tr>
              <a:tr h="28336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Work tour destination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25" marB="0"/>
                </a:tc>
              </a:tr>
              <a:tr h="28336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Escort tour mode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25" marB="0"/>
                </a:tc>
              </a:tr>
              <a:tr h="28336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Work-based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subtour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mode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25" marB="0"/>
                </a:tc>
              </a:tr>
              <a:tr h="28336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School tour time of day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25" marB="0">
                    <a:solidFill>
                      <a:schemeClr val="accent1">
                        <a:lumMod val="85000"/>
                      </a:schemeClr>
                    </a:solidFill>
                  </a:tcPr>
                </a:tc>
              </a:tr>
              <a:tr h="28336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Work-based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subtour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time of day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25" marB="0">
                    <a:solidFill>
                      <a:schemeClr val="accent1">
                        <a:lumMod val="85000"/>
                      </a:schemeClr>
                    </a:solidFill>
                  </a:tcPr>
                </a:tc>
              </a:tr>
              <a:tr h="28336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Trip mode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25" marB="0">
                    <a:solidFill>
                      <a:schemeClr val="accent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>
          <a:xfrm>
            <a:off x="869950" y="854075"/>
            <a:ext cx="8164513" cy="769938"/>
          </a:xfrm>
        </p:spPr>
        <p:txBody>
          <a:bodyPr/>
          <a:lstStyle/>
          <a:p>
            <a:pPr eaLnBrk="1" hangingPunct="1"/>
            <a:r>
              <a:rPr lang="en-US" smtClean="0"/>
              <a:t>Eleven variable types</a:t>
            </a:r>
          </a:p>
        </p:txBody>
      </p:sp>
      <p:sp>
        <p:nvSpPr>
          <p:cNvPr id="1024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TRB Planning Apps Conf May 2013</a:t>
            </a:r>
          </a:p>
        </p:txBody>
      </p:sp>
      <p:sp>
        <p:nvSpPr>
          <p:cNvPr id="1024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a-DK" sz="1200" smtClean="0"/>
              <a:t>Bowman, et al</a:t>
            </a:r>
            <a:endParaRPr lang="en-US" sz="1200" smtClean="0"/>
          </a:p>
        </p:txBody>
      </p:sp>
      <p:sp>
        <p:nvSpPr>
          <p:cNvPr id="102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43A03230-C5C4-47F6-B9B5-C56C77556BAB}" type="slidenum">
              <a:rPr lang="en-US" sz="1200" smtClean="0"/>
              <a:pPr eaLnBrk="1" hangingPunct="1"/>
              <a:t>9</a:t>
            </a:fld>
            <a:endParaRPr lang="en-US" sz="120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14400" y="1600200"/>
          <a:ext cx="7620000" cy="48180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86777"/>
                <a:gridCol w="2933223"/>
              </a:tblGrid>
              <a:tr h="679791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baseline="0" dirty="0" smtClean="0">
                          <a:solidFill>
                            <a:schemeClr val="accent1"/>
                          </a:solidFill>
                          <a:effectLst/>
                        </a:rPr>
                        <a:t>Variable </a:t>
                      </a:r>
                      <a:r>
                        <a:rPr lang="en-US" sz="2200" b="1" i="0" u="none" strike="noStrike" baseline="0" dirty="0">
                          <a:solidFill>
                            <a:schemeClr val="accent1"/>
                          </a:solidFill>
                          <a:effectLst/>
                        </a:rPr>
                        <a:t>Type</a:t>
                      </a:r>
                      <a:endParaRPr lang="en-US" sz="2200" b="1" i="0" u="none" strike="noStrike" baseline="0" dirty="0">
                        <a:solidFill>
                          <a:schemeClr val="accent1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2" marB="0" anchor="b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baseline="0" dirty="0">
                          <a:solidFill>
                            <a:schemeClr val="accent1"/>
                          </a:solidFill>
                          <a:effectLst/>
                        </a:rPr>
                        <a:t>Number of coefficients</a:t>
                      </a:r>
                      <a:endParaRPr lang="en-US" sz="2200" b="1" i="0" u="none" strike="noStrike" baseline="0" dirty="0">
                        <a:solidFill>
                          <a:schemeClr val="accent1"/>
                        </a:solidFill>
                        <a:effectLst/>
                        <a:latin typeface="Arial"/>
                      </a:endParaRPr>
                    </a:p>
                  </a:txBody>
                  <a:tcPr marL="9131" marR="9131" marT="9132" marB="0" anchor="b"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34485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A-constant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</a:t>
                      </a:r>
                    </a:p>
                  </a:txBody>
                  <a:tcPr marL="9525" marR="9525" marT="9526" marB="0" anchor="b"/>
                </a:tc>
              </a:tr>
              <a:tr h="34485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P-person</a:t>
                      </a:r>
                    </a:p>
                  </a:txBody>
                  <a:tcPr marL="9525" marR="9525" marT="9526" marB="0" anchor="b"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</a:t>
                      </a:r>
                    </a:p>
                  </a:txBody>
                  <a:tcPr marL="9525" marR="9525" marT="9526" marB="0" anchor="b">
                    <a:solidFill>
                      <a:schemeClr val="accent1">
                        <a:lumMod val="85000"/>
                      </a:schemeClr>
                    </a:solidFill>
                  </a:tcPr>
                </a:tc>
              </a:tr>
              <a:tr h="34485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H-household</a:t>
                      </a:r>
                    </a:p>
                  </a:txBody>
                  <a:tcPr marL="9525" marR="9525" marT="9526" marB="0" anchor="b"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</a:t>
                      </a:r>
                    </a:p>
                  </a:txBody>
                  <a:tcPr marL="9525" marR="9525" marT="9526" marB="0" anchor="b">
                    <a:solidFill>
                      <a:schemeClr val="accent1">
                        <a:lumMod val="85000"/>
                      </a:schemeClr>
                    </a:solidFill>
                  </a:tcPr>
                </a:tc>
              </a:tr>
              <a:tr h="34485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D-day pattern</a:t>
                      </a:r>
                    </a:p>
                  </a:txBody>
                  <a:tcPr marL="9525" marR="9525" marT="9526" marB="0" anchor="b"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6" marB="0" anchor="b">
                    <a:solidFill>
                      <a:schemeClr val="accent1">
                        <a:lumMod val="85000"/>
                      </a:schemeClr>
                    </a:solidFill>
                  </a:tcPr>
                </a:tc>
              </a:tr>
              <a:tr h="34485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T-tour/trip</a:t>
                      </a:r>
                    </a:p>
                  </a:txBody>
                  <a:tcPr marL="9525" marR="9525" marT="9526" marB="0" anchor="b"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</a:t>
                      </a:r>
                    </a:p>
                  </a:txBody>
                  <a:tcPr marL="9525" marR="9525" marT="9526" marB="0" anchor="b">
                    <a:solidFill>
                      <a:schemeClr val="accent1">
                        <a:lumMod val="85000"/>
                      </a:schemeClr>
                    </a:solidFill>
                  </a:tcPr>
                </a:tc>
              </a:tr>
              <a:tr h="34485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I-impedance</a:t>
                      </a:r>
                    </a:p>
                  </a:txBody>
                  <a:tcPr marL="9525" marR="9525" marT="9526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9525" marR="9525" marT="9526" marB="0" anchor="b">
                    <a:solidFill>
                      <a:schemeClr val="accent1"/>
                    </a:solidFill>
                  </a:tcPr>
                </a:tc>
              </a:tr>
              <a:tr h="34485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U-land use</a:t>
                      </a:r>
                    </a:p>
                  </a:txBody>
                  <a:tcPr marL="9525" marR="9525" marT="9526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9525" marR="9525" marT="9526" marB="0" anchor="b">
                    <a:solidFill>
                      <a:schemeClr val="accent1"/>
                    </a:solidFill>
                  </a:tcPr>
                </a:tc>
              </a:tr>
              <a:tr h="34485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W-time window</a:t>
                      </a:r>
                    </a:p>
                  </a:txBody>
                  <a:tcPr marL="9525" marR="9525" marT="9526" marB="0" anchor="b"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6" marB="0" anchor="b">
                    <a:solidFill>
                      <a:schemeClr val="accent1">
                        <a:lumMod val="85000"/>
                      </a:schemeClr>
                    </a:solidFill>
                  </a:tcPr>
                </a:tc>
              </a:tr>
              <a:tr h="34485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C-</a:t>
                      </a:r>
                      <a:r>
                        <a:rPr lang="en-US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logsum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6" marB="0" anchor="b">
                    <a:solidFill>
                      <a:schemeClr val="accent1">
                        <a:lumMod val="85000"/>
                      </a:schemeClr>
                    </a:solidFill>
                  </a:tcPr>
                </a:tc>
              </a:tr>
              <a:tr h="34485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G-size variable</a:t>
                      </a:r>
                    </a:p>
                  </a:txBody>
                  <a:tcPr marL="9525" marR="9525" marT="9526" marB="0" anchor="b"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6" marB="0" anchor="b">
                    <a:solidFill>
                      <a:schemeClr val="accent1">
                        <a:lumMod val="85000"/>
                      </a:schemeClr>
                    </a:solidFill>
                  </a:tcPr>
                </a:tc>
              </a:tr>
              <a:tr h="34485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L-log size multiplier</a:t>
                      </a:r>
                    </a:p>
                  </a:txBody>
                  <a:tcPr marL="9525" marR="9525" marT="9526" marB="0" anchor="b"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6" marB="0" anchor="b">
                    <a:solidFill>
                      <a:schemeClr val="accent1">
                        <a:lumMod val="85000"/>
                      </a:schemeClr>
                    </a:solidFill>
                  </a:tcPr>
                </a:tc>
              </a:tr>
              <a:tr h="34485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1116</a:t>
                      </a:r>
                    </a:p>
                  </a:txBody>
                  <a:tcPr marL="9525" marR="9525" marT="9526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35172</TotalTime>
  <Words>1452</Words>
  <Application>Microsoft Office PowerPoint</Application>
  <PresentationFormat>On-screen Show (4:3)</PresentationFormat>
  <Paragraphs>379</Paragraphs>
  <Slides>45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Bold Stripes</vt:lpstr>
      <vt:lpstr>Visio</vt:lpstr>
      <vt:lpstr>Making advanced travel forecasting models affordable through model transferability</vt:lpstr>
      <vt:lpstr>Acknowledgments</vt:lpstr>
      <vt:lpstr>Outline</vt:lpstr>
      <vt:lpstr>Objective</vt:lpstr>
      <vt:lpstr>Six regions in study</vt:lpstr>
      <vt:lpstr>PowerPoint Presentation</vt:lpstr>
      <vt:lpstr>Fifteen tested model components</vt:lpstr>
      <vt:lpstr>Seven untested model components</vt:lpstr>
      <vt:lpstr>Eleven variable types</vt:lpstr>
      <vt:lpstr>Transferability testing: two approaches</vt:lpstr>
      <vt:lpstr>Strengths of the  estimation-based approach</vt:lpstr>
      <vt:lpstr>Data issues</vt:lpstr>
      <vt:lpstr>Estimability questions </vt:lpstr>
      <vt:lpstr>Transferability Hypothesis 1</vt:lpstr>
      <vt:lpstr>Transferability Hypothesis 2</vt:lpstr>
      <vt:lpstr>Transferability Hypothesis 3</vt:lpstr>
      <vt:lpstr>Transferability Hypothesis 4</vt:lpstr>
      <vt:lpstr>Outline</vt:lpstr>
      <vt:lpstr>Testing method overview</vt:lpstr>
      <vt:lpstr>Data preparation overview</vt:lpstr>
      <vt:lpstr>NHTS Sample Sizes</vt:lpstr>
      <vt:lpstr>Testing method overview</vt:lpstr>
      <vt:lpstr>Estimating separate models</vt:lpstr>
      <vt:lpstr>Testing method overview</vt:lpstr>
      <vt:lpstr>Estimating  comparison models</vt:lpstr>
      <vt:lpstr>Utility functions</vt:lpstr>
      <vt:lpstr>Testing Method Overview</vt:lpstr>
      <vt:lpstr>Outline</vt:lpstr>
      <vt:lpstr>Transferability hypotheses</vt:lpstr>
      <vt:lpstr>PowerPoint Presentation</vt:lpstr>
      <vt:lpstr>Transferability hypotheses</vt:lpstr>
      <vt:lpstr>1</vt:lpstr>
      <vt:lpstr>Transferability hypotheses</vt:lpstr>
      <vt:lpstr>Outline</vt:lpstr>
      <vt:lpstr>Most Important Conclusions</vt:lpstr>
      <vt:lpstr>Comparability—2 state</vt:lpstr>
      <vt:lpstr>Comparability within state</vt:lpstr>
      <vt:lpstr>Most Important Conclusions</vt:lpstr>
      <vt:lpstr>Need for large samples</vt:lpstr>
      <vt:lpstr>Most Important Conclusions</vt:lpstr>
      <vt:lpstr>PowerPoint Presentation</vt:lpstr>
      <vt:lpstr>12 Base model versions</vt:lpstr>
      <vt:lpstr>24 Difference model versions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John</cp:lastModifiedBy>
  <cp:revision>514</cp:revision>
  <cp:lastPrinted>2009-04-22T19:24:48Z</cp:lastPrinted>
  <dcterms:created xsi:type="dcterms:W3CDTF">2003-07-27T14:15:30Z</dcterms:created>
  <dcterms:modified xsi:type="dcterms:W3CDTF">2013-05-07T02:59:17Z</dcterms:modified>
</cp:coreProperties>
</file>