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60" r:id="rId2"/>
    <p:sldId id="262" r:id="rId3"/>
    <p:sldId id="263" r:id="rId4"/>
    <p:sldId id="276" r:id="rId5"/>
    <p:sldId id="264" r:id="rId6"/>
    <p:sldId id="265" r:id="rId7"/>
    <p:sldId id="266" r:id="rId8"/>
    <p:sldId id="267" r:id="rId9"/>
    <p:sldId id="268" r:id="rId10"/>
    <p:sldId id="282" r:id="rId11"/>
    <p:sldId id="289" r:id="rId12"/>
    <p:sldId id="290" r:id="rId13"/>
    <p:sldId id="291" r:id="rId14"/>
    <p:sldId id="269" r:id="rId15"/>
    <p:sldId id="270" r:id="rId16"/>
    <p:sldId id="293" r:id="rId17"/>
    <p:sldId id="292" r:id="rId18"/>
    <p:sldId id="273" r:id="rId19"/>
    <p:sldId id="297" r:id="rId20"/>
    <p:sldId id="294" r:id="rId21"/>
    <p:sldId id="295" r:id="rId22"/>
    <p:sldId id="296" r:id="rId23"/>
    <p:sldId id="274" r:id="rId2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0"/>
    <a:srgbClr val="DE8708"/>
    <a:srgbClr val="78B832"/>
    <a:srgbClr val="F59509"/>
    <a:srgbClr val="EB9E03"/>
    <a:srgbClr val="D35B2B"/>
    <a:srgbClr val="FFFF97"/>
    <a:srgbClr val="A866F0"/>
    <a:srgbClr val="F7A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3333" autoAdjust="0"/>
  </p:normalViewPr>
  <p:slideViewPr>
    <p:cSldViewPr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55" cy="479399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271" y="0"/>
            <a:ext cx="3170255" cy="479399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494109D8-30D1-4C92-8202-E7FB700FBC1A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49"/>
            <a:ext cx="3170255" cy="479399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271" y="9120149"/>
            <a:ext cx="3170255" cy="479399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D4E11457-D2C6-4C00-BA44-7F8E9C60E1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126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/>
          <a:lstStyle>
            <a:lvl1pPr algn="r">
              <a:defRPr sz="1300"/>
            </a:lvl1pPr>
          </a:lstStyle>
          <a:p>
            <a:fld id="{784A077F-024B-40D2-8610-30CA90156E59}" type="datetimeFigureOut">
              <a:rPr lang="en-US" smtClean="0"/>
              <a:pPr/>
              <a:t>5/13/2013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7" tIns="48328" rIns="96657" bIns="4832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7" tIns="48328" rIns="96657" bIns="4832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7" tIns="48328" rIns="96657" bIns="48328" rtlCol="0" anchor="b"/>
          <a:lstStyle>
            <a:lvl1pPr algn="r">
              <a:defRPr sz="1300"/>
            </a:lvl1pPr>
          </a:lstStyle>
          <a:p>
            <a:fld id="{19EB961D-EA73-40D5-BF85-AB7BBEB0A1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about the MAG network</a:t>
            </a:r>
          </a:p>
          <a:p>
            <a:r>
              <a:rPr lang="en-US" dirty="0" smtClean="0"/>
              <a:t>Something about MAG’s very cursory audit/reasonableness check of the speed maps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94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about the MAG network</a:t>
            </a:r>
          </a:p>
          <a:p>
            <a:r>
              <a:rPr lang="en-US" dirty="0" smtClean="0"/>
              <a:t>Something about MAG’s very cursory audit/reasonableness check of the speed maps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94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about the MAG network</a:t>
            </a:r>
          </a:p>
          <a:p>
            <a:r>
              <a:rPr lang="en-US" dirty="0" smtClean="0"/>
              <a:t>Something about MAG’s very cursory audit/reasonableness check of the speed maps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94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about the MAG network</a:t>
            </a:r>
          </a:p>
          <a:p>
            <a:r>
              <a:rPr lang="en-US" dirty="0" smtClean="0"/>
              <a:t>Something about MAG’s very cursory audit/reasonableness check of the speed maps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94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about the MAG network</a:t>
            </a:r>
          </a:p>
          <a:p>
            <a:r>
              <a:rPr lang="en-US" dirty="0" smtClean="0"/>
              <a:t>Something about MAG’s very cursory audit/reasonableness check of the speed maps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94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about the MAG network</a:t>
            </a:r>
          </a:p>
          <a:p>
            <a:r>
              <a:rPr lang="en-US" dirty="0" smtClean="0"/>
              <a:t>Something about MAG’s very cursory audit/reasonableness check of the speed maps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9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about the MAG network</a:t>
            </a:r>
          </a:p>
          <a:p>
            <a:r>
              <a:rPr lang="en-US" dirty="0" smtClean="0"/>
              <a:t>Something about MAG’s very cursory audit/reasonableness check of the speed maps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940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Something about the MAG network</a:t>
            </a:r>
          </a:p>
          <a:p>
            <a:r>
              <a:rPr lang="en-US" dirty="0" smtClean="0"/>
              <a:t>Something about MAG’s very cursory audit/reasonableness check of the speed maps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EB961D-EA73-40D5-BF85-AB7BBEB0A12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99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133600"/>
            <a:ext cx="7772400" cy="1470025"/>
          </a:xfrm>
        </p:spPr>
        <p:txBody>
          <a:bodyPr/>
          <a:lstStyle>
            <a:lvl1pPr>
              <a:defRPr>
                <a:solidFill>
                  <a:srgbClr val="002060"/>
                </a:solidFill>
                <a:latin typeface="Segoe UI (Headings)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>
            <a:lvl1pPr>
              <a:defRPr>
                <a:latin typeface="Segoe UI (Headings)"/>
              </a:defRPr>
            </a:lvl1pPr>
            <a:lvl2pPr>
              <a:defRPr>
                <a:latin typeface="Segoe UI (Headings)"/>
              </a:defRPr>
            </a:lvl2pPr>
            <a:lvl3pPr>
              <a:defRPr>
                <a:latin typeface="Segoe UI (Headings)"/>
              </a:defRPr>
            </a:lvl3pPr>
            <a:lvl4pPr>
              <a:defRPr>
                <a:latin typeface="Segoe UI (Headings)"/>
              </a:defRPr>
            </a:lvl4pPr>
            <a:lvl5pPr>
              <a:defRPr>
                <a:latin typeface="Segoe UI (Headings)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/>
          <a:lstStyle>
            <a:lvl1pPr>
              <a:defRPr u="none">
                <a:solidFill>
                  <a:schemeClr val="bg1"/>
                </a:solidFill>
                <a:latin typeface="Segoe U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5410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419600"/>
            <a:ext cx="7772400" cy="1362075"/>
          </a:xfrm>
        </p:spPr>
        <p:txBody>
          <a:bodyPr/>
          <a:lstStyle>
            <a:lvl1pPr algn="l">
              <a:defRPr sz="4000" b="1" cap="all">
                <a:solidFill>
                  <a:srgbClr val="002060"/>
                </a:solidFill>
                <a:latin typeface="Segoe U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56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/>
          <a:lstStyle>
            <a:lvl1pPr>
              <a:defRPr>
                <a:latin typeface="Segoe UI (Headings)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524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5240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>
                <a:latin typeface="Segoe UI (Headings)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229600" cy="715962"/>
          </a:xfrm>
        </p:spPr>
        <p:txBody>
          <a:bodyPr/>
          <a:lstStyle>
            <a:lvl1pPr>
              <a:defRPr u="none">
                <a:solidFill>
                  <a:schemeClr val="bg1"/>
                </a:solidFill>
                <a:latin typeface="Segoe UI (Headings)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 anchor="b"/>
          <a:lstStyle>
            <a:lvl1pPr algn="l">
              <a:defRPr sz="2000" b="1">
                <a:latin typeface="Segoe UI (Headings)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5135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90600"/>
            <a:ext cx="3008313" cy="5135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143000"/>
            <a:ext cx="8077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4880" y="6588770"/>
            <a:ext cx="7543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90000"/>
                  </a:schemeClr>
                </a:solidFill>
              </a:rPr>
              <a:t>13</a:t>
            </a:r>
            <a:r>
              <a:rPr lang="en-US" sz="800" baseline="30000" dirty="0" smtClean="0">
                <a:solidFill>
                  <a:schemeClr val="bg1">
                    <a:lumMod val="90000"/>
                  </a:schemeClr>
                </a:solidFill>
              </a:rPr>
              <a:t>th</a:t>
            </a:r>
            <a:r>
              <a:rPr lang="en-US" sz="800" dirty="0" smtClean="0">
                <a:solidFill>
                  <a:schemeClr val="bg1">
                    <a:lumMod val="90000"/>
                  </a:schemeClr>
                </a:solidFill>
              </a:rPr>
              <a:t> TRB Transportation Planning Applications Conference, Reno, NV</a:t>
            </a:r>
            <a:endParaRPr lang="en-US" sz="800" dirty="0">
              <a:solidFill>
                <a:schemeClr val="bg1">
                  <a:lumMod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u="none">
          <a:solidFill>
            <a:schemeClr val="bg1"/>
          </a:solidFill>
          <a:latin typeface="Segoe UI (Headings)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 u="sng">
          <a:solidFill>
            <a:schemeClr val="bg1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Segoe UI (Headings)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Segoe UI (Headings)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Segoe UI (Headings)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Segoe UI (Headings)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Segoe UI (Headings)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rix.com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12838"/>
            <a:ext cx="7848600" cy="170656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Using INRIX-supplied Time-varying Speed Data to Validate a Wide-area Microscopic Traffic Simulation Model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8399" y="2895362"/>
            <a:ext cx="4114800" cy="172354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 smtClean="0">
                <a:latin typeface="Segoe UI (Headings)"/>
              </a:rPr>
              <a:t>Daniel Morgan</a:t>
            </a:r>
          </a:p>
          <a:p>
            <a:pPr algn="ctr">
              <a:spcAft>
                <a:spcPts val="600"/>
              </a:spcAft>
            </a:pPr>
            <a:r>
              <a:rPr lang="en-US" sz="2400" b="1" dirty="0" smtClean="0">
                <a:latin typeface="Segoe UI (Headings)"/>
              </a:rPr>
              <a:t>Zheng Wei</a:t>
            </a:r>
          </a:p>
          <a:p>
            <a:pPr algn="ctr"/>
            <a:endParaRPr lang="en-US" sz="2400" dirty="0" smtClean="0">
              <a:latin typeface="Segoe UI (Headings)"/>
            </a:endParaRPr>
          </a:p>
          <a:p>
            <a:pPr algn="ctr"/>
            <a:r>
              <a:rPr lang="en-US" sz="2400" b="1" dirty="0" smtClean="0">
                <a:latin typeface="Segoe UI (Headings)"/>
              </a:rPr>
              <a:t>Caliper Corporation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5181599"/>
            <a:ext cx="6857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Segoe UI (Headings)"/>
              </a:rPr>
              <a:t>14</a:t>
            </a:r>
            <a:r>
              <a:rPr lang="en-US" sz="1600" b="1" baseline="30000" dirty="0" smtClean="0">
                <a:latin typeface="Segoe UI (Headings)"/>
              </a:rPr>
              <a:t>th</a:t>
            </a:r>
            <a:r>
              <a:rPr lang="en-US" sz="1600" b="1" dirty="0" smtClean="0">
                <a:latin typeface="Segoe UI (Headings)"/>
              </a:rPr>
              <a:t> TRB National  Transportation Planning </a:t>
            </a:r>
            <a:r>
              <a:rPr lang="en-US" sz="1600" b="1" dirty="0">
                <a:latin typeface="Segoe UI (Headings)"/>
              </a:rPr>
              <a:t>Applications Conference</a:t>
            </a:r>
          </a:p>
          <a:p>
            <a:pPr algn="ctr"/>
            <a:r>
              <a:rPr lang="en-US" sz="1600" dirty="0" smtClean="0">
                <a:latin typeface="Segoe UI (Headings)"/>
              </a:rPr>
              <a:t>May 7, 2013</a:t>
            </a:r>
            <a:endParaRPr lang="en-US" sz="1600" dirty="0">
              <a:latin typeface="Segoe UI (Headings)"/>
            </a:endParaRPr>
          </a:p>
          <a:p>
            <a:pPr algn="ctr"/>
            <a:r>
              <a:rPr lang="en-US" sz="1600" dirty="0">
                <a:latin typeface="Segoe UI (Headings)"/>
              </a:rPr>
              <a:t>Columbus, OH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75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Central Phoenix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892"/>
            <a:ext cx="9144000" cy="5866108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5029200" y="1066800"/>
            <a:ext cx="3048000" cy="990600"/>
          </a:xfrm>
          <a:prstGeom prst="wedgeRectCallou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rgbClr val="002060"/>
                </a:solidFill>
              </a:rPr>
              <a:t>530 square miles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4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892"/>
            <a:ext cx="9144000" cy="5866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Central Phoenix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5029200" y="1066800"/>
            <a:ext cx="3048000" cy="990600"/>
          </a:xfrm>
          <a:prstGeom prst="wedgeRectCallou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rgbClr val="002060"/>
                </a:solidFill>
              </a:rPr>
              <a:t>530 square miles covering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Central Phoenix and six surrounding cities and towns</a:t>
            </a:r>
          </a:p>
        </p:txBody>
      </p:sp>
      <p:sp>
        <p:nvSpPr>
          <p:cNvPr id="6" name="Rectangular Callout 5"/>
          <p:cNvSpPr/>
          <p:nvPr/>
        </p:nvSpPr>
        <p:spPr>
          <a:xfrm flipH="1">
            <a:off x="1295400" y="5181600"/>
            <a:ext cx="2743200" cy="1295400"/>
          </a:xfrm>
          <a:prstGeom prst="wedgeRectCallout">
            <a:avLst>
              <a:gd name="adj1" fmla="val -21823"/>
              <a:gd name="adj2" fmla="val -64893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</a:rPr>
              <a:t>…and more than 1,800 signalized intersections and 90 bus and light rail routes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1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INRIX Coverage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892"/>
            <a:ext cx="9144000" cy="5866108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5029200" y="1447800"/>
            <a:ext cx="3048000" cy="1219200"/>
          </a:xfrm>
          <a:prstGeom prst="wedgeRectCallou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b="1" dirty="0" smtClean="0">
                <a:solidFill>
                  <a:srgbClr val="002060"/>
                </a:solidFill>
              </a:rPr>
              <a:t>36 % of links are represented by one or more TMC codes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OR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60% of mileage</a:t>
            </a:r>
          </a:p>
        </p:txBody>
      </p:sp>
      <p:sp>
        <p:nvSpPr>
          <p:cNvPr id="7" name="Rectangular Callout 6"/>
          <p:cNvSpPr/>
          <p:nvPr/>
        </p:nvSpPr>
        <p:spPr>
          <a:xfrm flipH="1">
            <a:off x="1295400" y="5181600"/>
            <a:ext cx="2743200" cy="1295400"/>
          </a:xfrm>
          <a:prstGeom prst="wedgeRectCallout">
            <a:avLst>
              <a:gd name="adj1" fmla="val -21823"/>
              <a:gd name="adj2" fmla="val -64893"/>
            </a:avLst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2060"/>
                </a:solidFill>
              </a:rPr>
              <a:t>All freeways and major thoroughfares (i.e., all of Phoenix’s 1-mile arterial grid)</a:t>
            </a:r>
            <a:endParaRPr lang="en-US" b="1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1371600"/>
            <a:ext cx="4876800" cy="3352800"/>
            <a:chOff x="228600" y="1371600"/>
            <a:chExt cx="4876800" cy="3352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1371600"/>
              <a:ext cx="3657600" cy="2346443"/>
            </a:xfrm>
            <a:prstGeom prst="rect">
              <a:avLst/>
            </a:prstGeom>
            <a:ln w="28575">
              <a:solidFill>
                <a:srgbClr val="0070C0"/>
              </a:solidFill>
            </a:ln>
            <a:effectLst/>
          </p:spPr>
        </p:pic>
        <p:sp>
          <p:nvSpPr>
            <p:cNvPr id="8" name="Rectangle 7"/>
            <p:cNvSpPr/>
            <p:nvPr/>
          </p:nvSpPr>
          <p:spPr>
            <a:xfrm>
              <a:off x="4191000" y="4114800"/>
              <a:ext cx="914400" cy="60960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 flipV="1">
              <a:off x="3886200" y="1371600"/>
              <a:ext cx="1219200" cy="2743200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228600" y="3718043"/>
              <a:ext cx="3962400" cy="1006357"/>
            </a:xfrm>
            <a:prstGeom prst="line">
              <a:avLst/>
            </a:prstGeom>
            <a:ln w="158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9246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The Conflation Challenge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892"/>
            <a:ext cx="9144000" cy="586610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343400" y="2057400"/>
            <a:ext cx="3581400" cy="1219200"/>
            <a:chOff x="4343400" y="2057400"/>
            <a:chExt cx="3581400" cy="1219200"/>
          </a:xfrm>
        </p:grpSpPr>
        <p:sp>
          <p:nvSpPr>
            <p:cNvPr id="12" name="Rectangular Callout 11"/>
            <p:cNvSpPr/>
            <p:nvPr/>
          </p:nvSpPr>
          <p:spPr>
            <a:xfrm>
              <a:off x="4343400" y="2286000"/>
              <a:ext cx="3048000" cy="990600"/>
            </a:xfrm>
            <a:prstGeom prst="wedgeRectCallout">
              <a:avLst>
                <a:gd name="adj1" fmla="val 56098"/>
                <a:gd name="adj2" fmla="val -23639"/>
              </a:avLst>
            </a:prstGeom>
            <a:solidFill>
              <a:schemeClr val="accent1">
                <a:alpha val="9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One-to-many, many-to-one, overlapping, and </a:t>
              </a:r>
              <a:r>
                <a:rPr lang="en-US" b="1" dirty="0" err="1" smtClean="0">
                  <a:solidFill>
                    <a:srgbClr val="002060"/>
                  </a:solidFill>
                </a:rPr>
                <a:t>underlapping</a:t>
              </a:r>
              <a:r>
                <a:rPr lang="en-US" b="1" dirty="0" smtClean="0">
                  <a:solidFill>
                    <a:srgbClr val="002060"/>
                  </a:solidFill>
                </a:rPr>
                <a:t> in others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7620000" y="2057400"/>
              <a:ext cx="304800" cy="914400"/>
            </a:xfrm>
            <a:prstGeom prst="roundRect">
              <a:avLst/>
            </a:prstGeom>
            <a:noFill/>
            <a:ln w="349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16112" y="3924946"/>
            <a:ext cx="4070287" cy="1409054"/>
            <a:chOff x="1416112" y="3924946"/>
            <a:chExt cx="4070287" cy="1409054"/>
          </a:xfrm>
        </p:grpSpPr>
        <p:sp>
          <p:nvSpPr>
            <p:cNvPr id="15" name="Rectangular Callout 14"/>
            <p:cNvSpPr/>
            <p:nvPr/>
          </p:nvSpPr>
          <p:spPr>
            <a:xfrm flipH="1">
              <a:off x="1447800" y="4419600"/>
              <a:ext cx="2743200" cy="914400"/>
            </a:xfrm>
            <a:prstGeom prst="wedgeRectCallout">
              <a:avLst>
                <a:gd name="adj1" fmla="val -21823"/>
                <a:gd name="adj2" fmla="val -64893"/>
              </a:avLst>
            </a:prstGeom>
            <a:solidFill>
              <a:schemeClr val="accent1">
                <a:alpha val="9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solidFill>
                    <a:srgbClr val="002060"/>
                  </a:solidFill>
                </a:rPr>
                <a:t>Perfect coincidence between TMCs and model links in some places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416112" y="3924946"/>
              <a:ext cx="4070287" cy="293969"/>
            </a:xfrm>
            <a:prstGeom prst="roundRect">
              <a:avLst/>
            </a:prstGeom>
            <a:noFill/>
            <a:ln w="349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724400" y="3733800"/>
            <a:ext cx="4281535" cy="286232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solidFill>
              <a:srgbClr val="002060"/>
            </a:solidFill>
          </a:ln>
          <a:effectLst>
            <a:outerShdw blurRad="1651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In Summary: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Matching TMCs to model links is non-trivial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Once matched, (further) aggregation (or disaggregation), of the data is necessary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Doable, but thought and care are required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Automated utilities were developed to match with a high degree of accuracy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384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to Counts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56709" y="1086438"/>
            <a:ext cx="4038600" cy="2137794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2861295"/>
            <a:ext cx="6934200" cy="3920505"/>
          </a:xfrm>
          <a:prstGeom prst="rect">
            <a:avLst/>
          </a:prstGeom>
          <a:solidFill>
            <a:srgbClr val="DE870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23127" y="5292904"/>
            <a:ext cx="6368473" cy="1157553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3859657"/>
            <a:ext cx="3735388" cy="2743200"/>
          </a:xfrm>
          <a:prstGeom prst="rect">
            <a:avLst/>
          </a:prstGeom>
          <a:solidFill>
            <a:srgbClr val="0070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77882" y="1381091"/>
            <a:ext cx="2030519" cy="57083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Travel </a:t>
            </a:r>
            <a:r>
              <a:rPr lang="en-US" sz="1600" b="1" kern="1200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Model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Subarea </a:t>
            </a:r>
            <a:r>
              <a:rPr lang="en-US" sz="1600" b="1" kern="1200" dirty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Analysis</a:t>
            </a:r>
            <a:endParaRPr lang="en-US" sz="16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3" name="Parallelogram 12"/>
          <p:cNvSpPr/>
          <p:nvPr/>
        </p:nvSpPr>
        <p:spPr>
          <a:xfrm>
            <a:off x="4357455" y="2273054"/>
            <a:ext cx="2030519" cy="404232"/>
          </a:xfrm>
          <a:prstGeom prst="parallelogram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Seed Matrix</a:t>
            </a:r>
            <a:endParaRPr lang="en-US" sz="1600" b="1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255481" y="5601078"/>
            <a:ext cx="1015259" cy="544112"/>
          </a:xfrm>
          <a:prstGeom prst="parallelogram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Traffic Counts</a:t>
            </a:r>
            <a:endParaRPr lang="en-US" sz="1600" b="1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19601" y="3056858"/>
            <a:ext cx="1905000" cy="80846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Simulation-based Dynamic Traffic Assignment</a:t>
            </a:r>
            <a:endParaRPr lang="en-US" sz="16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6" name="Parallelogram 15"/>
          <p:cNvSpPr/>
          <p:nvPr/>
        </p:nvSpPr>
        <p:spPr>
          <a:xfrm>
            <a:off x="4377882" y="4212485"/>
            <a:ext cx="2030519" cy="808465"/>
          </a:xfrm>
          <a:prstGeom prst="parallelogram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Historical Travel Times &amp; Delays</a:t>
            </a:r>
            <a:endParaRPr lang="en-US" sz="1600" b="1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04885" y="5463346"/>
            <a:ext cx="1771829" cy="820509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Simulation-based Dynamic Matrix Adjustment</a:t>
            </a:r>
            <a:endParaRPr lang="en-US" sz="16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4207846" y="5467823"/>
            <a:ext cx="2369475" cy="802340"/>
          </a:xfrm>
          <a:prstGeom prst="diamond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Satisfactory Match?</a:t>
            </a:r>
            <a:endParaRPr lang="en-US" sz="1600" b="1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67600" y="5601078"/>
            <a:ext cx="1293449" cy="523265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Finished</a:t>
            </a:r>
            <a:endParaRPr lang="en-US" sz="1600" b="1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390089" y="1966932"/>
            <a:ext cx="3053" cy="288015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0"/>
          <p:cNvCxnSpPr>
            <a:stCxn id="13" idx="4"/>
            <a:endCxn id="15" idx="0"/>
          </p:cNvCxnSpPr>
          <p:nvPr/>
        </p:nvCxnSpPr>
        <p:spPr>
          <a:xfrm rot="5400000">
            <a:off x="5182622" y="2866765"/>
            <a:ext cx="379572" cy="614"/>
          </a:xfrm>
          <a:prstGeom prst="bentConnector3">
            <a:avLst>
              <a:gd name="adj1" fmla="val 50000"/>
            </a:avLst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36"/>
          <p:cNvCxnSpPr>
            <a:stCxn id="14" idx="2"/>
            <a:endCxn id="17" idx="1"/>
          </p:cNvCxnSpPr>
          <p:nvPr/>
        </p:nvCxnSpPr>
        <p:spPr>
          <a:xfrm>
            <a:off x="1202726" y="5873134"/>
            <a:ext cx="502159" cy="467"/>
          </a:xfrm>
          <a:prstGeom prst="bentConnector3">
            <a:avLst>
              <a:gd name="adj1" fmla="val 50000"/>
            </a:avLst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90091" y="3860737"/>
            <a:ext cx="0" cy="341250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</p:cNvCxnSpPr>
          <p:nvPr/>
        </p:nvCxnSpPr>
        <p:spPr>
          <a:xfrm>
            <a:off x="6577321" y="5868993"/>
            <a:ext cx="893447" cy="2686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1"/>
          </p:cNvCxnSpPr>
          <p:nvPr/>
        </p:nvCxnSpPr>
        <p:spPr>
          <a:xfrm flipH="1" flipV="1">
            <a:off x="3476714" y="5865931"/>
            <a:ext cx="731132" cy="3062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393140" y="5045785"/>
            <a:ext cx="2" cy="407900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allelogram 26"/>
          <p:cNvSpPr/>
          <p:nvPr/>
        </p:nvSpPr>
        <p:spPr>
          <a:xfrm>
            <a:off x="1804148" y="4227812"/>
            <a:ext cx="1573303" cy="808465"/>
          </a:xfrm>
          <a:prstGeom prst="parallelogram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Simulated Traffic Counts</a:t>
            </a:r>
            <a:endParaRPr lang="en-US" sz="16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28" name="Straight Arrow Connector 30"/>
          <p:cNvCxnSpPr>
            <a:endCxn id="15" idx="1"/>
          </p:cNvCxnSpPr>
          <p:nvPr/>
        </p:nvCxnSpPr>
        <p:spPr>
          <a:xfrm flipV="1">
            <a:off x="2590800" y="3461091"/>
            <a:ext cx="1828801" cy="771308"/>
          </a:xfrm>
          <a:prstGeom prst="bentConnector3">
            <a:avLst>
              <a:gd name="adj1" fmla="val 0"/>
            </a:avLst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2590800" y="5061571"/>
            <a:ext cx="0" cy="401775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86"/>
          <p:cNvSpPr txBox="1"/>
          <p:nvPr/>
        </p:nvSpPr>
        <p:spPr>
          <a:xfrm>
            <a:off x="3701394" y="5717791"/>
            <a:ext cx="38099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No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1" name="TextBox 87"/>
          <p:cNvSpPr txBox="1"/>
          <p:nvPr/>
        </p:nvSpPr>
        <p:spPr>
          <a:xfrm>
            <a:off x="6783158" y="5705173"/>
            <a:ext cx="418897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Yes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426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 of the Model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9" y="3124199"/>
            <a:ext cx="4305856" cy="3505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112942"/>
            <a:ext cx="4303110" cy="351645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Left-Right Arrow 5"/>
          <p:cNvSpPr/>
          <p:nvPr/>
        </p:nvSpPr>
        <p:spPr>
          <a:xfrm>
            <a:off x="4099333" y="4605271"/>
            <a:ext cx="993162" cy="533400"/>
          </a:xfrm>
          <a:prstGeom prst="leftRightArrow">
            <a:avLst/>
          </a:prstGeom>
          <a:solidFill>
            <a:srgbClr val="7030A0"/>
          </a:solidFill>
          <a:ln>
            <a:solidFill>
              <a:srgbClr val="A866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14399" y="1143000"/>
            <a:ext cx="8036911" cy="5410200"/>
          </a:xfrm>
        </p:spPr>
        <p:txBody>
          <a:bodyPr/>
          <a:lstStyle/>
          <a:p>
            <a:r>
              <a:rPr lang="en-US" dirty="0" smtClean="0"/>
              <a:t>Visual side-by-side comparison of dynamic (15-min.) color-coded maps</a:t>
            </a:r>
          </a:p>
          <a:p>
            <a:r>
              <a:rPr lang="en-US" dirty="0" smtClean="0"/>
              <a:t>Manual, targeted adjustments to dynamic (15-min.) trip tables to improve match with bottleneck location and extent, start time and duration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4419600"/>
            <a:ext cx="4038600" cy="1754326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solidFill>
              <a:srgbClr val="002060"/>
            </a:solidFill>
          </a:ln>
          <a:effectLst>
            <a:outerShdw blurRad="1651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/>
              <a:t>Successful, but: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Labor-intensive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Subjective</a:t>
            </a:r>
          </a:p>
          <a:p>
            <a:r>
              <a:rPr lang="en-US" b="1" dirty="0" smtClean="0"/>
              <a:t>Wanted: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Systematic/Automated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Objective</a:t>
            </a:r>
          </a:p>
        </p:txBody>
      </p:sp>
    </p:spTree>
    <p:extLst>
      <p:ext uri="{BB962C8B-B14F-4D97-AF65-F5344CB8AC3E}">
        <p14:creationId xmlns:p14="http://schemas.microsoft.com/office/powerpoint/2010/main" val="173396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to Counts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56709" y="1086438"/>
            <a:ext cx="4038600" cy="2137794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2861295"/>
            <a:ext cx="6934200" cy="3920505"/>
          </a:xfrm>
          <a:prstGeom prst="rect">
            <a:avLst/>
          </a:prstGeom>
          <a:solidFill>
            <a:srgbClr val="DE8708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23127" y="5292904"/>
            <a:ext cx="6368473" cy="1157553"/>
          </a:xfrm>
          <a:prstGeom prst="rect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3859657"/>
            <a:ext cx="3735388" cy="2743200"/>
          </a:xfrm>
          <a:prstGeom prst="rect">
            <a:avLst/>
          </a:prstGeom>
          <a:solidFill>
            <a:srgbClr val="0070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77882" y="1381091"/>
            <a:ext cx="2030519" cy="57083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Travel </a:t>
            </a:r>
            <a:r>
              <a:rPr lang="en-US" sz="1600" b="1" kern="1200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Model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Subarea </a:t>
            </a:r>
            <a:r>
              <a:rPr lang="en-US" sz="1600" b="1" kern="1200" dirty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Analysis</a:t>
            </a:r>
            <a:endParaRPr lang="en-US" sz="16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255481" y="5601078"/>
            <a:ext cx="1015259" cy="544112"/>
          </a:xfrm>
          <a:prstGeom prst="parallelogram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Traffic Counts</a:t>
            </a:r>
            <a:endParaRPr lang="en-US" sz="1600" b="1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6" name="Parallelogram 15"/>
          <p:cNvSpPr/>
          <p:nvPr/>
        </p:nvSpPr>
        <p:spPr>
          <a:xfrm>
            <a:off x="4377882" y="4212485"/>
            <a:ext cx="2030519" cy="808465"/>
          </a:xfrm>
          <a:prstGeom prst="parallelogram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Historical Travel Times &amp; Delays</a:t>
            </a:r>
            <a:endParaRPr lang="en-US" sz="1600" b="1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04885" y="5463346"/>
            <a:ext cx="1771829" cy="820509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Simulation-based Dynamic Matrix Adjustment</a:t>
            </a:r>
            <a:endParaRPr lang="en-US" sz="16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4207846" y="5467823"/>
            <a:ext cx="2369475" cy="802340"/>
          </a:xfrm>
          <a:prstGeom prst="diamond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Satisfactory Match?</a:t>
            </a:r>
            <a:endParaRPr lang="en-US" sz="1600" b="1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67600" y="5601078"/>
            <a:ext cx="1293449" cy="523265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Finished</a:t>
            </a:r>
            <a:endParaRPr lang="en-US" sz="1600" b="1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390089" y="1966932"/>
            <a:ext cx="3053" cy="288015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36"/>
          <p:cNvCxnSpPr>
            <a:stCxn id="14" idx="2"/>
            <a:endCxn id="17" idx="1"/>
          </p:cNvCxnSpPr>
          <p:nvPr/>
        </p:nvCxnSpPr>
        <p:spPr>
          <a:xfrm>
            <a:off x="1202726" y="5873134"/>
            <a:ext cx="502159" cy="467"/>
          </a:xfrm>
          <a:prstGeom prst="bentConnector3">
            <a:avLst>
              <a:gd name="adj1" fmla="val 50000"/>
            </a:avLst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90091" y="3860737"/>
            <a:ext cx="0" cy="341250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</p:cNvCxnSpPr>
          <p:nvPr/>
        </p:nvCxnSpPr>
        <p:spPr>
          <a:xfrm>
            <a:off x="6577321" y="5868993"/>
            <a:ext cx="893447" cy="2686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1"/>
          </p:cNvCxnSpPr>
          <p:nvPr/>
        </p:nvCxnSpPr>
        <p:spPr>
          <a:xfrm flipH="1" flipV="1">
            <a:off x="3476714" y="5865931"/>
            <a:ext cx="731132" cy="3062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393140" y="5045785"/>
            <a:ext cx="2" cy="407900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allelogram 26"/>
          <p:cNvSpPr/>
          <p:nvPr/>
        </p:nvSpPr>
        <p:spPr>
          <a:xfrm>
            <a:off x="1804148" y="4227812"/>
            <a:ext cx="1573303" cy="808465"/>
          </a:xfrm>
          <a:prstGeom prst="parallelogram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Simulated Traffic Counts</a:t>
            </a:r>
            <a:endParaRPr lang="en-US" sz="16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590800" y="5061571"/>
            <a:ext cx="0" cy="401775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86"/>
          <p:cNvSpPr txBox="1"/>
          <p:nvPr/>
        </p:nvSpPr>
        <p:spPr>
          <a:xfrm>
            <a:off x="3701394" y="5717791"/>
            <a:ext cx="38099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No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1" name="TextBox 87"/>
          <p:cNvSpPr txBox="1"/>
          <p:nvPr/>
        </p:nvSpPr>
        <p:spPr>
          <a:xfrm>
            <a:off x="6783158" y="5705173"/>
            <a:ext cx="418897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Yes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419601" y="3056858"/>
            <a:ext cx="1905000" cy="80846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Simulation-based Dynamic Traffic Assignment</a:t>
            </a:r>
            <a:endParaRPr lang="en-US" sz="16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33" name="Straight Arrow Connector 30"/>
          <p:cNvCxnSpPr>
            <a:endCxn id="32" idx="1"/>
          </p:cNvCxnSpPr>
          <p:nvPr/>
        </p:nvCxnSpPr>
        <p:spPr>
          <a:xfrm flipV="1">
            <a:off x="2590800" y="3461091"/>
            <a:ext cx="1828801" cy="771308"/>
          </a:xfrm>
          <a:prstGeom prst="bentConnector3">
            <a:avLst>
              <a:gd name="adj1" fmla="val 0"/>
            </a:avLst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arallelogram 27"/>
          <p:cNvSpPr/>
          <p:nvPr/>
        </p:nvSpPr>
        <p:spPr>
          <a:xfrm>
            <a:off x="4357455" y="2273054"/>
            <a:ext cx="2030519" cy="404232"/>
          </a:xfrm>
          <a:prstGeom prst="parallelogram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Seed Matrix</a:t>
            </a:r>
            <a:endParaRPr lang="en-US" sz="1600" b="1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34" name="Straight Arrow Connector 30"/>
          <p:cNvCxnSpPr>
            <a:stCxn id="28" idx="4"/>
          </p:cNvCxnSpPr>
          <p:nvPr/>
        </p:nvCxnSpPr>
        <p:spPr>
          <a:xfrm rot="5400000">
            <a:off x="5182622" y="2866765"/>
            <a:ext cx="379572" cy="614"/>
          </a:xfrm>
          <a:prstGeom prst="bentConnector3">
            <a:avLst>
              <a:gd name="adj1" fmla="val 50000"/>
            </a:avLst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19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to Counts </a:t>
            </a:r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</a:rPr>
              <a:t>and Speeds</a:t>
            </a:r>
            <a:endParaRPr lang="en-US" u="sng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6709" y="1086438"/>
            <a:ext cx="4038600" cy="2137794"/>
          </a:xfrm>
          <a:prstGeom prst="rect">
            <a:avLst/>
          </a:prstGeom>
          <a:solidFill>
            <a:srgbClr val="C00000">
              <a:alpha val="7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2861295"/>
            <a:ext cx="6934200" cy="3920505"/>
          </a:xfrm>
          <a:prstGeom prst="rect">
            <a:avLst/>
          </a:prstGeom>
          <a:solidFill>
            <a:srgbClr val="EB9E03">
              <a:alpha val="75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23127" y="5292904"/>
            <a:ext cx="6368473" cy="1157553"/>
          </a:xfrm>
          <a:prstGeom prst="rect">
            <a:avLst/>
          </a:prstGeom>
          <a:solidFill>
            <a:srgbClr val="00B050">
              <a:alpha val="75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" y="3859657"/>
            <a:ext cx="3735388" cy="2743200"/>
          </a:xfrm>
          <a:prstGeom prst="rect">
            <a:avLst/>
          </a:prstGeom>
          <a:solidFill>
            <a:srgbClr val="0070C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77882" y="1381091"/>
            <a:ext cx="2030519" cy="57083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Travel </a:t>
            </a:r>
            <a:r>
              <a:rPr lang="en-US" sz="1600" b="1" kern="1200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Model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 smtClean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Subarea </a:t>
            </a:r>
            <a:r>
              <a:rPr lang="en-US" sz="1600" b="1" kern="1200" dirty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Analysis</a:t>
            </a:r>
            <a:endParaRPr lang="en-US" sz="16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4" name="Parallelogram 13"/>
          <p:cNvSpPr/>
          <p:nvPr/>
        </p:nvSpPr>
        <p:spPr>
          <a:xfrm>
            <a:off x="255481" y="5856688"/>
            <a:ext cx="1015259" cy="544112"/>
          </a:xfrm>
          <a:prstGeom prst="parallelogram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Traffic Counts</a:t>
            </a:r>
            <a:endParaRPr lang="en-US" sz="16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6" name="Parallelogram 15"/>
          <p:cNvSpPr/>
          <p:nvPr/>
        </p:nvSpPr>
        <p:spPr>
          <a:xfrm>
            <a:off x="4377882" y="4212485"/>
            <a:ext cx="2030519" cy="808465"/>
          </a:xfrm>
          <a:prstGeom prst="parallelogram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Historical Travel Times &amp; Delays</a:t>
            </a:r>
            <a:endParaRPr lang="en-US" sz="16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04885" y="5463346"/>
            <a:ext cx="1771829" cy="820509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Simulation-based Dynamic Matrix Adjustment</a:t>
            </a:r>
            <a:endParaRPr lang="en-US" sz="16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4207846" y="5467823"/>
            <a:ext cx="2369475" cy="802340"/>
          </a:xfrm>
          <a:prstGeom prst="diamond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Satisfactory Match?</a:t>
            </a:r>
            <a:endParaRPr lang="en-US" sz="1600" b="1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67600" y="5601078"/>
            <a:ext cx="1293449" cy="523265"/>
          </a:xfrm>
          <a:prstGeom prst="round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Finished</a:t>
            </a:r>
            <a:endParaRPr lang="en-US" sz="1600" b="1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5390089" y="1966932"/>
            <a:ext cx="3053" cy="288015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36"/>
          <p:cNvCxnSpPr>
            <a:stCxn id="14" idx="2"/>
          </p:cNvCxnSpPr>
          <p:nvPr/>
        </p:nvCxnSpPr>
        <p:spPr>
          <a:xfrm>
            <a:off x="1202726" y="6128744"/>
            <a:ext cx="502159" cy="467"/>
          </a:xfrm>
          <a:prstGeom prst="bentConnector3">
            <a:avLst>
              <a:gd name="adj1" fmla="val 50000"/>
            </a:avLst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390091" y="3860737"/>
            <a:ext cx="0" cy="341250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3"/>
          </p:cNvCxnSpPr>
          <p:nvPr/>
        </p:nvCxnSpPr>
        <p:spPr>
          <a:xfrm>
            <a:off x="6577321" y="5868993"/>
            <a:ext cx="893447" cy="2686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8" idx="1"/>
          </p:cNvCxnSpPr>
          <p:nvPr/>
        </p:nvCxnSpPr>
        <p:spPr>
          <a:xfrm flipH="1" flipV="1">
            <a:off x="3476714" y="5865931"/>
            <a:ext cx="731132" cy="3062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393140" y="5045785"/>
            <a:ext cx="2" cy="407900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rallelogram 26"/>
          <p:cNvSpPr/>
          <p:nvPr/>
        </p:nvSpPr>
        <p:spPr>
          <a:xfrm>
            <a:off x="1804148" y="4227812"/>
            <a:ext cx="1573303" cy="808465"/>
          </a:xfrm>
          <a:prstGeom prst="parallelogram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Simulated Traffic Counts</a:t>
            </a:r>
            <a:endParaRPr lang="en-US" sz="16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590800" y="5061571"/>
            <a:ext cx="0" cy="401775"/>
          </a:xfrm>
          <a:prstGeom prst="straightConnector1">
            <a:avLst/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86"/>
          <p:cNvSpPr txBox="1"/>
          <p:nvPr/>
        </p:nvSpPr>
        <p:spPr>
          <a:xfrm>
            <a:off x="3701394" y="5717791"/>
            <a:ext cx="380999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No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1" name="TextBox 87"/>
          <p:cNvSpPr txBox="1"/>
          <p:nvPr/>
        </p:nvSpPr>
        <p:spPr>
          <a:xfrm>
            <a:off x="6783158" y="5705173"/>
            <a:ext cx="418897" cy="30777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kern="1200" dirty="0">
                <a:solidFill>
                  <a:srgbClr val="000000"/>
                </a:solidFill>
                <a:effectLst/>
                <a:latin typeface="Arial"/>
                <a:ea typeface="Times New Roman"/>
              </a:rPr>
              <a:t>Yes</a:t>
            </a:r>
            <a:endParaRPr lang="en-US" sz="2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2" name="Parallelogram 31"/>
          <p:cNvSpPr/>
          <p:nvPr/>
        </p:nvSpPr>
        <p:spPr>
          <a:xfrm>
            <a:off x="225424" y="4249379"/>
            <a:ext cx="1423149" cy="849807"/>
          </a:xfrm>
          <a:prstGeom prst="parallelogram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 smtClean="0">
                <a:solidFill>
                  <a:srgbClr val="FFFF00"/>
                </a:solidFill>
                <a:effectLst/>
                <a:latin typeface="Arial"/>
                <a:ea typeface="Calibri"/>
                <a:cs typeface="Times New Roman"/>
              </a:rPr>
              <a:t>15-min. INRIX Speeds</a:t>
            </a:r>
            <a:endParaRPr lang="en-US" sz="1600" b="1" dirty="0">
              <a:solidFill>
                <a:srgbClr val="FFFF00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33" name="Elbow Connector 32"/>
          <p:cNvCxnSpPr>
            <a:stCxn id="32" idx="3"/>
          </p:cNvCxnSpPr>
          <p:nvPr/>
        </p:nvCxnSpPr>
        <p:spPr>
          <a:xfrm rot="16200000" flipH="1">
            <a:off x="958527" y="4971432"/>
            <a:ext cx="618607" cy="874114"/>
          </a:xfrm>
          <a:prstGeom prst="bentConnector2">
            <a:avLst/>
          </a:prstGeom>
          <a:ln w="34925">
            <a:solidFill>
              <a:srgbClr val="FFFF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419601" y="3056858"/>
            <a:ext cx="1905000" cy="808465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 dirty="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Simulation-based Dynamic Traffic Assignment</a:t>
            </a:r>
            <a:endParaRPr lang="en-US" sz="1600" b="1" dirty="0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38" name="Straight Arrow Connector 30"/>
          <p:cNvCxnSpPr>
            <a:endCxn id="37" idx="1"/>
          </p:cNvCxnSpPr>
          <p:nvPr/>
        </p:nvCxnSpPr>
        <p:spPr>
          <a:xfrm flipV="1">
            <a:off x="2590800" y="3461091"/>
            <a:ext cx="1828801" cy="771308"/>
          </a:xfrm>
          <a:prstGeom prst="bentConnector3">
            <a:avLst>
              <a:gd name="adj1" fmla="val 0"/>
            </a:avLst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arallelogram 33"/>
          <p:cNvSpPr/>
          <p:nvPr/>
        </p:nvSpPr>
        <p:spPr>
          <a:xfrm>
            <a:off x="4357455" y="2273054"/>
            <a:ext cx="2030519" cy="404232"/>
          </a:xfrm>
          <a:prstGeom prst="parallelogram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600" b="1" kern="1200">
                <a:solidFill>
                  <a:schemeClr val="bg1"/>
                </a:solidFill>
                <a:effectLst/>
                <a:latin typeface="Arial"/>
                <a:ea typeface="Calibri"/>
                <a:cs typeface="Times New Roman"/>
              </a:rPr>
              <a:t>Seed Matrix</a:t>
            </a:r>
            <a:endParaRPr lang="en-US" sz="1600" b="1">
              <a:solidFill>
                <a:schemeClr val="bg1"/>
              </a:solidFill>
              <a:effectLst/>
              <a:latin typeface="Times New Roman"/>
              <a:ea typeface="Times New Roman"/>
            </a:endParaRPr>
          </a:p>
        </p:txBody>
      </p:sp>
      <p:cxnSp>
        <p:nvCxnSpPr>
          <p:cNvPr id="35" name="Straight Arrow Connector 30"/>
          <p:cNvCxnSpPr>
            <a:stCxn id="34" idx="4"/>
          </p:cNvCxnSpPr>
          <p:nvPr/>
        </p:nvCxnSpPr>
        <p:spPr>
          <a:xfrm rot="5400000">
            <a:off x="5182622" y="2866765"/>
            <a:ext cx="379572" cy="614"/>
          </a:xfrm>
          <a:prstGeom prst="bentConnector3">
            <a:avLst>
              <a:gd name="adj1" fmla="val 50000"/>
            </a:avLst>
          </a:prstGeom>
          <a:ln w="34925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7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4400" y="39624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Segoe UI (Headings)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Segoe UI (Headings)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Segoe UI (Headings)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Segoe UI (Headings)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egoe UI (Headings)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344488" indent="-344488"/>
            <a:r>
              <a:rPr lang="en-US" dirty="0"/>
              <a:t>Use speeds to </a:t>
            </a:r>
            <a:r>
              <a:rPr lang="en-US" dirty="0" smtClean="0"/>
              <a:t>corroborate the </a:t>
            </a:r>
            <a:r>
              <a:rPr lang="en-US" dirty="0"/>
              <a:t>counts based on the principles of the fundamental diagram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Speeds Inform the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3124200"/>
          </a:xfrm>
        </p:spPr>
        <p:txBody>
          <a:bodyPr/>
          <a:lstStyle/>
          <a:p>
            <a:r>
              <a:rPr lang="en-US" dirty="0" smtClean="0"/>
              <a:t>For each trip: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Compute an indicator of how well counts were matched along its path based on the volume in the time interval in which each count was passed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Simultaneously compute an indicator for the interval preceding and following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Reschedule the trip for the preceding or following interval, delete the trip, clone the trip, or do nothing</a:t>
            </a:r>
          </a:p>
        </p:txBody>
      </p:sp>
      <p:pic>
        <p:nvPicPr>
          <p:cNvPr id="5" name="Picture 2" descr="http://img88.imageshack.us/img88/3317/fundamentaldiagramoftrao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2805113" cy="192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89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914400" y="3962400"/>
            <a:ext cx="4572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Segoe UI (Headings)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Segoe UI (Headings)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Segoe UI (Headings)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Segoe UI (Headings)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Segoe UI (Headings)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bg1"/>
                </a:solidFill>
                <a:latin typeface="+mn-lt"/>
              </a:defRPr>
            </a:lvl9pPr>
          </a:lstStyle>
          <a:p>
            <a:pPr marL="344488" indent="-344488"/>
            <a:r>
              <a:rPr lang="en-US" dirty="0"/>
              <a:t>Use speeds to </a:t>
            </a:r>
            <a:r>
              <a:rPr lang="en-US" dirty="0" smtClean="0"/>
              <a:t>corroborate the </a:t>
            </a:r>
            <a:r>
              <a:rPr lang="en-US" dirty="0"/>
              <a:t>counts based on the principles of the fundamental diagram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Speeds Inform the Calibration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3124200"/>
          </a:xfrm>
        </p:spPr>
        <p:txBody>
          <a:bodyPr/>
          <a:lstStyle/>
          <a:p>
            <a:r>
              <a:rPr lang="en-US" dirty="0" smtClean="0"/>
              <a:t>For each trip: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Compute an indicator of how well counts were matched along its path based on the volume in the time interval in which each count was passed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Simultaneously compute an indicator for the interval preceding and following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Reschedule the trip for the preceding or following interval, delete the trip, clone the trip, or do nothing</a:t>
            </a:r>
          </a:p>
        </p:txBody>
      </p:sp>
      <p:pic>
        <p:nvPicPr>
          <p:cNvPr id="5" name="Picture 2" descr="http://img88.imageshack.us/img88/3317/fundamentaldiagramoftrao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038600"/>
            <a:ext cx="2805113" cy="192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88.imageshack.us/img88/3317/fundamentaldiagramoftrao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686" y="2323843"/>
            <a:ext cx="5305425" cy="3638551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3962400" y="3124200"/>
            <a:ext cx="3810000" cy="0"/>
          </a:xfrm>
          <a:prstGeom prst="line">
            <a:avLst/>
          </a:prstGeom>
          <a:ln w="22225">
            <a:solidFill>
              <a:srgbClr val="D35B2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352800" y="3035174"/>
            <a:ext cx="1752600" cy="2146426"/>
            <a:chOff x="3352800" y="3035174"/>
            <a:chExt cx="1752600" cy="2146426"/>
          </a:xfrm>
        </p:grpSpPr>
        <p:grpSp>
          <p:nvGrpSpPr>
            <p:cNvPr id="18" name="Group 17"/>
            <p:cNvGrpSpPr/>
            <p:nvPr/>
          </p:nvGrpSpPr>
          <p:grpSpPr>
            <a:xfrm>
              <a:off x="4953000" y="3035174"/>
              <a:ext cx="152400" cy="2146426"/>
              <a:chOff x="4953000" y="3035174"/>
              <a:chExt cx="152400" cy="2146426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029200" y="3200400"/>
                <a:ext cx="0" cy="1981200"/>
              </a:xfrm>
              <a:prstGeom prst="line">
                <a:avLst/>
              </a:prstGeom>
              <a:ln w="22225">
                <a:solidFill>
                  <a:srgbClr val="D35B2B"/>
                </a:solidFill>
                <a:prstDash val="dash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lowchart: Summing Junction 16"/>
              <p:cNvSpPr/>
              <p:nvPr/>
            </p:nvSpPr>
            <p:spPr>
              <a:xfrm>
                <a:off x="4953000" y="3035174"/>
                <a:ext cx="152400" cy="152400"/>
              </a:xfrm>
              <a:prstGeom prst="flowChartSummingJunction">
                <a:avLst/>
              </a:prstGeom>
              <a:solidFill>
                <a:srgbClr val="D35B2B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2" name="Pentagon 21"/>
            <p:cNvSpPr/>
            <p:nvPr/>
          </p:nvSpPr>
          <p:spPr>
            <a:xfrm>
              <a:off x="3352800" y="4038600"/>
              <a:ext cx="1676400" cy="609600"/>
            </a:xfrm>
            <a:prstGeom prst="homePlate">
              <a:avLst/>
            </a:prstGeom>
            <a:solidFill>
              <a:schemeClr val="accent1">
                <a:alpha val="80000"/>
              </a:schemeClr>
            </a:solidFill>
            <a:ln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Low Density,</a:t>
              </a:r>
            </a:p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High Speed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629400" y="3048000"/>
            <a:ext cx="1742038" cy="2133600"/>
            <a:chOff x="6629400" y="3048000"/>
            <a:chExt cx="1742038" cy="2133600"/>
          </a:xfrm>
        </p:grpSpPr>
        <p:grpSp>
          <p:nvGrpSpPr>
            <p:cNvPr id="20" name="Group 19"/>
            <p:cNvGrpSpPr/>
            <p:nvPr/>
          </p:nvGrpSpPr>
          <p:grpSpPr>
            <a:xfrm>
              <a:off x="6629400" y="3048000"/>
              <a:ext cx="152400" cy="2133600"/>
              <a:chOff x="6629400" y="3048000"/>
              <a:chExt cx="152400" cy="2133600"/>
            </a:xfrm>
          </p:grpSpPr>
          <p:cxnSp>
            <p:nvCxnSpPr>
              <p:cNvPr id="19" name="Straight Connector 18"/>
              <p:cNvCxnSpPr/>
              <p:nvPr/>
            </p:nvCxnSpPr>
            <p:spPr>
              <a:xfrm>
                <a:off x="6705600" y="3200400"/>
                <a:ext cx="0" cy="1981200"/>
              </a:xfrm>
              <a:prstGeom prst="line">
                <a:avLst/>
              </a:prstGeom>
              <a:ln w="22225">
                <a:solidFill>
                  <a:srgbClr val="D35B2B"/>
                </a:solidFill>
                <a:prstDash val="dash"/>
                <a:tailEnd type="arrow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Flowchart: Summing Junction 22"/>
              <p:cNvSpPr/>
              <p:nvPr/>
            </p:nvSpPr>
            <p:spPr>
              <a:xfrm>
                <a:off x="6629400" y="3048000"/>
                <a:ext cx="152400" cy="152400"/>
              </a:xfrm>
              <a:prstGeom prst="flowChartSummingJunction">
                <a:avLst/>
              </a:prstGeom>
              <a:solidFill>
                <a:srgbClr val="D35B2B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Pentagon 29"/>
            <p:cNvSpPr/>
            <p:nvPr/>
          </p:nvSpPr>
          <p:spPr>
            <a:xfrm flipH="1">
              <a:off x="6695038" y="4038600"/>
              <a:ext cx="1676400" cy="609977"/>
            </a:xfrm>
            <a:prstGeom prst="homePlate">
              <a:avLst/>
            </a:prstGeom>
            <a:solidFill>
              <a:schemeClr val="accent1">
                <a:alpha val="80000"/>
              </a:schemeClr>
            </a:solidFill>
            <a:ln>
              <a:solidFill>
                <a:srgbClr val="00206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High Density,</a:t>
              </a:r>
            </a:p>
            <a:p>
              <a:pPr algn="ctr"/>
              <a:r>
                <a:rPr lang="en-US" dirty="0" smtClean="0">
                  <a:solidFill>
                    <a:srgbClr val="002060"/>
                  </a:solidFill>
                </a:rPr>
                <a:t>Low Speed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3496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38200" y="4191000"/>
            <a:ext cx="8229600" cy="1828800"/>
          </a:xfrm>
          <a:prstGeom prst="roundRect">
            <a:avLst/>
          </a:prstGeom>
          <a:solidFill>
            <a:schemeClr val="accent1">
              <a:lumMod val="75000"/>
              <a:alpha val="75000"/>
            </a:schemeClr>
          </a:solidFill>
          <a:ln>
            <a:solidFill>
              <a:schemeClr val="accent1">
                <a:lumMod val="50000"/>
                <a:alpha val="6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76800" y="1981200"/>
            <a:ext cx="1179213" cy="304800"/>
          </a:xfrm>
          <a:prstGeom prst="roundRect">
            <a:avLst/>
          </a:prstGeom>
          <a:solidFill>
            <a:schemeClr val="accent1">
              <a:lumMod val="75000"/>
              <a:alpha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5334000" y="1600200"/>
            <a:ext cx="605072" cy="304800"/>
          </a:xfrm>
          <a:prstGeom prst="roundRect">
            <a:avLst/>
          </a:prstGeom>
          <a:solidFill>
            <a:schemeClr val="accent1">
              <a:lumMod val="75000"/>
              <a:alpha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are INRIX Data?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8001000" cy="5410200"/>
          </a:xfrm>
        </p:spPr>
        <p:txBody>
          <a:bodyPr/>
          <a:lstStyle/>
          <a:p>
            <a:r>
              <a:rPr lang="en-US" dirty="0" smtClean="0"/>
              <a:t>Who is INRIX?</a:t>
            </a:r>
          </a:p>
          <a:p>
            <a:pPr lvl="1"/>
            <a:r>
              <a:rPr lang="en-US" dirty="0" smtClean="0"/>
              <a:t>Provider of proprietary traffic data, tools, and solutions</a:t>
            </a:r>
          </a:p>
          <a:p>
            <a:pPr lvl="1"/>
            <a:r>
              <a:rPr lang="en-US" dirty="0" smtClean="0"/>
              <a:t>Real-time, predictive, and historical traffic flow data</a:t>
            </a:r>
          </a:p>
          <a:p>
            <a:pPr lvl="1"/>
            <a:r>
              <a:rPr lang="en-US" dirty="0" smtClean="0"/>
              <a:t>Data aggregated from GPS-enabled and mobile devices, traditional road sensors and “hundreds of other sources”</a:t>
            </a:r>
          </a:p>
          <a:p>
            <a:r>
              <a:rPr lang="en-US" dirty="0" smtClean="0"/>
              <a:t>Of particular interest for modeling purposes</a:t>
            </a:r>
          </a:p>
          <a:p>
            <a:pPr lvl="1"/>
            <a:r>
              <a:rPr lang="en-US" dirty="0" smtClean="0"/>
              <a:t>Historical speed data</a:t>
            </a:r>
          </a:p>
          <a:p>
            <a:pPr lvl="1"/>
            <a:r>
              <a:rPr lang="en-US" dirty="0" smtClean="0"/>
              <a:t>Offered by time of day, day of week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www.inrix.com/images/img_flowdatasmal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21907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rix.com/images/img_flowdatalarg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43399"/>
            <a:ext cx="5715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955268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source: </a:t>
            </a:r>
            <a:r>
              <a:rPr lang="en-US" dirty="0" smtClean="0">
                <a:hlinkClick r:id="rId4"/>
              </a:rPr>
              <a:t>http://www.inrix.com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61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892"/>
            <a:ext cx="9144000" cy="5866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Central Phoenix</a:t>
            </a:r>
            <a:endParaRPr lang="en-US" dirty="0"/>
          </a:p>
        </p:txBody>
      </p:sp>
      <p:sp>
        <p:nvSpPr>
          <p:cNvPr id="3" name="Rectangular Callout 2"/>
          <p:cNvSpPr/>
          <p:nvPr/>
        </p:nvSpPr>
        <p:spPr>
          <a:xfrm>
            <a:off x="6858000" y="381000"/>
            <a:ext cx="1905000" cy="533400"/>
          </a:xfrm>
          <a:prstGeom prst="wedgeRectCallout">
            <a:avLst>
              <a:gd name="adj1" fmla="val 20921"/>
              <a:gd name="adj2" fmla="val 717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This is a map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95400" y="1143001"/>
            <a:ext cx="7762874" cy="2133599"/>
            <a:chOff x="1295400" y="1143001"/>
            <a:chExt cx="7762874" cy="2133599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1143001"/>
              <a:ext cx="7762874" cy="14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ular Callout 8"/>
            <p:cNvSpPr/>
            <p:nvPr/>
          </p:nvSpPr>
          <p:spPr>
            <a:xfrm>
              <a:off x="5715000" y="2743200"/>
              <a:ext cx="3276600" cy="533400"/>
            </a:xfrm>
            <a:prstGeom prst="wedgeRectCallout">
              <a:avLst>
                <a:gd name="adj1" fmla="val 19539"/>
                <a:gd name="adj2" fmla="val -8271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This is a dynamic volume table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2400" y="4364525"/>
            <a:ext cx="8543925" cy="2421385"/>
            <a:chOff x="152400" y="4364525"/>
            <a:chExt cx="8543925" cy="242138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946886"/>
              <a:ext cx="8543925" cy="1839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ular Callout 7"/>
            <p:cNvSpPr/>
            <p:nvPr/>
          </p:nvSpPr>
          <p:spPr>
            <a:xfrm>
              <a:off x="5410200" y="4364525"/>
              <a:ext cx="2438400" cy="533400"/>
            </a:xfrm>
            <a:prstGeom prst="wedgeRectCallout">
              <a:avLst>
                <a:gd name="adj1" fmla="val 20921"/>
                <a:gd name="adj2" fmla="val 7174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This is a trip data table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97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600"/>
            <a:ext cx="9144000" cy="58661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892"/>
            <a:ext cx="9144000" cy="586610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Central Phoenix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1"/>
            <a:ext cx="7762874" cy="148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46886"/>
            <a:ext cx="8543925" cy="183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62892" y="5294521"/>
            <a:ext cx="8171508" cy="833921"/>
            <a:chOff x="362892" y="5294521"/>
            <a:chExt cx="8171508" cy="833921"/>
          </a:xfrm>
        </p:grpSpPr>
        <p:sp>
          <p:nvSpPr>
            <p:cNvPr id="6" name="Rectangle 5"/>
            <p:cNvSpPr/>
            <p:nvPr/>
          </p:nvSpPr>
          <p:spPr>
            <a:xfrm>
              <a:off x="362892" y="5976042"/>
              <a:ext cx="8171508" cy="152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Rectangular Callout 17"/>
            <p:cNvSpPr/>
            <p:nvPr/>
          </p:nvSpPr>
          <p:spPr>
            <a:xfrm>
              <a:off x="2956711" y="5294521"/>
              <a:ext cx="1570776" cy="533400"/>
            </a:xfrm>
            <a:prstGeom prst="wedgeRectCallout">
              <a:avLst>
                <a:gd name="adj1" fmla="val 20921"/>
                <a:gd name="adj2" fmla="val 71741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This is a trip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481465" y="4354717"/>
            <a:ext cx="3290935" cy="2274683"/>
            <a:chOff x="4481465" y="4354717"/>
            <a:chExt cx="3290935" cy="2274683"/>
          </a:xfrm>
        </p:grpSpPr>
        <p:sp>
          <p:nvSpPr>
            <p:cNvPr id="7" name="Rectangle 6"/>
            <p:cNvSpPr/>
            <p:nvPr/>
          </p:nvSpPr>
          <p:spPr>
            <a:xfrm>
              <a:off x="7391400" y="5105400"/>
              <a:ext cx="381000" cy="1524000"/>
            </a:xfrm>
            <a:prstGeom prst="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391400" y="5976042"/>
              <a:ext cx="381000" cy="152400"/>
            </a:xfrm>
            <a:prstGeom prst="rect">
              <a:avLst/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ectangular Callout 19"/>
            <p:cNvSpPr/>
            <p:nvPr/>
          </p:nvSpPr>
          <p:spPr>
            <a:xfrm>
              <a:off x="5410200" y="6096000"/>
              <a:ext cx="1811447" cy="533400"/>
            </a:xfrm>
            <a:prstGeom prst="wedgeRectCallout">
              <a:avLst>
                <a:gd name="adj1" fmla="val 55749"/>
                <a:gd name="adj2" fmla="val -21611"/>
              </a:avLst>
            </a:prstGeom>
            <a:solidFill>
              <a:schemeClr val="bg1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This is its path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481465" y="4354717"/>
              <a:ext cx="914400" cy="1991762"/>
            </a:xfrm>
            <a:custGeom>
              <a:avLst/>
              <a:gdLst>
                <a:gd name="connsiteX0" fmla="*/ 914400 w 914400"/>
                <a:gd name="connsiteY0" fmla="*/ 1991762 h 1991762"/>
                <a:gd name="connsiteX1" fmla="*/ 325925 w 914400"/>
                <a:gd name="connsiteY1" fmla="*/ 1231271 h 1991762"/>
                <a:gd name="connsiteX2" fmla="*/ 0 w 914400"/>
                <a:gd name="connsiteY2" fmla="*/ 0 h 1991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14400" h="1991762">
                  <a:moveTo>
                    <a:pt x="914400" y="1991762"/>
                  </a:moveTo>
                  <a:cubicBezTo>
                    <a:pt x="696362" y="1777496"/>
                    <a:pt x="478325" y="1563231"/>
                    <a:pt x="325925" y="1231271"/>
                  </a:cubicBezTo>
                  <a:cubicBezTo>
                    <a:pt x="173525" y="899311"/>
                    <a:pt x="86762" y="449655"/>
                    <a:pt x="0" y="0"/>
                  </a:cubicBezTo>
                </a:path>
              </a:pathLst>
            </a:custGeom>
            <a:noFill/>
            <a:ln w="34925">
              <a:solidFill>
                <a:srgbClr val="7030A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410200" y="5105400"/>
            <a:ext cx="3083459" cy="1524000"/>
            <a:chOff x="5410200" y="5105400"/>
            <a:chExt cx="3083459" cy="1524000"/>
          </a:xfrm>
        </p:grpSpPr>
        <p:sp>
          <p:nvSpPr>
            <p:cNvPr id="14" name="Rectangle 13"/>
            <p:cNvSpPr/>
            <p:nvPr/>
          </p:nvSpPr>
          <p:spPr>
            <a:xfrm>
              <a:off x="8112659" y="5105400"/>
              <a:ext cx="381000" cy="15240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12659" y="5976042"/>
              <a:ext cx="381000" cy="152400"/>
            </a:xfrm>
            <a:prstGeom prst="rect">
              <a:avLst/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ular Callout 20"/>
            <p:cNvSpPr/>
            <p:nvPr/>
          </p:nvSpPr>
          <p:spPr>
            <a:xfrm>
              <a:off x="5410200" y="5332998"/>
              <a:ext cx="2573447" cy="533400"/>
            </a:xfrm>
            <a:prstGeom prst="wedgeRectCallout">
              <a:avLst>
                <a:gd name="adj1" fmla="val 55749"/>
                <a:gd name="adj2" fmla="val -21611"/>
              </a:avLst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This is its departure time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1689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892"/>
            <a:ext cx="9144000" cy="5866108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Central Phoenix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1"/>
            <a:ext cx="7762874" cy="1480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46886"/>
            <a:ext cx="8543925" cy="183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" name="Group 43"/>
          <p:cNvGrpSpPr/>
          <p:nvPr/>
        </p:nvGrpSpPr>
        <p:grpSpPr>
          <a:xfrm>
            <a:off x="457200" y="3962400"/>
            <a:ext cx="5943600" cy="1614550"/>
            <a:chOff x="457200" y="3962400"/>
            <a:chExt cx="5943600" cy="1614550"/>
          </a:xfrm>
        </p:grpSpPr>
        <p:sp>
          <p:nvSpPr>
            <p:cNvPr id="3" name="Flowchart: Extract 2"/>
            <p:cNvSpPr/>
            <p:nvPr/>
          </p:nvSpPr>
          <p:spPr>
            <a:xfrm>
              <a:off x="2667000" y="4155541"/>
              <a:ext cx="228600" cy="189854"/>
            </a:xfrm>
            <a:prstGeom prst="flowChartExtract">
              <a:avLst/>
            </a:prstGeom>
            <a:solidFill>
              <a:srgbClr val="00B0F0">
                <a:alpha val="50000"/>
              </a:srgbClr>
            </a:solidFill>
            <a:ln>
              <a:solidFill>
                <a:srgbClr val="009A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Flowchart: Extract 23"/>
            <p:cNvSpPr/>
            <p:nvPr/>
          </p:nvSpPr>
          <p:spPr>
            <a:xfrm>
              <a:off x="4938665" y="4155541"/>
              <a:ext cx="228600" cy="189854"/>
            </a:xfrm>
            <a:prstGeom prst="flowChartExtract">
              <a:avLst/>
            </a:prstGeom>
            <a:solidFill>
              <a:srgbClr val="78B832">
                <a:alpha val="50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Flowchart: Extract 24"/>
            <p:cNvSpPr/>
            <p:nvPr/>
          </p:nvSpPr>
          <p:spPr>
            <a:xfrm>
              <a:off x="6172200" y="4495800"/>
              <a:ext cx="228600" cy="189854"/>
            </a:xfrm>
            <a:prstGeom prst="flowChartExtract">
              <a:avLst/>
            </a:prstGeom>
            <a:solidFill>
              <a:srgbClr val="C00000">
                <a:alpha val="50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Rectangular Callout 27"/>
            <p:cNvSpPr/>
            <p:nvPr/>
          </p:nvSpPr>
          <p:spPr>
            <a:xfrm>
              <a:off x="457200" y="3962400"/>
              <a:ext cx="2124923" cy="889560"/>
            </a:xfrm>
            <a:prstGeom prst="wedgeRectCallout">
              <a:avLst>
                <a:gd name="adj1" fmla="val 55749"/>
                <a:gd name="adj2" fmla="val -21611"/>
              </a:avLst>
            </a:prstGeom>
            <a:solidFill>
              <a:schemeClr val="bg1"/>
            </a:solidFill>
            <a:ln>
              <a:solidFill>
                <a:srgbClr val="009A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These are measurement stations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2582123" y="4354717"/>
              <a:ext cx="2460657" cy="724074"/>
            </a:xfrm>
            <a:custGeom>
              <a:avLst/>
              <a:gdLst>
                <a:gd name="connsiteX0" fmla="*/ 0 w 2661719"/>
                <a:gd name="connsiteY0" fmla="*/ 334978 h 724074"/>
                <a:gd name="connsiteX1" fmla="*/ 1276539 w 2661719"/>
                <a:gd name="connsiteY1" fmla="*/ 715224 h 724074"/>
                <a:gd name="connsiteX2" fmla="*/ 2661719 w 2661719"/>
                <a:gd name="connsiteY2" fmla="*/ 0 h 72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61719" h="724074">
                  <a:moveTo>
                    <a:pt x="0" y="334978"/>
                  </a:moveTo>
                  <a:cubicBezTo>
                    <a:pt x="416459" y="553016"/>
                    <a:pt x="832919" y="771054"/>
                    <a:pt x="1276539" y="715224"/>
                  </a:cubicBezTo>
                  <a:cubicBezTo>
                    <a:pt x="1720159" y="659394"/>
                    <a:pt x="2190939" y="329697"/>
                    <a:pt x="2661719" y="0"/>
                  </a:cubicBezTo>
                </a:path>
              </a:pathLst>
            </a:custGeom>
            <a:noFill/>
            <a:ln w="38100">
              <a:solidFill>
                <a:srgbClr val="78B832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2582123" y="4716754"/>
              <a:ext cx="3704377" cy="860196"/>
            </a:xfrm>
            <a:custGeom>
              <a:avLst/>
              <a:gdLst>
                <a:gd name="connsiteX0" fmla="*/ 0 w 4001631"/>
                <a:gd name="connsiteY0" fmla="*/ 0 h 878201"/>
                <a:gd name="connsiteX1" fmla="*/ 1312752 w 4001631"/>
                <a:gd name="connsiteY1" fmla="*/ 878186 h 878201"/>
                <a:gd name="connsiteX2" fmla="*/ 4001631 w 4001631"/>
                <a:gd name="connsiteY2" fmla="*/ 18106 h 87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1631" h="878201">
                  <a:moveTo>
                    <a:pt x="0" y="0"/>
                  </a:moveTo>
                  <a:cubicBezTo>
                    <a:pt x="322907" y="437584"/>
                    <a:pt x="645814" y="875168"/>
                    <a:pt x="1312752" y="878186"/>
                  </a:cubicBezTo>
                  <a:cubicBezTo>
                    <a:pt x="1979690" y="881204"/>
                    <a:pt x="2990660" y="449655"/>
                    <a:pt x="4001631" y="18106"/>
                  </a:cubicBezTo>
                </a:path>
              </a:pathLst>
            </a:custGeom>
            <a:noFill/>
            <a:ln w="38100">
              <a:solidFill>
                <a:srgbClr val="C00000"/>
              </a:solidFill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301057" y="1514946"/>
            <a:ext cx="7757217" cy="2066454"/>
            <a:chOff x="1301057" y="1514946"/>
            <a:chExt cx="7757217" cy="2066454"/>
          </a:xfrm>
        </p:grpSpPr>
        <p:sp>
          <p:nvSpPr>
            <p:cNvPr id="29" name="Rectangle 28"/>
            <p:cNvSpPr/>
            <p:nvPr/>
          </p:nvSpPr>
          <p:spPr>
            <a:xfrm>
              <a:off x="1301057" y="1514946"/>
              <a:ext cx="7614343" cy="132785"/>
            </a:xfrm>
            <a:prstGeom prst="rect">
              <a:avLst/>
            </a:prstGeom>
            <a:noFill/>
            <a:ln>
              <a:solidFill>
                <a:srgbClr val="009AD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301057" y="1930652"/>
              <a:ext cx="7614343" cy="132785"/>
            </a:xfrm>
            <a:prstGeom prst="rect">
              <a:avLst/>
            </a:prstGeom>
            <a:noFill/>
            <a:ln>
              <a:solidFill>
                <a:srgbClr val="78B8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01057" y="2237714"/>
              <a:ext cx="7614343" cy="132785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Rectangular Callout 33"/>
            <p:cNvSpPr/>
            <p:nvPr/>
          </p:nvSpPr>
          <p:spPr>
            <a:xfrm>
              <a:off x="6553200" y="2590800"/>
              <a:ext cx="2505074" cy="990600"/>
            </a:xfrm>
            <a:prstGeom prst="wedgeRectCallout">
              <a:avLst>
                <a:gd name="adj1" fmla="val 20345"/>
                <a:gd name="adj2" fmla="val -72531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These are segments matching the measurement stations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447800" y="1066800"/>
            <a:ext cx="6019800" cy="3429000"/>
            <a:chOff x="1447800" y="1066800"/>
            <a:chExt cx="6019800" cy="3429000"/>
          </a:xfrm>
        </p:grpSpPr>
        <p:sp>
          <p:nvSpPr>
            <p:cNvPr id="26" name="Rectangle 25"/>
            <p:cNvSpPr/>
            <p:nvPr/>
          </p:nvSpPr>
          <p:spPr>
            <a:xfrm>
              <a:off x="5180987" y="1920844"/>
              <a:ext cx="443478" cy="142593"/>
            </a:xfrm>
            <a:prstGeom prst="rect">
              <a:avLst/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7017261" y="1920843"/>
              <a:ext cx="443478" cy="142593"/>
            </a:xfrm>
            <a:prstGeom prst="rect">
              <a:avLst/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461522" y="1928765"/>
              <a:ext cx="443478" cy="142593"/>
            </a:xfrm>
            <a:prstGeom prst="rect">
              <a:avLst/>
            </a:prstGeom>
            <a:solidFill>
              <a:schemeClr val="accent1">
                <a:lumMod val="5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1447800" y="1066800"/>
              <a:ext cx="6019800" cy="3429000"/>
              <a:chOff x="1447800" y="1066800"/>
              <a:chExt cx="6019800" cy="34290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010400" y="1295400"/>
                <a:ext cx="457200" cy="121920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167265" y="1295400"/>
                <a:ext cx="457200" cy="1219200"/>
              </a:xfrm>
              <a:prstGeom prst="rect">
                <a:avLst/>
              </a:prstGeom>
              <a:noFill/>
              <a:ln>
                <a:solidFill>
                  <a:srgbClr val="78B8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447800" y="1295400"/>
                <a:ext cx="457200" cy="1219200"/>
              </a:xfrm>
              <a:prstGeom prst="rect">
                <a:avLst/>
              </a:prstGeom>
              <a:noFill/>
              <a:ln>
                <a:solidFill>
                  <a:srgbClr val="009A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9" name="Straight Arrow Connector 8"/>
              <p:cNvCxnSpPr/>
              <p:nvPr/>
            </p:nvCxnSpPr>
            <p:spPr>
              <a:xfrm>
                <a:off x="1905000" y="2370499"/>
                <a:ext cx="876300" cy="1785042"/>
              </a:xfrm>
              <a:prstGeom prst="straightConnector1">
                <a:avLst/>
              </a:prstGeom>
              <a:ln w="38100">
                <a:solidFill>
                  <a:srgbClr val="009AD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 flipH="1">
                <a:off x="6286500" y="2370499"/>
                <a:ext cx="723900" cy="2125301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>
                <a:off x="5052966" y="2063437"/>
                <a:ext cx="342899" cy="2092104"/>
              </a:xfrm>
              <a:prstGeom prst="straightConnector1">
                <a:avLst/>
              </a:prstGeom>
              <a:ln w="38100">
                <a:solidFill>
                  <a:srgbClr val="78B832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Rectangular Callout 38"/>
              <p:cNvSpPr/>
              <p:nvPr/>
            </p:nvSpPr>
            <p:spPr>
              <a:xfrm>
                <a:off x="1920324" y="1066800"/>
                <a:ext cx="3039323" cy="1169717"/>
              </a:xfrm>
              <a:prstGeom prst="wedgeRectCallout">
                <a:avLst>
                  <a:gd name="adj1" fmla="val 55749"/>
                  <a:gd name="adj2" fmla="val -21611"/>
                </a:avLst>
              </a:prstGeom>
              <a:solidFill>
                <a:schemeClr val="bg1"/>
              </a:solidFill>
              <a:ln>
                <a:solidFill>
                  <a:srgbClr val="78B83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These are the volumes recorded in the time intervals in which the vehicle arrived at each station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356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143000"/>
            <a:ext cx="7772400" cy="4953000"/>
          </a:xfrm>
        </p:spPr>
        <p:txBody>
          <a:bodyPr/>
          <a:lstStyle/>
          <a:p>
            <a:r>
              <a:rPr lang="en-US" dirty="0"/>
              <a:t>A Bi-Criterion </a:t>
            </a:r>
            <a:r>
              <a:rPr lang="en-US" dirty="0" smtClean="0"/>
              <a:t>(Count and Speed) Dynamic </a:t>
            </a:r>
            <a:r>
              <a:rPr lang="en-US" dirty="0"/>
              <a:t>ODME</a:t>
            </a:r>
            <a:endParaRPr lang="en-US" dirty="0" smtClean="0"/>
          </a:p>
          <a:p>
            <a:pPr lvl="1"/>
            <a:r>
              <a:rPr lang="en-US" dirty="0" smtClean="0"/>
              <a:t>Trip-based</a:t>
            </a:r>
          </a:p>
          <a:p>
            <a:pPr lvl="1"/>
            <a:r>
              <a:rPr lang="en-US" dirty="0" smtClean="0"/>
              <a:t>Simulation-based</a:t>
            </a:r>
          </a:p>
          <a:p>
            <a:pPr lvl="1"/>
            <a:r>
              <a:rPr lang="en-US" dirty="0" smtClean="0"/>
              <a:t>Operable at any time resolution</a:t>
            </a:r>
          </a:p>
          <a:p>
            <a:r>
              <a:rPr lang="en-US" dirty="0" smtClean="0"/>
              <a:t>Early experiments have yielded promising results</a:t>
            </a:r>
          </a:p>
          <a:p>
            <a:pPr lvl="1"/>
            <a:r>
              <a:rPr lang="en-US" dirty="0" smtClean="0"/>
              <a:t>Improvements of 2-3 percentage points in %RMSE in a single trial application</a:t>
            </a:r>
          </a:p>
          <a:p>
            <a:pPr lvl="1"/>
            <a:r>
              <a:rPr lang="en-US" dirty="0" smtClean="0"/>
              <a:t>Experiments with different sets of speed-based rules continue</a:t>
            </a:r>
          </a:p>
          <a:p>
            <a:r>
              <a:rPr lang="en-US" dirty="0" smtClean="0"/>
              <a:t>Status</a:t>
            </a:r>
          </a:p>
          <a:p>
            <a:pPr lvl="1"/>
            <a:r>
              <a:rPr lang="en-US" dirty="0" smtClean="0"/>
              <a:t>Not likely to see commercialization soon</a:t>
            </a:r>
          </a:p>
          <a:p>
            <a:pPr lvl="1"/>
            <a:r>
              <a:rPr lang="en-US" dirty="0" smtClean="0"/>
              <a:t>Deployable on a project basis</a:t>
            </a:r>
          </a:p>
        </p:txBody>
      </p:sp>
    </p:spTree>
    <p:extLst>
      <p:ext uri="{BB962C8B-B14F-4D97-AF65-F5344CB8AC3E}">
        <p14:creationId xmlns:p14="http://schemas.microsoft.com/office/powerpoint/2010/main" val="21500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Data Aggregated Spatially?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TMCs – “Traffic Message Channels” – are the spatial unit of INRIX data</a:t>
            </a:r>
          </a:p>
          <a:p>
            <a:r>
              <a:rPr lang="en-US" dirty="0" smtClean="0"/>
              <a:t>TMCs are a standard for delivering traffic (e.g., incident) information to travelers</a:t>
            </a:r>
          </a:p>
          <a:p>
            <a:r>
              <a:rPr lang="en-US" dirty="0" smtClean="0"/>
              <a:t>Developed for FM radio broadcast</a:t>
            </a:r>
          </a:p>
          <a:p>
            <a:r>
              <a:rPr lang="en-US" dirty="0" smtClean="0"/>
              <a:t>While “standard,” how they are used and how data are attributed to them varies between vendors</a:t>
            </a:r>
            <a:endParaRPr lang="en-US" dirty="0"/>
          </a:p>
          <a:p>
            <a:r>
              <a:rPr lang="en-US" dirty="0" smtClean="0"/>
              <a:t>Coverage is not universal</a:t>
            </a:r>
          </a:p>
          <a:p>
            <a:r>
              <a:rPr lang="en-US" dirty="0" smtClean="0"/>
              <a:t>TMCs are non-uniform</a:t>
            </a:r>
          </a:p>
          <a:p>
            <a:r>
              <a:rPr lang="en-US" dirty="0" smtClean="0"/>
              <a:t>Maintained by commercial vendors, not available publically</a:t>
            </a:r>
          </a:p>
        </p:txBody>
      </p:sp>
    </p:spTree>
    <p:extLst>
      <p:ext uri="{BB962C8B-B14F-4D97-AF65-F5344CB8AC3E}">
        <p14:creationId xmlns:p14="http://schemas.microsoft.com/office/powerpoint/2010/main" val="14524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Data Aggregated Temporally?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Source (“raw”) data</a:t>
            </a:r>
            <a:endParaRPr lang="en-US" dirty="0"/>
          </a:p>
          <a:p>
            <a:pPr lvl="1"/>
            <a:r>
              <a:rPr lang="en-US" dirty="0"/>
              <a:t>5-minute increments</a:t>
            </a:r>
          </a:p>
          <a:p>
            <a:pPr lvl="1"/>
            <a:r>
              <a:rPr lang="en-US" dirty="0"/>
              <a:t>Generally purposed for real-time feed to online </a:t>
            </a:r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Available to “developers,” who may query the data in real time</a:t>
            </a:r>
            <a:endParaRPr lang="en-US" dirty="0"/>
          </a:p>
          <a:p>
            <a:r>
              <a:rPr lang="en-US" dirty="0" smtClean="0"/>
              <a:t>Average </a:t>
            </a:r>
            <a:r>
              <a:rPr lang="en-US" dirty="0"/>
              <a:t>historical </a:t>
            </a:r>
            <a:r>
              <a:rPr lang="en-US" dirty="0" smtClean="0"/>
              <a:t>speeds</a:t>
            </a:r>
          </a:p>
          <a:p>
            <a:pPr lvl="1"/>
            <a:r>
              <a:rPr lang="en-US" dirty="0" smtClean="0"/>
              <a:t>Day of week, monthly, annually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ime </a:t>
            </a:r>
            <a:r>
              <a:rPr lang="en-US" dirty="0"/>
              <a:t>of </a:t>
            </a:r>
            <a:r>
              <a:rPr lang="en-US" dirty="0" smtClean="0"/>
              <a:t>day (as fine as 15-minutes, to the best of our knowledge)</a:t>
            </a:r>
            <a:endParaRPr lang="en-US" dirty="0"/>
          </a:p>
          <a:p>
            <a:pPr lvl="1"/>
            <a:r>
              <a:rPr lang="en-US" dirty="0" smtClean="0"/>
              <a:t>Available for purchase</a:t>
            </a:r>
          </a:p>
        </p:txBody>
      </p:sp>
    </p:spTree>
    <p:extLst>
      <p:ext uri="{BB962C8B-B14F-4D97-AF65-F5344CB8AC3E}">
        <p14:creationId xmlns:p14="http://schemas.microsoft.com/office/powerpoint/2010/main" val="65695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 Data Summarized?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ethods </a:t>
            </a:r>
            <a:r>
              <a:rPr lang="en-US" dirty="0"/>
              <a:t>are generally </a:t>
            </a:r>
            <a:r>
              <a:rPr lang="en-US" dirty="0" smtClean="0"/>
              <a:t>trade secrets, undisclosed</a:t>
            </a:r>
          </a:p>
          <a:p>
            <a:r>
              <a:rPr lang="en-US" dirty="0" smtClean="0"/>
              <a:t>What we can probably safely assume about the historical average speeds: Data are…</a:t>
            </a:r>
          </a:p>
          <a:p>
            <a:pPr lvl="1"/>
            <a:r>
              <a:rPr lang="en-US" dirty="0" smtClean="0"/>
              <a:t>Averaged across multiple days</a:t>
            </a:r>
          </a:p>
          <a:p>
            <a:pPr lvl="1"/>
            <a:r>
              <a:rPr lang="en-US" dirty="0" smtClean="0"/>
              <a:t>Imputed where it is limited or missing</a:t>
            </a:r>
          </a:p>
          <a:p>
            <a:pPr lvl="1"/>
            <a:r>
              <a:rPr lang="en-US" dirty="0" smtClean="0"/>
              <a:t>Murky where position information from mobile devices is unreliable/obfuscated by heavy foot traffic</a:t>
            </a:r>
          </a:p>
          <a:p>
            <a:r>
              <a:rPr lang="en-US" dirty="0" smtClean="0"/>
              <a:t>Incidents</a:t>
            </a:r>
          </a:p>
          <a:p>
            <a:pPr lvl="1"/>
            <a:r>
              <a:rPr lang="en-US" dirty="0"/>
              <a:t>Road closure information available directly from the source data</a:t>
            </a:r>
          </a:p>
          <a:p>
            <a:pPr lvl="1"/>
            <a:r>
              <a:rPr lang="en-US" dirty="0"/>
              <a:t>Incident information available and can be cross-reference with the speed </a:t>
            </a:r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Know about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 can glean from documentation provided to developers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6096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6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Also Know about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That the data’s potential is alluring is not in dispute</a:t>
            </a:r>
          </a:p>
          <a:p>
            <a:r>
              <a:rPr lang="en-US" dirty="0" smtClean="0"/>
              <a:t>That the methods by which the data are scrubbed or imputed cannot be scrutinized should give pause</a:t>
            </a:r>
          </a:p>
          <a:p>
            <a:r>
              <a:rPr lang="en-US" dirty="0" smtClean="0"/>
              <a:t>That averaging across days</a:t>
            </a:r>
          </a:p>
          <a:p>
            <a:pPr lvl="1"/>
            <a:r>
              <a:rPr lang="en-US" dirty="0" smtClean="0"/>
              <a:t>Presumes there is such a thing as an average day</a:t>
            </a:r>
          </a:p>
          <a:p>
            <a:pPr lvl="1"/>
            <a:r>
              <a:rPr lang="en-US" dirty="0" smtClean="0"/>
              <a:t>Introduces noise from a thousand variables: weather, incidents, holidays, vacation weeks, …</a:t>
            </a:r>
          </a:p>
          <a:p>
            <a:pPr lvl="1"/>
            <a:r>
              <a:rPr lang="en-US" dirty="0" smtClean="0"/>
              <a:t>Might represent expected travel conditions on a given link well, but taken collectively for a wide area may not “look like” any single day that was ever observed</a:t>
            </a:r>
          </a:p>
          <a:p>
            <a:pPr lvl="1"/>
            <a:r>
              <a:rPr lang="en-US" dirty="0" smtClean="0"/>
              <a:t>Poses interesting challenges for calibration/validation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27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Research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Background: Bottlenecks are born out of the complex interplay between spatial and temporal trip patterns, posing immense challenges to conventional model calibration/estimation approaches</a:t>
            </a:r>
          </a:p>
          <a:p>
            <a:r>
              <a:rPr lang="en-US" dirty="0" smtClean="0"/>
              <a:t>Problem Statement: Conventional model calibration/estimation approaches that rely solely on sparse count data fall woefully short of answering said challenge</a:t>
            </a:r>
          </a:p>
          <a:p>
            <a:r>
              <a:rPr lang="en-US" dirty="0" smtClean="0"/>
              <a:t>Proposed Solution: Use the INRIX data to improve upon the calibration/estimation of an extant wide-area microsimulation model</a:t>
            </a:r>
          </a:p>
        </p:txBody>
      </p:sp>
    </p:spTree>
    <p:extLst>
      <p:ext uri="{BB962C8B-B14F-4D97-AF65-F5344CB8AC3E}">
        <p14:creationId xmlns:p14="http://schemas.microsoft.com/office/powerpoint/2010/main" val="87972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Central Phoenix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892"/>
            <a:ext cx="9144000" cy="586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liperTemplate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tEMPLATE.pptx" id="{B099BE25-A15A-4CC2-B1D7-5A111D83764A}" vid="{1119EF9B-DBF2-4034-B3C9-116271AE96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CaliperTemplate</Template>
  <TotalTime>1642</TotalTime>
  <Words>1235</Words>
  <Application>Microsoft Office PowerPoint</Application>
  <PresentationFormat>On-screen Show (4:3)</PresentationFormat>
  <Paragraphs>189</Paragraphs>
  <Slides>23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CaliperTemplate</vt:lpstr>
      <vt:lpstr>Using INRIX-supplied Time-varying Speed Data to Validate a Wide-area Microscopic Traffic Simulation Model</vt:lpstr>
      <vt:lpstr>What are INRIX Data?</vt:lpstr>
      <vt:lpstr>How are Data Aggregated Spatially?</vt:lpstr>
      <vt:lpstr>How are Data Aggregated Temporally?</vt:lpstr>
      <vt:lpstr>How are the Data Summarized?</vt:lpstr>
      <vt:lpstr>What We Know about the Data</vt:lpstr>
      <vt:lpstr>What We Also Know about the Data</vt:lpstr>
      <vt:lpstr>Our Research Experiment</vt:lpstr>
      <vt:lpstr>Case Study: Central Phoenix</vt:lpstr>
      <vt:lpstr>Case Study: Central Phoenix</vt:lpstr>
      <vt:lpstr>Case Study: Central Phoenix</vt:lpstr>
      <vt:lpstr>Case Study: INRIX Coverage</vt:lpstr>
      <vt:lpstr>Case Study: The Conflation Challenge</vt:lpstr>
      <vt:lpstr>Calibration to Counts</vt:lpstr>
      <vt:lpstr>Validation of the Model</vt:lpstr>
      <vt:lpstr>Calibration to Counts</vt:lpstr>
      <vt:lpstr>Calibration to Counts and Speeds</vt:lpstr>
      <vt:lpstr>How Speeds Inform the Calibration</vt:lpstr>
      <vt:lpstr>How Speeds Inform the Calibration</vt:lpstr>
      <vt:lpstr>Case Study: Central Phoenix</vt:lpstr>
      <vt:lpstr>Case Study: Central Phoenix</vt:lpstr>
      <vt:lpstr>Case Study: Central Phoenix</vt:lpstr>
      <vt:lpstr>Outcome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Morgan</dc:creator>
  <cp:lastModifiedBy>Daniel Morgan</cp:lastModifiedBy>
  <cp:revision>69</cp:revision>
  <cp:lastPrinted>2011-05-05T19:50:54Z</cp:lastPrinted>
  <dcterms:created xsi:type="dcterms:W3CDTF">2013-04-30T15:55:48Z</dcterms:created>
  <dcterms:modified xsi:type="dcterms:W3CDTF">2013-05-13T15:37:51Z</dcterms:modified>
</cp:coreProperties>
</file>