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1" r:id="rId3"/>
    <p:sldId id="292" r:id="rId4"/>
    <p:sldId id="293" r:id="rId5"/>
    <p:sldId id="296" r:id="rId6"/>
    <p:sldId id="295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Zorn" initials="L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CA8"/>
    <a:srgbClr val="FF8F43"/>
    <a:srgbClr val="FFAFAF"/>
    <a:srgbClr val="FF6600"/>
    <a:srgbClr val="9AA088"/>
    <a:srgbClr val="637366"/>
    <a:srgbClr val="111111"/>
    <a:srgbClr val="6C0000"/>
    <a:srgbClr val="3A4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82118" autoAdjust="0"/>
  </p:normalViewPr>
  <p:slideViewPr>
    <p:cSldViewPr showGuides="1">
      <p:cViewPr>
        <p:scale>
          <a:sx n="80" d="100"/>
          <a:sy n="80" d="100"/>
        </p:scale>
        <p:origin x="-22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-268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FC099-782F-46DB-B684-7C65AABFC493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E8EFC-ED75-4994-833F-842C2052E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28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342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2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2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42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48EB878-625E-45A3-88F7-E0E8971B3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35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830B0-B462-4F99-A37E-66B0BD1D0D81}" type="slidenum">
              <a:rPr lang="en-US"/>
              <a:pPr/>
              <a:t>1</a:t>
            </a:fld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3"/>
            <a:ext cx="5852160" cy="4318873"/>
          </a:xfrm>
        </p:spPr>
        <p:txBody>
          <a:bodyPr/>
          <a:lstStyle/>
          <a:p>
            <a:pPr rtl="0"/>
            <a:r>
              <a:rPr lang="en-US" sz="1100" b="1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Abstract</a:t>
            </a:r>
            <a:endParaRPr lang="en-US" sz="11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rtl="0"/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When the San Francisco County Transportation Authority developed the citywide dynamic traffic assignment (DTA) model for San Francisco# (see submitted abstract, </a:t>
            </a:r>
            <a:r>
              <a:rPr lang="en-US" sz="1100" b="0" i="1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Modeling Every Hill, Bus, Traffic Signal, and Car ... or http://dta.googlecode.com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), the DTA team had a second goal: to share the tools developed for the process with other cities and regions that might be interested in developing a DTA model.  As a result, the team has created an open source project called DTA Anyway to facilitate the creation of DTA networks and scenarios.  The code performs the following tasks:</a:t>
            </a:r>
            <a:endParaRPr lang="en-US" sz="11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rtl="0" fontAlgn="base"/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/>
            </a:r>
            <a:br>
              <a:rPr lang="en-US" sz="11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</a:b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Imports the static model network and adds shape; </a:t>
            </a:r>
          </a:p>
          <a:p>
            <a:pPr rtl="0" fontAlgn="base"/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Imports transit lines from their static model format; </a:t>
            </a:r>
          </a:p>
          <a:p>
            <a:pPr rtl="0" fontAlgn="base"/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Imports traffic signal phasing and timing plans; </a:t>
            </a:r>
          </a:p>
          <a:p>
            <a:pPr rtl="0" fontAlgn="base"/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Imports stop signs from a GIS layer; </a:t>
            </a:r>
          </a:p>
          <a:p>
            <a:pPr rtl="0" fontAlgn="base"/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Attaches count data from a separate database; and</a:t>
            </a:r>
          </a:p>
          <a:p>
            <a:pPr rtl="0" fontAlgn="base"/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Writes all files in a format ready to be run by the DTA model.</a:t>
            </a:r>
          </a:p>
          <a:p>
            <a:pPr rtl="0"/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/>
            </a:r>
            <a:br>
              <a:rPr lang="en-US" sz="11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</a:b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Automating these processes allows a new DTA scenario to be run each time the static model (SF-CHAMP) is run, which facilitates testing with future demand and different scenarios, rather than being constrained to a single scenario.  </a:t>
            </a:r>
            <a:endParaRPr lang="en-US" sz="11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rtl="0"/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/>
            </a:r>
            <a:br>
              <a:rPr lang="en-US" sz="11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</a:b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 development team designed the API before implementation with two primary objectives: making it (1) easy to use and (2) extensible.  DTA Anyway consists of an object-oriented python library with objects that represent the dynamic network, nodes, links, movements, etc.  The library does not include any San Francisco-specific code; rather, these local elements are encapsulated in the scripts that use the library. While the San Francisco static network is in the 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Citilabs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Cube format and the output dynamic network is in the INRO 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Dynameq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format, the library design attempts to decouple the read/write methods from the data structures as much as possible, for easier future extension to other static and dynamic network formats.</a:t>
            </a:r>
            <a:endParaRPr lang="en-US" sz="11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/>
            </a:r>
            <a:br>
              <a:rPr lang="en-US" sz="11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</a:b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This presentation will include some of the lessons learned by the DTA Anyway team, including the value of source control, using 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google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code to track tasks, the utility of short development cycles and small tasks, the emphasis on useful documentation, and using code review to ensure code clarity and documentation quality. </a:t>
            </a:r>
            <a:endParaRPr lang="en-US" sz="1100" dirty="0" smtClean="0">
              <a:latin typeface="Georgia" pitchFamily="18" charset="0"/>
            </a:endParaRPr>
          </a:p>
          <a:p>
            <a:endParaRPr lang="en-US" sz="1100" dirty="0" smtClean="0"/>
          </a:p>
          <a:p>
            <a:pPr rtl="0"/>
            <a:endParaRPr lang="en-US" sz="1100" dirty="0">
              <a:latin typeface="Georgia" pitchFamily="18" charset="0"/>
            </a:endParaRPr>
          </a:p>
        </p:txBody>
      </p:sp>
      <p:sp>
        <p:nvSpPr>
          <p:cNvPr id="34406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r>
              <a:rPr lang="en-US" baseline="0" dirty="0" smtClean="0"/>
              <a:t> review in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code has some positives but some negatives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Handy for commenting in code, but attached to a single revision so easily lost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 practice, we ended up handling it by reading commit log email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But this really broke down when there was a lot of activity by many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B878-625E-45A3-88F7-E0E8971B3D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4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B878-625E-45A3-88F7-E0E8971B3DC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80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B878-625E-45A3-88F7-E0E8971B3DC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8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Four years ago at Planning Apps in Houston…</a:t>
            </a:r>
          </a:p>
          <a:p>
            <a:endParaRPr lang="en-US" sz="1100" dirty="0" smtClean="0"/>
          </a:p>
          <a:p>
            <a:r>
              <a:rPr lang="en-US" sz="1100" dirty="0" smtClean="0"/>
              <a:t>Task</a:t>
            </a:r>
            <a:r>
              <a:rPr lang="en-US" sz="1100" baseline="0" dirty="0" smtClean="0"/>
              <a:t> order states that the deliverables include: Prepared networks and demand, assembled traffic count data for validation, and calibration and validation documentation.</a:t>
            </a:r>
            <a:endParaRPr lang="en-US" sz="1100" dirty="0" smtClean="0"/>
          </a:p>
          <a:p>
            <a:endParaRPr lang="en-US" sz="11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Source: Q:\Model Documentation\Presentations\DTA.Doyle.BrownBag_Feb2010.ppt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B878-625E-45A3-88F7-E0E8971B3D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Two years</a:t>
            </a:r>
            <a:r>
              <a:rPr lang="en-US" sz="1100" baseline="0" dirty="0" smtClean="0"/>
              <a:t> ago at Planning Applications in Reno, NV…</a:t>
            </a:r>
          </a:p>
          <a:p>
            <a:endParaRPr lang="en-US" sz="1100" baseline="0" dirty="0" smtClean="0"/>
          </a:p>
          <a:p>
            <a:pPr lvl="0"/>
            <a:r>
              <a:rPr lang="en-US" sz="1100" dirty="0" smtClean="0"/>
              <a:t>Deliverables in</a:t>
            </a:r>
            <a:r>
              <a:rPr lang="en-US" sz="1100" baseline="0" dirty="0" smtClean="0"/>
              <a:t> this task order now include: </a:t>
            </a:r>
          </a:p>
          <a:p>
            <a:pPr lvl="0"/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Model development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Standardized datasets for network and validation data.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Scripts that parse the standardized datasets and translate it to the DTA.</a:t>
            </a:r>
          </a:p>
          <a:p>
            <a:pPr lvl="0"/>
            <a:r>
              <a:rPr lang="en-US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Analysis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Tools</a:t>
            </a:r>
            <a:endParaRPr lang="en-US" sz="11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Weekly pushes of data development scripts to online project repository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Weekly pushes of output summary and validation scripts to online project repository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Weekly pushes of visualization scripts to online project repository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Sphinx generated HTML documentation of any code pushed to the online project repository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B878-625E-45A3-88F7-E0E8971B3D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In general, things worked</a:t>
            </a:r>
            <a:r>
              <a:rPr lang="en-US" sz="1100" baseline="0" dirty="0" smtClean="0"/>
              <a:t> out pretty well!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aseline="0" dirty="0" smtClean="0"/>
              <a:t>We got a useful results and insights out of both our models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aseline="0" dirty="0" smtClean="0"/>
              <a:t>We still use the Geary DTA model today, as well as all of the scripts and analysis tools devised for it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sz="1100" baseline="0" dirty="0" smtClean="0"/>
              <a:t>But there are some drawbacks.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aseline="0" dirty="0" smtClean="0"/>
              <a:t>The codebase and scripts are a </a:t>
            </a:r>
            <a:r>
              <a:rPr lang="en-US" sz="1100" b="1" baseline="0" dirty="0" smtClean="0"/>
              <a:t>little</a:t>
            </a:r>
            <a:r>
              <a:rPr lang="en-US" sz="1100" baseline="0" dirty="0" smtClean="0"/>
              <a:t> </a:t>
            </a:r>
            <a:r>
              <a:rPr lang="en-US" sz="1100" b="1" baseline="0" dirty="0" smtClean="0"/>
              <a:t>inscrutable </a:t>
            </a:r>
            <a:r>
              <a:rPr lang="en-US" sz="1100" baseline="0" dirty="0" smtClean="0"/>
              <a:t>–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100" baseline="0" dirty="0" smtClean="0"/>
              <a:t>Not documented for users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100" baseline="0" dirty="0" smtClean="0"/>
              <a:t>Not designed with the flexibility we would have liked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100" baseline="0" dirty="0" smtClean="0"/>
              <a:t>Included a bunch of code written for other clients/purposes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aseline="0" dirty="0" smtClean="0"/>
              <a:t>In short, they were written by one person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aseline="0" dirty="0" smtClean="0"/>
              <a:t>This is not a criticism!  They met our requirements!  And they helped us to update our requirements…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sz="1100" baseline="0" dirty="0" smtClean="0"/>
              <a:t>So for the next round, we decided to try a different approach.  HAHA!</a:t>
            </a:r>
          </a:p>
          <a:p>
            <a:pPr marL="0" indent="0">
              <a:buFont typeface="Arial" pitchFamily="34" charset="0"/>
              <a:buNone/>
            </a:pPr>
            <a:r>
              <a:rPr lang="en-US" sz="1100" dirty="0" smtClean="0"/>
              <a:t>The codebase</a:t>
            </a:r>
            <a:r>
              <a:rPr lang="en-US" sz="1100" baseline="0" dirty="0" smtClean="0"/>
              <a:t> would be the deliverable again, but more so this time!  And this time, it would be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0" dirty="0" smtClean="0"/>
              <a:t>Easy to use &amp; maintain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0" dirty="0" smtClean="0"/>
              <a:t>Extensible</a:t>
            </a:r>
            <a:r>
              <a:rPr lang="en-US" sz="1100" b="0" baseline="0" dirty="0" smtClean="0"/>
              <a:t>: </a:t>
            </a:r>
            <a:r>
              <a:rPr lang="en-US" sz="1100" b="0" dirty="0" smtClean="0"/>
              <a:t>Retaining flexibility in the future for minor or major changes in the input network and/or output network</a:t>
            </a:r>
          </a:p>
          <a:p>
            <a:pPr marL="0" indent="0">
              <a:buFont typeface="Arial" pitchFamily="34" charset="0"/>
              <a:buNone/>
            </a:pPr>
            <a:r>
              <a:rPr lang="en-US" sz="1100" dirty="0" smtClean="0"/>
              <a:t>To do this, </a:t>
            </a:r>
            <a:r>
              <a:rPr lang="en-US" sz="1100" i="1" dirty="0" smtClean="0"/>
              <a:t>we would</a:t>
            </a:r>
            <a:r>
              <a:rPr lang="en-US" sz="1100" i="1" baseline="0" dirty="0" smtClean="0"/>
              <a:t> have to be more involved</a:t>
            </a:r>
            <a:r>
              <a:rPr lang="en-US" sz="1100" i="0" baseline="0" dirty="0" smtClean="0"/>
              <a:t> on the staff level.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B878-625E-45A3-88F7-E0E8971B3D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short, we needed to</a:t>
            </a:r>
            <a:r>
              <a:rPr lang="en-US" baseline="0" dirty="0" smtClean="0"/>
              <a:t> be much more involved at the staff level!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B878-625E-45A3-88F7-E0E8971B3D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open source</a:t>
            </a:r>
            <a:r>
              <a:rPr lang="en-US" baseline="0" dirty="0" smtClean="0"/>
              <a:t> then?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No reason not to make it open source.  Funded by sales tax dollars &amp; federal highway administration dollars -- public money.  Why should we spend public funds doing something more than once?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Also, it allows us to be flexible with consultants</a:t>
            </a:r>
            <a:r>
              <a:rPr lang="en-US" baseline="0" dirty="0" smtClean="0"/>
              <a:t> since the codebase won’t be proprietary to the consultants we work with.  </a:t>
            </a:r>
            <a:r>
              <a:rPr lang="en-US" dirty="0" smtClean="0"/>
              <a:t>Can't anticipate future</a:t>
            </a:r>
            <a:r>
              <a:rPr lang="en-US" baseline="0" dirty="0" smtClean="0"/>
              <a:t> needs</a:t>
            </a:r>
            <a:r>
              <a:rPr lang="en-US" dirty="0" smtClean="0"/>
              <a:t>. More</a:t>
            </a:r>
            <a:r>
              <a:rPr lang="en-US" baseline="0" dirty="0" smtClean="0"/>
              <a:t> reason to try</a:t>
            </a:r>
            <a:r>
              <a:rPr lang="en-US" dirty="0" smtClean="0"/>
              <a:t> not to be vendor specific.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Also: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Importance of documentation and deliberate API structure for open source code.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It's an algorithmic and project reference even if we don't have collaborators.   All of our trials and tribulations are public.  See status updates!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B878-625E-45A3-88F7-E0E8971B3D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  <a:r>
              <a:rPr lang="en-US" baseline="0" dirty="0" smtClean="0"/>
              <a:t> class structure.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Where the complexity was higher, subclass for vendor-specific code.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For simpler cases, vendor-specific methods.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 will adapt this more when the code is extended beyond Cube &amp; </a:t>
            </a:r>
            <a:r>
              <a:rPr lang="en-US" baseline="0" dirty="0" err="1" smtClean="0"/>
              <a:t>Dynameq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B878-625E-45A3-88F7-E0E8971B3D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Grey</a:t>
            </a:r>
            <a:r>
              <a:rPr lang="en-US" baseline="0" dirty="0" smtClean="0"/>
              <a:t> boxes = scripts</a:t>
            </a:r>
          </a:p>
          <a:p>
            <a:r>
              <a:rPr lang="en-US" baseline="0" dirty="0" smtClean="0"/>
              <a:t>Orange = library</a:t>
            </a:r>
          </a:p>
          <a:p>
            <a:r>
              <a:rPr lang="en-US" baseline="0" dirty="0" smtClean="0"/>
              <a:t>Kept San Francisco-specific code in scripts (including where we do things that are just our convention but we have no reason to think anyone else uses these conventions)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B878-625E-45A3-88F7-E0E8971B3D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03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B878-625E-45A3-88F7-E0E8971B3D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0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2286000"/>
          </a:xfrm>
        </p:spPr>
        <p:txBody>
          <a:bodyPr lIns="91440" tIns="45720" rIns="91440" bIns="45720" anchor="ctr"/>
          <a:lstStyle>
            <a:lvl1pPr algn="ctr"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066800"/>
          </a:xfrm>
        </p:spPr>
        <p:txBody>
          <a:bodyPr/>
          <a:lstStyle>
            <a:lvl1pPr marL="0" indent="0" algn="ctr">
              <a:defRPr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0013" y="5486400"/>
            <a:ext cx="6399212" cy="301625"/>
          </a:xfrm>
        </p:spPr>
        <p:txBody>
          <a:bodyPr/>
          <a:lstStyle>
            <a:lvl1pPr>
              <a:defRPr>
                <a:solidFill>
                  <a:srgbClr val="3A443C"/>
                </a:solidFill>
              </a:defRPr>
            </a:lvl1pPr>
          </a:lstStyle>
          <a:p>
            <a:r>
              <a:rPr lang="en-US"/>
              <a:t>SAN FRANCISCO COUNTY TRANSPORTATION AUTHORITY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2901950" y="0"/>
            <a:ext cx="3352800" cy="2016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latin typeface="Verdana" pitchFamily="34" charset="0"/>
              <a:ea typeface="Geneva" pitchFamily="-110" charset="-128"/>
            </a:endParaRPr>
          </a:p>
        </p:txBody>
      </p:sp>
      <p:pic>
        <p:nvPicPr>
          <p:cNvPr id="3082" name="Picture 15" descr="SFCTA-logo--2col-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41910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SAN FRANCISCO COUNTY TRANSPORTATION AUTHORITY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>
                <a:solidFill>
                  <a:srgbClr val="9AA088"/>
                </a:solidFill>
              </a:defRPr>
            </a:lvl1pPr>
          </a:lstStyle>
          <a:p>
            <a:fld id="{DF2B1F63-D2D4-4E8C-B5D1-EB596F68CB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3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BE3D0-8300-467F-9BAF-D21D2D290BC4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74605074"/>
              </p:ext>
            </p:extLst>
          </p:nvPr>
        </p:nvGraphicFramePr>
        <p:xfrm>
          <a:off x="838200" y="1676400"/>
          <a:ext cx="7238998" cy="3200400"/>
        </p:xfrm>
        <a:graphic>
          <a:graphicData uri="http://schemas.openxmlformats.org/drawingml/2006/table">
            <a:tbl>
              <a:tblPr firstRow="1" lastRow="1" bandRow="1"/>
              <a:tblGrid>
                <a:gridCol w="1713502"/>
                <a:gridCol w="1381374"/>
                <a:gridCol w="1381374"/>
                <a:gridCol w="1381374"/>
                <a:gridCol w="1381374"/>
              </a:tblGrid>
              <a:tr h="37084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/>
                        <a:t>Tour Difference</a:t>
                      </a:r>
                      <a:endParaRPr lang="en-US" sz="24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7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B w="254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>
                    <a:lnB w="254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r>
                        <a:rPr lang="en-US" sz="2400" b="0" dirty="0" smtClean="0"/>
                        <a:t>Daily Tours</a:t>
                      </a:r>
                      <a:endParaRPr lang="en-US" sz="24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/>
                        <a:t>v4.1</a:t>
                      </a:r>
                      <a:r>
                        <a:rPr lang="en-US" sz="2400" b="0" i="1" baseline="0" dirty="0" smtClean="0"/>
                        <a:t> </a:t>
                      </a:r>
                      <a:r>
                        <a:rPr lang="en-US" sz="2400" b="0" i="1" dirty="0" smtClean="0"/>
                        <a:t>Harold</a:t>
                      </a:r>
                      <a:endParaRPr lang="en-US" sz="2400" b="0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 smtClean="0"/>
                        <a:t>v4.3</a:t>
                      </a:r>
                      <a:r>
                        <a:rPr lang="en-US" sz="2400" b="0" i="1" baseline="0" dirty="0" smtClean="0"/>
                        <a:t> </a:t>
                      </a:r>
                      <a:r>
                        <a:rPr lang="en-US" sz="2400" b="0" i="1" dirty="0" smtClean="0"/>
                        <a:t>Fury</a:t>
                      </a:r>
                      <a:endParaRPr lang="en-US" sz="2400" b="0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r>
                        <a:rPr lang="en-US" sz="2400" dirty="0" smtClean="0"/>
                        <a:t>Bike</a:t>
                      </a:r>
                      <a:endParaRPr lang="en-US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300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0.1%</a:t>
                      </a:r>
                      <a:endParaRPr lang="en-US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1,300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0.9%</a:t>
                      </a:r>
                      <a:endParaRPr lang="en-US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r>
                        <a:rPr lang="en-US" sz="2400" dirty="0" smtClean="0"/>
                        <a:t>Walk</a:t>
                      </a:r>
                      <a:endParaRPr lang="en-US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300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0.0%</a:t>
                      </a:r>
                      <a:endParaRPr lang="en-US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0.0%</a:t>
                      </a:r>
                      <a:endParaRPr lang="en-US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r>
                        <a:rPr lang="en-US" sz="2400" dirty="0" smtClean="0"/>
                        <a:t>Transit</a:t>
                      </a:r>
                      <a:endParaRPr lang="en-US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/>
                        <a:t>0.0%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rgbClr val="FFAFAF"/>
                          </a:solidFill>
                        </a:rPr>
                        <a:t>-900</a:t>
                      </a:r>
                      <a:endParaRPr lang="en-US" sz="2400" dirty="0">
                        <a:solidFill>
                          <a:srgbClr val="FFAFA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rgbClr val="FFAFAF"/>
                          </a:solidFill>
                        </a:rPr>
                        <a:t>-0.1%</a:t>
                      </a:r>
                      <a:endParaRPr lang="en-US" sz="2400" dirty="0">
                        <a:solidFill>
                          <a:srgbClr val="FFAFAF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r>
                        <a:rPr lang="en-US" sz="2400" dirty="0" smtClean="0"/>
                        <a:t>Auto</a:t>
                      </a:r>
                      <a:endParaRPr lang="en-US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rgbClr val="FFAFAF"/>
                          </a:solidFill>
                        </a:rPr>
                        <a:t>-1,000</a:t>
                      </a:r>
                      <a:endParaRPr lang="en-US" sz="2400" dirty="0">
                        <a:solidFill>
                          <a:srgbClr val="FFAFA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rgbClr val="FFAFAF"/>
                          </a:solidFill>
                        </a:rPr>
                        <a:t>-0.0%</a:t>
                      </a:r>
                      <a:endParaRPr lang="en-US" sz="2400" dirty="0">
                        <a:solidFill>
                          <a:srgbClr val="FFAFAF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rgbClr val="FFAFAF"/>
                          </a:solidFill>
                        </a:rPr>
                        <a:t>-600</a:t>
                      </a:r>
                      <a:endParaRPr lang="en-US" sz="2400" dirty="0">
                        <a:solidFill>
                          <a:srgbClr val="FFAFA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dirty="0" smtClean="0">
                          <a:solidFill>
                            <a:srgbClr val="FFAFAF"/>
                          </a:solidFill>
                        </a:rPr>
                        <a:t>-0.0%</a:t>
                      </a:r>
                      <a:endParaRPr lang="en-US" sz="2400" dirty="0">
                        <a:solidFill>
                          <a:srgbClr val="FFAFAF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r>
                        <a:rPr lang="en-US" sz="2400" b="0" dirty="0" smtClean="0"/>
                        <a:t>Total</a:t>
                      </a:r>
                      <a:endParaRPr lang="en-US" sz="2400" b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b="0" dirty="0" smtClean="0">
                          <a:solidFill>
                            <a:srgbClr val="FFAFAF"/>
                          </a:solidFill>
                        </a:rPr>
                        <a:t>-200</a:t>
                      </a:r>
                      <a:endParaRPr lang="en-US" sz="2400" b="0" dirty="0">
                        <a:solidFill>
                          <a:srgbClr val="FFAFA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solidFill>
                        <a:srgbClr val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b="0" dirty="0" smtClean="0">
                          <a:solidFill>
                            <a:srgbClr val="FFAFAF"/>
                          </a:solidFill>
                        </a:rPr>
                        <a:t>-0.0%</a:t>
                      </a:r>
                      <a:endParaRPr lang="en-US" sz="2400" b="0" dirty="0">
                        <a:solidFill>
                          <a:srgbClr val="FFAFAF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b="0" dirty="0" smtClean="0"/>
                        <a:t>0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solidFill>
                        <a:srgbClr val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Medium"/>
                        </a:defRPr>
                      </a:lvl9pPr>
                    </a:lstStyle>
                    <a:p>
                      <a:pPr algn="r"/>
                      <a:r>
                        <a:rPr lang="en-US" sz="2400" b="0" dirty="0" smtClean="0"/>
                        <a:t>0.0%</a:t>
                      </a:r>
                      <a:endParaRPr lang="en-US" sz="24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FFFFFF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A088">
                        <a:shade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3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rgbClr val="637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SAN FRANCISCO COUNTY TRANSPORTATION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AA088"/>
                </a:solidFill>
              </a:defRPr>
            </a:lvl1pPr>
          </a:lstStyle>
          <a:p>
            <a:fld id="{809BC590-ED6E-4837-B2EB-FE1FECFC34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8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00800"/>
            <a:ext cx="6477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9AA088"/>
                </a:solidFill>
                <a:latin typeface="+mn-lt"/>
              </a:defRPr>
            </a:lvl1pPr>
          </a:lstStyle>
          <a:p>
            <a:r>
              <a:rPr lang="en-US"/>
              <a:t>SAN FRANCISCO COUNTY TRANSPORTATION AUTHORITY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00800"/>
            <a:ext cx="838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latin typeface="+mn-lt"/>
              </a:defRPr>
            </a:lvl1pPr>
          </a:lstStyle>
          <a:p>
            <a:fld id="{ABFBE3D0-8300-467F-9BAF-D21D2D290BC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7" name="Picture 22" descr="SFCTA-logo--2col-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801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0"/>
            <a:ext cx="1169988" cy="1095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>
              <a:latin typeface="Verdana" pitchFamily="34" charset="0"/>
              <a:ea typeface="Geneva" pitchFamily="-110" charset="-128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8" charset="0"/>
        </a:defRPr>
      </a:lvl9pPr>
    </p:titleStyle>
    <p:bodyStyle>
      <a:lvl1pPr marL="285750" indent="-285750" algn="l" rtl="0" eaLnBrk="1" fontAlgn="base" hangingPunct="1">
        <a:lnSpc>
          <a:spcPts val="2800"/>
        </a:lnSpc>
        <a:spcBef>
          <a:spcPct val="0"/>
        </a:spcBef>
        <a:spcAft>
          <a:spcPts val="900"/>
        </a:spcAft>
        <a:buClr>
          <a:srgbClr val="BCCCA8"/>
        </a:buClr>
        <a:buFont typeface="Wingdings" pitchFamily="2" charset="2"/>
        <a:defRPr sz="2600" b="1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1pPr>
      <a:lvl2pPr marL="800100" indent="-342900" algn="l" rtl="0" eaLnBrk="1" fontAlgn="base" hangingPunct="1">
        <a:lnSpc>
          <a:spcPts val="2800"/>
        </a:lnSpc>
        <a:spcBef>
          <a:spcPct val="0"/>
        </a:spcBef>
        <a:spcAft>
          <a:spcPts val="900"/>
        </a:spcAft>
        <a:buClr>
          <a:srgbClr val="6C0000"/>
        </a:buClr>
        <a:buFont typeface="Wingdings 3" pitchFamily="18" charset="2"/>
        <a:buChar char=""/>
        <a:defRPr sz="2600" b="1">
          <a:solidFill>
            <a:schemeClr val="tx1"/>
          </a:solidFill>
          <a:latin typeface="Franklin Gothic Medium Cond" pitchFamily="34" charset="0"/>
        </a:defRPr>
      </a:lvl2pPr>
      <a:lvl3pPr marL="1200150" indent="-285750" algn="l" rtl="0" eaLnBrk="1" fontAlgn="base" hangingPunct="1">
        <a:lnSpc>
          <a:spcPts val="2600"/>
        </a:lnSpc>
        <a:spcBef>
          <a:spcPct val="0"/>
        </a:spcBef>
        <a:spcAft>
          <a:spcPts val="800"/>
        </a:spcAft>
        <a:buClr>
          <a:srgbClr val="637366"/>
        </a:buClr>
        <a:buFont typeface="Wingdings 3" pitchFamily="18" charset="2"/>
        <a:buChar char=""/>
        <a:defRPr sz="2400" b="1">
          <a:solidFill>
            <a:schemeClr val="tx1"/>
          </a:solidFill>
          <a:latin typeface="Franklin Gothic Medium Cond" pitchFamily="34" charset="0"/>
        </a:defRPr>
      </a:lvl3pPr>
      <a:lvl4pPr marL="1600200" algn="l" rtl="0" eaLnBrk="1" fontAlgn="base" hangingPunct="1">
        <a:lnSpc>
          <a:spcPts val="2600"/>
        </a:lnSpc>
        <a:spcBef>
          <a:spcPct val="0"/>
        </a:spcBef>
        <a:spcAft>
          <a:spcPts val="400"/>
        </a:spcAft>
        <a:buClr>
          <a:srgbClr val="9AA088"/>
        </a:buClr>
        <a:buFont typeface="Wingdings 3" pitchFamily="18" charset="2"/>
        <a:defRPr sz="2400" b="1">
          <a:solidFill>
            <a:srgbClr val="637366"/>
          </a:solidFill>
          <a:latin typeface="+mn-lt"/>
        </a:defRPr>
      </a:lvl4pPr>
      <a:lvl5pPr marL="2057400" algn="l" rtl="0" eaLnBrk="1" fontAlgn="base" hangingPunct="1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</a:defRPr>
      </a:lvl5pPr>
      <a:lvl6pPr marL="2514600" algn="l" rtl="0" eaLnBrk="1" fontAlgn="base" hangingPunct="1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</a:defRPr>
      </a:lvl6pPr>
      <a:lvl7pPr marL="2971800" algn="l" rtl="0" eaLnBrk="1" fontAlgn="base" hangingPunct="1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</a:defRPr>
      </a:lvl7pPr>
      <a:lvl8pPr marL="3429000" algn="l" rtl="0" eaLnBrk="1" fontAlgn="base" hangingPunct="1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</a:defRPr>
      </a:lvl8pPr>
      <a:lvl9pPr marL="3886200" algn="l" rtl="0" eaLnBrk="1" fontAlgn="base" hangingPunct="1">
        <a:lnSpc>
          <a:spcPts val="2400"/>
        </a:lnSpc>
        <a:spcBef>
          <a:spcPct val="0"/>
        </a:spcBef>
        <a:spcAft>
          <a:spcPts val="400"/>
        </a:spcAft>
        <a:defRPr sz="2200" b="1">
          <a:solidFill>
            <a:srgbClr val="637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ta.googlecod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sa.zorn@sfct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ta.googlecode.com/git-history/dev/doc/_build/html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286000"/>
          </a:xfrm>
        </p:spPr>
        <p:txBody>
          <a:bodyPr/>
          <a:lstStyle/>
          <a:p>
            <a:r>
              <a:rPr lang="en-US" dirty="0"/>
              <a:t>The Codebase </a:t>
            </a:r>
            <a:r>
              <a:rPr lang="en-US" i="1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the Deliverable: Collaborative Software Development for Modelers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743200"/>
            <a:ext cx="7543800" cy="1371600"/>
          </a:xfrm>
        </p:spPr>
        <p:txBody>
          <a:bodyPr/>
          <a:lstStyle/>
          <a:p>
            <a:r>
              <a:rPr lang="en-US" sz="2400" dirty="0" smtClean="0">
                <a:solidFill>
                  <a:srgbClr val="BCCCA8"/>
                </a:solidFill>
              </a:rPr>
              <a:t>Lisa Zorn, Elizabeth Sall, Dan Tischler</a:t>
            </a:r>
            <a:r>
              <a:rPr lang="en-US" sz="2400" dirty="0">
                <a:solidFill>
                  <a:srgbClr val="BCCCA8"/>
                </a:solidFill>
              </a:rPr>
              <a:t> </a:t>
            </a:r>
            <a:r>
              <a:rPr lang="en-US" sz="2400" dirty="0" smtClean="0">
                <a:solidFill>
                  <a:srgbClr val="BCCCA8"/>
                </a:solidFill>
              </a:rPr>
              <a:t>– SFCTA</a:t>
            </a:r>
            <a:br>
              <a:rPr lang="en-US" sz="2400" dirty="0" smtClean="0">
                <a:solidFill>
                  <a:srgbClr val="BCCCA8"/>
                </a:solidFill>
              </a:rPr>
            </a:br>
            <a:r>
              <a:rPr lang="en-US" sz="2400" dirty="0" smtClean="0">
                <a:solidFill>
                  <a:srgbClr val="BCCCA8"/>
                </a:solidFill>
              </a:rPr>
              <a:t>Renee Alsup, Gregory Erhardt</a:t>
            </a:r>
            <a:r>
              <a:rPr lang="en-US" sz="2400" dirty="0">
                <a:solidFill>
                  <a:srgbClr val="BCCCA8"/>
                </a:solidFill>
              </a:rPr>
              <a:t> </a:t>
            </a:r>
            <a:r>
              <a:rPr lang="en-US" sz="2400" dirty="0" smtClean="0">
                <a:solidFill>
                  <a:srgbClr val="BCCCA8"/>
                </a:solidFill>
              </a:rPr>
              <a:t>– Parsons Brinckerhoff</a:t>
            </a:r>
            <a:endParaRPr lang="en-US" sz="2400" dirty="0">
              <a:solidFill>
                <a:srgbClr val="BCCCA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SAN FRANCISCO COUNTY TRANSPORTATION AUTHORITY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5870575"/>
            <a:ext cx="8534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3A443C"/>
                </a:solidFill>
                <a:latin typeface="Franklin Gothic Medium" pitchFamily="34" charset="0"/>
              </a:rPr>
              <a:t>14</a:t>
            </a:r>
            <a:r>
              <a:rPr lang="en-US" sz="2000" b="1" baseline="30000" dirty="0" smtClean="0">
                <a:solidFill>
                  <a:srgbClr val="3A443C"/>
                </a:solidFill>
                <a:latin typeface="Franklin Gothic Medium" pitchFamily="34" charset="0"/>
              </a:rPr>
              <a:t>th</a:t>
            </a:r>
            <a:r>
              <a:rPr lang="en-US" sz="2000" b="1" dirty="0" smtClean="0">
                <a:solidFill>
                  <a:srgbClr val="3A443C"/>
                </a:solidFill>
                <a:latin typeface="Franklin Gothic Medium" pitchFamily="34" charset="0"/>
              </a:rPr>
              <a:t> </a:t>
            </a:r>
            <a:r>
              <a:rPr lang="en-US" sz="2000" b="1" dirty="0">
                <a:solidFill>
                  <a:srgbClr val="3A443C"/>
                </a:solidFill>
                <a:latin typeface="Franklin Gothic Medium" pitchFamily="34" charset="0"/>
              </a:rPr>
              <a:t>TRB </a:t>
            </a:r>
            <a:r>
              <a:rPr lang="en-US" sz="2000" b="1" dirty="0" smtClean="0">
                <a:solidFill>
                  <a:srgbClr val="3A443C"/>
                </a:solidFill>
                <a:latin typeface="Franklin Gothic Medium" pitchFamily="34" charset="0"/>
              </a:rPr>
              <a:t>National Planning Applications Conference</a:t>
            </a:r>
            <a:endParaRPr lang="en-US" sz="2000" b="1" dirty="0">
              <a:solidFill>
                <a:srgbClr val="3A443C"/>
              </a:solidFill>
              <a:latin typeface="Franklin Gothic Medium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3A443C"/>
                </a:solidFill>
                <a:latin typeface="Franklin Gothic Medium" pitchFamily="34" charset="0"/>
              </a:rPr>
              <a:t>Columbus, OH    May 5-May 9, 2013</a:t>
            </a:r>
            <a:endParaRPr lang="en-US" sz="2000" b="1" dirty="0">
              <a:solidFill>
                <a:srgbClr val="3A443C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B1F63-D2D4-4E8C-B5D1-EB596F68CB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Tracking &amp; Google Code</a:t>
            </a:r>
            <a:endParaRPr lang="en-US" dirty="0"/>
          </a:p>
        </p:txBody>
      </p:sp>
      <p:pic>
        <p:nvPicPr>
          <p:cNvPr id="2050" name="Issues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33" y="685800"/>
            <a:ext cx="647293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Issues 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7" y="685800"/>
            <a:ext cx="6929306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9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B1F63-D2D4-4E8C-B5D1-EB596F68CB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Sphinx for Documentation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23913"/>
            <a:ext cx="80010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5144"/>
            <a:ext cx="5607330" cy="55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B1F63-D2D4-4E8C-B5D1-EB596F68CB1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Review</a:t>
            </a:r>
            <a:endParaRPr lang="en-US" dirty="0"/>
          </a:p>
        </p:txBody>
      </p:sp>
      <p:pic>
        <p:nvPicPr>
          <p:cNvPr id="6" name="Inline Com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Log Com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54" y="892930"/>
            <a:ext cx="5712093" cy="543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Check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6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B1F63-D2D4-4E8C-B5D1-EB596F68CB1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1954" y="2644170"/>
            <a:ext cx="2440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???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5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B1F63-D2D4-4E8C-B5D1-EB596F68CB1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Questions/Ideas/Suggestions?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295400"/>
            <a:ext cx="8229600" cy="2743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8F43"/>
                </a:solidFill>
                <a:latin typeface="Lucida Console" pitchFamily="49" charset="0"/>
                <a:hlinkClick r:id="rId3"/>
              </a:rPr>
              <a:t>http://dta.googlecode.com</a:t>
            </a:r>
            <a:endParaRPr lang="en-US" sz="2800" dirty="0" smtClean="0">
              <a:solidFill>
                <a:srgbClr val="FF8F43"/>
              </a:solidFill>
              <a:latin typeface="Lucida Console" pitchFamily="49" charset="0"/>
            </a:endParaRPr>
          </a:p>
          <a:p>
            <a:pPr algn="ctr"/>
            <a:r>
              <a:rPr lang="en-US" sz="2800" b="0" dirty="0" smtClean="0">
                <a:solidFill>
                  <a:srgbClr val="FF8F43"/>
                </a:solidFill>
                <a:latin typeface="+mn-lt"/>
              </a:rPr>
              <a:t>Email: </a:t>
            </a:r>
            <a:r>
              <a:rPr lang="en-US" sz="2800" b="0" dirty="0" smtClean="0">
                <a:solidFill>
                  <a:srgbClr val="FF8F43"/>
                </a:solidFill>
                <a:latin typeface="+mn-lt"/>
                <a:hlinkClick r:id="rId4"/>
              </a:rPr>
              <a:t>lisa.zorn@sfcta.org</a:t>
            </a:r>
            <a:endParaRPr lang="en-US" sz="2800" b="0" dirty="0" smtClean="0">
              <a:solidFill>
                <a:srgbClr val="FF8F43"/>
              </a:solidFill>
              <a:latin typeface="+mn-lt"/>
            </a:endParaRPr>
          </a:p>
          <a:p>
            <a:pPr algn="ctr"/>
            <a:endParaRPr lang="en-US" sz="2800" dirty="0">
              <a:solidFill>
                <a:srgbClr val="FF8F43"/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B1F63-D2D4-4E8C-B5D1-EB596F68CB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i="1" dirty="0" smtClean="0"/>
              <a:t>is</a:t>
            </a:r>
            <a:r>
              <a:rPr lang="en-US" dirty="0" smtClean="0"/>
              <a:t> the codebase the deliverable?</a:t>
            </a:r>
            <a:br>
              <a:rPr lang="en-US" dirty="0" smtClean="0"/>
            </a:br>
            <a:r>
              <a:rPr lang="en-US" sz="2800" dirty="0" smtClean="0">
                <a:solidFill>
                  <a:srgbClr val="BCCCA8"/>
                </a:solidFill>
              </a:rPr>
              <a:t>Some history…</a:t>
            </a:r>
            <a:endParaRPr lang="en-US" sz="2800" dirty="0">
              <a:solidFill>
                <a:srgbClr val="BCCCA8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t="19817" r="9538" b="8916"/>
          <a:stretch/>
        </p:blipFill>
        <p:spPr bwMode="auto">
          <a:xfrm>
            <a:off x="2743200" y="1143000"/>
            <a:ext cx="6037858" cy="45720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9050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 Typewriter" pitchFamily="49" charset="0"/>
              </a:rPr>
              <a:t>Fall 2009: Initial DTA model developed for Doyle Drive ramp closure study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Sans Typewrit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B1F63-D2D4-4E8C-B5D1-EB596F68CB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i="1" dirty="0" smtClean="0"/>
              <a:t>is</a:t>
            </a:r>
            <a:r>
              <a:rPr lang="en-US" dirty="0" smtClean="0"/>
              <a:t> the codebase the deliverable?</a:t>
            </a:r>
            <a:br>
              <a:rPr lang="en-US" dirty="0" smtClean="0"/>
            </a:br>
            <a:r>
              <a:rPr lang="en-US" sz="2800" dirty="0" smtClean="0">
                <a:solidFill>
                  <a:srgbClr val="BCCCA8"/>
                </a:solidFill>
              </a:rPr>
              <a:t>Some history…</a:t>
            </a:r>
            <a:endParaRPr lang="en-US" sz="2800" dirty="0">
              <a:solidFill>
                <a:srgbClr val="BCCCA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9" t="21323" r="8965" b="6250"/>
          <a:stretch/>
        </p:blipFill>
        <p:spPr bwMode="auto">
          <a:xfrm>
            <a:off x="2743200" y="1143000"/>
            <a:ext cx="6047520" cy="457200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905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 Typewriter" pitchFamily="49" charset="0"/>
              </a:rPr>
              <a:t>Summer 2010-2011: DTA Model Expansion for Geary DTA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Sans Typewrit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SAN FRANCISCO COUNTY TRANSPORTATION AUTHORITY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B1F63-D2D4-4E8C-B5D1-EB596F68CB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i="1" dirty="0"/>
              <a:t>is</a:t>
            </a:r>
            <a:r>
              <a:rPr lang="en-US" dirty="0"/>
              <a:t> the codebase the deliverable?</a:t>
            </a:r>
            <a:br>
              <a:rPr lang="en-US" dirty="0"/>
            </a:br>
            <a:r>
              <a:rPr lang="en-US" sz="2800" dirty="0">
                <a:solidFill>
                  <a:srgbClr val="BCCCA8"/>
                </a:solidFill>
              </a:rPr>
              <a:t>Some history…</a:t>
            </a:r>
            <a:endParaRPr lang="en-US" dirty="0"/>
          </a:p>
        </p:txBody>
      </p:sp>
      <p:pic>
        <p:nvPicPr>
          <p:cNvPr id="2052" name="Smiley" descr="C:\Users\lisa\AppData\Local\Microsoft\Windows\Temporary Internet Files\Content.IE5\5H1CDMEB\MC9004231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43200" y="1600200"/>
            <a:ext cx="3657600" cy="3657600"/>
            <a:chOff x="2743200" y="1600200"/>
            <a:chExt cx="3657600" cy="3657600"/>
          </a:xfrm>
        </p:grpSpPr>
        <p:pic>
          <p:nvPicPr>
            <p:cNvPr id="2051" name="Sad face" descr="C:\Users\lisa\AppData\Local\Microsoft\Windows\Temporary Internet Files\Content.IE5\J408I5TZ\MC900423165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600200"/>
              <a:ext cx="36576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Sad face edit" descr="C:\Users\lisa\AppData\Local\Microsoft\Windows\Temporary Internet Files\Content.IE5\J408I5TZ\MC900423165[1].wm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47237" r="50000" b="25000"/>
            <a:stretch/>
          </p:blipFill>
          <p:spPr bwMode="auto">
            <a:xfrm rot="21061949" flipV="1">
              <a:off x="3493042" y="3245499"/>
              <a:ext cx="1186409" cy="1020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Laughing" descr="C:\Users\lisa\AppData\Local\Microsoft\Windows\Temporary Internet Files\Content.IE5\07043TH2\MC90042315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B1F63-D2D4-4E8C-B5D1-EB596F68CB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67363986"/>
              </p:ext>
            </p:extLst>
          </p:nvPr>
        </p:nvGraphicFramePr>
        <p:xfrm>
          <a:off x="609600" y="820420"/>
          <a:ext cx="8077200" cy="420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4495800"/>
              </a:tblGrid>
              <a:tr h="103759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4"/>
                          </a:solidFill>
                        </a:rPr>
                        <a:t>Previously</a:t>
                      </a:r>
                      <a:endParaRPr lang="en-US" sz="32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accent4"/>
                          </a:solidFill>
                        </a:rPr>
                        <a:t>Now</a:t>
                      </a:r>
                      <a:endParaRPr lang="en-US" sz="3200" b="0" dirty="0">
                        <a:solidFill>
                          <a:schemeClr val="accent4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7590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accent3"/>
                          </a:solidFill>
                        </a:rPr>
                        <a:t>owner: consultant</a:t>
                      </a:r>
                      <a:endParaRPr lang="en-US" sz="32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/>
                          </a:solidFill>
                        </a:rPr>
                        <a:t>owner: me</a:t>
                      </a:r>
                      <a:endParaRPr lang="en-US" sz="32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7590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accent3"/>
                          </a:solidFill>
                        </a:rPr>
                        <a:t>development: </a:t>
                      </a:r>
                      <a:r>
                        <a:rPr lang="en-US" sz="3200" baseline="0" dirty="0" smtClean="0">
                          <a:solidFill>
                            <a:schemeClr val="accent3"/>
                          </a:solidFill>
                        </a:rPr>
                        <a:t/>
                      </a:r>
                      <a:br>
                        <a:rPr lang="en-US" sz="3200" baseline="0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en-US" sz="3200" baseline="0" dirty="0" smtClean="0">
                          <a:solidFill>
                            <a:schemeClr val="accent3"/>
                          </a:solidFill>
                        </a:rPr>
                        <a:t>1 </a:t>
                      </a:r>
                      <a:r>
                        <a:rPr lang="en-US" sz="3200" baseline="0" dirty="0" smtClean="0">
                          <a:solidFill>
                            <a:schemeClr val="accent3"/>
                          </a:solidFill>
                        </a:rPr>
                        <a:t>consultant</a:t>
                      </a:r>
                      <a:endParaRPr lang="en-US" sz="32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smtClean="0">
                          <a:solidFill>
                            <a:schemeClr val="accent3"/>
                          </a:solidFill>
                        </a:rPr>
                        <a:t>development: </a:t>
                      </a:r>
                      <a:r>
                        <a:rPr lang="en-US" sz="3200" baseline="0" dirty="0" smtClean="0">
                          <a:solidFill>
                            <a:schemeClr val="accent3"/>
                          </a:solidFill>
                        </a:rPr>
                        <a:t/>
                      </a:r>
                      <a:br>
                        <a:rPr lang="en-US" sz="3200" baseline="0" dirty="0" smtClean="0">
                          <a:solidFill>
                            <a:schemeClr val="accent3"/>
                          </a:solidFill>
                        </a:rPr>
                      </a:br>
                      <a:r>
                        <a:rPr lang="en-US" sz="3200" baseline="0" dirty="0" smtClean="0">
                          <a:solidFill>
                            <a:schemeClr val="accent3"/>
                          </a:solidFill>
                        </a:rPr>
                        <a:t>50/50 team</a:t>
                      </a:r>
                      <a:endParaRPr lang="en-US" sz="32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75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/>
                          </a:solidFill>
                        </a:rPr>
                        <a:t>audience:</a:t>
                      </a:r>
                      <a:r>
                        <a:rPr lang="en-US" sz="3200" baseline="0" dirty="0" smtClean="0">
                          <a:solidFill>
                            <a:schemeClr val="accent3"/>
                          </a:solidFill>
                        </a:rPr>
                        <a:t> staff</a:t>
                      </a:r>
                      <a:endParaRPr lang="en-US" sz="32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3"/>
                          </a:solidFill>
                        </a:rPr>
                        <a:t>audience: any interested parties (you?)</a:t>
                      </a:r>
                      <a:endParaRPr lang="en-US" sz="32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20174" y="5638800"/>
            <a:ext cx="53042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 smtClean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CompSci degree not required</a:t>
            </a:r>
            <a:endParaRPr lang="en-US" sz="3200" cap="none" spc="0" dirty="0">
              <a:ln w="19050">
                <a:noFill/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7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BC590-ED6E-4837-B2EB-FE1FECFC341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8477" y="2828836"/>
            <a:ext cx="70070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9000" endPos="45500" dir="5400000" sy="-100000" algn="bl" rotWithShape="0"/>
                </a:effectLst>
              </a:rPr>
              <a:t>OPEN SOURCE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9000" endPos="45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0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1877199" cy="1524000"/>
          </a:xfrm>
        </p:spPr>
        <p:txBody>
          <a:bodyPr/>
          <a:lstStyle/>
          <a:p>
            <a:r>
              <a:rPr lang="en-US" dirty="0" smtClean="0"/>
              <a:t>API</a:t>
            </a:r>
            <a:br>
              <a:rPr lang="en-US" dirty="0" smtClean="0"/>
            </a:br>
            <a:r>
              <a:rPr lang="en-US" dirty="0" smtClean="0">
                <a:solidFill>
                  <a:srgbClr val="BCCCA8"/>
                </a:solidFill>
              </a:rPr>
              <a:t>Class Structure</a:t>
            </a:r>
            <a:endParaRPr lang="en-US" dirty="0">
              <a:solidFill>
                <a:srgbClr val="BCCCA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BC590-ED6E-4837-B2EB-FE1FECFC341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"/>
            <a:ext cx="6267450" cy="617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1371600"/>
            <a:ext cx="553998" cy="472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Lucida Console" pitchFamily="49" charset="0"/>
                <a:hlinkClick r:id="rId4"/>
              </a:rPr>
              <a:t>http://dta.googlecode.com/git-history/dev/doc/_build/html/index.html</a:t>
            </a:r>
            <a:endParaRPr lang="en-US" sz="1200" dirty="0">
              <a:solidFill>
                <a:schemeClr val="accent1"/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2667000" cy="1828800"/>
          </a:xfrm>
        </p:spPr>
        <p:txBody>
          <a:bodyPr/>
          <a:lstStyle/>
          <a:p>
            <a:r>
              <a:rPr lang="en-US" dirty="0" smtClean="0"/>
              <a:t>San Francisco</a:t>
            </a:r>
            <a:br>
              <a:rPr lang="en-US" dirty="0" smtClean="0"/>
            </a:br>
            <a:r>
              <a:rPr lang="en-US" dirty="0" smtClean="0"/>
              <a:t>Network Development</a:t>
            </a:r>
            <a:endParaRPr lang="en-US" sz="2800" dirty="0">
              <a:solidFill>
                <a:srgbClr val="BCCCA8"/>
              </a:solidFill>
            </a:endParaRPr>
          </a:p>
        </p:txBody>
      </p:sp>
      <p:pic>
        <p:nvPicPr>
          <p:cNvPr id="6" name="SFNetworkFlow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"/>
            <a:ext cx="4388650" cy="6324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BC590-ED6E-4837-B2EB-FE1FECFC34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SAN FRANCISCO COUNTY TRANSPORTATION AUTHORITY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B1F63-D2D4-4E8C-B5D1-EB596F68CB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&amp; Google Code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9575"/>
            <a:ext cx="6858000" cy="52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0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a's SFCTA Slide Template">
  <a:themeElements>
    <a:clrScheme name="Custom 1">
      <a:dk1>
        <a:srgbClr val="637366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9AA088"/>
      </a:accent2>
      <a:accent3>
        <a:srgbClr val="FFFFFF"/>
      </a:accent3>
      <a:accent4>
        <a:srgbClr val="FFB27D"/>
      </a:accent4>
      <a:accent5>
        <a:srgbClr val="DAEDEF"/>
      </a:accent5>
      <a:accent6>
        <a:srgbClr val="2D2D8A"/>
      </a:accent6>
      <a:hlink>
        <a:srgbClr val="FFB27D"/>
      </a:hlink>
      <a:folHlink>
        <a:srgbClr val="FFB27D"/>
      </a:folHlink>
    </a:clrScheme>
    <a:fontScheme name="Default Design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Lisa's SFCTA Slide Template</Template>
  <TotalTime>7264</TotalTime>
  <Words>887</Words>
  <Application>Microsoft Office PowerPoint</Application>
  <PresentationFormat>On-screen Show (4:3)</PresentationFormat>
  <Paragraphs>134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Lisa's SFCTA Slide Template</vt:lpstr>
      <vt:lpstr>The Codebase is the Deliverable: Collaborative Software Development for Modelers</vt:lpstr>
      <vt:lpstr>Why is the codebase the deliverable? Some history…</vt:lpstr>
      <vt:lpstr>Why is the codebase the deliverable? Some history…</vt:lpstr>
      <vt:lpstr>Why is the codebase the deliverable? Some history…</vt:lpstr>
      <vt:lpstr>New Approach</vt:lpstr>
      <vt:lpstr>PowerPoint Presentation</vt:lpstr>
      <vt:lpstr>API Class Structure</vt:lpstr>
      <vt:lpstr>San Francisco Network Development</vt:lpstr>
      <vt:lpstr>Git &amp; Google Code</vt:lpstr>
      <vt:lpstr>Issue Tracking &amp; Google Code</vt:lpstr>
      <vt:lpstr>Sphinx for Documentation</vt:lpstr>
      <vt:lpstr>Code Review</vt:lpstr>
      <vt:lpstr>Unit Tests</vt:lpstr>
      <vt:lpstr>Questions/Ideas/Suggestions?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Codebase is the Deliverable: Collaborative Software Development for Modelers</dc:title>
  <dc:creator>Lisa Zorn</dc:creator>
  <cp:lastModifiedBy>Lisa Zorn</cp:lastModifiedBy>
  <cp:revision>74</cp:revision>
  <cp:lastPrinted>2012-03-30T05:49:02Z</cp:lastPrinted>
  <dcterms:created xsi:type="dcterms:W3CDTF">2013-04-08T19:47:12Z</dcterms:created>
  <dcterms:modified xsi:type="dcterms:W3CDTF">2013-05-06T03:07:57Z</dcterms:modified>
</cp:coreProperties>
</file>