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heme/theme18.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theme/theme21.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docProps/app.xml" ContentType="application/vnd.openxmlformats-officedocument.extended-properties+xml"/>
  <Override PartName="/ppt/slideMasters/slideMaster23.xml" ContentType="application/vnd.openxmlformats-officedocument.presentationml.slideMaster+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comments/comment1.xml" ContentType="application/vnd.openxmlformats-officedocument.presentationml.comments+xml"/>
  <Override PartName="/ppt/theme/theme22.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commentAuthors.xml" ContentType="application/vnd.openxmlformats-officedocument.presentationml.commentAuthors+xml"/>
  <Override PartName="/ppt/theme/theme23.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Masters/slideMaster21.xml" ContentType="application/vnd.openxmlformats-officedocument.presentationml.slideMaster+xml"/>
  <Override PartName="/ppt/theme/theme24.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2" r:id="rId3"/>
    <p:sldMasterId id="2147483679" r:id="rId4"/>
    <p:sldMasterId id="2147483684" r:id="rId5"/>
    <p:sldMasterId id="2147483689" r:id="rId6"/>
    <p:sldMasterId id="2147483694" r:id="rId7"/>
    <p:sldMasterId id="2147483699" r:id="rId8"/>
    <p:sldMasterId id="2147483704" r:id="rId9"/>
    <p:sldMasterId id="2147483709" r:id="rId10"/>
    <p:sldMasterId id="2147483714" r:id="rId11"/>
    <p:sldMasterId id="2147483719" r:id="rId12"/>
    <p:sldMasterId id="2147483736" r:id="rId13"/>
    <p:sldMasterId id="2147483741" r:id="rId14"/>
    <p:sldMasterId id="2147483753" r:id="rId15"/>
    <p:sldMasterId id="2147483758" r:id="rId16"/>
    <p:sldMasterId id="2147483763" r:id="rId17"/>
    <p:sldMasterId id="2147483767" r:id="rId18"/>
    <p:sldMasterId id="2147483771" r:id="rId19"/>
    <p:sldMasterId id="2147483775" r:id="rId20"/>
    <p:sldMasterId id="2147483779" r:id="rId21"/>
    <p:sldMasterId id="2147483784" r:id="rId22"/>
    <p:sldMasterId id="2147483786" r:id="rId23"/>
  </p:sldMasterIdLst>
  <p:notesMasterIdLst>
    <p:notesMasterId r:id="rId75"/>
  </p:notesMasterIdLst>
  <p:handoutMasterIdLst>
    <p:handoutMasterId r:id="rId76"/>
  </p:handoutMasterIdLst>
  <p:sldIdLst>
    <p:sldId id="256" r:id="rId24"/>
    <p:sldId id="459" r:id="rId25"/>
    <p:sldId id="371" r:id="rId26"/>
    <p:sldId id="325" r:id="rId27"/>
    <p:sldId id="326" r:id="rId28"/>
    <p:sldId id="327" r:id="rId29"/>
    <p:sldId id="328" r:id="rId30"/>
    <p:sldId id="329" r:id="rId31"/>
    <p:sldId id="330" r:id="rId32"/>
    <p:sldId id="331" r:id="rId33"/>
    <p:sldId id="332" r:id="rId34"/>
    <p:sldId id="334" r:id="rId35"/>
    <p:sldId id="451" r:id="rId36"/>
    <p:sldId id="452" r:id="rId37"/>
    <p:sldId id="377" r:id="rId38"/>
    <p:sldId id="467" r:id="rId39"/>
    <p:sldId id="399" r:id="rId40"/>
    <p:sldId id="352" r:id="rId41"/>
    <p:sldId id="417" r:id="rId42"/>
    <p:sldId id="438" r:id="rId43"/>
    <p:sldId id="439" r:id="rId44"/>
    <p:sldId id="450" r:id="rId45"/>
    <p:sldId id="448" r:id="rId46"/>
    <p:sldId id="446" r:id="rId47"/>
    <p:sldId id="447" r:id="rId48"/>
    <p:sldId id="341" r:id="rId49"/>
    <p:sldId id="431" r:id="rId50"/>
    <p:sldId id="433" r:id="rId51"/>
    <p:sldId id="434" r:id="rId52"/>
    <p:sldId id="344" r:id="rId53"/>
    <p:sldId id="427" r:id="rId54"/>
    <p:sldId id="429" r:id="rId55"/>
    <p:sldId id="430" r:id="rId56"/>
    <p:sldId id="457" r:id="rId57"/>
    <p:sldId id="426" r:id="rId58"/>
    <p:sldId id="415" r:id="rId59"/>
    <p:sldId id="423" r:id="rId60"/>
    <p:sldId id="455" r:id="rId61"/>
    <p:sldId id="368" r:id="rId62"/>
    <p:sldId id="443" r:id="rId63"/>
    <p:sldId id="464" r:id="rId64"/>
    <p:sldId id="462" r:id="rId65"/>
    <p:sldId id="460" r:id="rId66"/>
    <p:sldId id="440" r:id="rId67"/>
    <p:sldId id="407" r:id="rId68"/>
    <p:sldId id="442" r:id="rId69"/>
    <p:sldId id="458" r:id="rId70"/>
    <p:sldId id="453" r:id="rId71"/>
    <p:sldId id="466" r:id="rId72"/>
    <p:sldId id="465" r:id="rId73"/>
    <p:sldId id="454" r:id="rId74"/>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nora Austell" initials="E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000000"/>
    <a:srgbClr val="00B050"/>
    <a:srgbClr val="FF0000"/>
    <a:srgbClr val="558ED5"/>
    <a:srgbClr val="335346"/>
    <a:srgbClr val="4F81BD"/>
    <a:srgbClr val="D99694"/>
    <a:srgbClr val="77933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7" autoAdjust="0"/>
    <p:restoredTop sz="99701" autoAdjust="0"/>
  </p:normalViewPr>
  <p:slideViewPr>
    <p:cSldViewPr snapToGrid="0">
      <p:cViewPr varScale="1">
        <p:scale>
          <a:sx n="112" d="100"/>
          <a:sy n="112" d="100"/>
        </p:scale>
        <p:origin x="-942" y="-78"/>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slide" Target="slides/slide45.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38.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11-18T08:01:12.803" idx="5">
    <p:pos x="10" y="10"/>
    <p:text>On some slides we use the OPEDS and on others OCPEDS.  Need to make sure that we are consistent</p:text>
  </p:cm>
  <p:cm authorId="0" dt="2011-11-18T08:02:33.225" idx="6">
    <p:pos x="106" y="106"/>
    <p:text>Which is correct:OPEDS or OCPEDS.  We have both with the presentation.  Need to be consistent.</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04924" cy="461174"/>
          </a:xfrm>
          <a:prstGeom prst="rect">
            <a:avLst/>
          </a:prstGeom>
        </p:spPr>
        <p:txBody>
          <a:bodyPr vert="horz" lIns="96320" tIns="48158" rIns="96320" bIns="48158" rtlCol="0"/>
          <a:lstStyle>
            <a:lvl1pPr algn="l">
              <a:defRPr sz="1200"/>
            </a:lvl1pPr>
          </a:lstStyle>
          <a:p>
            <a:endParaRPr lang="en-US" dirty="0"/>
          </a:p>
        </p:txBody>
      </p:sp>
      <p:sp>
        <p:nvSpPr>
          <p:cNvPr id="3" name="Date Placeholder 2"/>
          <p:cNvSpPr>
            <a:spLocks noGrp="1"/>
          </p:cNvSpPr>
          <p:nvPr>
            <p:ph type="dt" sz="quarter" idx="1"/>
          </p:nvPr>
        </p:nvSpPr>
        <p:spPr>
          <a:xfrm>
            <a:off x="3927714" y="2"/>
            <a:ext cx="3004924" cy="461174"/>
          </a:xfrm>
          <a:prstGeom prst="rect">
            <a:avLst/>
          </a:prstGeom>
        </p:spPr>
        <p:txBody>
          <a:bodyPr vert="horz" lIns="96320" tIns="48158" rIns="96320" bIns="48158" rtlCol="0"/>
          <a:lstStyle>
            <a:lvl1pPr algn="r">
              <a:defRPr sz="1200"/>
            </a:lvl1pPr>
          </a:lstStyle>
          <a:p>
            <a:fld id="{D95DDE54-3053-485B-8D73-D20413924E12}" type="datetimeFigureOut">
              <a:rPr lang="en-US" smtClean="0"/>
              <a:pPr/>
              <a:t>4/29/2013</a:t>
            </a:fld>
            <a:endParaRPr lang="en-US" dirty="0"/>
          </a:p>
        </p:txBody>
      </p:sp>
      <p:sp>
        <p:nvSpPr>
          <p:cNvPr id="4" name="Footer Placeholder 3"/>
          <p:cNvSpPr>
            <a:spLocks noGrp="1"/>
          </p:cNvSpPr>
          <p:nvPr>
            <p:ph type="ftr" sz="quarter" idx="2"/>
          </p:nvPr>
        </p:nvSpPr>
        <p:spPr>
          <a:xfrm>
            <a:off x="2" y="8770156"/>
            <a:ext cx="3004924" cy="461174"/>
          </a:xfrm>
          <a:prstGeom prst="rect">
            <a:avLst/>
          </a:prstGeom>
        </p:spPr>
        <p:txBody>
          <a:bodyPr vert="horz" lIns="96320" tIns="48158" rIns="96320" bIns="4815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27714" y="8770156"/>
            <a:ext cx="3004924" cy="461174"/>
          </a:xfrm>
          <a:prstGeom prst="rect">
            <a:avLst/>
          </a:prstGeom>
        </p:spPr>
        <p:txBody>
          <a:bodyPr vert="horz" lIns="96320" tIns="48158" rIns="96320" bIns="48158" rtlCol="0" anchor="b"/>
          <a:lstStyle>
            <a:lvl1pPr algn="r">
              <a:defRPr sz="1200"/>
            </a:lvl1pPr>
          </a:lstStyle>
          <a:p>
            <a:fld id="{344DDCF8-B528-4A3C-8C2E-92CCE91C66A9}" type="slidenum">
              <a:rPr lang="en-US" smtClean="0"/>
              <a:pPr/>
              <a:t>‹#›</a:t>
            </a:fld>
            <a:endParaRPr lang="en-US" dirty="0"/>
          </a:p>
        </p:txBody>
      </p:sp>
    </p:spTree>
    <p:extLst>
      <p:ext uri="{BB962C8B-B14F-4D97-AF65-F5344CB8AC3E}">
        <p14:creationId xmlns:p14="http://schemas.microsoft.com/office/powerpoint/2010/main" xmlns="" val="768972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04820" cy="461646"/>
          </a:xfrm>
          <a:prstGeom prst="rect">
            <a:avLst/>
          </a:prstGeom>
        </p:spPr>
        <p:txBody>
          <a:bodyPr vert="horz" lIns="98342" tIns="49171" rIns="98342" bIns="49171" rtlCol="0"/>
          <a:lstStyle>
            <a:lvl1pPr algn="l">
              <a:defRPr sz="1200"/>
            </a:lvl1pPr>
          </a:lstStyle>
          <a:p>
            <a:endParaRPr lang="en-US" dirty="0"/>
          </a:p>
        </p:txBody>
      </p:sp>
      <p:sp>
        <p:nvSpPr>
          <p:cNvPr id="3" name="Date Placeholder 2"/>
          <p:cNvSpPr>
            <a:spLocks noGrp="1"/>
          </p:cNvSpPr>
          <p:nvPr>
            <p:ph type="dt" idx="1"/>
          </p:nvPr>
        </p:nvSpPr>
        <p:spPr>
          <a:xfrm>
            <a:off x="3927781" y="3"/>
            <a:ext cx="3004820" cy="461646"/>
          </a:xfrm>
          <a:prstGeom prst="rect">
            <a:avLst/>
          </a:prstGeom>
        </p:spPr>
        <p:txBody>
          <a:bodyPr vert="horz" lIns="98342" tIns="49171" rIns="98342" bIns="49171" rtlCol="0"/>
          <a:lstStyle>
            <a:lvl1pPr algn="r">
              <a:defRPr sz="1200"/>
            </a:lvl1pPr>
          </a:lstStyle>
          <a:p>
            <a:fld id="{2FC4F668-2EBF-4F19-94CB-559A64030AB2}" type="datetimeFigureOut">
              <a:rPr lang="en-US" smtClean="0"/>
              <a:pPr/>
              <a:t>4/29/2013</a:t>
            </a:fld>
            <a:endParaRPr lang="en-US" dirty="0"/>
          </a:p>
        </p:txBody>
      </p:sp>
      <p:sp>
        <p:nvSpPr>
          <p:cNvPr id="4" name="Slide Image Placeholder 3"/>
          <p:cNvSpPr>
            <a:spLocks noGrp="1" noRot="1" noChangeAspect="1"/>
          </p:cNvSpPr>
          <p:nvPr>
            <p:ph type="sldImg" idx="2"/>
          </p:nvPr>
        </p:nvSpPr>
        <p:spPr>
          <a:xfrm>
            <a:off x="1162050" y="693738"/>
            <a:ext cx="4610100" cy="3459162"/>
          </a:xfrm>
          <a:prstGeom prst="rect">
            <a:avLst/>
          </a:prstGeom>
          <a:noFill/>
          <a:ln w="12700">
            <a:solidFill>
              <a:prstClr val="black"/>
            </a:solidFill>
          </a:ln>
        </p:spPr>
        <p:txBody>
          <a:bodyPr vert="horz" lIns="98342" tIns="49171" rIns="98342" bIns="49171" rtlCol="0" anchor="ctr"/>
          <a:lstStyle/>
          <a:p>
            <a:endParaRPr lang="en-US" dirty="0"/>
          </a:p>
        </p:txBody>
      </p:sp>
      <p:sp>
        <p:nvSpPr>
          <p:cNvPr id="5" name="Notes Placeholder 4"/>
          <p:cNvSpPr>
            <a:spLocks noGrp="1"/>
          </p:cNvSpPr>
          <p:nvPr>
            <p:ph type="body" sz="quarter" idx="3"/>
          </p:nvPr>
        </p:nvSpPr>
        <p:spPr>
          <a:xfrm>
            <a:off x="693423" y="4385632"/>
            <a:ext cx="5547358" cy="4154806"/>
          </a:xfrm>
          <a:prstGeom prst="rect">
            <a:avLst/>
          </a:prstGeom>
        </p:spPr>
        <p:txBody>
          <a:bodyPr vert="horz" lIns="98342" tIns="49171" rIns="98342" bIns="491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769657"/>
            <a:ext cx="3004820" cy="461646"/>
          </a:xfrm>
          <a:prstGeom prst="rect">
            <a:avLst/>
          </a:prstGeom>
        </p:spPr>
        <p:txBody>
          <a:bodyPr vert="horz" lIns="98342" tIns="49171" rIns="98342" bIns="4917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81" y="8769657"/>
            <a:ext cx="3004820" cy="461646"/>
          </a:xfrm>
          <a:prstGeom prst="rect">
            <a:avLst/>
          </a:prstGeom>
        </p:spPr>
        <p:txBody>
          <a:bodyPr vert="horz" lIns="98342" tIns="49171" rIns="98342" bIns="49171" rtlCol="0" anchor="b"/>
          <a:lstStyle>
            <a:lvl1pPr algn="r">
              <a:defRPr sz="1200"/>
            </a:lvl1pPr>
          </a:lstStyle>
          <a:p>
            <a:fld id="{E054732C-DDCB-411B-8DB6-8E83707F57E2}" type="slidenum">
              <a:rPr lang="en-US" smtClean="0"/>
              <a:pPr/>
              <a:t>‹#›</a:t>
            </a:fld>
            <a:endParaRPr lang="en-US" dirty="0"/>
          </a:p>
        </p:txBody>
      </p:sp>
    </p:spTree>
    <p:extLst>
      <p:ext uri="{BB962C8B-B14F-4D97-AF65-F5344CB8AC3E}">
        <p14:creationId xmlns:p14="http://schemas.microsoft.com/office/powerpoint/2010/main" xmlns="" val="3631935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E9016897-EADA-4A45-94C1-08C01EAFF238}"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xmlns="" val="62918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Pontiac township 3,465</a:t>
            </a:r>
          </a:p>
          <a:p>
            <a:r>
              <a:rPr lang="en-US" dirty="0" smtClean="0"/>
              <a:t>1940 66,226</a:t>
            </a:r>
          </a:p>
          <a:p>
            <a:r>
              <a:rPr lang="en-US" dirty="0" smtClean="0"/>
              <a:t>1950 73,681</a:t>
            </a:r>
            <a:endParaRPr lang="en-US" dirty="0"/>
          </a:p>
        </p:txBody>
      </p:sp>
      <p:sp>
        <p:nvSpPr>
          <p:cNvPr id="4" name="Slide Number Placeholder 3"/>
          <p:cNvSpPr>
            <a:spLocks noGrp="1"/>
          </p:cNvSpPr>
          <p:nvPr>
            <p:ph type="sldNum" sz="quarter" idx="10"/>
          </p:nvPr>
        </p:nvSpPr>
        <p:spPr/>
        <p:txBody>
          <a:bodyPr/>
          <a:lstStyle/>
          <a:p>
            <a:fld id="{E9016897-EADA-4A45-94C1-08C01EAFF238}" type="slidenum">
              <a:rPr lang="en-US" smtClean="0">
                <a:solidFill>
                  <a:prstClr val="black"/>
                </a:solidFill>
              </a:rPr>
              <a:pPr/>
              <a:t>8</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pPr/>
              <a:t>4/29/2013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37454045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24406762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23859435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0644287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407679709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02549414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94357866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8033545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83759677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42636734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pPr/>
              <a:t>4/29/2013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61679125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15287059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79033444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83471630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3846449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6404597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29185394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45933368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33177591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4593882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pPr/>
              <a:t>4/29/2013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pPr/>
              <a:t>‹#›</a:t>
            </a:fld>
            <a:endParaRPr lang="en-US" dirty="0"/>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78417694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426678704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32220433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0199221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408620610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96104457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36674725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420013687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8947848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59581287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87022037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316701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75036123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049487126"/>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37030990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966073725"/>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406469872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73502807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92070101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6073609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7799099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pPr/>
              <a:t>4/29/2013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pPr/>
              <a:t>‹#›</a:t>
            </a:fld>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75019263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68760394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6591760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4359719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27792209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686239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33066721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054852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65862257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27088281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pPr/>
              <a:t>4/29/2013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pPr/>
              <a:t>‹#›</a:t>
            </a:fld>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59421777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26865943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76800767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76399415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896521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408683488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130862963"/>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97560028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72182118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69653677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pPr/>
              <a:t>4/29/2013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pPr/>
              <a:t>‹#›</a:t>
            </a:fld>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25693999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88321144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39263427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70423167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61509362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05940403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08522672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88326876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93659638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70786777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pPr/>
              <a:t>4/29/2013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pPr/>
              <a:t>‹#›</a:t>
            </a:fld>
            <a:endParaRPr lang="en-US" dirty="0"/>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78696743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15898577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041658093"/>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97472573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207373382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8028233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35570277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smtClean="0">
                <a:solidFill>
                  <a:prstClr val="black"/>
                </a:solidFill>
              </a:rPr>
              <a:pPr/>
              <a:t>4/29/2013</a:t>
            </a:fld>
            <a:endParaRPr lang="en-US" dirty="0">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596102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rot="16200000">
            <a:off x="7551351" y="1645920"/>
            <a:ext cx="2438399" cy="365760"/>
          </a:xfrm>
          <a:prstGeom prst="rect">
            <a:avLst/>
          </a:prstGeom>
        </p:spPr>
        <p:txBody>
          <a:bodyPr/>
          <a:lstStyle/>
          <a:p>
            <a:fld id="{99F29DDF-1311-417A-A027-4FF69C75E3BC}"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rot="16200000">
            <a:off x="7586910" y="4048760"/>
            <a:ext cx="2367281" cy="365760"/>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531788" y="5648960"/>
            <a:ext cx="548640" cy="396240"/>
          </a:xfrm>
          <a:prstGeom prst="bracketPair">
            <a:avLst>
              <a:gd name="adj" fmla="val 17949"/>
            </a:avLst>
          </a:prstGeom>
        </p:spPr>
        <p:txBody>
          <a:bodyPr/>
          <a:lstStyle/>
          <a:p>
            <a:fld id="{F6D2D4D1-5866-4211-B0FF-DE4741A02921}"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5744950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33E4432-53E6-45D0-B592-CB4DEBD730A3}" type="datetimeFigureOut">
              <a:rPr lang="en-US">
                <a:solidFill>
                  <a:prstClr val="black"/>
                </a:solidFill>
              </a:rPr>
              <a:pPr/>
              <a:t>4/29/2013</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2A29376-D9D0-4A94-A5AB-CCB750EEB879}"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xmlns="" val="196899703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5.jpeg"/><Relationship Id="rId5" Type="http://schemas.openxmlformats.org/officeDocument/2006/relationships/theme" Target="../theme/theme10.xml"/><Relationship Id="rId4" Type="http://schemas.openxmlformats.org/officeDocument/2006/relationships/slideLayout" Target="../slideLayouts/slideLayout3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5.jpeg"/><Relationship Id="rId5" Type="http://schemas.openxmlformats.org/officeDocument/2006/relationships/theme" Target="../theme/theme11.xml"/><Relationship Id="rId4" Type="http://schemas.openxmlformats.org/officeDocument/2006/relationships/slideLayout" Target="../slideLayouts/slideLayout4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5.jpeg"/><Relationship Id="rId5" Type="http://schemas.openxmlformats.org/officeDocument/2006/relationships/theme" Target="../theme/theme12.xml"/><Relationship Id="rId4" Type="http://schemas.openxmlformats.org/officeDocument/2006/relationships/slideLayout" Target="../slideLayouts/slideLayout4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6.jpeg"/><Relationship Id="rId5" Type="http://schemas.openxmlformats.org/officeDocument/2006/relationships/theme" Target="../theme/theme13.xml"/><Relationship Id="rId4" Type="http://schemas.openxmlformats.org/officeDocument/2006/relationships/slideLayout" Target="../slideLayouts/slideLayout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1.jpeg"/><Relationship Id="rId5" Type="http://schemas.openxmlformats.org/officeDocument/2006/relationships/theme" Target="../theme/theme15.xml"/><Relationship Id="rId4" Type="http://schemas.openxmlformats.org/officeDocument/2006/relationships/slideLayout" Target="../slideLayouts/slideLayout63.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1.jpeg"/><Relationship Id="rId5" Type="http://schemas.openxmlformats.org/officeDocument/2006/relationships/theme" Target="../theme/theme16.xml"/><Relationship Id="rId4" Type="http://schemas.openxmlformats.org/officeDocument/2006/relationships/slideLayout" Target="../slideLayouts/slideLayout67.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image" Target="../media/image1.jpe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image" Target="../media/image1.jpe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5" Type="http://schemas.openxmlformats.org/officeDocument/2006/relationships/image" Target="../media/image1.jpe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1.jpeg"/><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image" Target="../media/image1.jpeg"/><Relationship Id="rId5" Type="http://schemas.openxmlformats.org/officeDocument/2006/relationships/theme" Target="../theme/theme21.xml"/><Relationship Id="rId4" Type="http://schemas.openxmlformats.org/officeDocument/2006/relationships/slideLayout" Target="../slideLayouts/slideLayout83.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2.xml"/><Relationship Id="rId1" Type="http://schemas.openxmlformats.org/officeDocument/2006/relationships/slideLayout" Target="../slideLayouts/slideLayout84.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image" Target="../media/image7.jpeg"/><Relationship Id="rId5" Type="http://schemas.openxmlformats.org/officeDocument/2006/relationships/theme" Target="../theme/theme23.xml"/><Relationship Id="rId4" Type="http://schemas.openxmlformats.org/officeDocument/2006/relationships/slideLayout" Target="../slideLayouts/slideLayout88.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theme" Target="../theme/theme4.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theme" Target="../theme/theme5.xml"/><Relationship Id="rId4"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5.jpeg"/><Relationship Id="rId5" Type="http://schemas.openxmlformats.org/officeDocument/2006/relationships/theme" Target="../theme/theme6.xml"/><Relationship Id="rId4"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5.jpeg"/><Relationship Id="rId5" Type="http://schemas.openxmlformats.org/officeDocument/2006/relationships/theme" Target="../theme/theme7.xml"/><Relationship Id="rId4" Type="http://schemas.openxmlformats.org/officeDocument/2006/relationships/slideLayout" Target="../slideLayouts/slideLayout2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5.jpeg"/><Relationship Id="rId5" Type="http://schemas.openxmlformats.org/officeDocument/2006/relationships/theme" Target="../theme/theme8.xml"/><Relationship Id="rId4"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5.jpeg"/><Relationship Id="rId5" Type="http://schemas.openxmlformats.org/officeDocument/2006/relationships/theme" Target="../theme/theme9.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2" r:id="rId1"/>
    <p:sldLayoutId id="2147483666" r:id="rId2"/>
    <p:sldLayoutId id="2147483667" r:id="rId3"/>
    <p:sldLayoutId id="2147483678"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49335350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41147408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05728174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954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2954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0702993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E90051-7426-4ABF-8D0D-6BEF1BCC61CD}" type="datetimeFigureOut">
              <a:rPr lang="en-US" smtClean="0">
                <a:solidFill>
                  <a:prstClr val="black">
                    <a:tint val="75000"/>
                  </a:prstClr>
                </a:solidFill>
              </a:rPr>
              <a:pPr/>
              <a:t>4/29/2013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91607D-37C7-4EA3-8C5B-6B715A2D4D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63404628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64300274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51712790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0291000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91433223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57097929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96926410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140708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954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2954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842842771"/>
      </p:ext>
    </p:extLst>
  </p:cSld>
  <p:clrMap bg1="lt1" tx1="dk1" bg2="lt2" tx2="dk2" accent1="accent1" accent2="accent2" accent3="accent3" accent4="accent4" accent5="accent5" accent6="accent6" hlink="hlink" folHlink="folHlink"/>
  <p:sldLayoutIdLst>
    <p:sldLayoutId id="2147483785" r:id="rId1"/>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extLst>
              <a:ext uri="{28A0092B-C50C-407E-A947-70E740481C1C}">
                <a14:useLocalDpi xmlns:a14="http://schemas.microsoft.com/office/drawing/2010/main" xmlns=""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44267183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Lst>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954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2954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3" r:id="rId1"/>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954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2954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99409226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7595085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95095429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16526149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41375106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email">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66800"/>
            <a:ext cx="2362200" cy="5257800"/>
          </a:xfrm>
          <a:prstGeom prst="rect">
            <a:avLst/>
          </a:prstGeom>
        </p:spPr>
        <p:txBody>
          <a:bodyPr vert="horz" lIns="91440" tIns="45720" rIns="91440" bIns="45720" rtlCol="0" anchor="t"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19400" y="1066800"/>
            <a:ext cx="5867400" cy="5257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08693805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Lst>
  <p:transition>
    <p:fade/>
  </p:transition>
  <p:txStyles>
    <p:titleStyle>
      <a:lvl1pPr algn="l" defTabSz="914400" rtl="0" eaLnBrk="1" latinLnBrk="0" hangingPunct="1">
        <a:spcBef>
          <a:spcPct val="0"/>
        </a:spcBef>
        <a:buNone/>
        <a:defRPr sz="3000" kern="1200">
          <a:solidFill>
            <a:srgbClr val="335346"/>
          </a:solidFill>
          <a:latin typeface="Times" pitchFamily="18" charset="0"/>
          <a:ea typeface="+mj-ea"/>
          <a:cs typeface="+mj-cs"/>
        </a:defRPr>
      </a:lvl1pPr>
    </p:titleStyle>
    <p:bodyStyle>
      <a:lvl1pPr marL="176213" indent="-176213" algn="l" defTabSz="914400" rtl="0" eaLnBrk="1" latinLnBrk="0" hangingPunct="1">
        <a:spcBef>
          <a:spcPct val="20000"/>
        </a:spcBef>
        <a:buFont typeface="Arial" pitchFamily="34" charset="0"/>
        <a:buChar char="•"/>
        <a:defRPr sz="2400" kern="1200">
          <a:solidFill>
            <a:schemeClr val="tx1">
              <a:lumMod val="75000"/>
              <a:lumOff val="25000"/>
            </a:schemeClr>
          </a:solidFill>
          <a:latin typeface="Arial" pitchFamily="34" charset="0"/>
          <a:ea typeface="+mn-ea"/>
          <a:cs typeface="Arial" pitchFamily="34" charset="0"/>
        </a:defRPr>
      </a:lvl1pPr>
      <a:lvl2pPr marL="404813" indent="-228600" algn="l" defTabSz="914400" rtl="0" eaLnBrk="1" latinLnBrk="0" hangingPunct="1">
        <a:spcBef>
          <a:spcPct val="20000"/>
        </a:spcBef>
        <a:buFont typeface="Arial" pitchFamily="34" charset="0"/>
        <a:buChar char="–"/>
        <a:defRPr sz="2000" kern="1200">
          <a:solidFill>
            <a:schemeClr val="tx1">
              <a:lumMod val="75000"/>
              <a:lumOff val="25000"/>
            </a:schemeClr>
          </a:solidFill>
          <a:latin typeface="Arial" pitchFamily="34" charset="0"/>
          <a:ea typeface="+mn-ea"/>
          <a:cs typeface="Arial" pitchFamily="34" charset="0"/>
        </a:defRPr>
      </a:lvl2pPr>
      <a:lvl3pPr marL="571500" indent="-16668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jpe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6.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000500" y="5467350"/>
            <a:ext cx="1143000" cy="116205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477000" y="5673758"/>
            <a:ext cx="2057400" cy="749234"/>
          </a:xfrm>
          <a:prstGeom prst="rect">
            <a:avLst/>
          </a:prstGeom>
        </p:spPr>
      </p:pic>
      <p:sp>
        <p:nvSpPr>
          <p:cNvPr id="6" name="Subtitle 4"/>
          <p:cNvSpPr>
            <a:spLocks noGrp="1"/>
          </p:cNvSpPr>
          <p:nvPr>
            <p:ph type="subTitle" idx="1"/>
          </p:nvPr>
        </p:nvSpPr>
        <p:spPr>
          <a:xfrm>
            <a:off x="0" y="4309533"/>
            <a:ext cx="9144000" cy="533400"/>
          </a:xfrm>
        </p:spPr>
        <p:txBody>
          <a:bodyPr>
            <a:noAutofit/>
          </a:bodyPr>
          <a:lstStyle/>
          <a:p>
            <a:pPr>
              <a:spcBef>
                <a:spcPts val="0"/>
              </a:spcBef>
            </a:pPr>
            <a:r>
              <a:rPr lang="en-US" sz="3600" dirty="0" smtClean="0">
                <a:solidFill>
                  <a:schemeClr val="bg1"/>
                </a:solidFill>
                <a:latin typeface="+mn-lt"/>
              </a:rPr>
              <a:t>www.pontiaclivability.org</a:t>
            </a:r>
          </a:p>
          <a:p>
            <a:pPr>
              <a:spcBef>
                <a:spcPts val="0"/>
              </a:spcBef>
            </a:pPr>
            <a:endParaRPr lang="en-US" sz="3200" b="1" dirty="0" smtClean="0">
              <a:solidFill>
                <a:srgbClr val="FFC000"/>
              </a:solidFill>
              <a:latin typeface="+mn-l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125680" y="4191000"/>
            <a:ext cx="8857013" cy="1052235"/>
          </a:xfrm>
          <a:prstGeom prst="rect">
            <a:avLst/>
          </a:prstGeom>
          <a:noFill/>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Calibri"/>
                <a:ea typeface="+mj-ea"/>
                <a:cs typeface="Arial" pitchFamily="34" charset="0"/>
              </a:rPr>
              <a:t>  </a:t>
            </a:r>
            <a:r>
              <a:rPr lang="en-US" sz="4400" b="1" dirty="0" smtClean="0">
                <a:solidFill>
                  <a:schemeClr val="bg1"/>
                </a:solidFill>
                <a:latin typeface="Calibri"/>
                <a:cs typeface="Arial" pitchFamily="34" charset="0"/>
              </a:rPr>
              <a:t>Project Purpose</a:t>
            </a:r>
            <a:endParaRPr kumimoji="0" lang="en-US" sz="4400" b="0" i="1" u="none" strike="noStrike" kern="1200" cap="none" spc="0" normalizeH="0" baseline="0" noProof="0" dirty="0">
              <a:ln>
                <a:noFill/>
              </a:ln>
              <a:solidFill>
                <a:schemeClr val="bg1"/>
              </a:solidFill>
              <a:effectLst/>
              <a:uLnTx/>
              <a:uFillTx/>
              <a:latin typeface="Calibri"/>
              <a:ea typeface="+mj-ea"/>
              <a:cs typeface="Arial" pitchFamily="34" charset="0"/>
            </a:endParaRPr>
          </a:p>
        </p:txBody>
      </p:sp>
      <p:sp>
        <p:nvSpPr>
          <p:cNvPr id="6" name="Rectangle 5"/>
          <p:cNvSpPr/>
          <p:nvPr/>
        </p:nvSpPr>
        <p:spPr>
          <a:xfrm>
            <a:off x="457200" y="622280"/>
            <a:ext cx="8305800" cy="3416320"/>
          </a:xfrm>
          <a:prstGeom prst="rect">
            <a:avLst/>
          </a:prstGeom>
          <a:solidFill>
            <a:schemeClr val="bg2">
              <a:lumMod val="50000"/>
            </a:schemeClr>
          </a:solidFill>
        </p:spPr>
        <p:txBody>
          <a:bodyPr wrap="square">
            <a:spAutoFit/>
          </a:bodyPr>
          <a:lstStyle/>
          <a:p>
            <a:r>
              <a:rPr lang="en-US" sz="3600" dirty="0" smtClean="0">
                <a:solidFill>
                  <a:schemeClr val="bg1"/>
                </a:solidFill>
              </a:rPr>
              <a:t>The purpose of this study to find the best ways to better connect downtown, neighborhoods and the broader community by readapting the Woodward Loop and improving the street, sidewalk and bike path system.  </a:t>
            </a:r>
          </a:p>
        </p:txBody>
      </p:sp>
    </p:spTree>
    <p:extLst>
      <p:ext uri="{BB962C8B-B14F-4D97-AF65-F5344CB8AC3E}">
        <p14:creationId xmlns:p14="http://schemas.microsoft.com/office/powerpoint/2010/main" xmlns="" val="297438683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p:cNvSpPr txBox="1">
            <a:spLocks/>
          </p:cNvSpPr>
          <p:nvPr/>
        </p:nvSpPr>
        <p:spPr>
          <a:xfrm>
            <a:off x="152400" y="547965"/>
            <a:ext cx="6285016" cy="1052235"/>
          </a:xfrm>
          <a:prstGeom prst="rect">
            <a:avLst/>
          </a:prstGeom>
          <a:noFill/>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Calibri"/>
                <a:ea typeface="+mj-ea"/>
                <a:cs typeface="Arial" pitchFamily="34" charset="0"/>
              </a:rPr>
              <a:t>  </a:t>
            </a:r>
            <a:r>
              <a:rPr lang="en-US" sz="4400" b="1" dirty="0" smtClean="0">
                <a:solidFill>
                  <a:schemeClr val="bg1"/>
                </a:solidFill>
                <a:latin typeface="Calibri"/>
                <a:cs typeface="Arial" pitchFamily="34" charset="0"/>
              </a:rPr>
              <a:t>It can’t do it all, but…</a:t>
            </a:r>
            <a:endParaRPr kumimoji="0" lang="en-US" sz="4400" b="0" i="1" u="none" strike="noStrike" kern="1200" cap="none" spc="0" normalizeH="0" baseline="0" noProof="0" dirty="0">
              <a:ln>
                <a:noFill/>
              </a:ln>
              <a:solidFill>
                <a:schemeClr val="bg1"/>
              </a:solidFill>
              <a:effectLst/>
              <a:uLnTx/>
              <a:uFillTx/>
              <a:latin typeface="Calibri"/>
              <a:ea typeface="+mj-ea"/>
              <a:cs typeface="Arial" pitchFamily="34" charset="0"/>
            </a:endParaRPr>
          </a:p>
        </p:txBody>
      </p:sp>
      <p:sp>
        <p:nvSpPr>
          <p:cNvPr id="12" name="Rectangle 11"/>
          <p:cNvSpPr/>
          <p:nvPr/>
        </p:nvSpPr>
        <p:spPr>
          <a:xfrm>
            <a:off x="457200" y="4038600"/>
            <a:ext cx="8305800" cy="2308324"/>
          </a:xfrm>
          <a:prstGeom prst="rect">
            <a:avLst/>
          </a:prstGeom>
          <a:solidFill>
            <a:schemeClr val="bg2">
              <a:lumMod val="50000"/>
            </a:schemeClr>
          </a:solidFill>
        </p:spPr>
        <p:txBody>
          <a:bodyPr wrap="square">
            <a:spAutoFit/>
          </a:bodyPr>
          <a:lstStyle/>
          <a:p>
            <a:r>
              <a:rPr lang="en-US" sz="3600" dirty="0" smtClean="0">
                <a:solidFill>
                  <a:schemeClr val="bg1"/>
                </a:solidFill>
              </a:rPr>
              <a:t>It is envisioned that improving this network will improve livability and the long term economic health of the downtown and surrounding neighborhoods.</a:t>
            </a:r>
            <a:endParaRPr lang="en-US" sz="3600" dirty="0">
              <a:solidFill>
                <a:schemeClr val="bg1"/>
              </a:solidFill>
            </a:endParaRPr>
          </a:p>
        </p:txBody>
      </p:sp>
      <p:sp>
        <p:nvSpPr>
          <p:cNvPr id="13" name="Title 1"/>
          <p:cNvSpPr txBox="1">
            <a:spLocks/>
          </p:cNvSpPr>
          <p:nvPr/>
        </p:nvSpPr>
        <p:spPr>
          <a:xfrm>
            <a:off x="4554186" y="3276600"/>
            <a:ext cx="4085607" cy="1052235"/>
          </a:xfrm>
          <a:prstGeom prst="rect">
            <a:avLst/>
          </a:prstGeom>
          <a:noFill/>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Calibri"/>
                <a:ea typeface="+mj-ea"/>
                <a:cs typeface="Arial" pitchFamily="34" charset="0"/>
              </a:rPr>
              <a:t>  </a:t>
            </a:r>
            <a:r>
              <a:rPr lang="en-US" sz="4400" b="1" dirty="0" smtClean="0">
                <a:solidFill>
                  <a:schemeClr val="bg1"/>
                </a:solidFill>
                <a:latin typeface="Calibri"/>
                <a:cs typeface="Arial" pitchFamily="34" charset="0"/>
              </a:rPr>
              <a:t>what it can do</a:t>
            </a:r>
            <a:endParaRPr kumimoji="0" lang="en-US" sz="4400" b="0" i="1" u="none" strike="noStrike" kern="1200" cap="none" spc="0" normalizeH="0" baseline="0" noProof="0" dirty="0">
              <a:ln>
                <a:noFill/>
              </a:ln>
              <a:solidFill>
                <a:schemeClr val="bg1"/>
              </a:solidFill>
              <a:effectLst/>
              <a:uLnTx/>
              <a:uFillTx/>
              <a:latin typeface="Calibri"/>
              <a:ea typeface="+mj-ea"/>
              <a:cs typeface="Arial" pitchFamily="34" charset="0"/>
            </a:endParaRPr>
          </a:p>
        </p:txBody>
      </p:sp>
    </p:spTree>
    <p:extLst>
      <p:ext uri="{BB962C8B-B14F-4D97-AF65-F5344CB8AC3E}">
        <p14:creationId xmlns:p14="http://schemas.microsoft.com/office/powerpoint/2010/main" xmlns="" val="199600863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6"/>
          <p:cNvSpPr txBox="1">
            <a:spLocks/>
          </p:cNvSpPr>
          <p:nvPr/>
        </p:nvSpPr>
        <p:spPr>
          <a:xfrm>
            <a:off x="609601" y="2191265"/>
            <a:ext cx="8077200" cy="2133600"/>
          </a:xfrm>
          <a:prstGeom prst="rect">
            <a:avLst/>
          </a:prstGeom>
        </p:spPr>
        <p:txBody>
          <a:bodyPr>
            <a:noAutofit/>
          </a:bodyPr>
          <a:lstStyle/>
          <a:p>
            <a:pPr>
              <a:spcBef>
                <a:spcPct val="20000"/>
              </a:spcBef>
            </a:pPr>
            <a:r>
              <a:rPr lang="en-US" sz="5400" b="1" dirty="0" smtClean="0">
                <a:solidFill>
                  <a:schemeClr val="accent3"/>
                </a:solidFill>
                <a:cs typeface="Arial" pitchFamily="34" charset="0"/>
              </a:rPr>
              <a:t>1</a:t>
            </a:r>
            <a:r>
              <a:rPr lang="en-US" sz="5400" b="1" dirty="0" smtClean="0">
                <a:solidFill>
                  <a:prstClr val="black">
                    <a:lumMod val="75000"/>
                    <a:lumOff val="25000"/>
                  </a:prstClr>
                </a:solidFill>
                <a:cs typeface="Arial" pitchFamily="34" charset="0"/>
              </a:rPr>
              <a:t> </a:t>
            </a:r>
            <a:r>
              <a:rPr lang="en-US" sz="3600" b="1" dirty="0" smtClean="0">
                <a:solidFill>
                  <a:prstClr val="black">
                    <a:lumMod val="75000"/>
                    <a:lumOff val="25000"/>
                  </a:prstClr>
                </a:solidFill>
                <a:cs typeface="Arial" pitchFamily="34" charset="0"/>
              </a:rPr>
              <a:t>Previous Studies and Reports</a:t>
            </a:r>
          </a:p>
          <a:p>
            <a:pPr>
              <a:spcBef>
                <a:spcPct val="20000"/>
              </a:spcBef>
            </a:pPr>
            <a:r>
              <a:rPr lang="en-US" sz="5400" b="1" dirty="0" smtClean="0">
                <a:solidFill>
                  <a:schemeClr val="accent3"/>
                </a:solidFill>
                <a:cs typeface="Arial" pitchFamily="34" charset="0"/>
              </a:rPr>
              <a:t>2</a:t>
            </a:r>
            <a:r>
              <a:rPr lang="en-US" sz="5400" b="1" dirty="0" smtClean="0">
                <a:solidFill>
                  <a:prstClr val="black">
                    <a:lumMod val="75000"/>
                    <a:lumOff val="25000"/>
                  </a:prstClr>
                </a:solidFill>
                <a:cs typeface="Arial" pitchFamily="34" charset="0"/>
              </a:rPr>
              <a:t> </a:t>
            </a:r>
            <a:r>
              <a:rPr lang="en-US" sz="3600" b="1" dirty="0" smtClean="0">
                <a:solidFill>
                  <a:prstClr val="black">
                    <a:lumMod val="75000"/>
                    <a:lumOff val="25000"/>
                  </a:prstClr>
                </a:solidFill>
                <a:cs typeface="Arial" pitchFamily="34" charset="0"/>
              </a:rPr>
              <a:t>Current and Future Traffic Conditions</a:t>
            </a:r>
          </a:p>
          <a:p>
            <a:pPr>
              <a:spcBef>
                <a:spcPct val="20000"/>
              </a:spcBef>
            </a:pPr>
            <a:r>
              <a:rPr lang="en-US" sz="5400" b="1" dirty="0" smtClean="0">
                <a:solidFill>
                  <a:schemeClr val="accent3"/>
                </a:solidFill>
                <a:cs typeface="Arial" pitchFamily="34" charset="0"/>
              </a:rPr>
              <a:t>3</a:t>
            </a:r>
            <a:r>
              <a:rPr lang="en-US" sz="5400" b="1" dirty="0" smtClean="0">
                <a:solidFill>
                  <a:prstClr val="black">
                    <a:lumMod val="75000"/>
                    <a:lumOff val="25000"/>
                  </a:prstClr>
                </a:solidFill>
                <a:cs typeface="Arial" pitchFamily="34" charset="0"/>
              </a:rPr>
              <a:t> </a:t>
            </a:r>
            <a:r>
              <a:rPr lang="en-US" sz="3600" b="1" dirty="0" smtClean="0">
                <a:solidFill>
                  <a:prstClr val="black">
                    <a:lumMod val="75000"/>
                    <a:lumOff val="25000"/>
                  </a:prstClr>
                </a:solidFill>
                <a:cs typeface="Arial" pitchFamily="34" charset="0"/>
              </a:rPr>
              <a:t>Stakeholder Input, Ideas and Concerns</a:t>
            </a:r>
          </a:p>
          <a:p>
            <a:pPr>
              <a:spcBef>
                <a:spcPct val="20000"/>
              </a:spcBef>
            </a:pPr>
            <a:r>
              <a:rPr lang="en-US" sz="5400" b="1" dirty="0" smtClean="0">
                <a:solidFill>
                  <a:schemeClr val="accent3"/>
                </a:solidFill>
                <a:cs typeface="Arial" pitchFamily="34" charset="0"/>
              </a:rPr>
              <a:t>4</a:t>
            </a:r>
            <a:r>
              <a:rPr lang="en-US" sz="5400" b="1" dirty="0" smtClean="0">
                <a:solidFill>
                  <a:prstClr val="black">
                    <a:lumMod val="75000"/>
                    <a:lumOff val="25000"/>
                  </a:prstClr>
                </a:solidFill>
                <a:cs typeface="Arial" pitchFamily="34" charset="0"/>
              </a:rPr>
              <a:t> </a:t>
            </a:r>
            <a:r>
              <a:rPr lang="en-US" sz="3600" b="1" dirty="0" smtClean="0">
                <a:solidFill>
                  <a:prstClr val="black">
                    <a:lumMod val="75000"/>
                    <a:lumOff val="25000"/>
                  </a:prstClr>
                </a:solidFill>
                <a:cs typeface="Arial" pitchFamily="34" charset="0"/>
              </a:rPr>
              <a:t>Plan and Recommendations </a:t>
            </a:r>
          </a:p>
          <a:p>
            <a:pPr>
              <a:spcBef>
                <a:spcPct val="20000"/>
              </a:spcBef>
            </a:pPr>
            <a:endParaRPr lang="en-US" sz="2400" b="1" dirty="0" smtClean="0">
              <a:solidFill>
                <a:prstClr val="black">
                  <a:lumMod val="75000"/>
                  <a:lumOff val="25000"/>
                </a:prstClr>
              </a:solidFill>
              <a:cs typeface="Arial" pitchFamily="34" charset="0"/>
            </a:endParaRPr>
          </a:p>
          <a:p>
            <a:pPr>
              <a:spcBef>
                <a:spcPct val="20000"/>
              </a:spcBef>
            </a:pPr>
            <a:endParaRPr lang="en-US" sz="2400" b="1" dirty="0" smtClean="0">
              <a:solidFill>
                <a:prstClr val="black">
                  <a:lumMod val="75000"/>
                  <a:lumOff val="25000"/>
                </a:prstClr>
              </a:solidFill>
              <a:cs typeface="Arial" pitchFamily="34" charset="0"/>
            </a:endParaRPr>
          </a:p>
          <a:p>
            <a:pPr>
              <a:spcBef>
                <a:spcPct val="20000"/>
              </a:spcBef>
            </a:pPr>
            <a:endParaRPr lang="en-US" sz="2400" b="1" dirty="0" smtClean="0">
              <a:solidFill>
                <a:prstClr val="black">
                  <a:lumMod val="75000"/>
                  <a:lumOff val="25000"/>
                </a:prstClr>
              </a:solidFill>
              <a:cs typeface="Arial" pitchFamily="34" charset="0"/>
            </a:endParaRPr>
          </a:p>
        </p:txBody>
      </p:sp>
      <p:sp>
        <p:nvSpPr>
          <p:cNvPr id="8" name="Title 1"/>
          <p:cNvSpPr txBox="1">
            <a:spLocks/>
          </p:cNvSpPr>
          <p:nvPr/>
        </p:nvSpPr>
        <p:spPr>
          <a:xfrm>
            <a:off x="685800" y="1219200"/>
            <a:ext cx="6019800" cy="9144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r>
              <a:rPr lang="en-US" sz="5400" b="1" dirty="0" smtClean="0">
                <a:latin typeface="Calibri"/>
              </a:rPr>
              <a:t>Major Components</a:t>
            </a:r>
          </a:p>
        </p:txBody>
      </p:sp>
    </p:spTree>
    <p:extLst>
      <p:ext uri="{BB962C8B-B14F-4D97-AF65-F5344CB8AC3E}">
        <p14:creationId xmlns:p14="http://schemas.microsoft.com/office/powerpoint/2010/main" xmlns="" val="341100891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1" y="0"/>
            <a:ext cx="9144000" cy="6248400"/>
          </a:xfrm>
          <a:prstGeom prst="rect">
            <a:avLst/>
          </a:prstGeom>
        </p:spPr>
      </p:pic>
      <p:grpSp>
        <p:nvGrpSpPr>
          <p:cNvPr id="38" name="Group 37"/>
          <p:cNvGrpSpPr/>
          <p:nvPr/>
        </p:nvGrpSpPr>
        <p:grpSpPr>
          <a:xfrm>
            <a:off x="4172466" y="4479670"/>
            <a:ext cx="3445555" cy="523220"/>
            <a:chOff x="4172466" y="4479670"/>
            <a:chExt cx="3445555" cy="523220"/>
          </a:xfrm>
        </p:grpSpPr>
        <p:sp>
          <p:nvSpPr>
            <p:cNvPr id="4" name="Rectangle 3"/>
            <p:cNvSpPr/>
            <p:nvPr/>
          </p:nvSpPr>
          <p:spPr>
            <a:xfrm>
              <a:off x="4184340" y="4540218"/>
              <a:ext cx="1447800"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6320909" y="4540218"/>
              <a:ext cx="1297112"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4172466" y="4479670"/>
              <a:ext cx="1459675" cy="523220"/>
            </a:xfrm>
            <a:prstGeom prst="rect">
              <a:avLst/>
            </a:prstGeom>
            <a:noFill/>
          </p:spPr>
          <p:txBody>
            <a:bodyPr wrap="square" rtlCol="0">
              <a:spAutoFit/>
            </a:bodyPr>
            <a:lstStyle/>
            <a:p>
              <a:pPr algn="ctr"/>
              <a:r>
                <a:rPr lang="en-US" sz="2800" b="1" dirty="0" smtClean="0">
                  <a:solidFill>
                    <a:prstClr val="white"/>
                  </a:solidFill>
                </a:rPr>
                <a:t>77</a:t>
              </a:r>
              <a:endParaRPr lang="en-US" sz="2800" b="1" dirty="0">
                <a:solidFill>
                  <a:prstClr val="white"/>
                </a:solidFill>
              </a:endParaRPr>
            </a:p>
          </p:txBody>
        </p:sp>
        <p:sp>
          <p:nvSpPr>
            <p:cNvPr id="14" name="TextBox 13"/>
            <p:cNvSpPr txBox="1"/>
            <p:nvPr/>
          </p:nvSpPr>
          <p:spPr>
            <a:xfrm>
              <a:off x="6320908" y="4479670"/>
              <a:ext cx="1297113" cy="523220"/>
            </a:xfrm>
            <a:prstGeom prst="rect">
              <a:avLst/>
            </a:prstGeom>
            <a:noFill/>
          </p:spPr>
          <p:txBody>
            <a:bodyPr wrap="square" rtlCol="0">
              <a:spAutoFit/>
            </a:bodyPr>
            <a:lstStyle/>
            <a:p>
              <a:pPr algn="ctr"/>
              <a:r>
                <a:rPr lang="en-US" sz="2800" b="1" dirty="0" smtClean="0">
                  <a:solidFill>
                    <a:prstClr val="white"/>
                  </a:solidFill>
                </a:rPr>
                <a:t>4</a:t>
              </a:r>
              <a:endParaRPr lang="en-US" sz="2800" b="1" dirty="0">
                <a:solidFill>
                  <a:prstClr val="white"/>
                </a:solidFill>
              </a:endParaRPr>
            </a:p>
          </p:txBody>
        </p:sp>
      </p:grpSp>
      <p:grpSp>
        <p:nvGrpSpPr>
          <p:cNvPr id="35" name="Group 34"/>
          <p:cNvGrpSpPr/>
          <p:nvPr/>
        </p:nvGrpSpPr>
        <p:grpSpPr>
          <a:xfrm>
            <a:off x="4172466" y="2669059"/>
            <a:ext cx="3445555" cy="759941"/>
            <a:chOff x="4172466" y="2669059"/>
            <a:chExt cx="3445555" cy="759941"/>
          </a:xfrm>
        </p:grpSpPr>
        <p:sp>
          <p:nvSpPr>
            <p:cNvPr id="15" name="Rectangle 14"/>
            <p:cNvSpPr/>
            <p:nvPr/>
          </p:nvSpPr>
          <p:spPr>
            <a:xfrm>
              <a:off x="4184339" y="2669059"/>
              <a:ext cx="1447801" cy="759941"/>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p:cNvSpPr/>
            <p:nvPr/>
          </p:nvSpPr>
          <p:spPr>
            <a:xfrm>
              <a:off x="6320909" y="2669059"/>
              <a:ext cx="1297112" cy="759941"/>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4172466" y="2762415"/>
              <a:ext cx="1459674" cy="523220"/>
            </a:xfrm>
            <a:prstGeom prst="rect">
              <a:avLst/>
            </a:prstGeom>
            <a:noFill/>
          </p:spPr>
          <p:txBody>
            <a:bodyPr wrap="square" rtlCol="0">
              <a:spAutoFit/>
            </a:bodyPr>
            <a:lstStyle/>
            <a:p>
              <a:pPr algn="ctr"/>
              <a:r>
                <a:rPr lang="en-US" sz="2800" b="1" dirty="0" smtClean="0">
                  <a:solidFill>
                    <a:prstClr val="white"/>
                  </a:solidFill>
                </a:rPr>
                <a:t>79</a:t>
              </a:r>
              <a:endParaRPr lang="en-US" sz="2800" b="1" dirty="0">
                <a:solidFill>
                  <a:prstClr val="white"/>
                </a:solidFill>
              </a:endParaRPr>
            </a:p>
          </p:txBody>
        </p:sp>
        <p:sp>
          <p:nvSpPr>
            <p:cNvPr id="18" name="TextBox 17"/>
            <p:cNvSpPr txBox="1"/>
            <p:nvPr/>
          </p:nvSpPr>
          <p:spPr>
            <a:xfrm>
              <a:off x="6320909" y="2762415"/>
              <a:ext cx="1297111" cy="523220"/>
            </a:xfrm>
            <a:prstGeom prst="rect">
              <a:avLst/>
            </a:prstGeom>
            <a:noFill/>
          </p:spPr>
          <p:txBody>
            <a:bodyPr wrap="square" rtlCol="0">
              <a:spAutoFit/>
            </a:bodyPr>
            <a:lstStyle/>
            <a:p>
              <a:pPr algn="ctr"/>
              <a:r>
                <a:rPr lang="en-US" sz="2800" b="1" dirty="0">
                  <a:solidFill>
                    <a:prstClr val="white"/>
                  </a:solidFill>
                </a:rPr>
                <a:t>5</a:t>
              </a:r>
            </a:p>
          </p:txBody>
        </p:sp>
      </p:grpSp>
      <p:grpSp>
        <p:nvGrpSpPr>
          <p:cNvPr id="36" name="Group 35"/>
          <p:cNvGrpSpPr/>
          <p:nvPr/>
        </p:nvGrpSpPr>
        <p:grpSpPr>
          <a:xfrm>
            <a:off x="4172465" y="3429001"/>
            <a:ext cx="3445556" cy="705506"/>
            <a:chOff x="4172465" y="3429001"/>
            <a:chExt cx="3445556" cy="705506"/>
          </a:xfrm>
        </p:grpSpPr>
        <p:sp>
          <p:nvSpPr>
            <p:cNvPr id="19" name="Rectangle 18"/>
            <p:cNvSpPr/>
            <p:nvPr/>
          </p:nvSpPr>
          <p:spPr>
            <a:xfrm>
              <a:off x="4184340" y="3429001"/>
              <a:ext cx="1447800" cy="7055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p:cNvSpPr/>
            <p:nvPr/>
          </p:nvSpPr>
          <p:spPr>
            <a:xfrm>
              <a:off x="6320909" y="3429001"/>
              <a:ext cx="1297112" cy="7055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4172465" y="3550335"/>
              <a:ext cx="1459676" cy="523220"/>
            </a:xfrm>
            <a:prstGeom prst="rect">
              <a:avLst/>
            </a:prstGeom>
            <a:noFill/>
          </p:spPr>
          <p:txBody>
            <a:bodyPr wrap="square" rtlCol="0">
              <a:spAutoFit/>
            </a:bodyPr>
            <a:lstStyle/>
            <a:p>
              <a:pPr algn="ctr"/>
              <a:r>
                <a:rPr lang="en-US" sz="2800" b="1" dirty="0" smtClean="0">
                  <a:solidFill>
                    <a:prstClr val="white"/>
                  </a:solidFill>
                </a:rPr>
                <a:t>38</a:t>
              </a:r>
              <a:endParaRPr lang="en-US" sz="2800" b="1" dirty="0">
                <a:solidFill>
                  <a:prstClr val="white"/>
                </a:solidFill>
              </a:endParaRPr>
            </a:p>
          </p:txBody>
        </p:sp>
        <p:sp>
          <p:nvSpPr>
            <p:cNvPr id="22" name="TextBox 21"/>
            <p:cNvSpPr txBox="1"/>
            <p:nvPr/>
          </p:nvSpPr>
          <p:spPr>
            <a:xfrm>
              <a:off x="6320910" y="3550335"/>
              <a:ext cx="1297110" cy="523220"/>
            </a:xfrm>
            <a:prstGeom prst="rect">
              <a:avLst/>
            </a:prstGeom>
            <a:noFill/>
          </p:spPr>
          <p:txBody>
            <a:bodyPr wrap="square" rtlCol="0">
              <a:spAutoFit/>
            </a:bodyPr>
            <a:lstStyle/>
            <a:p>
              <a:pPr algn="ctr"/>
              <a:r>
                <a:rPr lang="en-US" sz="2800" b="1" dirty="0" smtClean="0">
                  <a:solidFill>
                    <a:prstClr val="white"/>
                  </a:solidFill>
                </a:rPr>
                <a:t>18</a:t>
              </a:r>
              <a:endParaRPr lang="en-US" sz="2800" b="1" dirty="0">
                <a:solidFill>
                  <a:prstClr val="white"/>
                </a:solidFill>
              </a:endParaRPr>
            </a:p>
          </p:txBody>
        </p:sp>
      </p:grpSp>
      <p:grpSp>
        <p:nvGrpSpPr>
          <p:cNvPr id="37" name="Group 36"/>
          <p:cNvGrpSpPr/>
          <p:nvPr/>
        </p:nvGrpSpPr>
        <p:grpSpPr>
          <a:xfrm>
            <a:off x="4172465" y="4073959"/>
            <a:ext cx="3445557" cy="523220"/>
            <a:chOff x="4172465" y="4073959"/>
            <a:chExt cx="3445557" cy="523220"/>
          </a:xfrm>
        </p:grpSpPr>
        <p:sp>
          <p:nvSpPr>
            <p:cNvPr id="23" name="Rectangle 22"/>
            <p:cNvSpPr/>
            <p:nvPr/>
          </p:nvSpPr>
          <p:spPr>
            <a:xfrm>
              <a:off x="4184340" y="4134507"/>
              <a:ext cx="1447800"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p:nvSpPr>
          <p:spPr>
            <a:xfrm>
              <a:off x="6320909" y="4134507"/>
              <a:ext cx="1297112"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Box 24"/>
            <p:cNvSpPr txBox="1"/>
            <p:nvPr/>
          </p:nvSpPr>
          <p:spPr>
            <a:xfrm>
              <a:off x="4172465" y="4073959"/>
              <a:ext cx="1459675" cy="523220"/>
            </a:xfrm>
            <a:prstGeom prst="rect">
              <a:avLst/>
            </a:prstGeom>
            <a:noFill/>
          </p:spPr>
          <p:txBody>
            <a:bodyPr wrap="square" rtlCol="0">
              <a:spAutoFit/>
            </a:bodyPr>
            <a:lstStyle/>
            <a:p>
              <a:pPr algn="ctr"/>
              <a:r>
                <a:rPr lang="en-US" sz="2800" b="1" dirty="0" smtClean="0">
                  <a:solidFill>
                    <a:prstClr val="white"/>
                  </a:solidFill>
                </a:rPr>
                <a:t>81</a:t>
              </a:r>
              <a:endParaRPr lang="en-US" sz="2800" b="1" dirty="0">
                <a:solidFill>
                  <a:prstClr val="white"/>
                </a:solidFill>
              </a:endParaRPr>
            </a:p>
          </p:txBody>
        </p:sp>
        <p:sp>
          <p:nvSpPr>
            <p:cNvPr id="26" name="TextBox 25"/>
            <p:cNvSpPr txBox="1"/>
            <p:nvPr/>
          </p:nvSpPr>
          <p:spPr>
            <a:xfrm>
              <a:off x="6320908" y="4073959"/>
              <a:ext cx="1297114" cy="523220"/>
            </a:xfrm>
            <a:prstGeom prst="rect">
              <a:avLst/>
            </a:prstGeom>
            <a:noFill/>
          </p:spPr>
          <p:txBody>
            <a:bodyPr wrap="square" rtlCol="0">
              <a:spAutoFit/>
            </a:bodyPr>
            <a:lstStyle/>
            <a:p>
              <a:pPr algn="ctr"/>
              <a:r>
                <a:rPr lang="en-US" sz="2800" b="1" dirty="0">
                  <a:solidFill>
                    <a:prstClr val="white"/>
                  </a:solidFill>
                </a:rPr>
                <a:t>3</a:t>
              </a:r>
            </a:p>
          </p:txBody>
        </p:sp>
      </p:grpSp>
      <p:grpSp>
        <p:nvGrpSpPr>
          <p:cNvPr id="39" name="Group 38"/>
          <p:cNvGrpSpPr/>
          <p:nvPr/>
        </p:nvGrpSpPr>
        <p:grpSpPr>
          <a:xfrm>
            <a:off x="4172465" y="4884384"/>
            <a:ext cx="3445557" cy="523220"/>
            <a:chOff x="4172465" y="4884384"/>
            <a:chExt cx="3445557" cy="523220"/>
          </a:xfrm>
        </p:grpSpPr>
        <p:sp>
          <p:nvSpPr>
            <p:cNvPr id="27" name="Rectangle 26"/>
            <p:cNvSpPr/>
            <p:nvPr/>
          </p:nvSpPr>
          <p:spPr>
            <a:xfrm>
              <a:off x="4184340" y="4944932"/>
              <a:ext cx="1447800"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p:cNvSpPr/>
            <p:nvPr/>
          </p:nvSpPr>
          <p:spPr>
            <a:xfrm>
              <a:off x="6320909" y="4944932"/>
              <a:ext cx="1297112"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TextBox 28"/>
            <p:cNvSpPr txBox="1"/>
            <p:nvPr/>
          </p:nvSpPr>
          <p:spPr>
            <a:xfrm>
              <a:off x="4172465" y="4884384"/>
              <a:ext cx="1459675" cy="523220"/>
            </a:xfrm>
            <a:prstGeom prst="rect">
              <a:avLst/>
            </a:prstGeom>
            <a:noFill/>
          </p:spPr>
          <p:txBody>
            <a:bodyPr wrap="square" rtlCol="0">
              <a:spAutoFit/>
            </a:bodyPr>
            <a:lstStyle/>
            <a:p>
              <a:pPr algn="ctr"/>
              <a:r>
                <a:rPr lang="en-US" sz="2800" b="1" dirty="0" smtClean="0">
                  <a:solidFill>
                    <a:prstClr val="white"/>
                  </a:solidFill>
                </a:rPr>
                <a:t>73</a:t>
              </a:r>
              <a:endParaRPr lang="en-US" sz="2800" b="1" dirty="0">
                <a:solidFill>
                  <a:prstClr val="white"/>
                </a:solidFill>
              </a:endParaRPr>
            </a:p>
          </p:txBody>
        </p:sp>
        <p:sp>
          <p:nvSpPr>
            <p:cNvPr id="30" name="TextBox 29"/>
            <p:cNvSpPr txBox="1"/>
            <p:nvPr/>
          </p:nvSpPr>
          <p:spPr>
            <a:xfrm>
              <a:off x="6320908" y="4884384"/>
              <a:ext cx="1297114" cy="523220"/>
            </a:xfrm>
            <a:prstGeom prst="rect">
              <a:avLst/>
            </a:prstGeom>
            <a:noFill/>
          </p:spPr>
          <p:txBody>
            <a:bodyPr wrap="square" rtlCol="0">
              <a:spAutoFit/>
            </a:bodyPr>
            <a:lstStyle/>
            <a:p>
              <a:pPr algn="ctr"/>
              <a:r>
                <a:rPr lang="en-US" sz="2800" b="1" dirty="0" smtClean="0">
                  <a:solidFill>
                    <a:prstClr val="white"/>
                  </a:solidFill>
                </a:rPr>
                <a:t>4</a:t>
              </a:r>
              <a:endParaRPr lang="en-US" sz="2800" b="1" dirty="0">
                <a:solidFill>
                  <a:prstClr val="white"/>
                </a:solidFill>
              </a:endParaRPr>
            </a:p>
          </p:txBody>
        </p:sp>
      </p:grpSp>
      <p:grpSp>
        <p:nvGrpSpPr>
          <p:cNvPr id="40" name="Group 39"/>
          <p:cNvGrpSpPr/>
          <p:nvPr/>
        </p:nvGrpSpPr>
        <p:grpSpPr>
          <a:xfrm>
            <a:off x="4172467" y="5327657"/>
            <a:ext cx="3445555" cy="751867"/>
            <a:chOff x="4172467" y="5327657"/>
            <a:chExt cx="3445555" cy="751867"/>
          </a:xfrm>
        </p:grpSpPr>
        <p:sp>
          <p:nvSpPr>
            <p:cNvPr id="31" name="Rectangle 30"/>
            <p:cNvSpPr/>
            <p:nvPr/>
          </p:nvSpPr>
          <p:spPr>
            <a:xfrm>
              <a:off x="4184341" y="5327657"/>
              <a:ext cx="1447800" cy="751867"/>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Rectangle 31"/>
            <p:cNvSpPr/>
            <p:nvPr/>
          </p:nvSpPr>
          <p:spPr>
            <a:xfrm>
              <a:off x="6320910" y="5327657"/>
              <a:ext cx="1297112" cy="751867"/>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TextBox 32"/>
            <p:cNvSpPr txBox="1"/>
            <p:nvPr/>
          </p:nvSpPr>
          <p:spPr>
            <a:xfrm>
              <a:off x="4172467" y="5460093"/>
              <a:ext cx="1459674" cy="523220"/>
            </a:xfrm>
            <a:prstGeom prst="rect">
              <a:avLst/>
            </a:prstGeom>
            <a:noFill/>
          </p:spPr>
          <p:txBody>
            <a:bodyPr wrap="square" rtlCol="0">
              <a:spAutoFit/>
            </a:bodyPr>
            <a:lstStyle/>
            <a:p>
              <a:pPr algn="ctr"/>
              <a:r>
                <a:rPr lang="en-US" sz="2800" b="1" dirty="0" smtClean="0">
                  <a:solidFill>
                    <a:prstClr val="white"/>
                  </a:solidFill>
                </a:rPr>
                <a:t>70</a:t>
              </a:r>
              <a:endParaRPr lang="en-US" sz="2800" b="1" dirty="0">
                <a:solidFill>
                  <a:prstClr val="white"/>
                </a:solidFill>
              </a:endParaRPr>
            </a:p>
          </p:txBody>
        </p:sp>
        <p:sp>
          <p:nvSpPr>
            <p:cNvPr id="34" name="TextBox 33"/>
            <p:cNvSpPr txBox="1"/>
            <p:nvPr/>
          </p:nvSpPr>
          <p:spPr>
            <a:xfrm>
              <a:off x="6320910" y="5460093"/>
              <a:ext cx="1297110" cy="523220"/>
            </a:xfrm>
            <a:prstGeom prst="rect">
              <a:avLst/>
            </a:prstGeom>
            <a:noFill/>
          </p:spPr>
          <p:txBody>
            <a:bodyPr wrap="square" rtlCol="0">
              <a:spAutoFit/>
            </a:bodyPr>
            <a:lstStyle/>
            <a:p>
              <a:pPr algn="ctr"/>
              <a:r>
                <a:rPr lang="en-US" sz="2800" b="1" dirty="0">
                  <a:solidFill>
                    <a:prstClr val="white"/>
                  </a:solidFill>
                </a:rPr>
                <a:t>2</a:t>
              </a:r>
            </a:p>
          </p:txBody>
        </p:sp>
      </p:grpSp>
      <p:grpSp>
        <p:nvGrpSpPr>
          <p:cNvPr id="43" name="Group 42"/>
          <p:cNvGrpSpPr/>
          <p:nvPr/>
        </p:nvGrpSpPr>
        <p:grpSpPr>
          <a:xfrm>
            <a:off x="4184341" y="368135"/>
            <a:ext cx="3433682" cy="2300924"/>
            <a:chOff x="4184341" y="368135"/>
            <a:chExt cx="3433682" cy="2300924"/>
          </a:xfrm>
        </p:grpSpPr>
        <p:sp>
          <p:nvSpPr>
            <p:cNvPr id="41" name="Rectangle 40"/>
            <p:cNvSpPr/>
            <p:nvPr/>
          </p:nvSpPr>
          <p:spPr>
            <a:xfrm>
              <a:off x="4184341" y="368135"/>
              <a:ext cx="1447799" cy="2300924"/>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Rectangle 41"/>
            <p:cNvSpPr/>
            <p:nvPr/>
          </p:nvSpPr>
          <p:spPr>
            <a:xfrm>
              <a:off x="6301549" y="368135"/>
              <a:ext cx="1316474" cy="2300924"/>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4" name="TextBox 43"/>
          <p:cNvSpPr txBox="1"/>
          <p:nvPr/>
        </p:nvSpPr>
        <p:spPr>
          <a:xfrm>
            <a:off x="154382" y="564490"/>
            <a:ext cx="3040083" cy="954107"/>
          </a:xfrm>
          <a:prstGeom prst="rect">
            <a:avLst/>
          </a:prstGeom>
          <a:solidFill>
            <a:schemeClr val="bg1"/>
          </a:solidFill>
        </p:spPr>
        <p:txBody>
          <a:bodyPr wrap="square" rtlCol="0">
            <a:spAutoFit/>
          </a:bodyPr>
          <a:lstStyle/>
          <a:p>
            <a:r>
              <a:rPr lang="en-US" sz="2800" b="1" dirty="0" smtClean="0">
                <a:solidFill>
                  <a:prstClr val="black"/>
                </a:solidFill>
              </a:rPr>
              <a:t>What is important to you?</a:t>
            </a:r>
            <a:endParaRPr lang="en-US" sz="2800" b="1" dirty="0">
              <a:solidFill>
                <a:prstClr val="black"/>
              </a:solidFill>
            </a:endParaRPr>
          </a:p>
        </p:txBody>
      </p:sp>
    </p:spTree>
    <p:extLst>
      <p:ext uri="{BB962C8B-B14F-4D97-AF65-F5344CB8AC3E}">
        <p14:creationId xmlns:p14="http://schemas.microsoft.com/office/powerpoint/2010/main" xmlns="" val="146349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0" y="0"/>
            <a:ext cx="9144000" cy="593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0" y="189192"/>
            <a:ext cx="9144000" cy="6258296"/>
          </a:xfrm>
          <a:prstGeom prst="rect">
            <a:avLst/>
          </a:prstGeom>
        </p:spPr>
      </p:pic>
      <p:grpSp>
        <p:nvGrpSpPr>
          <p:cNvPr id="2" name="Group 1"/>
          <p:cNvGrpSpPr/>
          <p:nvPr/>
        </p:nvGrpSpPr>
        <p:grpSpPr>
          <a:xfrm>
            <a:off x="4148714" y="2087128"/>
            <a:ext cx="3457429" cy="523220"/>
            <a:chOff x="4148714" y="2087128"/>
            <a:chExt cx="3457429" cy="523220"/>
          </a:xfrm>
        </p:grpSpPr>
        <p:sp>
          <p:nvSpPr>
            <p:cNvPr id="6" name="Rectangle 5"/>
            <p:cNvSpPr/>
            <p:nvPr/>
          </p:nvSpPr>
          <p:spPr>
            <a:xfrm>
              <a:off x="4160588" y="2147676"/>
              <a:ext cx="1447800"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6297157" y="2147676"/>
              <a:ext cx="1297112"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4148714" y="2087128"/>
              <a:ext cx="1466137" cy="523220"/>
            </a:xfrm>
            <a:prstGeom prst="rect">
              <a:avLst/>
            </a:prstGeom>
            <a:noFill/>
          </p:spPr>
          <p:txBody>
            <a:bodyPr wrap="square" rtlCol="0">
              <a:spAutoFit/>
            </a:bodyPr>
            <a:lstStyle/>
            <a:p>
              <a:pPr algn="ctr"/>
              <a:r>
                <a:rPr lang="en-US" sz="2800" b="1" dirty="0" smtClean="0">
                  <a:solidFill>
                    <a:prstClr val="white"/>
                  </a:solidFill>
                </a:rPr>
                <a:t>23</a:t>
              </a:r>
              <a:endParaRPr lang="en-US" sz="2800" b="1" dirty="0">
                <a:solidFill>
                  <a:prstClr val="white"/>
                </a:solidFill>
              </a:endParaRPr>
            </a:p>
          </p:txBody>
        </p:sp>
        <p:sp>
          <p:nvSpPr>
            <p:cNvPr id="10" name="TextBox 9"/>
            <p:cNvSpPr txBox="1"/>
            <p:nvPr/>
          </p:nvSpPr>
          <p:spPr>
            <a:xfrm>
              <a:off x="6297157" y="2087128"/>
              <a:ext cx="1308986" cy="523220"/>
            </a:xfrm>
            <a:prstGeom prst="rect">
              <a:avLst/>
            </a:prstGeom>
            <a:noFill/>
          </p:spPr>
          <p:txBody>
            <a:bodyPr wrap="square" rtlCol="0">
              <a:spAutoFit/>
            </a:bodyPr>
            <a:lstStyle/>
            <a:p>
              <a:pPr algn="ctr"/>
              <a:r>
                <a:rPr lang="en-US" sz="2800" b="1" dirty="0" smtClean="0">
                  <a:solidFill>
                    <a:prstClr val="white"/>
                  </a:solidFill>
                </a:rPr>
                <a:t>51</a:t>
              </a:r>
              <a:endParaRPr lang="en-US" sz="2800" b="1" dirty="0">
                <a:solidFill>
                  <a:prstClr val="white"/>
                </a:solidFill>
              </a:endParaRPr>
            </a:p>
          </p:txBody>
        </p:sp>
      </p:grpSp>
      <p:grpSp>
        <p:nvGrpSpPr>
          <p:cNvPr id="4" name="Group 3"/>
          <p:cNvGrpSpPr/>
          <p:nvPr/>
        </p:nvGrpSpPr>
        <p:grpSpPr>
          <a:xfrm>
            <a:off x="4160588" y="2510837"/>
            <a:ext cx="3445555" cy="523220"/>
            <a:chOff x="4160588" y="2510837"/>
            <a:chExt cx="3445555" cy="523220"/>
          </a:xfrm>
        </p:grpSpPr>
        <p:sp>
          <p:nvSpPr>
            <p:cNvPr id="11" name="Rectangle 10"/>
            <p:cNvSpPr/>
            <p:nvPr/>
          </p:nvSpPr>
          <p:spPr>
            <a:xfrm>
              <a:off x="4172462" y="2571385"/>
              <a:ext cx="1447800"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6309031" y="2571385"/>
              <a:ext cx="1297112"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4160588" y="2510837"/>
              <a:ext cx="1459674" cy="523220"/>
            </a:xfrm>
            <a:prstGeom prst="rect">
              <a:avLst/>
            </a:prstGeom>
            <a:noFill/>
          </p:spPr>
          <p:txBody>
            <a:bodyPr wrap="square" rtlCol="0">
              <a:spAutoFit/>
            </a:bodyPr>
            <a:lstStyle/>
            <a:p>
              <a:pPr algn="ctr"/>
              <a:r>
                <a:rPr lang="en-US" sz="2800" b="1" dirty="0" smtClean="0">
                  <a:solidFill>
                    <a:prstClr val="white"/>
                  </a:solidFill>
                </a:rPr>
                <a:t>53</a:t>
              </a:r>
              <a:endParaRPr lang="en-US" sz="2800" b="1" dirty="0">
                <a:solidFill>
                  <a:prstClr val="white"/>
                </a:solidFill>
              </a:endParaRPr>
            </a:p>
          </p:txBody>
        </p:sp>
        <p:sp>
          <p:nvSpPr>
            <p:cNvPr id="15" name="TextBox 14"/>
            <p:cNvSpPr txBox="1"/>
            <p:nvPr/>
          </p:nvSpPr>
          <p:spPr>
            <a:xfrm>
              <a:off x="6309031" y="2510837"/>
              <a:ext cx="1297112" cy="523220"/>
            </a:xfrm>
            <a:prstGeom prst="rect">
              <a:avLst/>
            </a:prstGeom>
            <a:noFill/>
          </p:spPr>
          <p:txBody>
            <a:bodyPr wrap="square" rtlCol="0">
              <a:spAutoFit/>
            </a:bodyPr>
            <a:lstStyle/>
            <a:p>
              <a:pPr algn="ctr"/>
              <a:r>
                <a:rPr lang="en-US" sz="2800" b="1" dirty="0" smtClean="0">
                  <a:solidFill>
                    <a:prstClr val="white"/>
                  </a:solidFill>
                </a:rPr>
                <a:t>22</a:t>
              </a:r>
              <a:endParaRPr lang="en-US" sz="2800" b="1" dirty="0">
                <a:solidFill>
                  <a:prstClr val="white"/>
                </a:solidFill>
              </a:endParaRPr>
            </a:p>
          </p:txBody>
        </p:sp>
      </p:grpSp>
      <p:grpSp>
        <p:nvGrpSpPr>
          <p:cNvPr id="42" name="Group 41"/>
          <p:cNvGrpSpPr/>
          <p:nvPr/>
        </p:nvGrpSpPr>
        <p:grpSpPr>
          <a:xfrm>
            <a:off x="4136840" y="2954110"/>
            <a:ext cx="3469303" cy="661926"/>
            <a:chOff x="4136840" y="2954110"/>
            <a:chExt cx="3469303" cy="661926"/>
          </a:xfrm>
        </p:grpSpPr>
        <p:sp>
          <p:nvSpPr>
            <p:cNvPr id="16" name="Rectangle 15"/>
            <p:cNvSpPr/>
            <p:nvPr/>
          </p:nvSpPr>
          <p:spPr>
            <a:xfrm>
              <a:off x="4148714" y="2954110"/>
              <a:ext cx="1471548" cy="66192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16"/>
            <p:cNvSpPr/>
            <p:nvPr/>
          </p:nvSpPr>
          <p:spPr>
            <a:xfrm>
              <a:off x="6285283" y="2954110"/>
              <a:ext cx="1297112" cy="66192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4136840" y="3045962"/>
              <a:ext cx="1483422" cy="523220"/>
            </a:xfrm>
            <a:prstGeom prst="rect">
              <a:avLst/>
            </a:prstGeom>
            <a:noFill/>
          </p:spPr>
          <p:txBody>
            <a:bodyPr wrap="square" rtlCol="0">
              <a:spAutoFit/>
            </a:bodyPr>
            <a:lstStyle/>
            <a:p>
              <a:pPr algn="ctr"/>
              <a:r>
                <a:rPr lang="en-US" sz="2800" b="1" dirty="0" smtClean="0">
                  <a:solidFill>
                    <a:prstClr val="white"/>
                  </a:solidFill>
                </a:rPr>
                <a:t>36</a:t>
              </a:r>
              <a:endParaRPr lang="en-US" sz="2800" b="1" dirty="0">
                <a:solidFill>
                  <a:prstClr val="white"/>
                </a:solidFill>
              </a:endParaRPr>
            </a:p>
          </p:txBody>
        </p:sp>
        <p:sp>
          <p:nvSpPr>
            <p:cNvPr id="19" name="TextBox 18"/>
            <p:cNvSpPr txBox="1"/>
            <p:nvPr/>
          </p:nvSpPr>
          <p:spPr>
            <a:xfrm>
              <a:off x="6285283" y="3045962"/>
              <a:ext cx="1320860" cy="523220"/>
            </a:xfrm>
            <a:prstGeom prst="rect">
              <a:avLst/>
            </a:prstGeom>
            <a:noFill/>
          </p:spPr>
          <p:txBody>
            <a:bodyPr wrap="square" rtlCol="0">
              <a:spAutoFit/>
            </a:bodyPr>
            <a:lstStyle/>
            <a:p>
              <a:pPr algn="ctr"/>
              <a:r>
                <a:rPr lang="en-US" sz="2800" b="1" dirty="0" smtClean="0">
                  <a:solidFill>
                    <a:prstClr val="white"/>
                  </a:solidFill>
                </a:rPr>
                <a:t>18</a:t>
              </a:r>
              <a:endParaRPr lang="en-US" sz="2800" b="1" dirty="0">
                <a:solidFill>
                  <a:prstClr val="white"/>
                </a:solidFill>
              </a:endParaRPr>
            </a:p>
          </p:txBody>
        </p:sp>
      </p:grpSp>
      <p:grpSp>
        <p:nvGrpSpPr>
          <p:cNvPr id="43" name="Group 42"/>
          <p:cNvGrpSpPr/>
          <p:nvPr/>
        </p:nvGrpSpPr>
        <p:grpSpPr>
          <a:xfrm>
            <a:off x="4146008" y="3621973"/>
            <a:ext cx="3445554" cy="615072"/>
            <a:chOff x="4146008" y="3621973"/>
            <a:chExt cx="3445554" cy="615072"/>
          </a:xfrm>
        </p:grpSpPr>
        <p:sp>
          <p:nvSpPr>
            <p:cNvPr id="20" name="Rectangle 19"/>
            <p:cNvSpPr/>
            <p:nvPr/>
          </p:nvSpPr>
          <p:spPr>
            <a:xfrm>
              <a:off x="4157881" y="3621973"/>
              <a:ext cx="1447800" cy="6150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p:cNvSpPr/>
            <p:nvPr/>
          </p:nvSpPr>
          <p:spPr>
            <a:xfrm>
              <a:off x="6294450" y="3621973"/>
              <a:ext cx="1297112" cy="6150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4146008" y="3678197"/>
              <a:ext cx="1468844" cy="523220"/>
            </a:xfrm>
            <a:prstGeom prst="rect">
              <a:avLst/>
            </a:prstGeom>
            <a:noFill/>
          </p:spPr>
          <p:txBody>
            <a:bodyPr wrap="square" rtlCol="0">
              <a:spAutoFit/>
            </a:bodyPr>
            <a:lstStyle/>
            <a:p>
              <a:pPr algn="ctr"/>
              <a:r>
                <a:rPr lang="en-US" sz="2800" b="1" dirty="0" smtClean="0">
                  <a:solidFill>
                    <a:prstClr val="white"/>
                  </a:solidFill>
                </a:rPr>
                <a:t>66</a:t>
              </a:r>
              <a:endParaRPr lang="en-US" sz="2800" b="1" dirty="0">
                <a:solidFill>
                  <a:prstClr val="white"/>
                </a:solidFill>
              </a:endParaRPr>
            </a:p>
          </p:txBody>
        </p:sp>
        <p:sp>
          <p:nvSpPr>
            <p:cNvPr id="23" name="TextBox 22"/>
            <p:cNvSpPr txBox="1"/>
            <p:nvPr/>
          </p:nvSpPr>
          <p:spPr>
            <a:xfrm>
              <a:off x="6294450" y="3678197"/>
              <a:ext cx="1293880" cy="523220"/>
            </a:xfrm>
            <a:prstGeom prst="rect">
              <a:avLst/>
            </a:prstGeom>
            <a:noFill/>
          </p:spPr>
          <p:txBody>
            <a:bodyPr wrap="square" rtlCol="0">
              <a:spAutoFit/>
            </a:bodyPr>
            <a:lstStyle/>
            <a:p>
              <a:pPr algn="ctr"/>
              <a:r>
                <a:rPr lang="en-US" sz="2800" b="1" dirty="0">
                  <a:solidFill>
                    <a:prstClr val="white"/>
                  </a:solidFill>
                </a:rPr>
                <a:t>9</a:t>
              </a:r>
            </a:p>
          </p:txBody>
        </p:sp>
      </p:grpSp>
      <p:grpSp>
        <p:nvGrpSpPr>
          <p:cNvPr id="44" name="Group 43"/>
          <p:cNvGrpSpPr/>
          <p:nvPr/>
        </p:nvGrpSpPr>
        <p:grpSpPr>
          <a:xfrm>
            <a:off x="4142775" y="4207108"/>
            <a:ext cx="3457957" cy="523220"/>
            <a:chOff x="4142775" y="4207108"/>
            <a:chExt cx="3457957" cy="523220"/>
          </a:xfrm>
        </p:grpSpPr>
        <p:sp>
          <p:nvSpPr>
            <p:cNvPr id="24" name="Rectangle 23"/>
            <p:cNvSpPr/>
            <p:nvPr/>
          </p:nvSpPr>
          <p:spPr>
            <a:xfrm>
              <a:off x="4154649" y="4267656"/>
              <a:ext cx="1447800"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Rectangle 24"/>
            <p:cNvSpPr/>
            <p:nvPr/>
          </p:nvSpPr>
          <p:spPr>
            <a:xfrm>
              <a:off x="6291218" y="4267656"/>
              <a:ext cx="1297112" cy="382725"/>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TextBox 25"/>
            <p:cNvSpPr txBox="1"/>
            <p:nvPr/>
          </p:nvSpPr>
          <p:spPr>
            <a:xfrm>
              <a:off x="4142775" y="4207108"/>
              <a:ext cx="1472076" cy="523220"/>
            </a:xfrm>
            <a:prstGeom prst="rect">
              <a:avLst/>
            </a:prstGeom>
            <a:noFill/>
          </p:spPr>
          <p:txBody>
            <a:bodyPr wrap="square" rtlCol="0">
              <a:spAutoFit/>
            </a:bodyPr>
            <a:lstStyle/>
            <a:p>
              <a:pPr algn="ctr"/>
              <a:r>
                <a:rPr lang="en-US" sz="2800" b="1" dirty="0" smtClean="0">
                  <a:solidFill>
                    <a:prstClr val="white"/>
                  </a:solidFill>
                </a:rPr>
                <a:t>69</a:t>
              </a:r>
              <a:endParaRPr lang="en-US" sz="2800" b="1" dirty="0">
                <a:solidFill>
                  <a:prstClr val="white"/>
                </a:solidFill>
              </a:endParaRPr>
            </a:p>
          </p:txBody>
        </p:sp>
        <p:sp>
          <p:nvSpPr>
            <p:cNvPr id="27" name="TextBox 26"/>
            <p:cNvSpPr txBox="1"/>
            <p:nvPr/>
          </p:nvSpPr>
          <p:spPr>
            <a:xfrm>
              <a:off x="6291218" y="4207108"/>
              <a:ext cx="1309514" cy="523220"/>
            </a:xfrm>
            <a:prstGeom prst="rect">
              <a:avLst/>
            </a:prstGeom>
            <a:noFill/>
          </p:spPr>
          <p:txBody>
            <a:bodyPr wrap="square" rtlCol="0">
              <a:spAutoFit/>
            </a:bodyPr>
            <a:lstStyle/>
            <a:p>
              <a:pPr algn="ctr"/>
              <a:r>
                <a:rPr lang="en-US" sz="2800" b="1" dirty="0">
                  <a:solidFill>
                    <a:prstClr val="white"/>
                  </a:solidFill>
                </a:rPr>
                <a:t>8</a:t>
              </a:r>
            </a:p>
          </p:txBody>
        </p:sp>
      </p:grpSp>
      <p:grpSp>
        <p:nvGrpSpPr>
          <p:cNvPr id="45" name="Group 44"/>
          <p:cNvGrpSpPr/>
          <p:nvPr/>
        </p:nvGrpSpPr>
        <p:grpSpPr>
          <a:xfrm>
            <a:off x="4136840" y="4670929"/>
            <a:ext cx="3463891" cy="615072"/>
            <a:chOff x="4136840" y="4670929"/>
            <a:chExt cx="3463891" cy="615072"/>
          </a:xfrm>
        </p:grpSpPr>
        <p:sp>
          <p:nvSpPr>
            <p:cNvPr id="28" name="Rectangle 27"/>
            <p:cNvSpPr/>
            <p:nvPr/>
          </p:nvSpPr>
          <p:spPr>
            <a:xfrm>
              <a:off x="4148714" y="4670929"/>
              <a:ext cx="1471548" cy="6150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28"/>
            <p:cNvSpPr/>
            <p:nvPr/>
          </p:nvSpPr>
          <p:spPr>
            <a:xfrm>
              <a:off x="6285283" y="4670929"/>
              <a:ext cx="1297112" cy="6150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TextBox 29"/>
            <p:cNvSpPr txBox="1"/>
            <p:nvPr/>
          </p:nvSpPr>
          <p:spPr>
            <a:xfrm>
              <a:off x="4136840" y="4727153"/>
              <a:ext cx="1495300" cy="523220"/>
            </a:xfrm>
            <a:prstGeom prst="rect">
              <a:avLst/>
            </a:prstGeom>
            <a:noFill/>
          </p:spPr>
          <p:txBody>
            <a:bodyPr wrap="square" rtlCol="0">
              <a:spAutoFit/>
            </a:bodyPr>
            <a:lstStyle/>
            <a:p>
              <a:pPr algn="ctr"/>
              <a:r>
                <a:rPr lang="en-US" sz="2800" b="1" dirty="0" smtClean="0">
                  <a:solidFill>
                    <a:prstClr val="white"/>
                  </a:solidFill>
                </a:rPr>
                <a:t>51</a:t>
              </a:r>
              <a:endParaRPr lang="en-US" sz="2800" b="1" dirty="0">
                <a:solidFill>
                  <a:prstClr val="white"/>
                </a:solidFill>
              </a:endParaRPr>
            </a:p>
          </p:txBody>
        </p:sp>
        <p:sp>
          <p:nvSpPr>
            <p:cNvPr id="31" name="TextBox 30"/>
            <p:cNvSpPr txBox="1"/>
            <p:nvPr/>
          </p:nvSpPr>
          <p:spPr>
            <a:xfrm>
              <a:off x="6285282" y="4727153"/>
              <a:ext cx="1315449" cy="523220"/>
            </a:xfrm>
            <a:prstGeom prst="rect">
              <a:avLst/>
            </a:prstGeom>
            <a:noFill/>
          </p:spPr>
          <p:txBody>
            <a:bodyPr wrap="square" rtlCol="0">
              <a:spAutoFit/>
            </a:bodyPr>
            <a:lstStyle/>
            <a:p>
              <a:pPr algn="ctr"/>
              <a:r>
                <a:rPr lang="en-US" sz="2800" b="1" dirty="0" smtClean="0">
                  <a:solidFill>
                    <a:prstClr val="white"/>
                  </a:solidFill>
                </a:rPr>
                <a:t>16</a:t>
              </a:r>
              <a:endParaRPr lang="en-US" sz="2800" b="1" dirty="0">
                <a:solidFill>
                  <a:prstClr val="white"/>
                </a:solidFill>
              </a:endParaRPr>
            </a:p>
          </p:txBody>
        </p:sp>
      </p:grpSp>
      <p:grpSp>
        <p:nvGrpSpPr>
          <p:cNvPr id="46" name="Group 45"/>
          <p:cNvGrpSpPr/>
          <p:nvPr/>
        </p:nvGrpSpPr>
        <p:grpSpPr>
          <a:xfrm>
            <a:off x="4142775" y="5324795"/>
            <a:ext cx="3457957" cy="624245"/>
            <a:chOff x="4142775" y="5324795"/>
            <a:chExt cx="3457957" cy="624245"/>
          </a:xfrm>
        </p:grpSpPr>
        <p:sp>
          <p:nvSpPr>
            <p:cNvPr id="32" name="Rectangle 31"/>
            <p:cNvSpPr/>
            <p:nvPr/>
          </p:nvSpPr>
          <p:spPr>
            <a:xfrm>
              <a:off x="4154649" y="5324795"/>
              <a:ext cx="1447800" cy="6150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Rectangle 32"/>
            <p:cNvSpPr/>
            <p:nvPr/>
          </p:nvSpPr>
          <p:spPr>
            <a:xfrm>
              <a:off x="6291218" y="5333968"/>
              <a:ext cx="1297112" cy="615072"/>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TextBox 33"/>
            <p:cNvSpPr txBox="1"/>
            <p:nvPr/>
          </p:nvSpPr>
          <p:spPr>
            <a:xfrm>
              <a:off x="4142775" y="5381019"/>
              <a:ext cx="1489365" cy="523220"/>
            </a:xfrm>
            <a:prstGeom prst="rect">
              <a:avLst/>
            </a:prstGeom>
            <a:noFill/>
          </p:spPr>
          <p:txBody>
            <a:bodyPr wrap="square" rtlCol="0">
              <a:spAutoFit/>
            </a:bodyPr>
            <a:lstStyle/>
            <a:p>
              <a:pPr algn="ctr"/>
              <a:r>
                <a:rPr lang="en-US" sz="2800" b="1" dirty="0" smtClean="0">
                  <a:solidFill>
                    <a:prstClr val="white"/>
                  </a:solidFill>
                </a:rPr>
                <a:t>69</a:t>
              </a:r>
              <a:endParaRPr lang="en-US" sz="2800" b="1" dirty="0">
                <a:solidFill>
                  <a:prstClr val="white"/>
                </a:solidFill>
              </a:endParaRPr>
            </a:p>
          </p:txBody>
        </p:sp>
        <p:sp>
          <p:nvSpPr>
            <p:cNvPr id="35" name="TextBox 34"/>
            <p:cNvSpPr txBox="1"/>
            <p:nvPr/>
          </p:nvSpPr>
          <p:spPr>
            <a:xfrm>
              <a:off x="6291218" y="5381019"/>
              <a:ext cx="1309514" cy="523220"/>
            </a:xfrm>
            <a:prstGeom prst="rect">
              <a:avLst/>
            </a:prstGeom>
            <a:noFill/>
          </p:spPr>
          <p:txBody>
            <a:bodyPr wrap="square" rtlCol="0">
              <a:spAutoFit/>
            </a:bodyPr>
            <a:lstStyle/>
            <a:p>
              <a:pPr algn="ctr"/>
              <a:r>
                <a:rPr lang="en-US" sz="2800" b="1" dirty="0">
                  <a:solidFill>
                    <a:prstClr val="white"/>
                  </a:solidFill>
                </a:rPr>
                <a:t>6</a:t>
              </a:r>
            </a:p>
          </p:txBody>
        </p:sp>
      </p:grpSp>
      <p:grpSp>
        <p:nvGrpSpPr>
          <p:cNvPr id="47" name="Group 46"/>
          <p:cNvGrpSpPr/>
          <p:nvPr/>
        </p:nvGrpSpPr>
        <p:grpSpPr>
          <a:xfrm>
            <a:off x="4155177" y="5939867"/>
            <a:ext cx="3445555" cy="523220"/>
            <a:chOff x="4155177" y="5939867"/>
            <a:chExt cx="3445555" cy="523220"/>
          </a:xfrm>
        </p:grpSpPr>
        <p:sp>
          <p:nvSpPr>
            <p:cNvPr id="36" name="Rectangle 35"/>
            <p:cNvSpPr/>
            <p:nvPr/>
          </p:nvSpPr>
          <p:spPr>
            <a:xfrm>
              <a:off x="4167051" y="5949040"/>
              <a:ext cx="1447800" cy="43410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Rectangle 36"/>
            <p:cNvSpPr/>
            <p:nvPr/>
          </p:nvSpPr>
          <p:spPr>
            <a:xfrm>
              <a:off x="6303620" y="5949041"/>
              <a:ext cx="1297112" cy="434100"/>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TextBox 37"/>
            <p:cNvSpPr txBox="1"/>
            <p:nvPr/>
          </p:nvSpPr>
          <p:spPr>
            <a:xfrm>
              <a:off x="4155177" y="5939867"/>
              <a:ext cx="1465085" cy="523220"/>
            </a:xfrm>
            <a:prstGeom prst="rect">
              <a:avLst/>
            </a:prstGeom>
            <a:noFill/>
          </p:spPr>
          <p:txBody>
            <a:bodyPr wrap="square" rtlCol="0">
              <a:spAutoFit/>
            </a:bodyPr>
            <a:lstStyle/>
            <a:p>
              <a:pPr algn="ctr"/>
              <a:r>
                <a:rPr lang="en-US" sz="2800" b="1" dirty="0" smtClean="0">
                  <a:solidFill>
                    <a:prstClr val="white"/>
                  </a:solidFill>
                </a:rPr>
                <a:t>62</a:t>
              </a:r>
              <a:endParaRPr lang="en-US" sz="2800" b="1" dirty="0">
                <a:solidFill>
                  <a:prstClr val="white"/>
                </a:solidFill>
              </a:endParaRPr>
            </a:p>
          </p:txBody>
        </p:sp>
        <p:sp>
          <p:nvSpPr>
            <p:cNvPr id="39" name="TextBox 38"/>
            <p:cNvSpPr txBox="1"/>
            <p:nvPr/>
          </p:nvSpPr>
          <p:spPr>
            <a:xfrm>
              <a:off x="6303620" y="5939867"/>
              <a:ext cx="1297112" cy="523220"/>
            </a:xfrm>
            <a:prstGeom prst="rect">
              <a:avLst/>
            </a:prstGeom>
            <a:noFill/>
          </p:spPr>
          <p:txBody>
            <a:bodyPr wrap="square" rtlCol="0">
              <a:spAutoFit/>
            </a:bodyPr>
            <a:lstStyle/>
            <a:p>
              <a:pPr algn="ctr"/>
              <a:r>
                <a:rPr lang="en-US" sz="2800" b="1" dirty="0">
                  <a:solidFill>
                    <a:prstClr val="white"/>
                  </a:solidFill>
                </a:rPr>
                <a:t>8</a:t>
              </a:r>
            </a:p>
          </p:txBody>
        </p:sp>
      </p:grpSp>
      <p:grpSp>
        <p:nvGrpSpPr>
          <p:cNvPr id="48" name="Group 47"/>
          <p:cNvGrpSpPr/>
          <p:nvPr/>
        </p:nvGrpSpPr>
        <p:grpSpPr>
          <a:xfrm>
            <a:off x="4154649" y="317500"/>
            <a:ext cx="3451494" cy="1830175"/>
            <a:chOff x="4154649" y="317500"/>
            <a:chExt cx="3451494" cy="1830175"/>
          </a:xfrm>
        </p:grpSpPr>
        <p:sp>
          <p:nvSpPr>
            <p:cNvPr id="40" name="Rectangle 39"/>
            <p:cNvSpPr/>
            <p:nvPr/>
          </p:nvSpPr>
          <p:spPr>
            <a:xfrm>
              <a:off x="4154649" y="317500"/>
              <a:ext cx="1477491" cy="1830175"/>
            </a:xfrm>
            <a:prstGeom prst="rect">
              <a:avLst/>
            </a:prstGeom>
            <a:solidFill>
              <a:srgbClr val="00B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Rectangle 40"/>
            <p:cNvSpPr/>
            <p:nvPr/>
          </p:nvSpPr>
          <p:spPr>
            <a:xfrm>
              <a:off x="6301549" y="317500"/>
              <a:ext cx="1304594" cy="18301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50" name="TextBox 49"/>
          <p:cNvSpPr txBox="1"/>
          <p:nvPr/>
        </p:nvSpPr>
        <p:spPr>
          <a:xfrm>
            <a:off x="154381" y="268094"/>
            <a:ext cx="3562596" cy="954107"/>
          </a:xfrm>
          <a:prstGeom prst="rect">
            <a:avLst/>
          </a:prstGeom>
          <a:solidFill>
            <a:schemeClr val="bg1"/>
          </a:solidFill>
        </p:spPr>
        <p:txBody>
          <a:bodyPr wrap="square" rtlCol="0">
            <a:spAutoFit/>
          </a:bodyPr>
          <a:lstStyle/>
          <a:p>
            <a:r>
              <a:rPr lang="en-US" sz="2800" b="1" dirty="0" smtClean="0">
                <a:solidFill>
                  <a:prstClr val="black"/>
                </a:solidFill>
              </a:rPr>
              <a:t>What do you think of the ideas below?</a:t>
            </a:r>
            <a:endParaRPr lang="en-US" sz="2800" b="1" dirty="0">
              <a:solidFill>
                <a:prstClr val="black"/>
              </a:solidFill>
            </a:endParaRPr>
          </a:p>
        </p:txBody>
      </p:sp>
    </p:spTree>
    <p:extLst>
      <p:ext uri="{BB962C8B-B14F-4D97-AF65-F5344CB8AC3E}">
        <p14:creationId xmlns:p14="http://schemas.microsoft.com/office/powerpoint/2010/main" xmlns="" val="3636934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childTnLst>
                                </p:cTn>
                              </p:par>
                            </p:childTnLst>
                          </p:cTn>
                        </p:par>
                        <p:par>
                          <p:cTn id="34" fill="hold">
                            <p:stCondLst>
                              <p:cond delay="5000"/>
                            </p:stCondLst>
                            <p:childTnLst>
                              <p:par>
                                <p:cTn id="35" presetID="10"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childTnLst>
                                </p:cTn>
                              </p:par>
                            </p:childTnLst>
                          </p:cTn>
                        </p:par>
                        <p:par>
                          <p:cTn id="38" fill="hold">
                            <p:stCondLst>
                              <p:cond delay="6000"/>
                            </p:stCondLst>
                            <p:childTnLst>
                              <p:par>
                                <p:cTn id="39" presetID="10" presetClass="entr" presetSubtype="0"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81000" y="990600"/>
            <a:ext cx="7467600" cy="914400"/>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r>
              <a:rPr lang="en-US" sz="3200" b="1" dirty="0" smtClean="0">
                <a:latin typeface="Calibri"/>
              </a:rPr>
              <a:t>Stakeholder Input</a:t>
            </a:r>
          </a:p>
        </p:txBody>
      </p:sp>
      <p:sp>
        <p:nvSpPr>
          <p:cNvPr id="6" name="Content Placeholder 6"/>
          <p:cNvSpPr txBox="1">
            <a:spLocks/>
          </p:cNvSpPr>
          <p:nvPr/>
        </p:nvSpPr>
        <p:spPr>
          <a:xfrm>
            <a:off x="533400" y="1524000"/>
            <a:ext cx="6019800" cy="3581400"/>
          </a:xfrm>
          <a:prstGeom prst="rect">
            <a:avLst/>
          </a:prstGeom>
        </p:spPr>
        <p:txBody>
          <a:bodyPr>
            <a:noAutofit/>
          </a:bodyPr>
          <a:lstStyle/>
          <a:p>
            <a:pPr>
              <a:spcAft>
                <a:spcPts val="1800"/>
              </a:spcAft>
            </a:pPr>
            <a:r>
              <a:rPr lang="en-US" sz="2200" b="1" dirty="0" smtClean="0">
                <a:solidFill>
                  <a:prstClr val="black">
                    <a:lumMod val="75000"/>
                    <a:lumOff val="25000"/>
                  </a:prstClr>
                </a:solidFill>
                <a:cs typeface="Arial" pitchFamily="34" charset="0"/>
              </a:rPr>
              <a:t>Make it easier and safer for pedestrians to cross</a:t>
            </a:r>
          </a:p>
          <a:p>
            <a:pPr>
              <a:spcAft>
                <a:spcPts val="1800"/>
              </a:spcAft>
            </a:pPr>
            <a:r>
              <a:rPr lang="en-US" sz="2200" b="1" dirty="0" smtClean="0">
                <a:solidFill>
                  <a:prstClr val="black">
                    <a:lumMod val="75000"/>
                    <a:lumOff val="25000"/>
                  </a:prstClr>
                </a:solidFill>
                <a:cs typeface="Arial" pitchFamily="34" charset="0"/>
              </a:rPr>
              <a:t>Improve sidewalks and bike paths</a:t>
            </a:r>
          </a:p>
          <a:p>
            <a:pPr>
              <a:spcAft>
                <a:spcPts val="1800"/>
              </a:spcAft>
            </a:pPr>
            <a:r>
              <a:rPr lang="en-US" sz="2200" b="1" dirty="0" smtClean="0">
                <a:solidFill>
                  <a:prstClr val="black">
                    <a:lumMod val="75000"/>
                    <a:lumOff val="25000"/>
                  </a:prstClr>
                </a:solidFill>
                <a:cs typeface="Arial" pitchFamily="34" charset="0"/>
              </a:rPr>
              <a:t>Better connect the neighborhoods and downtown</a:t>
            </a:r>
          </a:p>
          <a:p>
            <a:pPr>
              <a:spcAft>
                <a:spcPts val="1800"/>
              </a:spcAft>
            </a:pPr>
            <a:r>
              <a:rPr lang="en-US" sz="2200" b="1" dirty="0" smtClean="0">
                <a:solidFill>
                  <a:prstClr val="black">
                    <a:lumMod val="75000"/>
                    <a:lumOff val="25000"/>
                  </a:prstClr>
                </a:solidFill>
                <a:cs typeface="Arial" pitchFamily="34" charset="0"/>
              </a:rPr>
              <a:t>Improve transit</a:t>
            </a:r>
          </a:p>
          <a:p>
            <a:pPr>
              <a:spcAft>
                <a:spcPts val="1800"/>
              </a:spcAft>
            </a:pPr>
            <a:r>
              <a:rPr lang="en-US" sz="2200" b="1" dirty="0" smtClean="0">
                <a:solidFill>
                  <a:prstClr val="black">
                    <a:lumMod val="75000"/>
                    <a:lumOff val="25000"/>
                  </a:prstClr>
                </a:solidFill>
                <a:cs typeface="Arial" pitchFamily="34" charset="0"/>
              </a:rPr>
              <a:t>Convert the Loop to two-way traffic</a:t>
            </a:r>
          </a:p>
          <a:p>
            <a:pPr>
              <a:spcAft>
                <a:spcPts val="1800"/>
              </a:spcAft>
            </a:pPr>
            <a:r>
              <a:rPr lang="en-US" sz="2200" b="1" dirty="0" smtClean="0">
                <a:solidFill>
                  <a:prstClr val="black">
                    <a:lumMod val="75000"/>
                    <a:lumOff val="25000"/>
                  </a:prstClr>
                </a:solidFill>
                <a:cs typeface="Arial" pitchFamily="34" charset="0"/>
              </a:rPr>
              <a:t>Connect Saginaw to the Loop</a:t>
            </a:r>
          </a:p>
          <a:p>
            <a:pPr>
              <a:spcAft>
                <a:spcPts val="1800"/>
              </a:spcAft>
            </a:pPr>
            <a:r>
              <a:rPr lang="en-US" sz="2200" b="1" dirty="0" smtClean="0">
                <a:solidFill>
                  <a:prstClr val="black">
                    <a:lumMod val="75000"/>
                    <a:lumOff val="25000"/>
                  </a:prstClr>
                </a:solidFill>
                <a:cs typeface="Arial" pitchFamily="34" charset="0"/>
              </a:rPr>
              <a:t>Drivers have a hard time navigating into and out of downtown</a:t>
            </a:r>
          </a:p>
          <a:p>
            <a:pPr>
              <a:spcAft>
                <a:spcPts val="1800"/>
              </a:spcAft>
            </a:pPr>
            <a:r>
              <a:rPr lang="en-US" sz="2200" b="1" dirty="0" smtClean="0">
                <a:solidFill>
                  <a:prstClr val="black">
                    <a:lumMod val="75000"/>
                    <a:lumOff val="25000"/>
                  </a:prstClr>
                </a:solidFill>
                <a:cs typeface="Arial" pitchFamily="34" charset="0"/>
              </a:rPr>
              <a:t>The loop serves the interest of pass through drivers better than local drivers</a:t>
            </a:r>
          </a:p>
          <a:p>
            <a:pPr>
              <a:spcAft>
                <a:spcPts val="1800"/>
              </a:spcAft>
            </a:pPr>
            <a:endParaRPr lang="en-US" sz="2200" b="1" dirty="0" smtClean="0">
              <a:solidFill>
                <a:prstClr val="black">
                  <a:lumMod val="75000"/>
                  <a:lumOff val="25000"/>
                </a:prstClr>
              </a:solidFill>
              <a:cs typeface="Arial" pitchFamily="34" charset="0"/>
            </a:endParaRPr>
          </a:p>
        </p:txBody>
      </p:sp>
      <p:pic>
        <p:nvPicPr>
          <p:cNvPr id="3074" name="Picture 2" descr="J:\21636A Pontiac Livability Assessment\6.0 Source Data\Photos\Workshop 61112-61212\DSC_8506.JPG"/>
          <p:cNvPicPr>
            <a:picLocks noChangeAspect="1" noChangeArrowheads="1"/>
          </p:cNvPicPr>
          <p:nvPr/>
        </p:nvPicPr>
        <p:blipFill>
          <a:blip r:embed="rId2" cstate="email">
            <a:lum bright="25000" contrast="25000"/>
            <a:extLst>
              <a:ext uri="{28A0092B-C50C-407E-A947-70E740481C1C}">
                <a14:useLocalDpi xmlns:a14="http://schemas.microsoft.com/office/drawing/2010/main" xmlns=""/>
              </a:ext>
            </a:extLst>
          </a:blip>
          <a:srcRect/>
          <a:stretch>
            <a:fillRect/>
          </a:stretch>
        </p:blipFill>
        <p:spPr bwMode="auto">
          <a:xfrm rot="16200000">
            <a:off x="6372318" y="3911082"/>
            <a:ext cx="2895600" cy="2388636"/>
          </a:xfrm>
          <a:prstGeom prst="rect">
            <a:avLst/>
          </a:prstGeom>
          <a:ln>
            <a:noFill/>
          </a:ln>
          <a:effectLst>
            <a:outerShdw blurRad="190500" algn="tl" rotWithShape="0">
              <a:srgbClr val="000000">
                <a:alpha val="70000"/>
              </a:srgbClr>
            </a:outerShdw>
          </a:effectLst>
        </p:spPr>
      </p:pic>
      <p:cxnSp>
        <p:nvCxnSpPr>
          <p:cNvPr id="3" name="Straight Connector 2"/>
          <p:cNvCxnSpPr/>
          <p:nvPr/>
        </p:nvCxnSpPr>
        <p:spPr>
          <a:xfrm>
            <a:off x="533400" y="4868883"/>
            <a:ext cx="5748647" cy="0"/>
          </a:xfrm>
          <a:prstGeom prst="line">
            <a:avLst/>
          </a:prstGeom>
          <a:ln w="571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10443" y="5030036"/>
            <a:ext cx="222957" cy="2229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10443" y="5915966"/>
            <a:ext cx="222957" cy="2229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06298957"/>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7010400" cy="1066800"/>
          </a:xfrm>
        </p:spPr>
        <p:txBody>
          <a:bodyPr>
            <a:noAutofit/>
          </a:bodyPr>
          <a:lstStyle/>
          <a:p>
            <a:r>
              <a:rPr lang="en-US" dirty="0" smtClean="0">
                <a:latin typeface="+mn-lt"/>
                <a:cs typeface="Arial" pitchFamily="34" charset="0"/>
              </a:rPr>
              <a:t>Narrowing down the Alternatives…</a:t>
            </a:r>
            <a:endParaRPr lang="en-US" dirty="0">
              <a:latin typeface="+mn-lt"/>
            </a:endParaRPr>
          </a:p>
        </p:txBody>
      </p:sp>
      <p:pic>
        <p:nvPicPr>
          <p:cNvPr id="1028" name="Picture 4"/>
          <p:cNvPicPr>
            <a:picLocks noChangeAspect="1" noChangeArrowheads="1"/>
          </p:cNvPicPr>
          <p:nvPr/>
        </p:nvPicPr>
        <p:blipFill>
          <a:blip r:embed="rId2" cstate="print"/>
          <a:srcRect/>
          <a:stretch>
            <a:fillRect/>
          </a:stretch>
        </p:blipFill>
        <p:spPr bwMode="auto">
          <a:xfrm>
            <a:off x="4648200" y="1371599"/>
            <a:ext cx="3914786" cy="5308661"/>
          </a:xfrm>
          <a:prstGeom prst="rect">
            <a:avLst/>
          </a:prstGeom>
          <a:noFill/>
          <a:ln w="9525">
            <a:noFill/>
            <a:miter lim="800000"/>
            <a:headEnd/>
            <a:tailEnd/>
          </a:ln>
          <a:effectLst/>
        </p:spPr>
      </p:pic>
      <p:pic>
        <p:nvPicPr>
          <p:cNvPr id="1027" name="Picture 3" descr="J:\21636A Pontiac Livability Assessment\7.2 Public Involvemnt\June Workshop\Pontiac - funnel diagram-07232012 with b.png"/>
          <p:cNvPicPr>
            <a:picLocks noChangeAspect="1" noChangeArrowheads="1"/>
          </p:cNvPicPr>
          <p:nvPr/>
        </p:nvPicPr>
        <p:blipFill>
          <a:blip r:embed="rId3" cstate="print"/>
          <a:srcRect/>
          <a:stretch>
            <a:fillRect/>
          </a:stretch>
        </p:blipFill>
        <p:spPr bwMode="auto">
          <a:xfrm>
            <a:off x="990600" y="1371600"/>
            <a:ext cx="3048000" cy="5257800"/>
          </a:xfrm>
          <a:prstGeom prst="rect">
            <a:avLst/>
          </a:prstGeom>
          <a:noFill/>
        </p:spPr>
      </p:pic>
    </p:spTree>
    <p:extLst>
      <p:ext uri="{BB962C8B-B14F-4D97-AF65-F5344CB8AC3E}">
        <p14:creationId xmlns:p14="http://schemas.microsoft.com/office/powerpoint/2010/main" xmlns="" val="3501417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Recommended Alternative</a:t>
            </a:r>
            <a:endParaRPr lang="en-US" dirty="0">
              <a:solidFill>
                <a:prstClr val="white"/>
              </a:solidFill>
            </a:endParaRPr>
          </a:p>
        </p:txBody>
      </p:sp>
      <p:sp>
        <p:nvSpPr>
          <p:cNvPr id="7" name="TextBox 6"/>
          <p:cNvSpPr txBox="1"/>
          <p:nvPr/>
        </p:nvSpPr>
        <p:spPr>
          <a:xfrm>
            <a:off x="190003" y="688768"/>
            <a:ext cx="4172553" cy="523220"/>
          </a:xfrm>
          <a:prstGeom prst="rect">
            <a:avLst/>
          </a:prstGeom>
          <a:noFill/>
        </p:spPr>
        <p:txBody>
          <a:bodyPr wrap="none" rtlCol="0">
            <a:spAutoFit/>
          </a:bodyPr>
          <a:lstStyle/>
          <a:p>
            <a:r>
              <a:rPr lang="en-US" sz="2800" b="1" dirty="0" smtClean="0">
                <a:solidFill>
                  <a:prstClr val="black"/>
                </a:solidFill>
              </a:rPr>
              <a:t>Recommended Alternative</a:t>
            </a:r>
            <a:endParaRPr lang="en-US" sz="2800" b="1" dirty="0">
              <a:solidFill>
                <a:prstClr val="black"/>
              </a:solidFill>
            </a:endParaRPr>
          </a:p>
        </p:txBody>
      </p:sp>
      <p:pic>
        <p:nvPicPr>
          <p:cNvPr id="10242" name="Picture 2" descr="C:\Users\colemant\Documents\PB\Pontiac\Alternatives\recommeded alternative\map.pn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4833257" y="66983"/>
            <a:ext cx="4310743" cy="6786567"/>
          </a:xfrm>
          <a:prstGeom prst="rect">
            <a:avLst/>
          </a:prstGeom>
          <a:noFill/>
        </p:spPr>
      </p:pic>
      <p:pic>
        <p:nvPicPr>
          <p:cNvPr id="10245" name="Picture 5" descr="C:\Users\colemant\Documents\PB\Pontiac\Alternatives\recommeded alternative\mao3.png"/>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0" y="1828804"/>
            <a:ext cx="5413830" cy="4684256"/>
          </a:xfrm>
          <a:prstGeom prst="rect">
            <a:avLst/>
          </a:prstGeom>
          <a:noFill/>
        </p:spPr>
      </p:pic>
      <p:grpSp>
        <p:nvGrpSpPr>
          <p:cNvPr id="9" name="Group 8"/>
          <p:cNvGrpSpPr/>
          <p:nvPr/>
        </p:nvGrpSpPr>
        <p:grpSpPr>
          <a:xfrm>
            <a:off x="6523407" y="3909834"/>
            <a:ext cx="2475166" cy="1241109"/>
            <a:chOff x="6523407" y="3909834"/>
            <a:chExt cx="2475166" cy="1241109"/>
          </a:xfrm>
        </p:grpSpPr>
        <p:sp>
          <p:nvSpPr>
            <p:cNvPr id="3" name="TextBox 2"/>
            <p:cNvSpPr txBox="1"/>
            <p:nvPr/>
          </p:nvSpPr>
          <p:spPr>
            <a:xfrm rot="3491413">
              <a:off x="6087518" y="4345723"/>
              <a:ext cx="1241109" cy="369332"/>
            </a:xfrm>
            <a:prstGeom prst="rect">
              <a:avLst/>
            </a:prstGeom>
            <a:solidFill>
              <a:schemeClr val="tx1"/>
            </a:solidFill>
          </p:spPr>
          <p:txBody>
            <a:bodyPr wrap="none" rtlCol="0">
              <a:spAutoFit/>
            </a:bodyPr>
            <a:lstStyle/>
            <a:p>
              <a:r>
                <a:rPr lang="en-US" b="1" dirty="0" smtClean="0">
                  <a:solidFill>
                    <a:schemeClr val="bg1"/>
                  </a:solidFill>
                </a:rPr>
                <a:t>Woodward</a:t>
              </a:r>
              <a:endParaRPr lang="en-US" b="1" dirty="0">
                <a:solidFill>
                  <a:schemeClr val="bg1"/>
                </a:solidFill>
              </a:endParaRPr>
            </a:p>
          </p:txBody>
        </p:sp>
        <p:sp>
          <p:nvSpPr>
            <p:cNvPr id="8" name="TextBox 7"/>
            <p:cNvSpPr txBox="1"/>
            <p:nvPr/>
          </p:nvSpPr>
          <p:spPr>
            <a:xfrm rot="16200000">
              <a:off x="8454449" y="4345723"/>
              <a:ext cx="718915" cy="369332"/>
            </a:xfrm>
            <a:prstGeom prst="rect">
              <a:avLst/>
            </a:prstGeom>
            <a:solidFill>
              <a:schemeClr val="tx1"/>
            </a:solidFill>
          </p:spPr>
          <p:txBody>
            <a:bodyPr wrap="none" rtlCol="0">
              <a:spAutoFit/>
            </a:bodyPr>
            <a:lstStyle/>
            <a:p>
              <a:r>
                <a:rPr lang="en-US" b="1" dirty="0" smtClean="0">
                  <a:solidFill>
                    <a:schemeClr val="bg1"/>
                  </a:solidFill>
                </a:rPr>
                <a:t>Parke</a:t>
              </a:r>
              <a:endParaRPr lang="en-US" b="1" dirty="0">
                <a:solidFill>
                  <a:schemeClr val="bg1"/>
                </a:solidFill>
              </a:endParaRPr>
            </a:p>
          </p:txBody>
        </p:sp>
      </p:grpSp>
      <p:grpSp>
        <p:nvGrpSpPr>
          <p:cNvPr id="14" name="Group 13"/>
          <p:cNvGrpSpPr/>
          <p:nvPr/>
        </p:nvGrpSpPr>
        <p:grpSpPr>
          <a:xfrm>
            <a:off x="8227051" y="2300946"/>
            <a:ext cx="491319" cy="646331"/>
            <a:chOff x="8227051" y="2300946"/>
            <a:chExt cx="491319" cy="646331"/>
          </a:xfrm>
        </p:grpSpPr>
        <p:sp>
          <p:nvSpPr>
            <p:cNvPr id="4" name="Oval 3"/>
            <p:cNvSpPr/>
            <p:nvPr/>
          </p:nvSpPr>
          <p:spPr>
            <a:xfrm>
              <a:off x="8227051" y="2402006"/>
              <a:ext cx="491319" cy="4913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242597" y="2300946"/>
              <a:ext cx="418704" cy="646331"/>
            </a:xfrm>
            <a:prstGeom prst="rect">
              <a:avLst/>
            </a:prstGeom>
            <a:noFill/>
          </p:spPr>
          <p:txBody>
            <a:bodyPr wrap="none" rtlCol="0">
              <a:spAutoFit/>
            </a:bodyPr>
            <a:lstStyle/>
            <a:p>
              <a:r>
                <a:rPr lang="en-US" sz="3600" b="1" dirty="0" smtClean="0">
                  <a:solidFill>
                    <a:schemeClr val="bg1"/>
                  </a:solidFill>
                </a:rPr>
                <a:t>5</a:t>
              </a:r>
              <a:endParaRPr lang="en-US" sz="3600" b="1" dirty="0">
                <a:solidFill>
                  <a:schemeClr val="bg1"/>
                </a:solidFill>
              </a:endParaRPr>
            </a:p>
          </p:txBody>
        </p:sp>
      </p:grpSp>
      <p:grpSp>
        <p:nvGrpSpPr>
          <p:cNvPr id="19" name="Group 18"/>
          <p:cNvGrpSpPr/>
          <p:nvPr/>
        </p:nvGrpSpPr>
        <p:grpSpPr>
          <a:xfrm>
            <a:off x="7164800" y="179481"/>
            <a:ext cx="491319" cy="646331"/>
            <a:chOff x="7164800" y="179481"/>
            <a:chExt cx="491319" cy="646331"/>
          </a:xfrm>
        </p:grpSpPr>
        <p:sp>
          <p:nvSpPr>
            <p:cNvPr id="10" name="Oval 9"/>
            <p:cNvSpPr/>
            <p:nvPr/>
          </p:nvSpPr>
          <p:spPr>
            <a:xfrm>
              <a:off x="7164800" y="268405"/>
              <a:ext cx="491319" cy="4913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199595" y="179481"/>
              <a:ext cx="418704" cy="646331"/>
            </a:xfrm>
            <a:prstGeom prst="rect">
              <a:avLst/>
            </a:prstGeom>
            <a:noFill/>
          </p:spPr>
          <p:txBody>
            <a:bodyPr wrap="none" rtlCol="0">
              <a:spAutoFit/>
            </a:bodyPr>
            <a:lstStyle/>
            <a:p>
              <a:r>
                <a:rPr lang="en-US" sz="3600" b="1" dirty="0" smtClean="0">
                  <a:solidFill>
                    <a:schemeClr val="bg1"/>
                  </a:solidFill>
                </a:rPr>
                <a:t>4</a:t>
              </a:r>
              <a:endParaRPr lang="en-US" sz="3600" b="1" dirty="0">
                <a:solidFill>
                  <a:schemeClr val="bg1"/>
                </a:solidFill>
              </a:endParaRPr>
            </a:p>
          </p:txBody>
        </p:sp>
      </p:grpSp>
      <p:grpSp>
        <p:nvGrpSpPr>
          <p:cNvPr id="20" name="Group 19"/>
          <p:cNvGrpSpPr/>
          <p:nvPr/>
        </p:nvGrpSpPr>
        <p:grpSpPr>
          <a:xfrm>
            <a:off x="5826656" y="1999658"/>
            <a:ext cx="491319" cy="646331"/>
            <a:chOff x="5826656" y="1999658"/>
            <a:chExt cx="491319" cy="646331"/>
          </a:xfrm>
        </p:grpSpPr>
        <p:sp>
          <p:nvSpPr>
            <p:cNvPr id="11" name="Oval 10"/>
            <p:cNvSpPr/>
            <p:nvPr/>
          </p:nvSpPr>
          <p:spPr>
            <a:xfrm>
              <a:off x="5826656" y="2085833"/>
              <a:ext cx="491319" cy="4913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5873586" y="1999658"/>
              <a:ext cx="428322" cy="646331"/>
            </a:xfrm>
            <a:prstGeom prst="rect">
              <a:avLst/>
            </a:prstGeom>
            <a:noFill/>
          </p:spPr>
          <p:txBody>
            <a:bodyPr wrap="none" rtlCol="0">
              <a:spAutoFit/>
            </a:bodyPr>
            <a:lstStyle/>
            <a:p>
              <a:r>
                <a:rPr lang="en-US" sz="3600" b="1" dirty="0" smtClean="0">
                  <a:solidFill>
                    <a:schemeClr val="bg1"/>
                  </a:solidFill>
                </a:rPr>
                <a:t>3</a:t>
              </a:r>
              <a:endParaRPr lang="en-US" sz="3600" b="1" dirty="0">
                <a:solidFill>
                  <a:schemeClr val="bg1"/>
                </a:solidFill>
              </a:endParaRPr>
            </a:p>
          </p:txBody>
        </p:sp>
      </p:grpSp>
      <p:grpSp>
        <p:nvGrpSpPr>
          <p:cNvPr id="21" name="Group 20"/>
          <p:cNvGrpSpPr/>
          <p:nvPr/>
        </p:nvGrpSpPr>
        <p:grpSpPr>
          <a:xfrm>
            <a:off x="6348209" y="2888991"/>
            <a:ext cx="491319" cy="646331"/>
            <a:chOff x="6348209" y="2888991"/>
            <a:chExt cx="491319" cy="646331"/>
          </a:xfrm>
        </p:grpSpPr>
        <p:sp>
          <p:nvSpPr>
            <p:cNvPr id="12" name="Oval 11"/>
            <p:cNvSpPr/>
            <p:nvPr/>
          </p:nvSpPr>
          <p:spPr>
            <a:xfrm>
              <a:off x="6348209" y="2968947"/>
              <a:ext cx="491319" cy="4913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6374336" y="2888991"/>
              <a:ext cx="418704" cy="646331"/>
            </a:xfrm>
            <a:prstGeom prst="rect">
              <a:avLst/>
            </a:prstGeom>
            <a:noFill/>
          </p:spPr>
          <p:txBody>
            <a:bodyPr wrap="none" rtlCol="0">
              <a:spAutoFit/>
            </a:bodyPr>
            <a:lstStyle/>
            <a:p>
              <a:r>
                <a:rPr lang="en-US" sz="3600" b="1" dirty="0" smtClean="0">
                  <a:solidFill>
                    <a:schemeClr val="bg1"/>
                  </a:solidFill>
                </a:rPr>
                <a:t>2</a:t>
              </a:r>
              <a:endParaRPr lang="en-US" sz="3600" b="1" dirty="0">
                <a:solidFill>
                  <a:schemeClr val="bg1"/>
                </a:solidFill>
              </a:endParaRPr>
            </a:p>
          </p:txBody>
        </p:sp>
      </p:grpSp>
      <p:grpSp>
        <p:nvGrpSpPr>
          <p:cNvPr id="22" name="Group 21"/>
          <p:cNvGrpSpPr/>
          <p:nvPr/>
        </p:nvGrpSpPr>
        <p:grpSpPr>
          <a:xfrm>
            <a:off x="7794045" y="5214457"/>
            <a:ext cx="491319" cy="646331"/>
            <a:chOff x="7548386" y="4772042"/>
            <a:chExt cx="491319" cy="646331"/>
          </a:xfrm>
        </p:grpSpPr>
        <p:sp>
          <p:nvSpPr>
            <p:cNvPr id="13" name="Oval 12"/>
            <p:cNvSpPr/>
            <p:nvPr/>
          </p:nvSpPr>
          <p:spPr>
            <a:xfrm>
              <a:off x="7548386" y="4862551"/>
              <a:ext cx="491319" cy="4913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7583181" y="4772042"/>
              <a:ext cx="418704" cy="646331"/>
            </a:xfrm>
            <a:prstGeom prst="rect">
              <a:avLst/>
            </a:prstGeom>
            <a:noFill/>
          </p:spPr>
          <p:txBody>
            <a:bodyPr wrap="none" rtlCol="0">
              <a:spAutoFit/>
            </a:bodyPr>
            <a:lstStyle/>
            <a:p>
              <a:r>
                <a:rPr lang="en-US" sz="3600" b="1" dirty="0" smtClean="0">
                  <a:solidFill>
                    <a:schemeClr val="bg1"/>
                  </a:solidFill>
                </a:rPr>
                <a:t>1</a:t>
              </a:r>
              <a:endParaRPr lang="en-US" sz="3600" b="1" dirty="0">
                <a:solidFill>
                  <a:schemeClr val="bg1"/>
                </a:solidFill>
              </a:endParaRPr>
            </a:p>
          </p:txBody>
        </p:sp>
      </p:grpSp>
    </p:spTree>
    <p:extLst>
      <p:ext uri="{BB962C8B-B14F-4D97-AF65-F5344CB8AC3E}">
        <p14:creationId xmlns:p14="http://schemas.microsoft.com/office/powerpoint/2010/main" xmlns="" val="2759075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par>
                          <p:cTn id="34" fill="hold">
                            <p:stCondLst>
                              <p:cond delay="2000"/>
                            </p:stCondLst>
                            <p:childTnLst>
                              <p:par>
                                <p:cTn id="35" presetID="53" presetClass="entr" presetSubtype="16"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1725"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0" y="-1"/>
            <a:ext cx="6248400" cy="6895597"/>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440376" y="1137"/>
            <a:ext cx="2703624" cy="3392606"/>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xmlns=""/>
              </a:ext>
            </a:extLst>
          </a:blip>
          <a:srcRect/>
          <a:stretch/>
        </p:blipFill>
        <p:spPr>
          <a:xfrm>
            <a:off x="6487886" y="3962400"/>
            <a:ext cx="2656114" cy="2086487"/>
          </a:xfrm>
          <a:prstGeom prst="rect">
            <a:avLst/>
          </a:prstGeom>
        </p:spPr>
      </p:pic>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566106" y="3085747"/>
            <a:ext cx="2273300" cy="227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0383245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286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xmlns="" val="0"/>
              </a:ext>
            </a:extLst>
          </a:blip>
          <a:srcRect l="50853" t="29429" r="7488" b="27550"/>
          <a:stretch/>
        </p:blipFill>
        <p:spPr>
          <a:xfrm>
            <a:off x="941294" y="719681"/>
            <a:ext cx="7622139" cy="5621816"/>
          </a:xfrm>
          <a:prstGeom prst="rect">
            <a:avLst/>
          </a:prstGeom>
        </p:spPr>
      </p:pic>
      <p:sp>
        <p:nvSpPr>
          <p:cNvPr id="3" name="Rectangle 2"/>
          <p:cNvSpPr/>
          <p:nvPr/>
        </p:nvSpPr>
        <p:spPr>
          <a:xfrm>
            <a:off x="699911" y="1433689"/>
            <a:ext cx="2596445" cy="1140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Down Arrow 5"/>
          <p:cNvSpPr/>
          <p:nvPr/>
        </p:nvSpPr>
        <p:spPr>
          <a:xfrm rot="8920310">
            <a:off x="1815883" y="5021631"/>
            <a:ext cx="646772" cy="30108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xmlns="" val="309702826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6" name="Picture 2" descr="D:\#BRET\0BR\Grants\1 DOT Community Chall\Maps\Pontiac2010.jpg"/>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2257658" y="1099098"/>
            <a:ext cx="4720218" cy="453881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43" name="Group 1042"/>
          <p:cNvGrpSpPr/>
          <p:nvPr/>
        </p:nvGrpSpPr>
        <p:grpSpPr>
          <a:xfrm>
            <a:off x="2254870" y="2212359"/>
            <a:ext cx="1786518" cy="1956576"/>
            <a:chOff x="1221988" y="2502983"/>
            <a:chExt cx="1786518" cy="1956576"/>
          </a:xfrm>
        </p:grpSpPr>
        <p:sp>
          <p:nvSpPr>
            <p:cNvPr id="11" name="Oval 10"/>
            <p:cNvSpPr/>
            <p:nvPr/>
          </p:nvSpPr>
          <p:spPr>
            <a:xfrm>
              <a:off x="1755388" y="2502983"/>
              <a:ext cx="533400" cy="49715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0" name="Rectangle 9"/>
            <p:cNvSpPr/>
            <p:nvPr/>
          </p:nvSpPr>
          <p:spPr>
            <a:xfrm>
              <a:off x="1221988" y="2875622"/>
              <a:ext cx="1600200" cy="1524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Schools</a:t>
              </a:r>
              <a:endParaRPr lang="en-US" b="1" dirty="0">
                <a:solidFill>
                  <a:prstClr val="white"/>
                </a:solidFill>
              </a:endParaRPr>
            </a:p>
          </p:txBody>
        </p:sp>
        <p:sp>
          <p:nvSpPr>
            <p:cNvPr id="15" name="Oval 14"/>
            <p:cNvSpPr/>
            <p:nvPr/>
          </p:nvSpPr>
          <p:spPr>
            <a:xfrm>
              <a:off x="1755388" y="3962400"/>
              <a:ext cx="533400" cy="4971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0" name="Oval 19"/>
            <p:cNvSpPr/>
            <p:nvPr/>
          </p:nvSpPr>
          <p:spPr>
            <a:xfrm>
              <a:off x="2475106" y="3382538"/>
              <a:ext cx="533400" cy="497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024" name="Group 1023"/>
          <p:cNvGrpSpPr/>
          <p:nvPr/>
        </p:nvGrpSpPr>
        <p:grpSpPr>
          <a:xfrm>
            <a:off x="2254870" y="3657600"/>
            <a:ext cx="1831588" cy="1951307"/>
            <a:chOff x="1902212" y="4213457"/>
            <a:chExt cx="1831588" cy="1951307"/>
          </a:xfrm>
        </p:grpSpPr>
        <p:sp>
          <p:nvSpPr>
            <p:cNvPr id="22" name="Oval 21"/>
            <p:cNvSpPr/>
            <p:nvPr/>
          </p:nvSpPr>
          <p:spPr>
            <a:xfrm>
              <a:off x="2390542" y="4213457"/>
              <a:ext cx="637942" cy="59459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4" name="Rectangle 23"/>
            <p:cNvSpPr/>
            <p:nvPr/>
          </p:nvSpPr>
          <p:spPr>
            <a:xfrm>
              <a:off x="1902212" y="4640764"/>
              <a:ext cx="1600200" cy="1524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Jobs</a:t>
              </a:r>
              <a:endParaRPr lang="en-US" b="1" dirty="0">
                <a:solidFill>
                  <a:prstClr val="white"/>
                </a:solidFill>
              </a:endParaRPr>
            </a:p>
          </p:txBody>
        </p:sp>
        <p:sp>
          <p:nvSpPr>
            <p:cNvPr id="26" name="Oval 25"/>
            <p:cNvSpPr/>
            <p:nvPr/>
          </p:nvSpPr>
          <p:spPr>
            <a:xfrm>
              <a:off x="3200400" y="5065441"/>
              <a:ext cx="533400" cy="4971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039" name="Group 1038"/>
          <p:cNvGrpSpPr/>
          <p:nvPr/>
        </p:nvGrpSpPr>
        <p:grpSpPr>
          <a:xfrm>
            <a:off x="5108188" y="1114894"/>
            <a:ext cx="1866900" cy="1651313"/>
            <a:chOff x="5814431" y="1219200"/>
            <a:chExt cx="1866900" cy="1651313"/>
          </a:xfrm>
        </p:grpSpPr>
        <p:sp>
          <p:nvSpPr>
            <p:cNvPr id="39" name="Rectangle 38"/>
            <p:cNvSpPr/>
            <p:nvPr/>
          </p:nvSpPr>
          <p:spPr>
            <a:xfrm>
              <a:off x="6081131" y="1219200"/>
              <a:ext cx="1600200" cy="1524000"/>
            </a:xfrm>
            <a:prstGeom prst="rect">
              <a:avLst/>
            </a:prstGeom>
            <a:solidFill>
              <a:srgbClr val="AE12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Revenues</a:t>
              </a:r>
              <a:endParaRPr lang="en-US" b="1" dirty="0">
                <a:solidFill>
                  <a:prstClr val="white"/>
                </a:solidFill>
              </a:endParaRPr>
            </a:p>
          </p:txBody>
        </p:sp>
        <p:grpSp>
          <p:nvGrpSpPr>
            <p:cNvPr id="1033" name="Group 1032"/>
            <p:cNvGrpSpPr/>
            <p:nvPr/>
          </p:nvGrpSpPr>
          <p:grpSpPr>
            <a:xfrm>
              <a:off x="5814431" y="1732620"/>
              <a:ext cx="1333500" cy="1137893"/>
              <a:chOff x="5814431" y="1732620"/>
              <a:chExt cx="1333500" cy="1137893"/>
            </a:xfrm>
          </p:grpSpPr>
          <p:sp>
            <p:nvSpPr>
              <p:cNvPr id="54" name="Oval 53"/>
              <p:cNvSpPr/>
              <p:nvPr/>
            </p:nvSpPr>
            <p:spPr>
              <a:xfrm>
                <a:off x="5814431" y="1732620"/>
                <a:ext cx="533400" cy="497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55" name="Oval 54"/>
              <p:cNvSpPr/>
              <p:nvPr/>
            </p:nvSpPr>
            <p:spPr>
              <a:xfrm>
                <a:off x="6614531" y="2373354"/>
                <a:ext cx="533400" cy="497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grpSp>
        <p:nvGrpSpPr>
          <p:cNvPr id="1035" name="Group 1034"/>
          <p:cNvGrpSpPr/>
          <p:nvPr/>
        </p:nvGrpSpPr>
        <p:grpSpPr>
          <a:xfrm>
            <a:off x="3498541" y="3863743"/>
            <a:ext cx="2151546" cy="1745164"/>
            <a:chOff x="3693552" y="4960436"/>
            <a:chExt cx="2151546" cy="1745164"/>
          </a:xfrm>
        </p:grpSpPr>
        <p:grpSp>
          <p:nvGrpSpPr>
            <p:cNvPr id="1025" name="Group 1024"/>
            <p:cNvGrpSpPr/>
            <p:nvPr/>
          </p:nvGrpSpPr>
          <p:grpSpPr>
            <a:xfrm>
              <a:off x="3693552" y="4960436"/>
              <a:ext cx="1884846" cy="1745164"/>
              <a:chOff x="3693552" y="4442832"/>
              <a:chExt cx="1884846" cy="1745164"/>
            </a:xfrm>
          </p:grpSpPr>
          <p:sp>
            <p:nvSpPr>
              <p:cNvPr id="28" name="Oval 27"/>
              <p:cNvSpPr/>
              <p:nvPr/>
            </p:nvSpPr>
            <p:spPr>
              <a:xfrm>
                <a:off x="3693552" y="5088674"/>
                <a:ext cx="551346" cy="513886"/>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3" name="Rectangle 22"/>
              <p:cNvSpPr/>
              <p:nvPr/>
            </p:nvSpPr>
            <p:spPr>
              <a:xfrm>
                <a:off x="3978198" y="4663996"/>
                <a:ext cx="1600200" cy="1524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Services</a:t>
                </a:r>
                <a:endParaRPr lang="en-US" b="1" dirty="0">
                  <a:solidFill>
                    <a:prstClr val="white"/>
                  </a:solidFill>
                </a:endParaRPr>
              </a:p>
            </p:txBody>
          </p:sp>
          <p:sp>
            <p:nvSpPr>
              <p:cNvPr id="25" name="Oval 24"/>
              <p:cNvSpPr/>
              <p:nvPr/>
            </p:nvSpPr>
            <p:spPr>
              <a:xfrm>
                <a:off x="4572000" y="4442832"/>
                <a:ext cx="533400" cy="4971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sp>
          <p:nvSpPr>
            <p:cNvPr id="59" name="Oval 58"/>
            <p:cNvSpPr/>
            <p:nvPr/>
          </p:nvSpPr>
          <p:spPr>
            <a:xfrm>
              <a:off x="5311698" y="5638800"/>
              <a:ext cx="533400" cy="4971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036" name="Group 1035"/>
          <p:cNvGrpSpPr/>
          <p:nvPr/>
        </p:nvGrpSpPr>
        <p:grpSpPr>
          <a:xfrm>
            <a:off x="5097220" y="3986139"/>
            <a:ext cx="1877868" cy="1651776"/>
            <a:chOff x="5818332" y="5053824"/>
            <a:chExt cx="1877868" cy="1651776"/>
          </a:xfrm>
          <a:solidFill>
            <a:srgbClr val="FFC000"/>
          </a:solidFill>
        </p:grpSpPr>
        <p:sp>
          <p:nvSpPr>
            <p:cNvPr id="48" name="Oval 47"/>
            <p:cNvSpPr/>
            <p:nvPr/>
          </p:nvSpPr>
          <p:spPr>
            <a:xfrm>
              <a:off x="5818332" y="5591983"/>
              <a:ext cx="582468" cy="542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49" name="Rectangle 48"/>
            <p:cNvSpPr/>
            <p:nvPr/>
          </p:nvSpPr>
          <p:spPr>
            <a:xfrm>
              <a:off x="6096000" y="5181600"/>
              <a:ext cx="1600200"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Recreation</a:t>
              </a:r>
              <a:endParaRPr lang="en-US" b="1" dirty="0">
                <a:solidFill>
                  <a:prstClr val="white"/>
                </a:solidFill>
              </a:endParaRPr>
            </a:p>
          </p:txBody>
        </p:sp>
        <p:sp>
          <p:nvSpPr>
            <p:cNvPr id="50" name="Oval 49"/>
            <p:cNvSpPr/>
            <p:nvPr/>
          </p:nvSpPr>
          <p:spPr>
            <a:xfrm>
              <a:off x="6587118" y="5053824"/>
              <a:ext cx="533400" cy="49715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044" name="Group 1043"/>
          <p:cNvGrpSpPr/>
          <p:nvPr/>
        </p:nvGrpSpPr>
        <p:grpSpPr>
          <a:xfrm>
            <a:off x="5084957" y="2212359"/>
            <a:ext cx="1890131" cy="2350155"/>
            <a:chOff x="5260588" y="2484861"/>
            <a:chExt cx="1890131" cy="2350155"/>
          </a:xfrm>
        </p:grpSpPr>
        <p:sp>
          <p:nvSpPr>
            <p:cNvPr id="43" name="Oval 42"/>
            <p:cNvSpPr/>
            <p:nvPr/>
          </p:nvSpPr>
          <p:spPr>
            <a:xfrm>
              <a:off x="5996527" y="4253768"/>
              <a:ext cx="623619" cy="581248"/>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44" name="Rectangle 43"/>
            <p:cNvSpPr/>
            <p:nvPr/>
          </p:nvSpPr>
          <p:spPr>
            <a:xfrm>
              <a:off x="5550519" y="2875622"/>
              <a:ext cx="1600200" cy="1524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smtClean="0">
                  <a:solidFill>
                    <a:prstClr val="white"/>
                  </a:solidFill>
                </a:rPr>
                <a:t>Environment</a:t>
              </a:r>
              <a:endParaRPr lang="en-US" b="1" dirty="0">
                <a:solidFill>
                  <a:prstClr val="white"/>
                </a:solidFill>
              </a:endParaRPr>
            </a:p>
          </p:txBody>
        </p:sp>
        <p:sp>
          <p:nvSpPr>
            <p:cNvPr id="45" name="Oval 44"/>
            <p:cNvSpPr/>
            <p:nvPr/>
          </p:nvSpPr>
          <p:spPr>
            <a:xfrm>
              <a:off x="6056506" y="2484861"/>
              <a:ext cx="596125" cy="555622"/>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46" name="Oval 45"/>
            <p:cNvSpPr/>
            <p:nvPr/>
          </p:nvSpPr>
          <p:spPr>
            <a:xfrm>
              <a:off x="5260588" y="3389042"/>
              <a:ext cx="533400" cy="497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nvGrpSpPr>
          <p:cNvPr id="1041" name="Group 1040"/>
          <p:cNvGrpSpPr/>
          <p:nvPr/>
        </p:nvGrpSpPr>
        <p:grpSpPr>
          <a:xfrm>
            <a:off x="3505200" y="2493135"/>
            <a:ext cx="2174488" cy="1912068"/>
            <a:chOff x="3716142" y="3084241"/>
            <a:chExt cx="2174488" cy="1912068"/>
          </a:xfrm>
          <a:solidFill>
            <a:schemeClr val="bg1"/>
          </a:solidFill>
        </p:grpSpPr>
        <p:sp>
          <p:nvSpPr>
            <p:cNvPr id="18" name="Oval 17"/>
            <p:cNvSpPr/>
            <p:nvPr/>
          </p:nvSpPr>
          <p:spPr>
            <a:xfrm>
              <a:off x="3716142" y="3682224"/>
              <a:ext cx="533400" cy="497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57" name="Oval 56"/>
            <p:cNvSpPr/>
            <p:nvPr/>
          </p:nvSpPr>
          <p:spPr>
            <a:xfrm>
              <a:off x="5357230" y="3693842"/>
              <a:ext cx="533400" cy="497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21" name="Oval 20"/>
            <p:cNvSpPr/>
            <p:nvPr/>
          </p:nvSpPr>
          <p:spPr>
            <a:xfrm>
              <a:off x="4584077" y="4455842"/>
              <a:ext cx="579865" cy="5404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6" name="Rectangle 15"/>
            <p:cNvSpPr/>
            <p:nvPr/>
          </p:nvSpPr>
          <p:spPr>
            <a:xfrm>
              <a:off x="4038600" y="3180422"/>
              <a:ext cx="1600200"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black"/>
                  </a:solidFill>
                </a:rPr>
                <a:t>Transportation</a:t>
              </a:r>
              <a:endParaRPr lang="en-US" b="1" dirty="0">
                <a:solidFill>
                  <a:prstClr val="black"/>
                </a:solidFill>
              </a:endParaRPr>
            </a:p>
          </p:txBody>
        </p:sp>
        <p:sp>
          <p:nvSpPr>
            <p:cNvPr id="17" name="Oval 16"/>
            <p:cNvSpPr/>
            <p:nvPr/>
          </p:nvSpPr>
          <p:spPr>
            <a:xfrm>
              <a:off x="4572000" y="3084241"/>
              <a:ext cx="533400" cy="497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sp>
        <p:nvSpPr>
          <p:cNvPr id="5" name="TextBox 4"/>
          <p:cNvSpPr txBox="1"/>
          <p:nvPr/>
        </p:nvSpPr>
        <p:spPr>
          <a:xfrm>
            <a:off x="2254870" y="5941154"/>
            <a:ext cx="4953000" cy="461665"/>
          </a:xfrm>
          <a:prstGeom prst="rect">
            <a:avLst/>
          </a:prstGeom>
          <a:solidFill>
            <a:schemeClr val="bg1"/>
          </a:solidFill>
        </p:spPr>
        <p:txBody>
          <a:bodyPr wrap="square" rtlCol="0">
            <a:spAutoFit/>
          </a:bodyPr>
          <a:lstStyle/>
          <a:p>
            <a:pPr algn="ctr"/>
            <a:r>
              <a:rPr lang="en-US" sz="2400" b="1" dirty="0" smtClean="0">
                <a:solidFill>
                  <a:prstClr val="black"/>
                </a:solidFill>
              </a:rPr>
              <a:t>Transportation Connectivity</a:t>
            </a:r>
            <a:endParaRPr lang="en-US" sz="2400" b="1" dirty="0">
              <a:solidFill>
                <a:prstClr val="black"/>
              </a:solidFill>
            </a:endParaRPr>
          </a:p>
        </p:txBody>
      </p:sp>
      <p:grpSp>
        <p:nvGrpSpPr>
          <p:cNvPr id="1040" name="Group 1039"/>
          <p:cNvGrpSpPr/>
          <p:nvPr/>
        </p:nvGrpSpPr>
        <p:grpSpPr>
          <a:xfrm>
            <a:off x="3507988" y="1099098"/>
            <a:ext cx="2197421" cy="1933708"/>
            <a:chOff x="3733800" y="1203404"/>
            <a:chExt cx="2197421" cy="1933708"/>
          </a:xfrm>
          <a:solidFill>
            <a:srgbClr val="00B0F0"/>
          </a:solidFill>
        </p:grpSpPr>
        <p:sp>
          <p:nvSpPr>
            <p:cNvPr id="41" name="Oval 40"/>
            <p:cNvSpPr/>
            <p:nvPr/>
          </p:nvSpPr>
          <p:spPr>
            <a:xfrm>
              <a:off x="5297311" y="1638939"/>
              <a:ext cx="633910" cy="5908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nvGrpSpPr>
            <p:cNvPr id="1031" name="Group 1030"/>
            <p:cNvGrpSpPr/>
            <p:nvPr/>
          </p:nvGrpSpPr>
          <p:grpSpPr>
            <a:xfrm>
              <a:off x="3733800" y="1203404"/>
              <a:ext cx="1905000" cy="1933708"/>
              <a:chOff x="3733800" y="1203404"/>
              <a:chExt cx="1905000" cy="1933708"/>
            </a:xfrm>
            <a:grpFill/>
          </p:grpSpPr>
          <p:sp>
            <p:nvSpPr>
              <p:cNvPr id="13" name="Oval 12"/>
              <p:cNvSpPr/>
              <p:nvPr/>
            </p:nvSpPr>
            <p:spPr>
              <a:xfrm>
                <a:off x="3733800" y="1736804"/>
                <a:ext cx="533400" cy="497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12" name="Rectangle 11"/>
              <p:cNvSpPr/>
              <p:nvPr/>
            </p:nvSpPr>
            <p:spPr>
              <a:xfrm>
                <a:off x="4038600" y="1203404"/>
                <a:ext cx="1600200"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Housing</a:t>
                </a:r>
                <a:endParaRPr lang="en-US" b="1" dirty="0">
                  <a:solidFill>
                    <a:prstClr val="white"/>
                  </a:solidFill>
                </a:endParaRPr>
              </a:p>
            </p:txBody>
          </p:sp>
          <p:sp>
            <p:nvSpPr>
              <p:cNvPr id="14" name="Oval 13"/>
              <p:cNvSpPr/>
              <p:nvPr/>
            </p:nvSpPr>
            <p:spPr>
              <a:xfrm>
                <a:off x="4571999" y="2611245"/>
                <a:ext cx="564201" cy="5258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grpSp>
      <p:grpSp>
        <p:nvGrpSpPr>
          <p:cNvPr id="27" name="Group 26"/>
          <p:cNvGrpSpPr/>
          <p:nvPr/>
        </p:nvGrpSpPr>
        <p:grpSpPr>
          <a:xfrm>
            <a:off x="2257658" y="1104261"/>
            <a:ext cx="1828800" cy="1767416"/>
            <a:chOff x="1905000" y="685800"/>
            <a:chExt cx="1828800" cy="1767416"/>
          </a:xfrm>
          <a:solidFill>
            <a:srgbClr val="FF0000"/>
          </a:solidFill>
        </p:grpSpPr>
        <p:sp>
          <p:nvSpPr>
            <p:cNvPr id="4" name="Rectangle 3"/>
            <p:cNvSpPr/>
            <p:nvPr/>
          </p:nvSpPr>
          <p:spPr>
            <a:xfrm>
              <a:off x="1905000" y="685800"/>
              <a:ext cx="1600200" cy="1524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prstClr val="white"/>
                  </a:solidFill>
                </a:rPr>
                <a:t>Public </a:t>
              </a:r>
            </a:p>
            <a:p>
              <a:pPr algn="ctr"/>
              <a:r>
                <a:rPr lang="en-US" b="1" dirty="0" smtClean="0">
                  <a:solidFill>
                    <a:prstClr val="white"/>
                  </a:solidFill>
                </a:rPr>
                <a:t>Safety</a:t>
              </a:r>
              <a:endParaRPr lang="en-US" b="1" dirty="0">
                <a:solidFill>
                  <a:prstClr val="white"/>
                </a:solidFill>
              </a:endParaRPr>
            </a:p>
          </p:txBody>
        </p:sp>
        <p:sp>
          <p:nvSpPr>
            <p:cNvPr id="9" name="Oval 8"/>
            <p:cNvSpPr/>
            <p:nvPr/>
          </p:nvSpPr>
          <p:spPr>
            <a:xfrm>
              <a:off x="3200400" y="1199220"/>
              <a:ext cx="533400" cy="497159"/>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sp>
          <p:nvSpPr>
            <p:cNvPr id="7" name="Oval 6"/>
            <p:cNvSpPr/>
            <p:nvPr/>
          </p:nvSpPr>
          <p:spPr>
            <a:xfrm>
              <a:off x="2419350" y="1956057"/>
              <a:ext cx="533400" cy="49715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endParaRPr>
            </a:p>
          </p:txBody>
        </p:sp>
      </p:grpSp>
      <p:pic>
        <p:nvPicPr>
          <p:cNvPr id="53" name="Picture 2" descr="D:\#BRET\0BR\Grants\1 DOT Community Chall\Maps\Pontiac2010.jpg"/>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2260567" y="987179"/>
            <a:ext cx="4953000" cy="4762653"/>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TextBox 50"/>
          <p:cNvSpPr txBox="1"/>
          <p:nvPr/>
        </p:nvSpPr>
        <p:spPr>
          <a:xfrm>
            <a:off x="2251780" y="5791200"/>
            <a:ext cx="4953000" cy="830997"/>
          </a:xfrm>
          <a:prstGeom prst="rect">
            <a:avLst/>
          </a:prstGeom>
          <a:solidFill>
            <a:schemeClr val="tx1"/>
          </a:solidFill>
        </p:spPr>
        <p:txBody>
          <a:bodyPr wrap="square" rtlCol="0">
            <a:spAutoFit/>
          </a:bodyPr>
          <a:lstStyle/>
          <a:p>
            <a:pPr algn="ctr"/>
            <a:r>
              <a:rPr lang="en-US" sz="2400" b="1" dirty="0" smtClean="0">
                <a:solidFill>
                  <a:prstClr val="white"/>
                </a:solidFill>
              </a:rPr>
              <a:t>Pontiac’s Challenges</a:t>
            </a:r>
          </a:p>
          <a:p>
            <a:pPr algn="ctr"/>
            <a:endParaRPr lang="en-US" sz="2400" b="1" dirty="0">
              <a:solidFill>
                <a:prstClr val="white"/>
              </a:solidFill>
            </a:endParaRPr>
          </a:p>
        </p:txBody>
      </p:sp>
    </p:spTree>
    <p:extLst>
      <p:ext uri="{BB962C8B-B14F-4D97-AF65-F5344CB8AC3E}">
        <p14:creationId xmlns:p14="http://schemas.microsoft.com/office/powerpoint/2010/main" xmlns="" val="126248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6"/>
                                        </p:tgtEl>
                                      </p:cBhvr>
                                    </p:animEffect>
                                    <p:set>
                                      <p:cBhvr>
                                        <p:cTn id="7" dur="1" fill="hold">
                                          <p:stCondLst>
                                            <p:cond delay="1999"/>
                                          </p:stCondLst>
                                        </p:cTn>
                                        <p:tgtEl>
                                          <p:spTgt spid="5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044"/>
                                        </p:tgtEl>
                                        <p:attrNameLst>
                                          <p:attrName>style.visibility</p:attrName>
                                        </p:attrNameLst>
                                      </p:cBhvr>
                                      <p:to>
                                        <p:strVal val="visible"/>
                                      </p:to>
                                    </p:set>
                                    <p:animEffect transition="in" filter="fade">
                                      <p:cBhvr>
                                        <p:cTn id="14" dur="1000"/>
                                        <p:tgtEl>
                                          <p:spTgt spid="1044"/>
                                        </p:tgtEl>
                                      </p:cBhvr>
                                    </p:animEffect>
                                  </p:childTnLst>
                                </p:cTn>
                              </p:par>
                            </p:childTnLst>
                          </p:cTn>
                        </p:par>
                        <p:par>
                          <p:cTn id="15" fill="hold">
                            <p:stCondLst>
                              <p:cond delay="3000"/>
                            </p:stCondLst>
                            <p:childTnLst>
                              <p:par>
                                <p:cTn id="16" presetID="10" presetClass="entr" presetSubtype="0" fill="hold" nodeType="afterEffect">
                                  <p:stCondLst>
                                    <p:cond delay="0"/>
                                  </p:stCondLst>
                                  <p:childTnLst>
                                    <p:set>
                                      <p:cBhvr>
                                        <p:cTn id="17" dur="1" fill="hold">
                                          <p:stCondLst>
                                            <p:cond delay="0"/>
                                          </p:stCondLst>
                                        </p:cTn>
                                        <p:tgtEl>
                                          <p:spTgt spid="1039"/>
                                        </p:tgtEl>
                                        <p:attrNameLst>
                                          <p:attrName>style.visibility</p:attrName>
                                        </p:attrNameLst>
                                      </p:cBhvr>
                                      <p:to>
                                        <p:strVal val="visible"/>
                                      </p:to>
                                    </p:set>
                                    <p:animEffect transition="in" filter="fade">
                                      <p:cBhvr>
                                        <p:cTn id="18" dur="1000"/>
                                        <p:tgtEl>
                                          <p:spTgt spid="1039"/>
                                        </p:tgtEl>
                                      </p:cBhvr>
                                    </p:animEffect>
                                  </p:childTnLst>
                                </p:cTn>
                              </p:par>
                            </p:childTnLst>
                          </p:cTn>
                        </p:par>
                        <p:par>
                          <p:cTn id="19" fill="hold">
                            <p:stCondLst>
                              <p:cond delay="4000"/>
                            </p:stCondLst>
                            <p:childTnLst>
                              <p:par>
                                <p:cTn id="20" presetID="10" presetClass="entr" presetSubtype="0" fill="hold" nodeType="afterEffect">
                                  <p:stCondLst>
                                    <p:cond delay="0"/>
                                  </p:stCondLst>
                                  <p:childTnLst>
                                    <p:set>
                                      <p:cBhvr>
                                        <p:cTn id="21" dur="1" fill="hold">
                                          <p:stCondLst>
                                            <p:cond delay="0"/>
                                          </p:stCondLst>
                                        </p:cTn>
                                        <p:tgtEl>
                                          <p:spTgt spid="1040"/>
                                        </p:tgtEl>
                                        <p:attrNameLst>
                                          <p:attrName>style.visibility</p:attrName>
                                        </p:attrNameLst>
                                      </p:cBhvr>
                                      <p:to>
                                        <p:strVal val="visible"/>
                                      </p:to>
                                    </p:set>
                                    <p:animEffect transition="in" filter="fade">
                                      <p:cBhvr>
                                        <p:cTn id="22" dur="1000"/>
                                        <p:tgtEl>
                                          <p:spTgt spid="1040"/>
                                        </p:tgtEl>
                                      </p:cBhvr>
                                    </p:animEffect>
                                  </p:childTnLst>
                                </p:cTn>
                              </p:par>
                            </p:childTnLst>
                          </p:cTn>
                        </p:par>
                        <p:par>
                          <p:cTn id="23" fill="hold">
                            <p:stCondLst>
                              <p:cond delay="5000"/>
                            </p:stCondLst>
                            <p:childTnLst>
                              <p:par>
                                <p:cTn id="24" presetID="10" presetClass="entr" presetSubtype="0" fill="hold" nodeType="afterEffect">
                                  <p:stCondLst>
                                    <p:cond delay="0"/>
                                  </p:stCondLst>
                                  <p:childTnLst>
                                    <p:set>
                                      <p:cBhvr>
                                        <p:cTn id="25" dur="1" fill="hold">
                                          <p:stCondLst>
                                            <p:cond delay="0"/>
                                          </p:stCondLst>
                                        </p:cTn>
                                        <p:tgtEl>
                                          <p:spTgt spid="1024"/>
                                        </p:tgtEl>
                                        <p:attrNameLst>
                                          <p:attrName>style.visibility</p:attrName>
                                        </p:attrNameLst>
                                      </p:cBhvr>
                                      <p:to>
                                        <p:strVal val="visible"/>
                                      </p:to>
                                    </p:set>
                                    <p:animEffect transition="in" filter="fade">
                                      <p:cBhvr>
                                        <p:cTn id="26" dur="1000"/>
                                        <p:tgtEl>
                                          <p:spTgt spid="1024"/>
                                        </p:tgtEl>
                                      </p:cBhvr>
                                    </p:animEffect>
                                  </p:childTnLst>
                                </p:cTn>
                              </p:par>
                            </p:childTnLst>
                          </p:cTn>
                        </p:par>
                        <p:par>
                          <p:cTn id="27" fill="hold">
                            <p:stCondLst>
                              <p:cond delay="6000"/>
                            </p:stCondLst>
                            <p:childTnLst>
                              <p:par>
                                <p:cTn id="28" presetID="10" presetClass="entr" presetSubtype="0" fill="hold" nodeType="afterEffect">
                                  <p:stCondLst>
                                    <p:cond delay="0"/>
                                  </p:stCondLst>
                                  <p:childTnLst>
                                    <p:set>
                                      <p:cBhvr>
                                        <p:cTn id="29" dur="1" fill="hold">
                                          <p:stCondLst>
                                            <p:cond delay="0"/>
                                          </p:stCondLst>
                                        </p:cTn>
                                        <p:tgtEl>
                                          <p:spTgt spid="1043"/>
                                        </p:tgtEl>
                                        <p:attrNameLst>
                                          <p:attrName>style.visibility</p:attrName>
                                        </p:attrNameLst>
                                      </p:cBhvr>
                                      <p:to>
                                        <p:strVal val="visible"/>
                                      </p:to>
                                    </p:set>
                                    <p:animEffect transition="in" filter="fade">
                                      <p:cBhvr>
                                        <p:cTn id="30" dur="1000"/>
                                        <p:tgtEl>
                                          <p:spTgt spid="1043"/>
                                        </p:tgtEl>
                                      </p:cBhvr>
                                    </p:animEffect>
                                  </p:childTnLst>
                                </p:cTn>
                              </p:par>
                            </p:childTnLst>
                          </p:cTn>
                        </p:par>
                        <p:par>
                          <p:cTn id="31" fill="hold">
                            <p:stCondLst>
                              <p:cond delay="7000"/>
                            </p:stCondLst>
                            <p:childTnLst>
                              <p:par>
                                <p:cTn id="32" presetID="10" presetClass="entr" presetSubtype="0" fill="hold" nodeType="afterEffect">
                                  <p:stCondLst>
                                    <p:cond delay="0"/>
                                  </p:stCondLst>
                                  <p:childTnLst>
                                    <p:set>
                                      <p:cBhvr>
                                        <p:cTn id="33" dur="1" fill="hold">
                                          <p:stCondLst>
                                            <p:cond delay="0"/>
                                          </p:stCondLst>
                                        </p:cTn>
                                        <p:tgtEl>
                                          <p:spTgt spid="1036"/>
                                        </p:tgtEl>
                                        <p:attrNameLst>
                                          <p:attrName>style.visibility</p:attrName>
                                        </p:attrNameLst>
                                      </p:cBhvr>
                                      <p:to>
                                        <p:strVal val="visible"/>
                                      </p:to>
                                    </p:set>
                                    <p:animEffect transition="in" filter="fade">
                                      <p:cBhvr>
                                        <p:cTn id="34" dur="1000"/>
                                        <p:tgtEl>
                                          <p:spTgt spid="1036"/>
                                        </p:tgtEl>
                                      </p:cBhvr>
                                    </p:animEffect>
                                  </p:childTnLst>
                                </p:cTn>
                              </p:par>
                            </p:childTnLst>
                          </p:cTn>
                        </p:par>
                        <p:par>
                          <p:cTn id="35" fill="hold">
                            <p:stCondLst>
                              <p:cond delay="8000"/>
                            </p:stCondLst>
                            <p:childTnLst>
                              <p:par>
                                <p:cTn id="36" presetID="10" presetClass="entr" presetSubtype="0" fill="hold" nodeType="after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childTnLst>
                                </p:cTn>
                              </p:par>
                            </p:childTnLst>
                          </p:cTn>
                        </p:par>
                        <p:par>
                          <p:cTn id="39" fill="hold">
                            <p:stCondLst>
                              <p:cond delay="9000"/>
                            </p:stCondLst>
                            <p:childTnLst>
                              <p:par>
                                <p:cTn id="40" presetID="10" presetClass="entr" presetSubtype="0" fill="hold" nodeType="afterEffect">
                                  <p:stCondLst>
                                    <p:cond delay="0"/>
                                  </p:stCondLst>
                                  <p:childTnLst>
                                    <p:set>
                                      <p:cBhvr>
                                        <p:cTn id="41" dur="1" fill="hold">
                                          <p:stCondLst>
                                            <p:cond delay="0"/>
                                          </p:stCondLst>
                                        </p:cTn>
                                        <p:tgtEl>
                                          <p:spTgt spid="1041"/>
                                        </p:tgtEl>
                                        <p:attrNameLst>
                                          <p:attrName>style.visibility</p:attrName>
                                        </p:attrNameLst>
                                      </p:cBhvr>
                                      <p:to>
                                        <p:strVal val="visible"/>
                                      </p:to>
                                    </p:set>
                                    <p:animEffect transition="in" filter="fade">
                                      <p:cBhvr>
                                        <p:cTn id="42" dur="1000"/>
                                        <p:tgtEl>
                                          <p:spTgt spid="1041"/>
                                        </p:tgtEl>
                                      </p:cBhvr>
                                    </p:animEffect>
                                  </p:childTnLst>
                                </p:cTn>
                              </p:par>
                            </p:childTnLst>
                          </p:cTn>
                        </p:par>
                        <p:par>
                          <p:cTn id="43" fill="hold">
                            <p:stCondLst>
                              <p:cond delay="10000"/>
                            </p:stCondLst>
                            <p:childTnLst>
                              <p:par>
                                <p:cTn id="44" presetID="10" presetClass="entr" presetSubtype="0" fill="hold" nodeType="afterEffect">
                                  <p:stCondLst>
                                    <p:cond delay="150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2000"/>
                                        <p:tgtEl>
                                          <p:spTgt spid="53"/>
                                        </p:tgtEl>
                                      </p:cBhvr>
                                    </p:animEffect>
                                  </p:childTnLst>
                                </p:cTn>
                              </p:par>
                              <p:par>
                                <p:cTn id="47" presetID="10" presetClass="entr" presetSubtype="0" fill="hold" grpId="0" nodeType="withEffect">
                                  <p:stCondLst>
                                    <p:cond delay="150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2000"/>
                                        <p:tgtEl>
                                          <p:spTgt spid="5"/>
                                        </p:tgtEl>
                                      </p:cBhvr>
                                    </p:animEffect>
                                  </p:childTnLst>
                                </p:cTn>
                              </p:par>
                              <p:par>
                                <p:cTn id="50" presetID="10" presetClass="exit" presetSubtype="0" fill="hold" grpId="0" nodeType="withEffect">
                                  <p:stCondLst>
                                    <p:cond delay="1500"/>
                                  </p:stCondLst>
                                  <p:childTnLst>
                                    <p:animEffect transition="out" filter="fade">
                                      <p:cBhvr>
                                        <p:cTn id="51" dur="500"/>
                                        <p:tgtEl>
                                          <p:spTgt spid="51"/>
                                        </p:tgtEl>
                                      </p:cBhvr>
                                    </p:animEffect>
                                    <p:set>
                                      <p:cBhvr>
                                        <p:cTn id="52" dur="1" fill="hold">
                                          <p:stCondLst>
                                            <p:cond delay="499"/>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5549" t="18336" r="51918" b="45844"/>
          <a:stretch/>
        </p:blipFill>
        <p:spPr>
          <a:xfrm>
            <a:off x="0" y="423083"/>
            <a:ext cx="9144000" cy="5500047"/>
          </a:xfrm>
          <a:prstGeom prst="rect">
            <a:avLst/>
          </a:prstGeom>
        </p:spPr>
      </p:pic>
      <p:sp>
        <p:nvSpPr>
          <p:cNvPr id="5" name="Rectangle 4"/>
          <p:cNvSpPr/>
          <p:nvPr/>
        </p:nvSpPr>
        <p:spPr>
          <a:xfrm>
            <a:off x="0" y="-20577"/>
            <a:ext cx="9144000" cy="600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99637576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5739" t="61800" r="51728" b="2380"/>
          <a:stretch/>
        </p:blipFill>
        <p:spPr>
          <a:xfrm>
            <a:off x="0" y="423083"/>
            <a:ext cx="9144000" cy="5500047"/>
          </a:xfrm>
          <a:prstGeom prst="rect">
            <a:avLst/>
          </a:prstGeom>
        </p:spPr>
      </p:pic>
      <p:sp>
        <p:nvSpPr>
          <p:cNvPr id="4" name="Rectangle 3"/>
          <p:cNvSpPr/>
          <p:nvPr/>
        </p:nvSpPr>
        <p:spPr>
          <a:xfrm>
            <a:off x="0" y="-20577"/>
            <a:ext cx="9144000" cy="600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11358315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20472" y="317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1524000" y="0"/>
            <a:ext cx="6827834" cy="6781800"/>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6440376" y="1137"/>
            <a:ext cx="2703624" cy="3392606"/>
          </a:xfrm>
          <a:prstGeom prst="rect">
            <a:avLst/>
          </a:prstGeom>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69380" y="2295525"/>
            <a:ext cx="2268537" cy="227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2726158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86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50000" t="55342" r="6049" b="4850"/>
          <a:stretch/>
        </p:blipFill>
        <p:spPr>
          <a:xfrm>
            <a:off x="165610" y="784403"/>
            <a:ext cx="8041412" cy="5201954"/>
          </a:xfrm>
          <a:prstGeom prst="rect">
            <a:avLst/>
          </a:prstGeom>
        </p:spPr>
      </p:pic>
      <p:sp>
        <p:nvSpPr>
          <p:cNvPr id="2" name="Rectangle 1"/>
          <p:cNvSpPr/>
          <p:nvPr/>
        </p:nvSpPr>
        <p:spPr>
          <a:xfrm>
            <a:off x="519289" y="1478844"/>
            <a:ext cx="2088444" cy="756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Down Arrow 4"/>
          <p:cNvSpPr/>
          <p:nvPr/>
        </p:nvSpPr>
        <p:spPr>
          <a:xfrm rot="8920310">
            <a:off x="1131918" y="3924117"/>
            <a:ext cx="646772" cy="30108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xmlns="" val="80084623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5816" t="18547" r="51649" b="43384"/>
          <a:stretch/>
        </p:blipFill>
        <p:spPr>
          <a:xfrm>
            <a:off x="11151" y="448104"/>
            <a:ext cx="9144000" cy="5845282"/>
          </a:xfrm>
          <a:prstGeom prst="rect">
            <a:avLst/>
          </a:prstGeom>
        </p:spPr>
      </p:pic>
      <p:sp>
        <p:nvSpPr>
          <p:cNvPr id="3" name="Rectangle 2"/>
          <p:cNvSpPr/>
          <p:nvPr/>
        </p:nvSpPr>
        <p:spPr>
          <a:xfrm>
            <a:off x="0" y="-20577"/>
            <a:ext cx="9144000" cy="600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xmlns="" val="212220668"/>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5588" t="61931" r="51877"/>
          <a:stretch/>
        </p:blipFill>
        <p:spPr>
          <a:xfrm>
            <a:off x="0" y="448104"/>
            <a:ext cx="9144000" cy="5845282"/>
          </a:xfrm>
          <a:prstGeom prst="rect">
            <a:avLst/>
          </a:prstGeom>
        </p:spPr>
      </p:pic>
      <p:sp>
        <p:nvSpPr>
          <p:cNvPr id="9" name="Rectangle 8"/>
          <p:cNvSpPr/>
          <p:nvPr/>
        </p:nvSpPr>
        <p:spPr>
          <a:xfrm>
            <a:off x="0" y="-20577"/>
            <a:ext cx="9144000" cy="600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xmlns="" val="209246379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0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5280" y="0"/>
            <a:ext cx="9144000" cy="4169664"/>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416080" y="3429000"/>
            <a:ext cx="2727920" cy="3423092"/>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990600" y="3276599"/>
            <a:ext cx="4861520" cy="3525381"/>
          </a:xfrm>
          <a:prstGeom prst="rect">
            <a:avLst/>
          </a:prstGeom>
        </p:spPr>
      </p:pic>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3439" y="1152177"/>
            <a:ext cx="2273300" cy="227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1220162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86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50104" t="13649" r="4771" b="48606"/>
          <a:stretch/>
        </p:blipFill>
        <p:spPr>
          <a:xfrm>
            <a:off x="722670" y="778823"/>
            <a:ext cx="8256210" cy="4932368"/>
          </a:xfrm>
          <a:prstGeom prst="rect">
            <a:avLst/>
          </a:prstGeom>
        </p:spPr>
      </p:pic>
      <p:grpSp>
        <p:nvGrpSpPr>
          <p:cNvPr id="6" name="Group 5"/>
          <p:cNvGrpSpPr/>
          <p:nvPr/>
        </p:nvGrpSpPr>
        <p:grpSpPr>
          <a:xfrm>
            <a:off x="1027288" y="1174044"/>
            <a:ext cx="2842875" cy="722489"/>
            <a:chOff x="1027288" y="1174044"/>
            <a:chExt cx="2842875" cy="722489"/>
          </a:xfrm>
        </p:grpSpPr>
        <p:sp>
          <p:nvSpPr>
            <p:cNvPr id="3" name="Rectangle 2"/>
            <p:cNvSpPr/>
            <p:nvPr/>
          </p:nvSpPr>
          <p:spPr>
            <a:xfrm>
              <a:off x="1027288" y="1174044"/>
              <a:ext cx="1919111" cy="722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951052" y="1230488"/>
              <a:ext cx="1919111" cy="27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Down Arrow 3"/>
          <p:cNvSpPr/>
          <p:nvPr/>
        </p:nvSpPr>
        <p:spPr>
          <a:xfrm rot="8920310">
            <a:off x="617908" y="3083313"/>
            <a:ext cx="646772" cy="30108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xmlns="" val="2627659144"/>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5501" t="18608" r="51965" b="45988"/>
          <a:stretch/>
        </p:blipFill>
        <p:spPr>
          <a:xfrm>
            <a:off x="0" y="425666"/>
            <a:ext cx="9144000" cy="5436091"/>
          </a:xfrm>
          <a:prstGeom prst="rect">
            <a:avLst/>
          </a:prstGeom>
        </p:spPr>
      </p:pic>
      <p:sp>
        <p:nvSpPr>
          <p:cNvPr id="9" name="Rectangle 8"/>
          <p:cNvSpPr/>
          <p:nvPr/>
        </p:nvSpPr>
        <p:spPr>
          <a:xfrm>
            <a:off x="0" y="-20577"/>
            <a:ext cx="9144000" cy="600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76299176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5427" t="61835" r="52039" b="2761"/>
          <a:stretch/>
        </p:blipFill>
        <p:spPr>
          <a:xfrm>
            <a:off x="0" y="409899"/>
            <a:ext cx="9144000" cy="5436091"/>
          </a:xfrm>
          <a:prstGeom prst="rect">
            <a:avLst/>
          </a:prstGeom>
        </p:spPr>
      </p:pic>
      <p:sp>
        <p:nvSpPr>
          <p:cNvPr id="8" name="Rectangle 7"/>
          <p:cNvSpPr/>
          <p:nvPr/>
        </p:nvSpPr>
        <p:spPr>
          <a:xfrm>
            <a:off x="0" y="-20577"/>
            <a:ext cx="9144000" cy="600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83894783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4343400" cy="914400"/>
          </a:xfrm>
        </p:spPr>
        <p:txBody>
          <a:bodyPr>
            <a:normAutofit/>
          </a:bodyPr>
          <a:lstStyle/>
          <a:p>
            <a:r>
              <a:rPr lang="en-US" dirty="0" smtClean="0">
                <a:latin typeface="Arial Black" pitchFamily="34" charset="0"/>
              </a:rPr>
              <a:t>Background:</a:t>
            </a:r>
            <a:endParaRPr lang="en-US" dirty="0">
              <a:latin typeface="Arial Black" pitchFamily="34" charset="0"/>
            </a:endParaRPr>
          </a:p>
        </p:txBody>
      </p:sp>
      <p:sp>
        <p:nvSpPr>
          <p:cNvPr id="3" name="Content Placeholder 6"/>
          <p:cNvSpPr txBox="1">
            <a:spLocks/>
          </p:cNvSpPr>
          <p:nvPr/>
        </p:nvSpPr>
        <p:spPr>
          <a:xfrm>
            <a:off x="762000" y="1828800"/>
            <a:ext cx="7620000" cy="3581400"/>
          </a:xfrm>
          <a:prstGeom prst="rect">
            <a:avLst/>
          </a:prstGeom>
        </p:spPr>
        <p:txBody>
          <a:bodyPr>
            <a:noAutofit/>
          </a:bodyPr>
          <a:lstStyle/>
          <a:p>
            <a:pPr marL="176213" indent="-176213">
              <a:spcBef>
                <a:spcPct val="20000"/>
              </a:spcBef>
              <a:buFont typeface="Arial" pitchFamily="34" charset="0"/>
              <a:buChar char="•"/>
            </a:pPr>
            <a:r>
              <a:rPr lang="en-US" sz="1600" b="1" dirty="0" smtClean="0">
                <a:solidFill>
                  <a:prstClr val="black">
                    <a:lumMod val="75000"/>
                    <a:lumOff val="25000"/>
                  </a:prstClr>
                </a:solidFill>
                <a:latin typeface="Arial" pitchFamily="34" charset="0"/>
                <a:cs typeface="Arial" pitchFamily="34" charset="0"/>
              </a:rPr>
              <a:t>Oakland County Planning &amp; Economic Development Services (OCPEDS), in partnership with the City of Pontiac, applied for and was awarded a Sustainable Communities Challenge Grant in October, 2010. </a:t>
            </a:r>
          </a:p>
          <a:p>
            <a:pPr marL="176213" indent="-176213">
              <a:spcBef>
                <a:spcPct val="20000"/>
              </a:spcBef>
              <a:buFont typeface="Arial" pitchFamily="34" charset="0"/>
              <a:buChar char="•"/>
            </a:pPr>
            <a:endParaRPr lang="en-US" sz="1600" b="1" dirty="0" smtClean="0">
              <a:solidFill>
                <a:prstClr val="black">
                  <a:lumMod val="75000"/>
                  <a:lumOff val="25000"/>
                </a:prstClr>
              </a:solidFill>
              <a:latin typeface="Arial" pitchFamily="34" charset="0"/>
              <a:cs typeface="Arial" pitchFamily="34" charset="0"/>
            </a:endParaRPr>
          </a:p>
          <a:p>
            <a:pPr marL="176213" indent="-176213">
              <a:spcBef>
                <a:spcPct val="20000"/>
              </a:spcBef>
              <a:buFont typeface="Arial" pitchFamily="34" charset="0"/>
              <a:buChar char="•"/>
            </a:pPr>
            <a:r>
              <a:rPr lang="en-US" sz="1600" b="1" dirty="0" smtClean="0">
                <a:solidFill>
                  <a:prstClr val="black">
                    <a:lumMod val="75000"/>
                    <a:lumOff val="25000"/>
                  </a:prstClr>
                </a:solidFill>
                <a:latin typeface="Arial" pitchFamily="34" charset="0"/>
                <a:cs typeface="Arial" pitchFamily="34" charset="0"/>
              </a:rPr>
              <a:t>The grant provides $300,000 to develop a plan to address livability and connectivity in downtown Pontiac and surrounding neighborhoods. </a:t>
            </a:r>
            <a:br>
              <a:rPr lang="en-US" sz="1600" b="1" dirty="0" smtClean="0">
                <a:solidFill>
                  <a:prstClr val="black">
                    <a:lumMod val="75000"/>
                    <a:lumOff val="25000"/>
                  </a:prstClr>
                </a:solidFill>
                <a:latin typeface="Arial" pitchFamily="34" charset="0"/>
                <a:cs typeface="Arial" pitchFamily="34" charset="0"/>
              </a:rPr>
            </a:br>
            <a:endParaRPr lang="en-US" sz="1600" b="1" dirty="0" smtClean="0">
              <a:solidFill>
                <a:prstClr val="black">
                  <a:lumMod val="75000"/>
                  <a:lumOff val="25000"/>
                </a:prstClr>
              </a:solidFill>
              <a:latin typeface="Arial" pitchFamily="34" charset="0"/>
              <a:cs typeface="Arial" pitchFamily="34" charset="0"/>
            </a:endParaRPr>
          </a:p>
          <a:p>
            <a:pPr marL="176213" indent="-176213">
              <a:spcBef>
                <a:spcPct val="20000"/>
              </a:spcBef>
              <a:buFont typeface="Arial" pitchFamily="34" charset="0"/>
              <a:buChar char="•"/>
            </a:pPr>
            <a:r>
              <a:rPr lang="en-US" sz="1600" b="1" dirty="0" smtClean="0">
                <a:solidFill>
                  <a:prstClr val="black">
                    <a:lumMod val="75000"/>
                    <a:lumOff val="25000"/>
                  </a:prstClr>
                </a:solidFill>
                <a:latin typeface="Arial" pitchFamily="34" charset="0"/>
                <a:cs typeface="Arial" pitchFamily="34" charset="0"/>
              </a:rPr>
              <a:t>OCPEDS manages the project and provides $104,000 in in-kind match to the project, consisting of professional planning staff time.</a:t>
            </a:r>
          </a:p>
          <a:p>
            <a:pPr marL="176213" indent="-176213">
              <a:spcBef>
                <a:spcPct val="20000"/>
              </a:spcBef>
              <a:buFont typeface="Arial" pitchFamily="34" charset="0"/>
              <a:buChar char="•"/>
            </a:pPr>
            <a:endParaRPr lang="en-US" sz="1600" b="1" dirty="0" smtClean="0">
              <a:solidFill>
                <a:prstClr val="black">
                  <a:lumMod val="75000"/>
                  <a:lumOff val="25000"/>
                </a:prstClr>
              </a:solidFill>
              <a:latin typeface="Arial" pitchFamily="34" charset="0"/>
              <a:cs typeface="Arial" pitchFamily="34" charset="0"/>
            </a:endParaRPr>
          </a:p>
          <a:p>
            <a:pPr marL="176213" indent="-176213">
              <a:spcBef>
                <a:spcPct val="20000"/>
              </a:spcBef>
              <a:buFont typeface="Arial" pitchFamily="34" charset="0"/>
              <a:buChar char="•"/>
            </a:pPr>
            <a:r>
              <a:rPr lang="en-US" sz="1600" b="1" dirty="0" smtClean="0">
                <a:solidFill>
                  <a:prstClr val="black">
                    <a:lumMod val="75000"/>
                    <a:lumOff val="25000"/>
                  </a:prstClr>
                </a:solidFill>
                <a:latin typeface="Arial" pitchFamily="34" charset="0"/>
                <a:cs typeface="Arial" pitchFamily="34" charset="0"/>
              </a:rPr>
              <a:t>RFP for consultant services issued in May 2011 and consultant interviews held in July 2011.</a:t>
            </a:r>
          </a:p>
          <a:p>
            <a:pPr marL="176213" indent="-176213">
              <a:spcBef>
                <a:spcPct val="20000"/>
              </a:spcBef>
              <a:buFont typeface="Arial" pitchFamily="34" charset="0"/>
              <a:buChar char="•"/>
            </a:pPr>
            <a:endParaRPr lang="en-US" sz="1600" b="1" dirty="0" smtClean="0">
              <a:solidFill>
                <a:prstClr val="black">
                  <a:lumMod val="75000"/>
                  <a:lumOff val="25000"/>
                </a:prstClr>
              </a:solidFill>
              <a:latin typeface="Arial" pitchFamily="34" charset="0"/>
              <a:cs typeface="Arial" pitchFamily="34" charset="0"/>
            </a:endParaRPr>
          </a:p>
          <a:p>
            <a:pPr marL="176213" indent="-176213">
              <a:spcBef>
                <a:spcPct val="20000"/>
              </a:spcBef>
              <a:buFont typeface="Arial" pitchFamily="34" charset="0"/>
              <a:buChar char="•"/>
            </a:pPr>
            <a:r>
              <a:rPr lang="en-US" sz="1600" b="1" dirty="0" smtClean="0">
                <a:solidFill>
                  <a:prstClr val="black">
                    <a:lumMod val="75000"/>
                    <a:lumOff val="25000"/>
                  </a:prstClr>
                </a:solidFill>
                <a:latin typeface="Arial" pitchFamily="34" charset="0"/>
                <a:cs typeface="Arial" pitchFamily="34" charset="0"/>
              </a:rPr>
              <a:t>Parsons Brinckerhoff Team selected in August 2011.</a:t>
            </a:r>
          </a:p>
          <a:p>
            <a:pPr marL="176213" indent="-176213">
              <a:spcBef>
                <a:spcPct val="20000"/>
              </a:spcBef>
              <a:buFont typeface="Arial" pitchFamily="34" charset="0"/>
              <a:buChar char="•"/>
            </a:pPr>
            <a:endParaRPr lang="en-US" sz="1500" b="1" dirty="0" smtClean="0">
              <a:solidFill>
                <a:prstClr val="black">
                  <a:lumMod val="75000"/>
                  <a:lumOff val="25000"/>
                </a:prstClr>
              </a:solidFill>
              <a:latin typeface="Arial" pitchFamily="34" charset="0"/>
              <a:cs typeface="Arial" pitchFamily="34" charset="0"/>
            </a:endParaRPr>
          </a:p>
          <a:p>
            <a:pPr marL="404813" lvl="1" indent="-228600">
              <a:spcBef>
                <a:spcPct val="20000"/>
              </a:spcBef>
              <a:buFont typeface="Arial" pitchFamily="34" charset="0"/>
              <a:buChar char="–"/>
              <a:defRPr/>
            </a:pPr>
            <a:endParaRPr lang="en-US" sz="1500" b="1" i="1"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xmlns="" val="338816682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0"/>
            <a:ext cx="9144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491664"/>
            <a:ext cx="9144000" cy="5874672"/>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a:xfrm>
            <a:off x="6934201" y="4114800"/>
            <a:ext cx="2209800" cy="2765315"/>
          </a:xfrm>
          <a:prstGeom prst="rect">
            <a:avLst/>
          </a:prstGeom>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70639" y="145110"/>
            <a:ext cx="2273300" cy="227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5261729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86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50000" t="12699" r="5813" b="45903"/>
          <a:stretch/>
        </p:blipFill>
        <p:spPr>
          <a:xfrm>
            <a:off x="345682" y="673955"/>
            <a:ext cx="8084636" cy="5409728"/>
          </a:xfrm>
          <a:prstGeom prst="rect">
            <a:avLst/>
          </a:prstGeom>
        </p:spPr>
      </p:pic>
      <p:sp>
        <p:nvSpPr>
          <p:cNvPr id="2" name="Rectangle 1"/>
          <p:cNvSpPr/>
          <p:nvPr/>
        </p:nvSpPr>
        <p:spPr>
          <a:xfrm>
            <a:off x="462844" y="1083733"/>
            <a:ext cx="2447764" cy="1029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Down Arrow 3"/>
          <p:cNvSpPr/>
          <p:nvPr/>
        </p:nvSpPr>
        <p:spPr>
          <a:xfrm rot="6970111">
            <a:off x="1661531" y="1962616"/>
            <a:ext cx="646772" cy="30108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xmlns="" val="383740518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l="5424" t="17995" r="52042" b="43658"/>
          <a:stretch/>
        </p:blipFill>
        <p:spPr>
          <a:xfrm>
            <a:off x="-1" y="468350"/>
            <a:ext cx="9144001" cy="5888079"/>
          </a:xfrm>
          <a:prstGeom prst="rect">
            <a:avLst/>
          </a:prstGeom>
        </p:spPr>
      </p:pic>
      <p:sp>
        <p:nvSpPr>
          <p:cNvPr id="7" name="Rectangle 6"/>
          <p:cNvSpPr/>
          <p:nvPr/>
        </p:nvSpPr>
        <p:spPr>
          <a:xfrm>
            <a:off x="0" y="-20577"/>
            <a:ext cx="9144000" cy="600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27538466"/>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5730" t="62184" r="51736" b="1"/>
          <a:stretch/>
        </p:blipFill>
        <p:spPr>
          <a:xfrm>
            <a:off x="-3715" y="457199"/>
            <a:ext cx="9144001" cy="5806303"/>
          </a:xfrm>
          <a:prstGeom prst="rect">
            <a:avLst/>
          </a:prstGeom>
        </p:spPr>
      </p:pic>
      <p:sp>
        <p:nvSpPr>
          <p:cNvPr id="6" name="Rectangle 5"/>
          <p:cNvSpPr/>
          <p:nvPr/>
        </p:nvSpPr>
        <p:spPr>
          <a:xfrm>
            <a:off x="0" y="-20577"/>
            <a:ext cx="9144000" cy="600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605305060"/>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6440377" y="5718"/>
            <a:ext cx="2703623" cy="3392604"/>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xmlns=""/>
              </a:ext>
            </a:extLst>
          </a:blip>
          <a:srcRect t="28872" r="-210" b="17729"/>
          <a:stretch/>
        </p:blipFill>
        <p:spPr>
          <a:xfrm>
            <a:off x="1108335" y="5717"/>
            <a:ext cx="5332042" cy="6859549"/>
          </a:xfrm>
          <a:prstGeom prst="rect">
            <a:avLst/>
          </a:prstGeom>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86995" y="2137481"/>
            <a:ext cx="2273300" cy="227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47740597"/>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1286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xmlns="" val="0"/>
              </a:ext>
            </a:extLst>
          </a:blip>
          <a:srcRect l="50154" t="54972" r="6303" b="2781"/>
          <a:stretch/>
        </p:blipFill>
        <p:spPr>
          <a:xfrm>
            <a:off x="588645" y="635616"/>
            <a:ext cx="7966710" cy="5520690"/>
          </a:xfrm>
          <a:prstGeom prst="rect">
            <a:avLst/>
          </a:prstGeom>
          <a:ln>
            <a:noFill/>
          </a:ln>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Down Arrow 6"/>
          <p:cNvSpPr/>
          <p:nvPr/>
        </p:nvSpPr>
        <p:spPr>
          <a:xfrm rot="10800000">
            <a:off x="2129881" y="3194823"/>
            <a:ext cx="646772" cy="301083"/>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62844" y="1162756"/>
            <a:ext cx="1761067" cy="592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145819782"/>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5472" t="18188" r="51948" b="48766"/>
          <a:stretch/>
        </p:blipFill>
        <p:spPr>
          <a:xfrm>
            <a:off x="0" y="524106"/>
            <a:ext cx="9149338" cy="5071475"/>
          </a:xfrm>
          <a:prstGeom prst="rect">
            <a:avLst/>
          </a:prstGeom>
          <a:ln>
            <a:noFill/>
          </a:ln>
        </p:spPr>
      </p:pic>
      <p:sp>
        <p:nvSpPr>
          <p:cNvPr id="4" name="Rectangle 3"/>
          <p:cNvSpPr/>
          <p:nvPr/>
        </p:nvSpPr>
        <p:spPr>
          <a:xfrm>
            <a:off x="0" y="-20577"/>
            <a:ext cx="9144000" cy="600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668657582"/>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xmlns="" val="0"/>
              </a:ext>
            </a:extLst>
          </a:blip>
          <a:srcRect l="5535" t="62070" r="51885" b="5102"/>
          <a:stretch/>
        </p:blipFill>
        <p:spPr>
          <a:xfrm>
            <a:off x="-3714" y="512956"/>
            <a:ext cx="9149338" cy="5038022"/>
          </a:xfrm>
          <a:prstGeom prst="rect">
            <a:avLst/>
          </a:prstGeom>
          <a:ln>
            <a:noFill/>
          </a:ln>
        </p:spPr>
      </p:pic>
      <p:sp>
        <p:nvSpPr>
          <p:cNvPr id="4" name="Rectangle 3"/>
          <p:cNvSpPr/>
          <p:nvPr/>
        </p:nvSpPr>
        <p:spPr>
          <a:xfrm>
            <a:off x="0" y="-20577"/>
            <a:ext cx="9144000" cy="600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299203960"/>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0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15280" y="0"/>
            <a:ext cx="9144000" cy="4169664"/>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416080" y="3429000"/>
            <a:ext cx="2727920" cy="3423092"/>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990600" y="3276599"/>
            <a:ext cx="4861520" cy="3525381"/>
          </a:xfrm>
          <a:prstGeom prst="rect">
            <a:avLst/>
          </a:prstGeom>
        </p:spPr>
      </p:pic>
      <p:sp>
        <p:nvSpPr>
          <p:cNvPr id="4" name="Oval 3"/>
          <p:cNvSpPr/>
          <p:nvPr/>
        </p:nvSpPr>
        <p:spPr>
          <a:xfrm>
            <a:off x="5931143" y="781755"/>
            <a:ext cx="2190045" cy="2190045"/>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256357120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28600" y="838200"/>
            <a:ext cx="8763000" cy="914400"/>
          </a:xfrm>
          <a:prstGeom prst="rect">
            <a:avLst/>
          </a:prstGeom>
        </p:spPr>
        <p:txBody>
          <a:bodyPr>
            <a:noAutofit/>
          </a:bodyPr>
          <a:lstStyle/>
          <a:p>
            <a:pPr>
              <a:spcBef>
                <a:spcPct val="0"/>
              </a:spcBef>
              <a:defRPr/>
            </a:pPr>
            <a:r>
              <a:rPr lang="en-US" sz="2800" b="1" dirty="0" smtClean="0">
                <a:solidFill>
                  <a:srgbClr val="335346"/>
                </a:solidFill>
              </a:rPr>
              <a:t>Proposed Huron Street and Clinton River Trail Alignment</a:t>
            </a:r>
            <a:endParaRPr lang="en-US" sz="2800" b="1" dirty="0">
              <a:solidFill>
                <a:srgbClr val="335346"/>
              </a:solidFill>
            </a:endParaRPr>
          </a:p>
        </p:txBody>
      </p:sp>
      <p:sp>
        <p:nvSpPr>
          <p:cNvPr id="4" name="TextBox 3"/>
          <p:cNvSpPr txBox="1"/>
          <p:nvPr/>
        </p:nvSpPr>
        <p:spPr>
          <a:xfrm>
            <a:off x="-228600" y="1524000"/>
            <a:ext cx="3287486" cy="2893100"/>
          </a:xfrm>
          <a:prstGeom prst="rect">
            <a:avLst/>
          </a:prstGeom>
          <a:noFill/>
        </p:spPr>
        <p:txBody>
          <a:bodyPr wrap="square" rtlCol="0">
            <a:spAutoFit/>
          </a:bodyPr>
          <a:lstStyle/>
          <a:p>
            <a:pPr marL="628650" lvl="1" indent="-452438"/>
            <a:r>
              <a:rPr lang="en-US" sz="1400" b="1" dirty="0" smtClean="0">
                <a:solidFill>
                  <a:prstClr val="black">
                    <a:lumMod val="75000"/>
                    <a:lumOff val="25000"/>
                  </a:prstClr>
                </a:solidFill>
                <a:cs typeface="Arial" pitchFamily="34" charset="0"/>
              </a:rPr>
              <a:t>    Proposal:</a:t>
            </a:r>
          </a:p>
          <a:p>
            <a:pPr marL="569913" lvl="2" indent="-225425">
              <a:buFont typeface="Arial" pitchFamily="34" charset="0"/>
              <a:buChar char="•"/>
            </a:pPr>
            <a:r>
              <a:rPr lang="en-US" sz="1400" b="1" dirty="0" smtClean="0">
                <a:solidFill>
                  <a:prstClr val="black">
                    <a:lumMod val="75000"/>
                    <a:lumOff val="25000"/>
                  </a:prstClr>
                </a:solidFill>
                <a:cs typeface="Arial" pitchFamily="34" charset="0"/>
              </a:rPr>
              <a:t>Clinton River Trail proposed on Pike Street and Paddock Street</a:t>
            </a:r>
          </a:p>
          <a:p>
            <a:pPr marL="1027113" lvl="3" indent="-225425">
              <a:buFont typeface="Arial" pitchFamily="34" charset="0"/>
              <a:buChar char="•"/>
            </a:pPr>
            <a:r>
              <a:rPr lang="en-US" sz="1400" b="1" dirty="0" smtClean="0">
                <a:solidFill>
                  <a:prstClr val="black">
                    <a:lumMod val="75000"/>
                    <a:lumOff val="25000"/>
                  </a:prstClr>
                </a:solidFill>
                <a:cs typeface="Arial" pitchFamily="34" charset="0"/>
              </a:rPr>
              <a:t>Better access to downtown</a:t>
            </a:r>
          </a:p>
          <a:p>
            <a:pPr marL="1027113" lvl="3" indent="-225425">
              <a:buFont typeface="Arial" pitchFamily="34" charset="0"/>
              <a:buChar char="•"/>
            </a:pPr>
            <a:r>
              <a:rPr lang="en-US" sz="1400" b="1" dirty="0" smtClean="0">
                <a:solidFill>
                  <a:prstClr val="black">
                    <a:lumMod val="75000"/>
                    <a:lumOff val="25000"/>
                  </a:prstClr>
                </a:solidFill>
                <a:cs typeface="Arial" pitchFamily="34" charset="0"/>
              </a:rPr>
              <a:t>Lower speed roads</a:t>
            </a:r>
          </a:p>
          <a:p>
            <a:pPr marL="569913" lvl="2" indent="-225425">
              <a:buFont typeface="Arial" pitchFamily="34" charset="0"/>
              <a:buChar char="•"/>
            </a:pPr>
            <a:r>
              <a:rPr lang="en-US" sz="1400" b="1" dirty="0" smtClean="0">
                <a:solidFill>
                  <a:prstClr val="black">
                    <a:lumMod val="75000"/>
                    <a:lumOff val="25000"/>
                  </a:prstClr>
                </a:solidFill>
                <a:cs typeface="Arial" pitchFamily="34" charset="0"/>
              </a:rPr>
              <a:t>University Dr. converted to 2-way</a:t>
            </a:r>
          </a:p>
          <a:p>
            <a:pPr marL="569913" lvl="2" indent="-225425">
              <a:buFont typeface="Arial" pitchFamily="34" charset="0"/>
              <a:buChar char="•"/>
            </a:pPr>
            <a:r>
              <a:rPr lang="en-US" sz="1400" b="1" dirty="0" smtClean="0">
                <a:solidFill>
                  <a:prstClr val="black">
                    <a:lumMod val="75000"/>
                    <a:lumOff val="25000"/>
                  </a:prstClr>
                </a:solidFill>
                <a:cs typeface="Arial" pitchFamily="34" charset="0"/>
              </a:rPr>
              <a:t>Huron Street converted to 2-way between Mill Street and freeway portion of M-59</a:t>
            </a:r>
          </a:p>
          <a:p>
            <a:pPr marL="569913" lvl="2" indent="-225425">
              <a:buFont typeface="Arial" pitchFamily="34" charset="0"/>
              <a:buChar char="•"/>
            </a:pPr>
            <a:r>
              <a:rPr lang="en-US" sz="1400" b="1" dirty="0" smtClean="0">
                <a:solidFill>
                  <a:prstClr val="black">
                    <a:lumMod val="75000"/>
                    <a:lumOff val="25000"/>
                  </a:prstClr>
                </a:solidFill>
                <a:cs typeface="Arial" pitchFamily="34" charset="0"/>
              </a:rPr>
              <a:t>2-way conversion allows existing structure to be used by Clinton River Trail to cross river</a:t>
            </a:r>
            <a:r>
              <a:rPr lang="en-US" sz="1400" b="1" dirty="0" smtClean="0">
                <a:solidFill>
                  <a:prstClr val="black">
                    <a:lumMod val="75000"/>
                    <a:lumOff val="25000"/>
                  </a:prstClr>
                </a:solidFill>
              </a:rPr>
              <a:t/>
            </a:r>
            <a:br>
              <a:rPr lang="en-US" sz="1400" b="1" dirty="0" smtClean="0">
                <a:solidFill>
                  <a:prstClr val="black">
                    <a:lumMod val="75000"/>
                    <a:lumOff val="25000"/>
                  </a:prstClr>
                </a:solidFill>
              </a:rPr>
            </a:br>
            <a:endParaRPr lang="en-US" sz="1400" b="1" dirty="0">
              <a:solidFill>
                <a:prstClr val="black">
                  <a:lumMod val="75000"/>
                  <a:lumOff val="25000"/>
                </a:prstClr>
              </a:solidFill>
            </a:endParaRPr>
          </a:p>
        </p:txBody>
      </p:sp>
      <p:sp>
        <p:nvSpPr>
          <p:cNvPr id="5" name="Rectangle 4"/>
          <p:cNvSpPr/>
          <p:nvPr/>
        </p:nvSpPr>
        <p:spPr>
          <a:xfrm>
            <a:off x="178130" y="4953000"/>
            <a:ext cx="2717470" cy="954107"/>
          </a:xfrm>
          <a:prstGeom prst="rect">
            <a:avLst/>
          </a:prstGeom>
        </p:spPr>
        <p:txBody>
          <a:bodyPr wrap="square">
            <a:spAutoFit/>
          </a:bodyPr>
          <a:lstStyle/>
          <a:p>
            <a:r>
              <a:rPr lang="en-US" sz="1400" dirty="0" smtClean="0">
                <a:solidFill>
                  <a:prstClr val="black">
                    <a:lumMod val="75000"/>
                    <a:lumOff val="25000"/>
                  </a:prstClr>
                </a:solidFill>
                <a:cs typeface="Arial" pitchFamily="34" charset="0"/>
              </a:rPr>
              <a:t>This area is outside the study area of the Downtown Pontiac project. Traffic evaluation not performed for this proposed alignment.</a:t>
            </a:r>
            <a:endParaRPr lang="en-US" sz="1400" dirty="0">
              <a:solidFill>
                <a:prstClr val="black"/>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5009"/>
            <a:ext cx="9144000" cy="6761408"/>
          </a:xfrm>
          <a:prstGeom prst="rect">
            <a:avLst/>
          </a:prstGeom>
        </p:spPr>
      </p:pic>
      <p:sp>
        <p:nvSpPr>
          <p:cNvPr id="28" name="Freeform 27"/>
          <p:cNvSpPr/>
          <p:nvPr/>
        </p:nvSpPr>
        <p:spPr>
          <a:xfrm>
            <a:off x="6076950" y="577850"/>
            <a:ext cx="768350" cy="2305050"/>
          </a:xfrm>
          <a:custGeom>
            <a:avLst/>
            <a:gdLst>
              <a:gd name="connsiteX0" fmla="*/ 0 w 768350"/>
              <a:gd name="connsiteY0" fmla="*/ 2305050 h 2305050"/>
              <a:gd name="connsiteX1" fmla="*/ 184150 w 768350"/>
              <a:gd name="connsiteY1" fmla="*/ 1733550 h 2305050"/>
              <a:gd name="connsiteX2" fmla="*/ 247650 w 768350"/>
              <a:gd name="connsiteY2" fmla="*/ 1225550 h 2305050"/>
              <a:gd name="connsiteX3" fmla="*/ 260350 w 768350"/>
              <a:gd name="connsiteY3" fmla="*/ 774700 h 2305050"/>
              <a:gd name="connsiteX4" fmla="*/ 349250 w 768350"/>
              <a:gd name="connsiteY4" fmla="*/ 406400 h 2305050"/>
              <a:gd name="connsiteX5" fmla="*/ 501650 w 768350"/>
              <a:gd name="connsiteY5" fmla="*/ 177800 h 2305050"/>
              <a:gd name="connsiteX6" fmla="*/ 768350 w 768350"/>
              <a:gd name="connsiteY6" fmla="*/ 0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350" h="2305050">
                <a:moveTo>
                  <a:pt x="0" y="2305050"/>
                </a:moveTo>
                <a:cubicBezTo>
                  <a:pt x="71437" y="2109258"/>
                  <a:pt x="142875" y="1913466"/>
                  <a:pt x="184150" y="1733550"/>
                </a:cubicBezTo>
                <a:cubicBezTo>
                  <a:pt x="225425" y="1553634"/>
                  <a:pt x="234950" y="1385358"/>
                  <a:pt x="247650" y="1225550"/>
                </a:cubicBezTo>
                <a:cubicBezTo>
                  <a:pt x="260350" y="1065742"/>
                  <a:pt x="243417" y="911225"/>
                  <a:pt x="260350" y="774700"/>
                </a:cubicBezTo>
                <a:cubicBezTo>
                  <a:pt x="277283" y="638175"/>
                  <a:pt x="309033" y="505883"/>
                  <a:pt x="349250" y="406400"/>
                </a:cubicBezTo>
                <a:cubicBezTo>
                  <a:pt x="389467" y="306917"/>
                  <a:pt x="431800" y="245533"/>
                  <a:pt x="501650" y="177800"/>
                </a:cubicBezTo>
                <a:cubicBezTo>
                  <a:pt x="571500" y="110067"/>
                  <a:pt x="669925" y="55033"/>
                  <a:pt x="768350" y="0"/>
                </a:cubicBezTo>
              </a:path>
            </a:pathLst>
          </a:custGeom>
          <a:noFill/>
          <a:ln w="1905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1415145" y="1331366"/>
            <a:ext cx="7626442" cy="2439123"/>
            <a:chOff x="1415145" y="1331366"/>
            <a:chExt cx="7626442" cy="2439123"/>
          </a:xfrm>
        </p:grpSpPr>
        <p:cxnSp>
          <p:nvCxnSpPr>
            <p:cNvPr id="7" name="Straight Arrow Connector 6"/>
            <p:cNvCxnSpPr/>
            <p:nvPr/>
          </p:nvCxnSpPr>
          <p:spPr>
            <a:xfrm flipH="1">
              <a:off x="1415145" y="1625600"/>
              <a:ext cx="3755166" cy="2144889"/>
            </a:xfrm>
            <a:prstGeom prst="straightConnector1">
              <a:avLst/>
            </a:prstGeom>
            <a:solidFill>
              <a:srgbClr val="000000">
                <a:alpha val="5882"/>
              </a:srgbClr>
            </a:solidFill>
            <a:ln w="3175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5018227" y="1331366"/>
              <a:ext cx="4023360" cy="395021"/>
            </a:xfrm>
            <a:custGeom>
              <a:avLst/>
              <a:gdLst>
                <a:gd name="connsiteX0" fmla="*/ 0 w 4023360"/>
                <a:gd name="connsiteY0" fmla="*/ 395021 h 395021"/>
                <a:gd name="connsiteX1" fmla="*/ 555955 w 4023360"/>
                <a:gd name="connsiteY1" fmla="*/ 204826 h 395021"/>
                <a:gd name="connsiteX2" fmla="*/ 1448410 w 4023360"/>
                <a:gd name="connsiteY2" fmla="*/ 336500 h 395021"/>
                <a:gd name="connsiteX3" fmla="*/ 2355495 w 4023360"/>
                <a:gd name="connsiteY3" fmla="*/ 321869 h 395021"/>
                <a:gd name="connsiteX4" fmla="*/ 4023360 w 4023360"/>
                <a:gd name="connsiteY4" fmla="*/ 0 h 39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360" h="395021">
                  <a:moveTo>
                    <a:pt x="0" y="395021"/>
                  </a:moveTo>
                  <a:cubicBezTo>
                    <a:pt x="157276" y="304800"/>
                    <a:pt x="314553" y="214579"/>
                    <a:pt x="555955" y="204826"/>
                  </a:cubicBezTo>
                  <a:cubicBezTo>
                    <a:pt x="797357" y="195073"/>
                    <a:pt x="1148487" y="316993"/>
                    <a:pt x="1448410" y="336500"/>
                  </a:cubicBezTo>
                  <a:cubicBezTo>
                    <a:pt x="1748333" y="356007"/>
                    <a:pt x="1926337" y="377952"/>
                    <a:pt x="2355495" y="321869"/>
                  </a:cubicBezTo>
                  <a:cubicBezTo>
                    <a:pt x="2784653" y="265786"/>
                    <a:pt x="4023360" y="0"/>
                    <a:pt x="4023360" y="0"/>
                  </a:cubicBezTo>
                </a:path>
              </a:pathLst>
            </a:custGeom>
            <a:solidFill>
              <a:srgbClr val="000000">
                <a:alpha val="5882"/>
              </a:srgbClr>
            </a:solidFill>
            <a:ln w="317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Freeform 23"/>
          <p:cNvSpPr/>
          <p:nvPr/>
        </p:nvSpPr>
        <p:spPr>
          <a:xfrm>
            <a:off x="970844" y="1603022"/>
            <a:ext cx="7699023" cy="3217334"/>
          </a:xfrm>
          <a:custGeom>
            <a:avLst/>
            <a:gdLst>
              <a:gd name="connsiteX0" fmla="*/ 0 w 7699023"/>
              <a:gd name="connsiteY0" fmla="*/ 3217334 h 3217334"/>
              <a:gd name="connsiteX1" fmla="*/ 1095023 w 7699023"/>
              <a:gd name="connsiteY1" fmla="*/ 3014134 h 3217334"/>
              <a:gd name="connsiteX2" fmla="*/ 2009423 w 7699023"/>
              <a:gd name="connsiteY2" fmla="*/ 2743200 h 3217334"/>
              <a:gd name="connsiteX3" fmla="*/ 2923823 w 7699023"/>
              <a:gd name="connsiteY3" fmla="*/ 2472267 h 3217334"/>
              <a:gd name="connsiteX4" fmla="*/ 3635023 w 7699023"/>
              <a:gd name="connsiteY4" fmla="*/ 2325511 h 3217334"/>
              <a:gd name="connsiteX5" fmla="*/ 4143023 w 7699023"/>
              <a:gd name="connsiteY5" fmla="*/ 2178756 h 3217334"/>
              <a:gd name="connsiteX6" fmla="*/ 4605867 w 7699023"/>
              <a:gd name="connsiteY6" fmla="*/ 1964267 h 3217334"/>
              <a:gd name="connsiteX7" fmla="*/ 4876800 w 7699023"/>
              <a:gd name="connsiteY7" fmla="*/ 1670756 h 3217334"/>
              <a:gd name="connsiteX8" fmla="*/ 5339645 w 7699023"/>
              <a:gd name="connsiteY8" fmla="*/ 1072445 h 3217334"/>
              <a:gd name="connsiteX9" fmla="*/ 5757334 w 7699023"/>
              <a:gd name="connsiteY9" fmla="*/ 688622 h 3217334"/>
              <a:gd name="connsiteX10" fmla="*/ 6220178 w 7699023"/>
              <a:gd name="connsiteY10" fmla="*/ 406400 h 3217334"/>
              <a:gd name="connsiteX11" fmla="*/ 7699023 w 7699023"/>
              <a:gd name="connsiteY11" fmla="*/ 0 h 321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99023" h="3217334">
                <a:moveTo>
                  <a:pt x="0" y="3217334"/>
                </a:moveTo>
                <a:cubicBezTo>
                  <a:pt x="380059" y="3155245"/>
                  <a:pt x="760119" y="3093156"/>
                  <a:pt x="1095023" y="3014134"/>
                </a:cubicBezTo>
                <a:cubicBezTo>
                  <a:pt x="1429927" y="2935112"/>
                  <a:pt x="2009423" y="2743200"/>
                  <a:pt x="2009423" y="2743200"/>
                </a:cubicBezTo>
                <a:cubicBezTo>
                  <a:pt x="2314223" y="2652889"/>
                  <a:pt x="2652890" y="2541882"/>
                  <a:pt x="2923823" y="2472267"/>
                </a:cubicBezTo>
                <a:cubicBezTo>
                  <a:pt x="3194756" y="2402652"/>
                  <a:pt x="3431823" y="2374429"/>
                  <a:pt x="3635023" y="2325511"/>
                </a:cubicBezTo>
                <a:cubicBezTo>
                  <a:pt x="3838223" y="2276593"/>
                  <a:pt x="3981216" y="2238963"/>
                  <a:pt x="4143023" y="2178756"/>
                </a:cubicBezTo>
                <a:cubicBezTo>
                  <a:pt x="4304830" y="2118549"/>
                  <a:pt x="4483571" y="2048934"/>
                  <a:pt x="4605867" y="1964267"/>
                </a:cubicBezTo>
                <a:cubicBezTo>
                  <a:pt x="4728163" y="1879600"/>
                  <a:pt x="4754504" y="1819393"/>
                  <a:pt x="4876800" y="1670756"/>
                </a:cubicBezTo>
                <a:cubicBezTo>
                  <a:pt x="4999096" y="1522119"/>
                  <a:pt x="5192889" y="1236134"/>
                  <a:pt x="5339645" y="1072445"/>
                </a:cubicBezTo>
                <a:cubicBezTo>
                  <a:pt x="5486401" y="908756"/>
                  <a:pt x="5610579" y="799629"/>
                  <a:pt x="5757334" y="688622"/>
                </a:cubicBezTo>
                <a:cubicBezTo>
                  <a:pt x="5904089" y="577615"/>
                  <a:pt x="5896563" y="521170"/>
                  <a:pt x="6220178" y="406400"/>
                </a:cubicBezTo>
                <a:cubicBezTo>
                  <a:pt x="6543793" y="291630"/>
                  <a:pt x="7699023" y="0"/>
                  <a:pt x="7699023" y="0"/>
                </a:cubicBezTo>
              </a:path>
            </a:pathLst>
          </a:custGeom>
          <a:noFill/>
          <a:ln w="317500">
            <a:solidFill>
              <a:srgbClr val="FF0000"/>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3219449"/>
            <a:ext cx="2268537" cy="227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88142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xmlns=""/>
              </a:ext>
            </a:extLst>
          </a:blip>
          <a:srcRect/>
          <a:stretch/>
        </p:blipFill>
        <p:spPr>
          <a:xfrm>
            <a:off x="0" y="0"/>
            <a:ext cx="9139410" cy="6858000"/>
          </a:xfrm>
          <a:prstGeom prst="rect">
            <a:avLst/>
          </a:prstGeom>
        </p:spPr>
      </p:pic>
      <p:sp>
        <p:nvSpPr>
          <p:cNvPr id="3" name="TextBox 2"/>
          <p:cNvSpPr txBox="1"/>
          <p:nvPr/>
        </p:nvSpPr>
        <p:spPr>
          <a:xfrm>
            <a:off x="6636327" y="5105400"/>
            <a:ext cx="2056973" cy="1200329"/>
          </a:xfrm>
          <a:prstGeom prst="rect">
            <a:avLst/>
          </a:prstGeom>
          <a:noFill/>
        </p:spPr>
        <p:txBody>
          <a:bodyPr wrap="none" rtlCol="0">
            <a:spAutoFit/>
          </a:bodyPr>
          <a:lstStyle/>
          <a:p>
            <a:r>
              <a:rPr lang="en-US" sz="7200" b="1" dirty="0">
                <a:solidFill>
                  <a:prstClr val="white"/>
                </a:solidFill>
                <a:effectLst>
                  <a:outerShdw blurRad="38100" dist="38100" dir="2700000" algn="tl">
                    <a:srgbClr val="000000">
                      <a:alpha val="43137"/>
                    </a:srgbClr>
                  </a:outerShdw>
                </a:effectLst>
              </a:rPr>
              <a:t>1940</a:t>
            </a:r>
          </a:p>
        </p:txBody>
      </p:sp>
      <p:sp>
        <p:nvSpPr>
          <p:cNvPr id="14" name="Freeform 13"/>
          <p:cNvSpPr/>
          <p:nvPr/>
        </p:nvSpPr>
        <p:spPr>
          <a:xfrm>
            <a:off x="3360717" y="1033153"/>
            <a:ext cx="4037610" cy="3194463"/>
          </a:xfrm>
          <a:custGeom>
            <a:avLst/>
            <a:gdLst>
              <a:gd name="connsiteX0" fmla="*/ 261257 w 4037610"/>
              <a:gd name="connsiteY0" fmla="*/ 3194463 h 3194463"/>
              <a:gd name="connsiteX1" fmla="*/ 201880 w 4037610"/>
              <a:gd name="connsiteY1" fmla="*/ 3146961 h 3194463"/>
              <a:gd name="connsiteX2" fmla="*/ 154379 w 4037610"/>
              <a:gd name="connsiteY2" fmla="*/ 3087585 h 3194463"/>
              <a:gd name="connsiteX3" fmla="*/ 47501 w 4037610"/>
              <a:gd name="connsiteY3" fmla="*/ 2992582 h 3194463"/>
              <a:gd name="connsiteX4" fmla="*/ 23751 w 4037610"/>
              <a:gd name="connsiteY4" fmla="*/ 2956956 h 3194463"/>
              <a:gd name="connsiteX5" fmla="*/ 0 w 4037610"/>
              <a:gd name="connsiteY5" fmla="*/ 2873829 h 3194463"/>
              <a:gd name="connsiteX6" fmla="*/ 23751 w 4037610"/>
              <a:gd name="connsiteY6" fmla="*/ 2719450 h 3194463"/>
              <a:gd name="connsiteX7" fmla="*/ 59377 w 4037610"/>
              <a:gd name="connsiteY7" fmla="*/ 2695699 h 3194463"/>
              <a:gd name="connsiteX8" fmla="*/ 130628 w 4037610"/>
              <a:gd name="connsiteY8" fmla="*/ 2648198 h 3194463"/>
              <a:gd name="connsiteX9" fmla="*/ 201880 w 4037610"/>
              <a:gd name="connsiteY9" fmla="*/ 2624447 h 3194463"/>
              <a:gd name="connsiteX10" fmla="*/ 427512 w 4037610"/>
              <a:gd name="connsiteY10" fmla="*/ 2600696 h 3194463"/>
              <a:gd name="connsiteX11" fmla="*/ 558140 w 4037610"/>
              <a:gd name="connsiteY11" fmla="*/ 2576946 h 3194463"/>
              <a:gd name="connsiteX12" fmla="*/ 843148 w 4037610"/>
              <a:gd name="connsiteY12" fmla="*/ 2588821 h 3194463"/>
              <a:gd name="connsiteX13" fmla="*/ 926275 w 4037610"/>
              <a:gd name="connsiteY13" fmla="*/ 2636322 h 3194463"/>
              <a:gd name="connsiteX14" fmla="*/ 961901 w 4037610"/>
              <a:gd name="connsiteY14" fmla="*/ 2648198 h 3194463"/>
              <a:gd name="connsiteX15" fmla="*/ 997527 w 4037610"/>
              <a:gd name="connsiteY15" fmla="*/ 2683824 h 3194463"/>
              <a:gd name="connsiteX16" fmla="*/ 1033153 w 4037610"/>
              <a:gd name="connsiteY16" fmla="*/ 2790702 h 3194463"/>
              <a:gd name="connsiteX17" fmla="*/ 1045028 w 4037610"/>
              <a:gd name="connsiteY17" fmla="*/ 2826328 h 3194463"/>
              <a:gd name="connsiteX18" fmla="*/ 1199408 w 4037610"/>
              <a:gd name="connsiteY18" fmla="*/ 2838203 h 3194463"/>
              <a:gd name="connsiteX19" fmla="*/ 1246909 w 4037610"/>
              <a:gd name="connsiteY19" fmla="*/ 2850078 h 3194463"/>
              <a:gd name="connsiteX20" fmla="*/ 1330036 w 4037610"/>
              <a:gd name="connsiteY20" fmla="*/ 2861953 h 3194463"/>
              <a:gd name="connsiteX21" fmla="*/ 1413164 w 4037610"/>
              <a:gd name="connsiteY21" fmla="*/ 2909455 h 3194463"/>
              <a:gd name="connsiteX22" fmla="*/ 1460665 w 4037610"/>
              <a:gd name="connsiteY22" fmla="*/ 2921330 h 3194463"/>
              <a:gd name="connsiteX23" fmla="*/ 1496291 w 4037610"/>
              <a:gd name="connsiteY23" fmla="*/ 2933205 h 3194463"/>
              <a:gd name="connsiteX24" fmla="*/ 1757548 w 4037610"/>
              <a:gd name="connsiteY24" fmla="*/ 2968831 h 3194463"/>
              <a:gd name="connsiteX25" fmla="*/ 1864426 w 4037610"/>
              <a:gd name="connsiteY25" fmla="*/ 3051959 h 3194463"/>
              <a:gd name="connsiteX26" fmla="*/ 1911927 w 4037610"/>
              <a:gd name="connsiteY26" fmla="*/ 3063834 h 3194463"/>
              <a:gd name="connsiteX27" fmla="*/ 1959428 w 4037610"/>
              <a:gd name="connsiteY27" fmla="*/ 3099460 h 3194463"/>
              <a:gd name="connsiteX28" fmla="*/ 2375065 w 4037610"/>
              <a:gd name="connsiteY28" fmla="*/ 3111335 h 3194463"/>
              <a:gd name="connsiteX29" fmla="*/ 2410691 w 4037610"/>
              <a:gd name="connsiteY29" fmla="*/ 3075709 h 3194463"/>
              <a:gd name="connsiteX30" fmla="*/ 2446317 w 4037610"/>
              <a:gd name="connsiteY30" fmla="*/ 3051959 h 3194463"/>
              <a:gd name="connsiteX31" fmla="*/ 2493818 w 4037610"/>
              <a:gd name="connsiteY31" fmla="*/ 2980707 h 3194463"/>
              <a:gd name="connsiteX32" fmla="*/ 2517569 w 4037610"/>
              <a:gd name="connsiteY32" fmla="*/ 2790702 h 3194463"/>
              <a:gd name="connsiteX33" fmla="*/ 2529444 w 4037610"/>
              <a:gd name="connsiteY33" fmla="*/ 2755076 h 3194463"/>
              <a:gd name="connsiteX34" fmla="*/ 2565070 w 4037610"/>
              <a:gd name="connsiteY34" fmla="*/ 2719450 h 3194463"/>
              <a:gd name="connsiteX35" fmla="*/ 2588821 w 4037610"/>
              <a:gd name="connsiteY35" fmla="*/ 2636322 h 3194463"/>
              <a:gd name="connsiteX36" fmla="*/ 2576945 w 4037610"/>
              <a:gd name="connsiteY36" fmla="*/ 2398816 h 3194463"/>
              <a:gd name="connsiteX37" fmla="*/ 2565070 w 4037610"/>
              <a:gd name="connsiteY37" fmla="*/ 2351315 h 3194463"/>
              <a:gd name="connsiteX38" fmla="*/ 2541319 w 4037610"/>
              <a:gd name="connsiteY38" fmla="*/ 2256312 h 3194463"/>
              <a:gd name="connsiteX39" fmla="*/ 2529444 w 4037610"/>
              <a:gd name="connsiteY39" fmla="*/ 2173185 h 3194463"/>
              <a:gd name="connsiteX40" fmla="*/ 2493818 w 4037610"/>
              <a:gd name="connsiteY40" fmla="*/ 1971304 h 3194463"/>
              <a:gd name="connsiteX41" fmla="*/ 2458192 w 4037610"/>
              <a:gd name="connsiteY41" fmla="*/ 1721922 h 3194463"/>
              <a:gd name="connsiteX42" fmla="*/ 2434441 w 4037610"/>
              <a:gd name="connsiteY42" fmla="*/ 1140031 h 3194463"/>
              <a:gd name="connsiteX43" fmla="*/ 2422566 w 4037610"/>
              <a:gd name="connsiteY43" fmla="*/ 1021278 h 3194463"/>
              <a:gd name="connsiteX44" fmla="*/ 2386940 w 4037610"/>
              <a:gd name="connsiteY44" fmla="*/ 950026 h 3194463"/>
              <a:gd name="connsiteX45" fmla="*/ 2363189 w 4037610"/>
              <a:gd name="connsiteY45" fmla="*/ 902525 h 3194463"/>
              <a:gd name="connsiteX46" fmla="*/ 2363189 w 4037610"/>
              <a:gd name="connsiteY46" fmla="*/ 736270 h 3194463"/>
              <a:gd name="connsiteX47" fmla="*/ 2375065 w 4037610"/>
              <a:gd name="connsiteY47" fmla="*/ 688769 h 3194463"/>
              <a:gd name="connsiteX48" fmla="*/ 2422566 w 4037610"/>
              <a:gd name="connsiteY48" fmla="*/ 665018 h 3194463"/>
              <a:gd name="connsiteX49" fmla="*/ 2505693 w 4037610"/>
              <a:gd name="connsiteY49" fmla="*/ 629392 h 3194463"/>
              <a:gd name="connsiteX50" fmla="*/ 2624447 w 4037610"/>
              <a:gd name="connsiteY50" fmla="*/ 605642 h 3194463"/>
              <a:gd name="connsiteX51" fmla="*/ 2683823 w 4037610"/>
              <a:gd name="connsiteY51" fmla="*/ 593766 h 3194463"/>
              <a:gd name="connsiteX52" fmla="*/ 2909454 w 4037610"/>
              <a:gd name="connsiteY52" fmla="*/ 581891 h 3194463"/>
              <a:gd name="connsiteX53" fmla="*/ 3146961 w 4037610"/>
              <a:gd name="connsiteY53" fmla="*/ 558141 h 3194463"/>
              <a:gd name="connsiteX54" fmla="*/ 3230088 w 4037610"/>
              <a:gd name="connsiteY54" fmla="*/ 546265 h 3194463"/>
              <a:gd name="connsiteX55" fmla="*/ 3360717 w 4037610"/>
              <a:gd name="connsiteY55" fmla="*/ 522515 h 3194463"/>
              <a:gd name="connsiteX56" fmla="*/ 3562597 w 4037610"/>
              <a:gd name="connsiteY56" fmla="*/ 486889 h 3194463"/>
              <a:gd name="connsiteX57" fmla="*/ 3598223 w 4037610"/>
              <a:gd name="connsiteY57" fmla="*/ 475013 h 3194463"/>
              <a:gd name="connsiteX58" fmla="*/ 3610099 w 4037610"/>
              <a:gd name="connsiteY58" fmla="*/ 439387 h 3194463"/>
              <a:gd name="connsiteX59" fmla="*/ 3621974 w 4037610"/>
              <a:gd name="connsiteY59" fmla="*/ 391886 h 3194463"/>
              <a:gd name="connsiteX60" fmla="*/ 3705101 w 4037610"/>
              <a:gd name="connsiteY60" fmla="*/ 320634 h 3194463"/>
              <a:gd name="connsiteX61" fmla="*/ 3740727 w 4037610"/>
              <a:gd name="connsiteY61" fmla="*/ 285008 h 3194463"/>
              <a:gd name="connsiteX62" fmla="*/ 3764478 w 4037610"/>
              <a:gd name="connsiteY62" fmla="*/ 201881 h 3194463"/>
              <a:gd name="connsiteX63" fmla="*/ 3776353 w 4037610"/>
              <a:gd name="connsiteY63" fmla="*/ 166255 h 3194463"/>
              <a:gd name="connsiteX64" fmla="*/ 3811979 w 4037610"/>
              <a:gd name="connsiteY64" fmla="*/ 142504 h 3194463"/>
              <a:gd name="connsiteX65" fmla="*/ 3859480 w 4037610"/>
              <a:gd name="connsiteY65" fmla="*/ 106878 h 3194463"/>
              <a:gd name="connsiteX66" fmla="*/ 3883231 w 4037610"/>
              <a:gd name="connsiteY66" fmla="*/ 71252 h 3194463"/>
              <a:gd name="connsiteX67" fmla="*/ 4001984 w 4037610"/>
              <a:gd name="connsiteY67" fmla="*/ 11876 h 3194463"/>
              <a:gd name="connsiteX68" fmla="*/ 4037610 w 4037610"/>
              <a:gd name="connsiteY68" fmla="*/ 0 h 319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037610" h="3194463">
                <a:moveTo>
                  <a:pt x="261257" y="3194463"/>
                </a:moveTo>
                <a:cubicBezTo>
                  <a:pt x="241465" y="3178629"/>
                  <a:pt x="219803" y="3164884"/>
                  <a:pt x="201880" y="3146961"/>
                </a:cubicBezTo>
                <a:cubicBezTo>
                  <a:pt x="183958" y="3129039"/>
                  <a:pt x="171429" y="3106340"/>
                  <a:pt x="154379" y="3087585"/>
                </a:cubicBezTo>
                <a:cubicBezTo>
                  <a:pt x="91807" y="3018756"/>
                  <a:pt x="103098" y="3029647"/>
                  <a:pt x="47501" y="2992582"/>
                </a:cubicBezTo>
                <a:cubicBezTo>
                  <a:pt x="39584" y="2980707"/>
                  <a:pt x="30134" y="2969721"/>
                  <a:pt x="23751" y="2956956"/>
                </a:cubicBezTo>
                <a:cubicBezTo>
                  <a:pt x="15231" y="2939915"/>
                  <a:pt x="3806" y="2889055"/>
                  <a:pt x="0" y="2873829"/>
                </a:cubicBezTo>
                <a:cubicBezTo>
                  <a:pt x="7917" y="2822369"/>
                  <a:pt x="7286" y="2768843"/>
                  <a:pt x="23751" y="2719450"/>
                </a:cubicBezTo>
                <a:cubicBezTo>
                  <a:pt x="28264" y="2705910"/>
                  <a:pt x="49285" y="2705791"/>
                  <a:pt x="59377" y="2695699"/>
                </a:cubicBezTo>
                <a:cubicBezTo>
                  <a:pt x="119444" y="2635631"/>
                  <a:pt x="38104" y="2675955"/>
                  <a:pt x="130628" y="2648198"/>
                </a:cubicBezTo>
                <a:cubicBezTo>
                  <a:pt x="154608" y="2641004"/>
                  <a:pt x="176947" y="2626714"/>
                  <a:pt x="201880" y="2624447"/>
                </a:cubicBezTo>
                <a:cubicBezTo>
                  <a:pt x="299143" y="2615605"/>
                  <a:pt x="336678" y="2613672"/>
                  <a:pt x="427512" y="2600696"/>
                </a:cubicBezTo>
                <a:cubicBezTo>
                  <a:pt x="480696" y="2593098"/>
                  <a:pt x="506988" y="2587176"/>
                  <a:pt x="558140" y="2576946"/>
                </a:cubicBezTo>
                <a:cubicBezTo>
                  <a:pt x="653143" y="2580904"/>
                  <a:pt x="748604" y="2578691"/>
                  <a:pt x="843148" y="2588821"/>
                </a:cubicBezTo>
                <a:cubicBezTo>
                  <a:pt x="869641" y="2591660"/>
                  <a:pt x="903148" y="2624759"/>
                  <a:pt x="926275" y="2636322"/>
                </a:cubicBezTo>
                <a:cubicBezTo>
                  <a:pt x="937471" y="2641920"/>
                  <a:pt x="950026" y="2644239"/>
                  <a:pt x="961901" y="2648198"/>
                </a:cubicBezTo>
                <a:cubicBezTo>
                  <a:pt x="973776" y="2660073"/>
                  <a:pt x="989371" y="2669143"/>
                  <a:pt x="997527" y="2683824"/>
                </a:cubicBezTo>
                <a:cubicBezTo>
                  <a:pt x="997530" y="2683829"/>
                  <a:pt x="1027215" y="2772886"/>
                  <a:pt x="1033153" y="2790702"/>
                </a:cubicBezTo>
                <a:cubicBezTo>
                  <a:pt x="1037111" y="2802577"/>
                  <a:pt x="1032547" y="2825368"/>
                  <a:pt x="1045028" y="2826328"/>
                </a:cubicBezTo>
                <a:lnTo>
                  <a:pt x="1199408" y="2838203"/>
                </a:lnTo>
                <a:cubicBezTo>
                  <a:pt x="1215242" y="2842161"/>
                  <a:pt x="1230851" y="2847158"/>
                  <a:pt x="1246909" y="2850078"/>
                </a:cubicBezTo>
                <a:cubicBezTo>
                  <a:pt x="1274448" y="2855085"/>
                  <a:pt x="1303032" y="2854588"/>
                  <a:pt x="1330036" y="2861953"/>
                </a:cubicBezTo>
                <a:cubicBezTo>
                  <a:pt x="1397840" y="2880445"/>
                  <a:pt x="1356733" y="2885270"/>
                  <a:pt x="1413164" y="2909455"/>
                </a:cubicBezTo>
                <a:cubicBezTo>
                  <a:pt x="1428165" y="2915884"/>
                  <a:pt x="1444972" y="2916846"/>
                  <a:pt x="1460665" y="2921330"/>
                </a:cubicBezTo>
                <a:cubicBezTo>
                  <a:pt x="1472701" y="2924769"/>
                  <a:pt x="1484416" y="2929247"/>
                  <a:pt x="1496291" y="2933205"/>
                </a:cubicBezTo>
                <a:cubicBezTo>
                  <a:pt x="1608938" y="3008304"/>
                  <a:pt x="1441911" y="2905703"/>
                  <a:pt x="1757548" y="2968831"/>
                </a:cubicBezTo>
                <a:cubicBezTo>
                  <a:pt x="1845147" y="2986351"/>
                  <a:pt x="1807219" y="3019269"/>
                  <a:pt x="1864426" y="3051959"/>
                </a:cubicBezTo>
                <a:cubicBezTo>
                  <a:pt x="1878597" y="3060056"/>
                  <a:pt x="1896093" y="3059876"/>
                  <a:pt x="1911927" y="3063834"/>
                </a:cubicBezTo>
                <a:cubicBezTo>
                  <a:pt x="1927761" y="3075709"/>
                  <a:pt x="1940288" y="3094423"/>
                  <a:pt x="1959428" y="3099460"/>
                </a:cubicBezTo>
                <a:cubicBezTo>
                  <a:pt x="2109712" y="3139009"/>
                  <a:pt x="2218553" y="3119161"/>
                  <a:pt x="2375065" y="3111335"/>
                </a:cubicBezTo>
                <a:cubicBezTo>
                  <a:pt x="2386940" y="3099460"/>
                  <a:pt x="2397789" y="3086460"/>
                  <a:pt x="2410691" y="3075709"/>
                </a:cubicBezTo>
                <a:cubicBezTo>
                  <a:pt x="2421655" y="3066572"/>
                  <a:pt x="2436919" y="3062700"/>
                  <a:pt x="2446317" y="3051959"/>
                </a:cubicBezTo>
                <a:cubicBezTo>
                  <a:pt x="2465114" y="3030477"/>
                  <a:pt x="2493818" y="2980707"/>
                  <a:pt x="2493818" y="2980707"/>
                </a:cubicBezTo>
                <a:cubicBezTo>
                  <a:pt x="2525127" y="2886779"/>
                  <a:pt x="2491898" y="2996068"/>
                  <a:pt x="2517569" y="2790702"/>
                </a:cubicBezTo>
                <a:cubicBezTo>
                  <a:pt x="2519122" y="2778281"/>
                  <a:pt x="2522500" y="2765491"/>
                  <a:pt x="2529444" y="2755076"/>
                </a:cubicBezTo>
                <a:cubicBezTo>
                  <a:pt x="2538760" y="2741102"/>
                  <a:pt x="2553195" y="2731325"/>
                  <a:pt x="2565070" y="2719450"/>
                </a:cubicBezTo>
                <a:cubicBezTo>
                  <a:pt x="2570669" y="2702652"/>
                  <a:pt x="2588821" y="2651230"/>
                  <a:pt x="2588821" y="2636322"/>
                </a:cubicBezTo>
                <a:cubicBezTo>
                  <a:pt x="2588821" y="2557054"/>
                  <a:pt x="2583528" y="2477810"/>
                  <a:pt x="2576945" y="2398816"/>
                </a:cubicBezTo>
                <a:cubicBezTo>
                  <a:pt x="2575590" y="2382551"/>
                  <a:pt x="2568610" y="2367247"/>
                  <a:pt x="2565070" y="2351315"/>
                </a:cubicBezTo>
                <a:cubicBezTo>
                  <a:pt x="2545964" y="2265336"/>
                  <a:pt x="2562540" y="2319972"/>
                  <a:pt x="2541319" y="2256312"/>
                </a:cubicBezTo>
                <a:cubicBezTo>
                  <a:pt x="2537361" y="2228603"/>
                  <a:pt x="2532098" y="2201049"/>
                  <a:pt x="2529444" y="2173185"/>
                </a:cubicBezTo>
                <a:cubicBezTo>
                  <a:pt x="2511539" y="1985174"/>
                  <a:pt x="2549676" y="2055090"/>
                  <a:pt x="2493818" y="1971304"/>
                </a:cubicBezTo>
                <a:cubicBezTo>
                  <a:pt x="2461492" y="1809678"/>
                  <a:pt x="2473722" y="1892754"/>
                  <a:pt x="2458192" y="1721922"/>
                </a:cubicBezTo>
                <a:cubicBezTo>
                  <a:pt x="2440449" y="994420"/>
                  <a:pt x="2467455" y="1437153"/>
                  <a:pt x="2434441" y="1140031"/>
                </a:cubicBezTo>
                <a:cubicBezTo>
                  <a:pt x="2430048" y="1100493"/>
                  <a:pt x="2428615" y="1060597"/>
                  <a:pt x="2422566" y="1021278"/>
                </a:cubicBezTo>
                <a:cubicBezTo>
                  <a:pt x="2416836" y="984034"/>
                  <a:pt x="2405482" y="982474"/>
                  <a:pt x="2386940" y="950026"/>
                </a:cubicBezTo>
                <a:cubicBezTo>
                  <a:pt x="2378157" y="934656"/>
                  <a:pt x="2371106" y="918359"/>
                  <a:pt x="2363189" y="902525"/>
                </a:cubicBezTo>
                <a:cubicBezTo>
                  <a:pt x="2343176" y="822472"/>
                  <a:pt x="2346008" y="856535"/>
                  <a:pt x="2363189" y="736270"/>
                </a:cubicBezTo>
                <a:cubicBezTo>
                  <a:pt x="2365497" y="720113"/>
                  <a:pt x="2364616" y="701307"/>
                  <a:pt x="2375065" y="688769"/>
                </a:cubicBezTo>
                <a:cubicBezTo>
                  <a:pt x="2386398" y="675169"/>
                  <a:pt x="2407196" y="673801"/>
                  <a:pt x="2422566" y="665018"/>
                </a:cubicBezTo>
                <a:cubicBezTo>
                  <a:pt x="2479524" y="632471"/>
                  <a:pt x="2435481" y="644437"/>
                  <a:pt x="2505693" y="629392"/>
                </a:cubicBezTo>
                <a:cubicBezTo>
                  <a:pt x="2545165" y="620934"/>
                  <a:pt x="2584862" y="613559"/>
                  <a:pt x="2624447" y="605642"/>
                </a:cubicBezTo>
                <a:cubicBezTo>
                  <a:pt x="2644239" y="601684"/>
                  <a:pt x="2663667" y="594827"/>
                  <a:pt x="2683823" y="593766"/>
                </a:cubicBezTo>
                <a:lnTo>
                  <a:pt x="2909454" y="581891"/>
                </a:lnTo>
                <a:cubicBezTo>
                  <a:pt x="3026480" y="552636"/>
                  <a:pt x="2909716" y="578771"/>
                  <a:pt x="3146961" y="558141"/>
                </a:cubicBezTo>
                <a:cubicBezTo>
                  <a:pt x="3174846" y="555716"/>
                  <a:pt x="3202423" y="550521"/>
                  <a:pt x="3230088" y="546265"/>
                </a:cubicBezTo>
                <a:cubicBezTo>
                  <a:pt x="3372556" y="524346"/>
                  <a:pt x="3234720" y="544750"/>
                  <a:pt x="3360717" y="522515"/>
                </a:cubicBezTo>
                <a:cubicBezTo>
                  <a:pt x="3371817" y="520556"/>
                  <a:pt x="3519420" y="497684"/>
                  <a:pt x="3562597" y="486889"/>
                </a:cubicBezTo>
                <a:cubicBezTo>
                  <a:pt x="3574741" y="483853"/>
                  <a:pt x="3586348" y="478972"/>
                  <a:pt x="3598223" y="475013"/>
                </a:cubicBezTo>
                <a:cubicBezTo>
                  <a:pt x="3602182" y="463138"/>
                  <a:pt x="3606660" y="451423"/>
                  <a:pt x="3610099" y="439387"/>
                </a:cubicBezTo>
                <a:cubicBezTo>
                  <a:pt x="3614583" y="423694"/>
                  <a:pt x="3613877" y="406057"/>
                  <a:pt x="3621974" y="391886"/>
                </a:cubicBezTo>
                <a:cubicBezTo>
                  <a:pt x="3636118" y="367134"/>
                  <a:pt x="3685975" y="337028"/>
                  <a:pt x="3705101" y="320634"/>
                </a:cubicBezTo>
                <a:cubicBezTo>
                  <a:pt x="3717852" y="309704"/>
                  <a:pt x="3728852" y="296883"/>
                  <a:pt x="3740727" y="285008"/>
                </a:cubicBezTo>
                <a:cubicBezTo>
                  <a:pt x="3769199" y="199589"/>
                  <a:pt x="3734655" y="306260"/>
                  <a:pt x="3764478" y="201881"/>
                </a:cubicBezTo>
                <a:cubicBezTo>
                  <a:pt x="3767917" y="189845"/>
                  <a:pt x="3768533" y="176030"/>
                  <a:pt x="3776353" y="166255"/>
                </a:cubicBezTo>
                <a:cubicBezTo>
                  <a:pt x="3785269" y="155110"/>
                  <a:pt x="3800365" y="150800"/>
                  <a:pt x="3811979" y="142504"/>
                </a:cubicBezTo>
                <a:cubicBezTo>
                  <a:pt x="3828084" y="131000"/>
                  <a:pt x="3845485" y="120873"/>
                  <a:pt x="3859480" y="106878"/>
                </a:cubicBezTo>
                <a:cubicBezTo>
                  <a:pt x="3869572" y="96786"/>
                  <a:pt x="3872490" y="80650"/>
                  <a:pt x="3883231" y="71252"/>
                </a:cubicBezTo>
                <a:cubicBezTo>
                  <a:pt x="3946044" y="16291"/>
                  <a:pt x="3939380" y="29763"/>
                  <a:pt x="4001984" y="11876"/>
                </a:cubicBezTo>
                <a:cubicBezTo>
                  <a:pt x="4014020" y="8437"/>
                  <a:pt x="4037610" y="0"/>
                  <a:pt x="4037610" y="0"/>
                </a:cubicBezTo>
              </a:path>
            </a:pathLst>
          </a:custGeom>
          <a:noFill/>
          <a:ln w="152400">
            <a:solidFill>
              <a:srgbClr val="00B0F0">
                <a:alpha val="6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 name="Group 16"/>
          <p:cNvGrpSpPr/>
          <p:nvPr/>
        </p:nvGrpSpPr>
        <p:grpSpPr>
          <a:xfrm>
            <a:off x="1530228" y="1905000"/>
            <a:ext cx="3956172" cy="990600"/>
            <a:chOff x="1530228" y="1905000"/>
            <a:chExt cx="3956172" cy="990600"/>
          </a:xfrm>
        </p:grpSpPr>
        <p:cxnSp>
          <p:nvCxnSpPr>
            <p:cNvPr id="5" name="Straight Connector 4"/>
            <p:cNvCxnSpPr/>
            <p:nvPr/>
          </p:nvCxnSpPr>
          <p:spPr>
            <a:xfrm flipV="1">
              <a:off x="1828800" y="1905000"/>
              <a:ext cx="3657600" cy="99060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20712513">
              <a:off x="1530228" y="2044401"/>
              <a:ext cx="1811522" cy="707886"/>
            </a:xfrm>
            <a:prstGeom prst="rect">
              <a:avLst/>
            </a:prstGeom>
            <a:noFill/>
          </p:spPr>
          <p:txBody>
            <a:bodyPr wrap="none" rtlCol="0">
              <a:spAutoFit/>
            </a:bodyPr>
            <a:lstStyle/>
            <a:p>
              <a:r>
                <a:rPr lang="en-US" sz="4000" b="1" dirty="0" smtClean="0">
                  <a:solidFill>
                    <a:srgbClr val="FFFF00"/>
                  </a:solidFill>
                  <a:effectLst>
                    <a:outerShdw blurRad="38100" dist="38100" dir="2700000" algn="tl">
                      <a:srgbClr val="000000">
                        <a:alpha val="43137"/>
                      </a:srgbClr>
                    </a:outerShdw>
                  </a:effectLst>
                </a:rPr>
                <a:t>HURON</a:t>
              </a:r>
              <a:endParaRPr lang="en-US" sz="4000" b="1" dirty="0">
                <a:solidFill>
                  <a:srgbClr val="FFFF00"/>
                </a:solidFill>
                <a:effectLst>
                  <a:outerShdw blurRad="38100" dist="38100" dir="2700000" algn="tl">
                    <a:srgbClr val="000000">
                      <a:alpha val="43137"/>
                    </a:srgbClr>
                  </a:outerShdw>
                </a:effectLst>
              </a:endParaRPr>
            </a:p>
          </p:txBody>
        </p:sp>
      </p:grpSp>
      <p:grpSp>
        <p:nvGrpSpPr>
          <p:cNvPr id="6" name="Group 17"/>
          <p:cNvGrpSpPr/>
          <p:nvPr/>
        </p:nvGrpSpPr>
        <p:grpSpPr>
          <a:xfrm>
            <a:off x="4267200" y="1066800"/>
            <a:ext cx="1447800" cy="5410200"/>
            <a:chOff x="4267200" y="1066800"/>
            <a:chExt cx="1447800" cy="5410200"/>
          </a:xfrm>
        </p:grpSpPr>
        <p:cxnSp>
          <p:nvCxnSpPr>
            <p:cNvPr id="11" name="Straight Connector 10"/>
            <p:cNvCxnSpPr/>
            <p:nvPr/>
          </p:nvCxnSpPr>
          <p:spPr>
            <a:xfrm flipH="1" flipV="1">
              <a:off x="4267200" y="1066800"/>
              <a:ext cx="1447800" cy="541020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4503305">
              <a:off x="4143268" y="3219236"/>
              <a:ext cx="2282420" cy="707886"/>
            </a:xfrm>
            <a:prstGeom prst="rect">
              <a:avLst/>
            </a:prstGeom>
            <a:noFill/>
          </p:spPr>
          <p:txBody>
            <a:bodyPr wrap="none" rtlCol="0">
              <a:spAutoFit/>
            </a:bodyPr>
            <a:lstStyle/>
            <a:p>
              <a:r>
                <a:rPr lang="en-US" sz="4000" b="1" dirty="0" smtClean="0">
                  <a:solidFill>
                    <a:srgbClr val="FFFF00"/>
                  </a:solidFill>
                  <a:effectLst>
                    <a:outerShdw blurRad="38100" dist="38100" dir="2700000" algn="tl">
                      <a:srgbClr val="000000">
                        <a:alpha val="43137"/>
                      </a:srgbClr>
                    </a:outerShdw>
                  </a:effectLst>
                </a:rPr>
                <a:t>SAGINAW</a:t>
              </a:r>
              <a:endParaRPr lang="en-US" sz="4000" b="1" dirty="0">
                <a:solidFill>
                  <a:srgbClr val="FFFF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xmlns="" val="192312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138312" y="1859769"/>
            <a:ext cx="4413956" cy="1935173"/>
          </a:xfrm>
          <a:prstGeom prst="rect">
            <a:avLst/>
          </a:prstGeom>
        </p:spPr>
        <p:txBody>
          <a:bodyPr>
            <a:noAutofit/>
          </a:bodyPr>
          <a:lstStyle/>
          <a:p>
            <a:pPr>
              <a:defRPr/>
            </a:pPr>
            <a:r>
              <a:rPr lang="en-US" sz="2000" b="1" dirty="0" smtClean="0">
                <a:solidFill>
                  <a:prstClr val="black">
                    <a:lumMod val="75000"/>
                    <a:lumOff val="25000"/>
                  </a:prstClr>
                </a:solidFill>
                <a:cs typeface="Arial" pitchFamily="34" charset="0"/>
              </a:rPr>
              <a:t>Conversion to two-way as part of larger Loop project</a:t>
            </a:r>
          </a:p>
          <a:p>
            <a:pPr marL="342900" indent="-342900">
              <a:buFont typeface="Arial" pitchFamily="34" charset="0"/>
              <a:buChar char="•"/>
              <a:defRPr/>
            </a:pPr>
            <a:r>
              <a:rPr lang="en-US" sz="2000" b="1" dirty="0" smtClean="0">
                <a:solidFill>
                  <a:srgbClr val="0070C0"/>
                </a:solidFill>
                <a:cs typeface="Arial" pitchFamily="34" charset="0"/>
              </a:rPr>
              <a:t>Huron</a:t>
            </a:r>
          </a:p>
          <a:p>
            <a:pPr marL="342900" indent="-342900">
              <a:buFont typeface="Arial" pitchFamily="34" charset="0"/>
              <a:buChar char="•"/>
              <a:defRPr/>
            </a:pPr>
            <a:r>
              <a:rPr lang="en-US" sz="2000" b="1" dirty="0" smtClean="0">
                <a:solidFill>
                  <a:srgbClr val="0070C0"/>
                </a:solidFill>
                <a:cs typeface="Arial" pitchFamily="34" charset="0"/>
              </a:rPr>
              <a:t>University</a:t>
            </a:r>
          </a:p>
          <a:p>
            <a:pPr marL="342900" indent="-342900">
              <a:buFont typeface="Arial" pitchFamily="34" charset="0"/>
              <a:buChar char="•"/>
              <a:defRPr/>
            </a:pPr>
            <a:r>
              <a:rPr lang="en-US" sz="2000" b="1" dirty="0" smtClean="0">
                <a:solidFill>
                  <a:srgbClr val="0070C0"/>
                </a:solidFill>
                <a:cs typeface="Arial" pitchFamily="34" charset="0"/>
              </a:rPr>
              <a:t>Lafayette</a:t>
            </a:r>
          </a:p>
          <a:p>
            <a:pPr>
              <a:defRPr/>
            </a:pPr>
            <a:endParaRPr lang="en-US" sz="2000" b="1" dirty="0" smtClean="0">
              <a:solidFill>
                <a:prstClr val="black">
                  <a:lumMod val="75000"/>
                  <a:lumOff val="25000"/>
                </a:prstClr>
              </a:solidFill>
              <a:cs typeface="Arial" pitchFamily="34" charset="0"/>
            </a:endParaRPr>
          </a:p>
          <a:p>
            <a:pPr>
              <a:defRPr/>
            </a:pPr>
            <a:r>
              <a:rPr lang="en-US" sz="2000" b="1" dirty="0" smtClean="0">
                <a:solidFill>
                  <a:prstClr val="black">
                    <a:lumMod val="75000"/>
                    <a:lumOff val="25000"/>
                  </a:prstClr>
                </a:solidFill>
                <a:cs typeface="Arial" pitchFamily="34" charset="0"/>
              </a:rPr>
              <a:t>Conversion </a:t>
            </a:r>
            <a:r>
              <a:rPr lang="en-US" sz="2000" b="1" dirty="0">
                <a:solidFill>
                  <a:prstClr val="black">
                    <a:lumMod val="75000"/>
                    <a:lumOff val="25000"/>
                  </a:prstClr>
                </a:solidFill>
                <a:cs typeface="Arial" pitchFamily="34" charset="0"/>
              </a:rPr>
              <a:t>to two-way </a:t>
            </a:r>
            <a:r>
              <a:rPr lang="en-US" sz="2000" b="1" dirty="0" smtClean="0">
                <a:solidFill>
                  <a:prstClr val="black">
                    <a:lumMod val="75000"/>
                    <a:lumOff val="25000"/>
                  </a:prstClr>
                </a:solidFill>
                <a:cs typeface="Arial" pitchFamily="34" charset="0"/>
              </a:rPr>
              <a:t>independent of </a:t>
            </a:r>
            <a:r>
              <a:rPr lang="en-US" sz="2000" b="1" dirty="0">
                <a:solidFill>
                  <a:prstClr val="black">
                    <a:lumMod val="75000"/>
                    <a:lumOff val="25000"/>
                  </a:prstClr>
                </a:solidFill>
                <a:cs typeface="Arial" pitchFamily="34" charset="0"/>
              </a:rPr>
              <a:t>larger Loop project</a:t>
            </a:r>
          </a:p>
          <a:p>
            <a:pPr marL="342900" indent="-342900">
              <a:buFont typeface="Arial" pitchFamily="34" charset="0"/>
              <a:buChar char="•"/>
              <a:defRPr/>
            </a:pPr>
            <a:r>
              <a:rPr lang="en-US" sz="2000" b="1" dirty="0" smtClean="0">
                <a:solidFill>
                  <a:srgbClr val="FF0000"/>
                </a:solidFill>
                <a:cs typeface="Arial" pitchFamily="34" charset="0"/>
              </a:rPr>
              <a:t>Mill</a:t>
            </a:r>
          </a:p>
          <a:p>
            <a:pPr marL="342900" indent="-342900">
              <a:buFont typeface="Arial" pitchFamily="34" charset="0"/>
              <a:buChar char="•"/>
              <a:defRPr/>
            </a:pPr>
            <a:r>
              <a:rPr lang="en-US" sz="2000" b="1" dirty="0" smtClean="0">
                <a:solidFill>
                  <a:srgbClr val="FF0000"/>
                </a:solidFill>
                <a:cs typeface="Arial" pitchFamily="34" charset="0"/>
              </a:rPr>
              <a:t>Lawrence</a:t>
            </a:r>
          </a:p>
          <a:p>
            <a:pPr marL="342900" indent="-342900">
              <a:buFont typeface="Arial" pitchFamily="34" charset="0"/>
              <a:buChar char="•"/>
              <a:defRPr/>
            </a:pPr>
            <a:r>
              <a:rPr lang="en-US" sz="2000" b="1" dirty="0" smtClean="0">
                <a:solidFill>
                  <a:srgbClr val="FF0000"/>
                </a:solidFill>
                <a:cs typeface="Arial" pitchFamily="34" charset="0"/>
              </a:rPr>
              <a:t>Pike</a:t>
            </a:r>
          </a:p>
          <a:p>
            <a:pPr>
              <a:defRPr/>
            </a:pPr>
            <a:endParaRPr lang="en-US" sz="2000" b="1" dirty="0">
              <a:solidFill>
                <a:prstClr val="black">
                  <a:lumMod val="75000"/>
                  <a:lumOff val="25000"/>
                </a:prstClr>
              </a:solidFill>
              <a:cs typeface="Arial" pitchFamily="34" charset="0"/>
            </a:endParaRPr>
          </a:p>
          <a:p>
            <a:pPr>
              <a:defRPr/>
            </a:pPr>
            <a:r>
              <a:rPr lang="en-US" sz="2000" b="1" dirty="0" err="1" smtClean="0">
                <a:solidFill>
                  <a:prstClr val="black">
                    <a:lumMod val="75000"/>
                    <a:lumOff val="25000"/>
                  </a:prstClr>
                </a:solidFill>
                <a:cs typeface="Arial" pitchFamily="34" charset="0"/>
              </a:rPr>
              <a:t>Feneley</a:t>
            </a:r>
            <a:r>
              <a:rPr lang="en-US" sz="2000" b="1" dirty="0" smtClean="0">
                <a:solidFill>
                  <a:prstClr val="black">
                    <a:lumMod val="75000"/>
                    <a:lumOff val="25000"/>
                  </a:prstClr>
                </a:solidFill>
                <a:cs typeface="Arial" pitchFamily="34" charset="0"/>
              </a:rPr>
              <a:t> Ct. remain one-way</a:t>
            </a:r>
          </a:p>
          <a:p>
            <a:pPr>
              <a:defRPr/>
            </a:pPr>
            <a:endParaRPr lang="en-US" sz="2000" dirty="0">
              <a:solidFill>
                <a:prstClr val="black">
                  <a:lumMod val="75000"/>
                  <a:lumOff val="25000"/>
                </a:prstClr>
              </a:solidFill>
              <a:latin typeface="Arial" pitchFamily="34" charset="0"/>
              <a:cs typeface="Arial" pitchFamily="34" charset="0"/>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txBox="1">
            <a:spLocks/>
          </p:cNvSpPr>
          <p:nvPr/>
        </p:nvSpPr>
        <p:spPr>
          <a:xfrm>
            <a:off x="334537" y="828679"/>
            <a:ext cx="6162868" cy="914400"/>
          </a:xfrm>
          <a:prstGeom prst="rect">
            <a:avLst/>
          </a:prstGeom>
        </p:spPr>
        <p:txBody>
          <a:bodyPr>
            <a:noAutofit/>
          </a:bodyPr>
          <a:lstStyle/>
          <a:p>
            <a:pPr>
              <a:spcBef>
                <a:spcPct val="0"/>
              </a:spcBef>
              <a:defRPr/>
            </a:pPr>
            <a:r>
              <a:rPr lang="en-US" sz="4000" b="1" dirty="0" smtClean="0">
                <a:solidFill>
                  <a:srgbClr val="335346"/>
                </a:solidFill>
              </a:rPr>
              <a:t>One-way Streets</a:t>
            </a:r>
            <a:endParaRPr lang="en-US" sz="4000" b="1" dirty="0">
              <a:solidFill>
                <a:srgbClr val="335346"/>
              </a:solidFill>
            </a:endParaRPr>
          </a:p>
        </p:txBody>
      </p:sp>
      <p:grpSp>
        <p:nvGrpSpPr>
          <p:cNvPr id="6" name="Group 5"/>
          <p:cNvGrpSpPr/>
          <p:nvPr/>
        </p:nvGrpSpPr>
        <p:grpSpPr>
          <a:xfrm>
            <a:off x="1173392" y="2921330"/>
            <a:ext cx="1289674" cy="855023"/>
            <a:chOff x="1173392" y="2921330"/>
            <a:chExt cx="1289674" cy="855023"/>
          </a:xfrm>
        </p:grpSpPr>
        <p:cxnSp>
          <p:nvCxnSpPr>
            <p:cNvPr id="8" name="Straight Connector 7"/>
            <p:cNvCxnSpPr/>
            <p:nvPr/>
          </p:nvCxnSpPr>
          <p:spPr>
            <a:xfrm>
              <a:off x="2054432" y="2921330"/>
              <a:ext cx="219694" cy="855023"/>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173392" y="3240043"/>
              <a:ext cx="990887" cy="274848"/>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204074" y="3446176"/>
              <a:ext cx="258992" cy="69572"/>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 name="Straight Connector 3"/>
          <p:cNvCxnSpPr/>
          <p:nvPr/>
        </p:nvCxnSpPr>
        <p:spPr>
          <a:xfrm flipH="1">
            <a:off x="1999618" y="2827356"/>
            <a:ext cx="426082" cy="118071"/>
          </a:xfrm>
          <a:prstGeom prst="line">
            <a:avLst/>
          </a:prstGeom>
          <a:ln w="101600">
            <a:solidFill>
              <a:srgbClr val="558ED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986917" y="2570016"/>
            <a:ext cx="324786" cy="154134"/>
          </a:xfrm>
          <a:prstGeom prst="line">
            <a:avLst/>
          </a:prstGeom>
          <a:ln w="101600">
            <a:solidFill>
              <a:srgbClr val="558ED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525260" y="2458905"/>
            <a:ext cx="431800" cy="146050"/>
          </a:xfrm>
          <a:prstGeom prst="line">
            <a:avLst/>
          </a:prstGeom>
          <a:ln w="101600">
            <a:solidFill>
              <a:srgbClr val="558ED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88199434"/>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http://cmsimg.freep.com/apps/pbcsi.dll/bilde?Site=C4&amp;Date=20111222&amp;Category=OPINION05&amp;ArtNo=112220407&amp;Ref=AR&amp;MaxW=640&amp;Border=0&amp;Guest-commentary-Region-needs-rapid-bus-lines-light-rail"/>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29341" y="2208334"/>
            <a:ext cx="4125616" cy="281057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303"/>
          <a:stretch/>
        </p:blipFill>
        <p:spPr bwMode="auto">
          <a:xfrm>
            <a:off x="3644388" y="1377245"/>
            <a:ext cx="4695522" cy="4440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itle 1"/>
          <p:cNvSpPr txBox="1">
            <a:spLocks/>
          </p:cNvSpPr>
          <p:nvPr/>
        </p:nvSpPr>
        <p:spPr>
          <a:xfrm>
            <a:off x="334537" y="828679"/>
            <a:ext cx="6162868" cy="914400"/>
          </a:xfrm>
          <a:prstGeom prst="rect">
            <a:avLst/>
          </a:prstGeom>
        </p:spPr>
        <p:txBody>
          <a:bodyPr>
            <a:noAutofit/>
          </a:bodyPr>
          <a:lstStyle/>
          <a:p>
            <a:pPr>
              <a:spcBef>
                <a:spcPct val="0"/>
              </a:spcBef>
              <a:defRPr/>
            </a:pPr>
            <a:r>
              <a:rPr lang="en-US" sz="4000" b="1" dirty="0" smtClean="0">
                <a:solidFill>
                  <a:srgbClr val="335346"/>
                </a:solidFill>
              </a:rPr>
              <a:t>Bus Rapid Transit</a:t>
            </a:r>
            <a:endParaRPr lang="en-US" sz="4000" b="1" dirty="0">
              <a:solidFill>
                <a:srgbClr val="335346"/>
              </a:solidFill>
            </a:endParaRPr>
          </a:p>
        </p:txBody>
      </p:sp>
      <p:grpSp>
        <p:nvGrpSpPr>
          <p:cNvPr id="20" name="Group 19"/>
          <p:cNvGrpSpPr/>
          <p:nvPr/>
        </p:nvGrpSpPr>
        <p:grpSpPr>
          <a:xfrm>
            <a:off x="2324903" y="3390901"/>
            <a:ext cx="585705" cy="2797759"/>
            <a:chOff x="2324903" y="3390901"/>
            <a:chExt cx="585705" cy="2797759"/>
          </a:xfrm>
        </p:grpSpPr>
        <p:cxnSp>
          <p:nvCxnSpPr>
            <p:cNvPr id="10" name="Straight Connector 9"/>
            <p:cNvCxnSpPr/>
            <p:nvPr/>
          </p:nvCxnSpPr>
          <p:spPr>
            <a:xfrm flipH="1" flipV="1">
              <a:off x="2494484" y="5514976"/>
              <a:ext cx="416124" cy="673684"/>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2494483" y="3390901"/>
              <a:ext cx="1" cy="2124074"/>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8" name="Down Arrow 17"/>
            <p:cNvSpPr/>
            <p:nvPr/>
          </p:nvSpPr>
          <p:spPr>
            <a:xfrm rot="10800000">
              <a:off x="2324903" y="4610934"/>
              <a:ext cx="355007" cy="337647"/>
            </a:xfrm>
            <a:prstGeom prst="down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1200150" y="3743325"/>
            <a:ext cx="1860814" cy="2811094"/>
            <a:chOff x="1200150" y="3743325"/>
            <a:chExt cx="1860814" cy="2811094"/>
          </a:xfrm>
        </p:grpSpPr>
        <p:cxnSp>
          <p:nvCxnSpPr>
            <p:cNvPr id="13" name="Straight Arrow Connector 12"/>
            <p:cNvCxnSpPr/>
            <p:nvPr/>
          </p:nvCxnSpPr>
          <p:spPr>
            <a:xfrm>
              <a:off x="1200150" y="3743325"/>
              <a:ext cx="1860814" cy="2811094"/>
            </a:xfrm>
            <a:prstGeom prst="straightConnector1">
              <a:avLst/>
            </a:prstGeom>
            <a:ln w="762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Down Arrow 20"/>
            <p:cNvSpPr/>
            <p:nvPr/>
          </p:nvSpPr>
          <p:spPr>
            <a:xfrm rot="8764361">
              <a:off x="1865521" y="4850088"/>
              <a:ext cx="355007" cy="337647"/>
            </a:xfrm>
            <a:prstGeom prst="downArrow">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020470" y="3211909"/>
            <a:ext cx="1562094" cy="570049"/>
            <a:chOff x="1020470" y="3211909"/>
            <a:chExt cx="1562094" cy="570049"/>
          </a:xfrm>
        </p:grpSpPr>
        <p:cxnSp>
          <p:nvCxnSpPr>
            <p:cNvPr id="12" name="Straight Connector 11"/>
            <p:cNvCxnSpPr/>
            <p:nvPr/>
          </p:nvCxnSpPr>
          <p:spPr>
            <a:xfrm flipH="1">
              <a:off x="1200150" y="3428999"/>
              <a:ext cx="1294333" cy="352959"/>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20660658">
              <a:off x="1020470" y="3211909"/>
              <a:ext cx="1562094" cy="461665"/>
            </a:xfrm>
            <a:prstGeom prst="rect">
              <a:avLst/>
            </a:prstGeom>
            <a:noFill/>
          </p:spPr>
          <p:txBody>
            <a:bodyPr wrap="none" rtlCol="0">
              <a:spAutoFit/>
            </a:bodyPr>
            <a:lstStyle/>
            <a:p>
              <a:r>
                <a:rPr lang="en-US" sz="2400" b="1" dirty="0" smtClean="0"/>
                <a:t>Pike Street</a:t>
              </a:r>
              <a:endParaRPr lang="en-US" sz="2400" b="1" dirty="0"/>
            </a:p>
          </p:txBody>
        </p:sp>
      </p:grpSp>
      <p:grpSp>
        <p:nvGrpSpPr>
          <p:cNvPr id="26" name="Group 25"/>
          <p:cNvGrpSpPr/>
          <p:nvPr/>
        </p:nvGrpSpPr>
        <p:grpSpPr>
          <a:xfrm>
            <a:off x="1242438" y="3483910"/>
            <a:ext cx="1373442" cy="1295848"/>
            <a:chOff x="1242438" y="3483910"/>
            <a:chExt cx="1373442" cy="1295848"/>
          </a:xfrm>
        </p:grpSpPr>
        <p:sp>
          <p:nvSpPr>
            <p:cNvPr id="25" name="Oval 24"/>
            <p:cNvSpPr/>
            <p:nvPr/>
          </p:nvSpPr>
          <p:spPr>
            <a:xfrm>
              <a:off x="1679946" y="3483910"/>
              <a:ext cx="243135" cy="24313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242438" y="3879445"/>
              <a:ext cx="243135" cy="24313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678207" y="4536623"/>
              <a:ext cx="243135" cy="24313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2372745" y="3597408"/>
              <a:ext cx="243135" cy="243135"/>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292823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1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txBox="1">
            <a:spLocks/>
          </p:cNvSpPr>
          <p:nvPr/>
        </p:nvSpPr>
        <p:spPr>
          <a:xfrm>
            <a:off x="334537" y="828679"/>
            <a:ext cx="6162868" cy="914400"/>
          </a:xfrm>
          <a:prstGeom prst="rect">
            <a:avLst/>
          </a:prstGeom>
        </p:spPr>
        <p:txBody>
          <a:bodyPr>
            <a:noAutofit/>
          </a:bodyPr>
          <a:lstStyle/>
          <a:p>
            <a:pPr>
              <a:spcBef>
                <a:spcPct val="0"/>
              </a:spcBef>
              <a:defRPr/>
            </a:pPr>
            <a:r>
              <a:rPr lang="en-US" sz="4000" b="1" dirty="0" smtClean="0">
                <a:solidFill>
                  <a:srgbClr val="335346"/>
                </a:solidFill>
              </a:rPr>
              <a:t>Implementation Process</a:t>
            </a:r>
            <a:endParaRPr lang="en-US" sz="4000" b="1" dirty="0">
              <a:solidFill>
                <a:srgbClr val="335346"/>
              </a:solidFill>
            </a:endParaRPr>
          </a:p>
        </p:txBody>
      </p:sp>
      <p:sp>
        <p:nvSpPr>
          <p:cNvPr id="6" name="TextBox 5"/>
          <p:cNvSpPr txBox="1"/>
          <p:nvPr/>
        </p:nvSpPr>
        <p:spPr>
          <a:xfrm>
            <a:off x="3060964" y="2044005"/>
            <a:ext cx="6083036" cy="2769989"/>
          </a:xfrm>
          <a:prstGeom prst="rect">
            <a:avLst/>
          </a:prstGeom>
          <a:noFill/>
        </p:spPr>
        <p:txBody>
          <a:bodyPr wrap="square" rtlCol="0">
            <a:spAutoFit/>
          </a:bodyPr>
          <a:lstStyle/>
          <a:p>
            <a:r>
              <a:rPr lang="en-US" sz="2000" b="1" dirty="0" smtClean="0">
                <a:solidFill>
                  <a:prstClr val="black"/>
                </a:solidFill>
              </a:rPr>
              <a:t>Project included in SEMCOG regional and state plans</a:t>
            </a:r>
          </a:p>
          <a:p>
            <a:endParaRPr lang="en-US" sz="2000" b="1" dirty="0" smtClean="0">
              <a:solidFill>
                <a:prstClr val="black"/>
              </a:solidFill>
            </a:endParaRPr>
          </a:p>
          <a:p>
            <a:r>
              <a:rPr lang="en-US" sz="2000" b="1" dirty="0" smtClean="0">
                <a:solidFill>
                  <a:prstClr val="black"/>
                </a:solidFill>
              </a:rPr>
              <a:t>Project in queue for future funding consideration</a:t>
            </a:r>
            <a:endParaRPr lang="en-US" sz="2000" b="1" dirty="0">
              <a:solidFill>
                <a:prstClr val="black"/>
              </a:solidFill>
            </a:endParaRPr>
          </a:p>
          <a:p>
            <a:endParaRPr lang="en-US" sz="2000" b="1" dirty="0" smtClean="0">
              <a:solidFill>
                <a:prstClr val="black"/>
              </a:solidFill>
            </a:endParaRPr>
          </a:p>
          <a:p>
            <a:r>
              <a:rPr lang="en-US" sz="2000" b="1" dirty="0" smtClean="0">
                <a:solidFill>
                  <a:prstClr val="black"/>
                </a:solidFill>
              </a:rPr>
              <a:t>Project development generally proceeds in</a:t>
            </a:r>
          </a:p>
          <a:p>
            <a:r>
              <a:rPr lang="en-US" sz="2000" b="1" dirty="0" smtClean="0">
                <a:solidFill>
                  <a:prstClr val="black"/>
                </a:solidFill>
              </a:rPr>
              <a:t>three </a:t>
            </a:r>
            <a:r>
              <a:rPr lang="en-US" sz="2000" b="1" dirty="0">
                <a:solidFill>
                  <a:prstClr val="black"/>
                </a:solidFill>
              </a:rPr>
              <a:t>phases:</a:t>
            </a:r>
          </a:p>
          <a:p>
            <a:pPr marL="342900" indent="-342900">
              <a:buFont typeface="Arial" pitchFamily="34" charset="0"/>
              <a:buChar char="•"/>
            </a:pPr>
            <a:r>
              <a:rPr lang="en-US" b="1" dirty="0" smtClean="0">
                <a:solidFill>
                  <a:prstClr val="black"/>
                </a:solidFill>
              </a:rPr>
              <a:t>Phase </a:t>
            </a:r>
            <a:r>
              <a:rPr lang="en-US" b="1" dirty="0">
                <a:solidFill>
                  <a:prstClr val="black"/>
                </a:solidFill>
              </a:rPr>
              <a:t>I. Preliminary Engineering and Environmental </a:t>
            </a:r>
            <a:r>
              <a:rPr lang="en-US" b="1" dirty="0" smtClean="0">
                <a:solidFill>
                  <a:prstClr val="black"/>
                </a:solidFill>
              </a:rPr>
              <a:t>Study</a:t>
            </a:r>
          </a:p>
          <a:p>
            <a:pPr marL="342900" indent="-342900">
              <a:buFont typeface="Arial" pitchFamily="34" charset="0"/>
              <a:buChar char="•"/>
            </a:pPr>
            <a:r>
              <a:rPr lang="en-US" b="1" dirty="0" smtClean="0">
                <a:solidFill>
                  <a:prstClr val="black"/>
                </a:solidFill>
              </a:rPr>
              <a:t>Phase </a:t>
            </a:r>
            <a:r>
              <a:rPr lang="en-US" b="1" dirty="0">
                <a:solidFill>
                  <a:prstClr val="black"/>
                </a:solidFill>
              </a:rPr>
              <a:t>II. Contract Plan Preparation and </a:t>
            </a:r>
            <a:r>
              <a:rPr lang="en-US" b="1" dirty="0" smtClean="0">
                <a:solidFill>
                  <a:prstClr val="black"/>
                </a:solidFill>
              </a:rPr>
              <a:t>ROW Acquisition</a:t>
            </a:r>
            <a:endParaRPr lang="en-US" b="1" dirty="0">
              <a:solidFill>
                <a:prstClr val="black"/>
              </a:solidFill>
            </a:endParaRPr>
          </a:p>
          <a:p>
            <a:pPr marL="342900" indent="-342900">
              <a:buFont typeface="Arial" pitchFamily="34" charset="0"/>
              <a:buChar char="•"/>
            </a:pPr>
            <a:r>
              <a:rPr lang="en-US" b="1" dirty="0" smtClean="0">
                <a:solidFill>
                  <a:prstClr val="black"/>
                </a:solidFill>
              </a:rPr>
              <a:t>Phase </a:t>
            </a:r>
            <a:r>
              <a:rPr lang="en-US" b="1" dirty="0">
                <a:solidFill>
                  <a:prstClr val="black"/>
                </a:solidFill>
              </a:rPr>
              <a:t>III. Construction</a:t>
            </a:r>
          </a:p>
        </p:txBody>
      </p:sp>
      <p:cxnSp>
        <p:nvCxnSpPr>
          <p:cNvPr id="4" name="Straight Connector 3"/>
          <p:cNvCxnSpPr/>
          <p:nvPr/>
        </p:nvCxnSpPr>
        <p:spPr>
          <a:xfrm>
            <a:off x="2910608" y="6126481"/>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81910385"/>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204120" y="2637847"/>
            <a:ext cx="6233392" cy="1935173"/>
          </a:xfrm>
          <a:prstGeom prst="rect">
            <a:avLst/>
          </a:prstGeom>
        </p:spPr>
        <p:txBody>
          <a:bodyPr>
            <a:normAutofit/>
          </a:bodyPr>
          <a:lstStyle/>
          <a:p>
            <a:pPr marL="349250" indent="-349250">
              <a:spcBef>
                <a:spcPct val="20000"/>
              </a:spcBef>
              <a:buFont typeface="Arial" pitchFamily="34" charset="0"/>
              <a:buChar char="•"/>
              <a:defRPr/>
            </a:pPr>
            <a:r>
              <a:rPr lang="en-US" sz="2800" b="1" dirty="0" smtClean="0">
                <a:solidFill>
                  <a:prstClr val="black">
                    <a:lumMod val="75000"/>
                    <a:lumOff val="25000"/>
                  </a:prstClr>
                </a:solidFill>
                <a:cs typeface="Arial" pitchFamily="34" charset="0"/>
              </a:rPr>
              <a:t>Short Term (1 to 3 years)</a:t>
            </a:r>
          </a:p>
          <a:p>
            <a:pPr marL="349250" indent="-349250">
              <a:spcBef>
                <a:spcPct val="20000"/>
              </a:spcBef>
              <a:buFont typeface="Arial" pitchFamily="34" charset="0"/>
              <a:buChar char="•"/>
            </a:pPr>
            <a:r>
              <a:rPr lang="en-US" sz="2800" b="1" dirty="0" smtClean="0">
                <a:solidFill>
                  <a:prstClr val="black">
                    <a:lumMod val="75000"/>
                    <a:lumOff val="25000"/>
                  </a:prstClr>
                </a:solidFill>
                <a:cs typeface="Arial" pitchFamily="34" charset="0"/>
              </a:rPr>
              <a:t>Medium Term (3 to 10 years)</a:t>
            </a:r>
          </a:p>
          <a:p>
            <a:pPr marL="349250" indent="-349250">
              <a:spcBef>
                <a:spcPct val="20000"/>
              </a:spcBef>
              <a:buFont typeface="Arial" pitchFamily="34" charset="0"/>
              <a:buChar char="•"/>
              <a:defRPr/>
            </a:pPr>
            <a:r>
              <a:rPr lang="en-US" sz="2800" b="1" dirty="0" smtClean="0">
                <a:solidFill>
                  <a:prstClr val="black">
                    <a:lumMod val="75000"/>
                    <a:lumOff val="25000"/>
                  </a:prstClr>
                </a:solidFill>
                <a:cs typeface="Arial" pitchFamily="34" charset="0"/>
              </a:rPr>
              <a:t>Long Term (10 to 12 years)</a:t>
            </a:r>
          </a:p>
          <a:p>
            <a:pPr>
              <a:spcBef>
                <a:spcPct val="20000"/>
              </a:spcBef>
              <a:defRPr/>
            </a:pPr>
            <a:endParaRPr lang="en-US" sz="2400" dirty="0">
              <a:solidFill>
                <a:prstClr val="black">
                  <a:lumMod val="75000"/>
                  <a:lumOff val="25000"/>
                </a:prstClr>
              </a:solidFill>
              <a:latin typeface="Arial" pitchFamily="34" charset="0"/>
              <a:cs typeface="Arial" pitchFamily="34" charset="0"/>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txBox="1">
            <a:spLocks/>
          </p:cNvSpPr>
          <p:nvPr/>
        </p:nvSpPr>
        <p:spPr>
          <a:xfrm>
            <a:off x="334537" y="828679"/>
            <a:ext cx="7883774" cy="914400"/>
          </a:xfrm>
          <a:prstGeom prst="rect">
            <a:avLst/>
          </a:prstGeom>
        </p:spPr>
        <p:txBody>
          <a:bodyPr>
            <a:noAutofit/>
          </a:bodyPr>
          <a:lstStyle/>
          <a:p>
            <a:pPr>
              <a:spcBef>
                <a:spcPct val="0"/>
              </a:spcBef>
              <a:defRPr/>
            </a:pPr>
            <a:r>
              <a:rPr lang="en-US" sz="4000" b="1" dirty="0" smtClean="0">
                <a:solidFill>
                  <a:srgbClr val="335346"/>
                </a:solidFill>
              </a:rPr>
              <a:t>Construction Phases and Costs</a:t>
            </a:r>
            <a:endParaRPr lang="en-US" sz="4000" b="1" dirty="0">
              <a:solidFill>
                <a:srgbClr val="335346"/>
              </a:solidFill>
            </a:endParaRPr>
          </a:p>
        </p:txBody>
      </p:sp>
    </p:spTree>
    <p:extLst>
      <p:ext uri="{BB962C8B-B14F-4D97-AF65-F5344CB8AC3E}">
        <p14:creationId xmlns:p14="http://schemas.microsoft.com/office/powerpoint/2010/main" xmlns="" val="22314969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906574" y="2613295"/>
            <a:ext cx="6237426" cy="3519382"/>
          </a:xfrm>
          <a:prstGeom prst="rect">
            <a:avLst/>
          </a:prstGeom>
        </p:spPr>
        <p:txBody>
          <a:bodyPr>
            <a:normAutofit fontScale="70000" lnSpcReduction="20000"/>
          </a:bodyPr>
          <a:lstStyle/>
          <a:p>
            <a:pPr marL="349250" indent="-349250">
              <a:spcBef>
                <a:spcPct val="20000"/>
              </a:spcBef>
              <a:buFont typeface="Arial" pitchFamily="34" charset="0"/>
              <a:buChar char="•"/>
            </a:pPr>
            <a:r>
              <a:rPr lang="en-US" sz="2800" b="1" dirty="0" smtClean="0">
                <a:solidFill>
                  <a:prstClr val="black">
                    <a:lumMod val="75000"/>
                    <a:lumOff val="25000"/>
                  </a:prstClr>
                </a:solidFill>
                <a:cs typeface="Arial" pitchFamily="34" charset="0"/>
              </a:rPr>
              <a:t>Roadway conversion one-way to two-way:</a:t>
            </a:r>
          </a:p>
          <a:p>
            <a:pPr marL="806450" lvl="1" indent="-349250">
              <a:spcBef>
                <a:spcPct val="20000"/>
              </a:spcBef>
              <a:buFont typeface="Calibri" pitchFamily="34" charset="0"/>
              <a:buChar char="—"/>
            </a:pPr>
            <a:r>
              <a:rPr lang="en-US" sz="2800" dirty="0" smtClean="0">
                <a:solidFill>
                  <a:prstClr val="black">
                    <a:lumMod val="75000"/>
                    <a:lumOff val="25000"/>
                  </a:prstClr>
                </a:solidFill>
                <a:cs typeface="Arial" pitchFamily="34" charset="0"/>
              </a:rPr>
              <a:t>Mill Street between Huron and Water</a:t>
            </a:r>
          </a:p>
          <a:p>
            <a:pPr marL="806450" lvl="1" indent="-349250">
              <a:spcBef>
                <a:spcPct val="20000"/>
              </a:spcBef>
              <a:buFont typeface="Calibri" pitchFamily="34" charset="0"/>
              <a:buChar char="—"/>
            </a:pPr>
            <a:r>
              <a:rPr lang="en-US" sz="2800" dirty="0" smtClean="0">
                <a:solidFill>
                  <a:prstClr val="black">
                    <a:lumMod val="75000"/>
                    <a:lumOff val="25000"/>
                  </a:prstClr>
                </a:solidFill>
                <a:cs typeface="Arial" pitchFamily="34" charset="0"/>
              </a:rPr>
              <a:t>Lawrence Street from Woodward to Mill Street</a:t>
            </a:r>
          </a:p>
          <a:p>
            <a:pPr marL="806450" lvl="1" indent="-349250">
              <a:spcBef>
                <a:spcPct val="20000"/>
              </a:spcBef>
              <a:buFont typeface="Calibri" pitchFamily="34" charset="0"/>
              <a:buChar char="—"/>
            </a:pPr>
            <a:r>
              <a:rPr lang="en-US" sz="2800" dirty="0" smtClean="0">
                <a:solidFill>
                  <a:prstClr val="black">
                    <a:lumMod val="75000"/>
                    <a:lumOff val="25000"/>
                  </a:prstClr>
                </a:solidFill>
                <a:cs typeface="Arial" pitchFamily="34" charset="0"/>
              </a:rPr>
              <a:t>Pike Street from Mill to Woodard</a:t>
            </a:r>
          </a:p>
          <a:p>
            <a:pPr marL="349250" indent="-349250">
              <a:spcBef>
                <a:spcPct val="20000"/>
              </a:spcBef>
              <a:buFont typeface="Arial" pitchFamily="34" charset="0"/>
              <a:buChar char="•"/>
              <a:defRPr/>
            </a:pPr>
            <a:r>
              <a:rPr lang="en-US" sz="2800" b="1" dirty="0" smtClean="0">
                <a:solidFill>
                  <a:prstClr val="black">
                    <a:lumMod val="75000"/>
                    <a:lumOff val="25000"/>
                  </a:prstClr>
                </a:solidFill>
                <a:cs typeface="Arial" pitchFamily="34" charset="0"/>
              </a:rPr>
              <a:t>Three Signals:</a:t>
            </a:r>
          </a:p>
          <a:p>
            <a:pPr marL="806450" lvl="1" indent="-349250">
              <a:spcBef>
                <a:spcPct val="20000"/>
              </a:spcBef>
              <a:buFont typeface="Calibri" pitchFamily="34" charset="0"/>
              <a:buChar char="—"/>
            </a:pPr>
            <a:r>
              <a:rPr lang="en-US" sz="2800" dirty="0" smtClean="0">
                <a:solidFill>
                  <a:prstClr val="black">
                    <a:lumMod val="75000"/>
                    <a:lumOff val="25000"/>
                  </a:prstClr>
                </a:solidFill>
                <a:cs typeface="Arial" pitchFamily="34" charset="0"/>
              </a:rPr>
              <a:t>Pike at Mill</a:t>
            </a:r>
          </a:p>
          <a:p>
            <a:pPr marL="806450" lvl="1" indent="-349250">
              <a:spcBef>
                <a:spcPct val="20000"/>
              </a:spcBef>
              <a:buFont typeface="Calibri" pitchFamily="34" charset="0"/>
              <a:buChar char="—"/>
            </a:pPr>
            <a:r>
              <a:rPr lang="en-US" sz="2800" dirty="0" smtClean="0">
                <a:solidFill>
                  <a:prstClr val="black">
                    <a:lumMod val="75000"/>
                    <a:lumOff val="25000"/>
                  </a:prstClr>
                </a:solidFill>
                <a:cs typeface="Arial" pitchFamily="34" charset="0"/>
              </a:rPr>
              <a:t>Saginaw at Lawrence</a:t>
            </a:r>
          </a:p>
          <a:p>
            <a:pPr marL="806450" lvl="1" indent="-349250">
              <a:spcBef>
                <a:spcPct val="20000"/>
              </a:spcBef>
              <a:buFont typeface="Calibri" pitchFamily="34" charset="0"/>
              <a:buChar char="—"/>
            </a:pPr>
            <a:r>
              <a:rPr lang="en-US" sz="2800" dirty="0" smtClean="0">
                <a:solidFill>
                  <a:prstClr val="black">
                    <a:lumMod val="75000"/>
                    <a:lumOff val="25000"/>
                  </a:prstClr>
                </a:solidFill>
                <a:cs typeface="Arial" pitchFamily="34" charset="0"/>
              </a:rPr>
              <a:t>Pike at Woodward</a:t>
            </a:r>
          </a:p>
          <a:p>
            <a:pPr marL="349250" indent="-349250">
              <a:spcBef>
                <a:spcPct val="20000"/>
              </a:spcBef>
              <a:buFont typeface="Arial" pitchFamily="34" charset="0"/>
              <a:buChar char="•"/>
            </a:pPr>
            <a:r>
              <a:rPr lang="en-US" sz="2800" b="1" dirty="0" smtClean="0">
                <a:solidFill>
                  <a:prstClr val="black">
                    <a:lumMod val="75000"/>
                    <a:lumOff val="25000"/>
                  </a:prstClr>
                </a:solidFill>
                <a:cs typeface="Arial" pitchFamily="34" charset="0"/>
              </a:rPr>
              <a:t>Pavement markings, intersections, signs, and ADA ramps</a:t>
            </a:r>
          </a:p>
          <a:p>
            <a:pPr marL="176213" indent="-176213">
              <a:spcBef>
                <a:spcPct val="20000"/>
              </a:spcBef>
              <a:buFont typeface="Arial" pitchFamily="34" charset="0"/>
              <a:buChar char="•"/>
              <a:defRPr/>
            </a:pPr>
            <a:endParaRPr lang="en-US" sz="2400" dirty="0">
              <a:solidFill>
                <a:prstClr val="black">
                  <a:lumMod val="75000"/>
                  <a:lumOff val="25000"/>
                </a:prstClr>
              </a:solidFill>
              <a:latin typeface="Arial" pitchFamily="34" charset="0"/>
              <a:cs typeface="Arial" pitchFamily="34" charset="0"/>
            </a:endParaRPr>
          </a:p>
        </p:txBody>
      </p:sp>
      <p:sp>
        <p:nvSpPr>
          <p:cNvPr id="6" name="Title 1"/>
          <p:cNvSpPr txBox="1">
            <a:spLocks/>
          </p:cNvSpPr>
          <p:nvPr/>
        </p:nvSpPr>
        <p:spPr>
          <a:xfrm>
            <a:off x="334537" y="850981"/>
            <a:ext cx="8635295" cy="914400"/>
          </a:xfrm>
          <a:prstGeom prst="rect">
            <a:avLst/>
          </a:prstGeom>
        </p:spPr>
        <p:txBody>
          <a:bodyPr>
            <a:noAutofit/>
          </a:bodyPr>
          <a:lstStyle/>
          <a:p>
            <a:pPr>
              <a:spcBef>
                <a:spcPct val="0"/>
              </a:spcBef>
              <a:defRPr/>
            </a:pPr>
            <a:r>
              <a:rPr lang="en-US" sz="4000" b="1" dirty="0" smtClean="0">
                <a:solidFill>
                  <a:srgbClr val="335346"/>
                </a:solidFill>
              </a:rPr>
              <a:t>Short Term (1 to 3 </a:t>
            </a:r>
            <a:r>
              <a:rPr lang="en-US" sz="4000" b="1" dirty="0">
                <a:solidFill>
                  <a:srgbClr val="335346"/>
                </a:solidFill>
              </a:rPr>
              <a:t>years)</a:t>
            </a:r>
          </a:p>
          <a:p>
            <a:pPr>
              <a:spcBef>
                <a:spcPct val="0"/>
              </a:spcBef>
              <a:defRPr/>
            </a:pPr>
            <a:endParaRPr lang="en-US" sz="4000" b="1" dirty="0">
              <a:solidFill>
                <a:srgbClr val="335346"/>
              </a:solidFill>
            </a:endParaRPr>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2726916" y="1655449"/>
            <a:ext cx="6417084" cy="707886"/>
          </a:xfrm>
          <a:prstGeom prst="rect">
            <a:avLst/>
          </a:prstGeom>
        </p:spPr>
        <p:txBody>
          <a:bodyPr wrap="square">
            <a:spAutoFit/>
          </a:bodyPr>
          <a:lstStyle/>
          <a:p>
            <a:r>
              <a:rPr lang="en-US" sz="2000" b="1" dirty="0" smtClean="0">
                <a:solidFill>
                  <a:prstClr val="black"/>
                </a:solidFill>
              </a:rPr>
              <a:t>Internal one-way to two-way street conversion costs in downtown Pontiac (inside the Loop)</a:t>
            </a:r>
            <a:endParaRPr lang="en-US" sz="2000" b="1" dirty="0">
              <a:solidFill>
                <a:prstClr val="black"/>
              </a:solidFill>
            </a:endParaRPr>
          </a:p>
        </p:txBody>
      </p:sp>
      <p:grpSp>
        <p:nvGrpSpPr>
          <p:cNvPr id="23" name="Group 22"/>
          <p:cNvGrpSpPr/>
          <p:nvPr/>
        </p:nvGrpSpPr>
        <p:grpSpPr>
          <a:xfrm>
            <a:off x="1173392" y="2921330"/>
            <a:ext cx="1289674" cy="855023"/>
            <a:chOff x="1173392" y="2921330"/>
            <a:chExt cx="1289674" cy="855023"/>
          </a:xfrm>
        </p:grpSpPr>
        <p:cxnSp>
          <p:nvCxnSpPr>
            <p:cNvPr id="12" name="Straight Connector 11"/>
            <p:cNvCxnSpPr/>
            <p:nvPr/>
          </p:nvCxnSpPr>
          <p:spPr>
            <a:xfrm>
              <a:off x="2054432" y="2921330"/>
              <a:ext cx="219694" cy="855023"/>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1173392" y="3240043"/>
              <a:ext cx="990887" cy="274848"/>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204074" y="3446176"/>
              <a:ext cx="258992" cy="69572"/>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049417" y="6132677"/>
            <a:ext cx="5870839" cy="523220"/>
          </a:xfrm>
          <a:prstGeom prst="rect">
            <a:avLst/>
          </a:prstGeom>
        </p:spPr>
        <p:txBody>
          <a:bodyPr wrap="square">
            <a:spAutoFit/>
          </a:bodyPr>
          <a:lstStyle/>
          <a:p>
            <a:r>
              <a:rPr lang="en-US" sz="2800" b="1" dirty="0" smtClean="0">
                <a:solidFill>
                  <a:srgbClr val="FF0000"/>
                </a:solidFill>
              </a:rPr>
              <a:t>Total estimated cost: </a:t>
            </a:r>
            <a:r>
              <a:rPr lang="en-US" sz="2800" b="1" dirty="0">
                <a:solidFill>
                  <a:srgbClr val="FF0000"/>
                </a:solidFill>
              </a:rPr>
              <a:t>$</a:t>
            </a:r>
            <a:r>
              <a:rPr lang="en-US" sz="2800" b="1" dirty="0" smtClean="0">
                <a:solidFill>
                  <a:srgbClr val="FF0000"/>
                </a:solidFill>
              </a:rPr>
              <a:t>900,000</a:t>
            </a:r>
            <a:endParaRPr lang="en-US" sz="2800" dirty="0">
              <a:solidFill>
                <a:srgbClr val="FF0000"/>
              </a:solidFill>
            </a:endParaRPr>
          </a:p>
        </p:txBody>
      </p:sp>
    </p:spTree>
    <p:extLst>
      <p:ext uri="{BB962C8B-B14F-4D97-AF65-F5344CB8AC3E}">
        <p14:creationId xmlns:p14="http://schemas.microsoft.com/office/powerpoint/2010/main" xmlns="" val="3401313385"/>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9417" y="6132183"/>
            <a:ext cx="5731726" cy="523220"/>
          </a:xfrm>
          <a:prstGeom prst="rect">
            <a:avLst/>
          </a:prstGeom>
        </p:spPr>
        <p:txBody>
          <a:bodyPr wrap="square">
            <a:spAutoFit/>
          </a:bodyPr>
          <a:lstStyle/>
          <a:p>
            <a:r>
              <a:rPr lang="en-US" sz="2800" b="1" dirty="0" smtClean="0">
                <a:solidFill>
                  <a:srgbClr val="FF0000"/>
                </a:solidFill>
              </a:rPr>
              <a:t>Total estimated cost: $3,000,000</a:t>
            </a:r>
            <a:endParaRPr lang="en-US" sz="2800" dirty="0">
              <a:solidFill>
                <a:srgbClr val="FF0000"/>
              </a:solidFill>
            </a:endParaRPr>
          </a:p>
        </p:txBody>
      </p:sp>
      <p:sp>
        <p:nvSpPr>
          <p:cNvPr id="7" name="Content Placeholder 2"/>
          <p:cNvSpPr txBox="1">
            <a:spLocks/>
          </p:cNvSpPr>
          <p:nvPr/>
        </p:nvSpPr>
        <p:spPr>
          <a:xfrm>
            <a:off x="3049418" y="2717278"/>
            <a:ext cx="5731726" cy="3519382"/>
          </a:xfrm>
          <a:prstGeom prst="rect">
            <a:avLst/>
          </a:prstGeom>
        </p:spPr>
        <p:txBody>
          <a:bodyPr>
            <a:normAutofit fontScale="85000" lnSpcReduction="20000"/>
          </a:bodyPr>
          <a:lstStyle/>
          <a:p>
            <a:pPr marL="349250" indent="-349250">
              <a:spcBef>
                <a:spcPct val="20000"/>
              </a:spcBef>
              <a:buFont typeface="Arial" pitchFamily="34" charset="0"/>
              <a:buChar char="•"/>
              <a:defRPr/>
            </a:pPr>
            <a:r>
              <a:rPr lang="en-US" sz="2800" dirty="0" smtClean="0">
                <a:solidFill>
                  <a:prstClr val="black">
                    <a:lumMod val="75000"/>
                    <a:lumOff val="25000"/>
                  </a:prstClr>
                </a:solidFill>
                <a:cs typeface="Arial" pitchFamily="34" charset="0"/>
              </a:rPr>
              <a:t>Curbs</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Medians</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Road diet</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Turn lanes</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Sidewalks </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Two way bike path</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Signals</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Landscaping </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Signage</a:t>
            </a:r>
          </a:p>
          <a:p>
            <a:pPr marL="176213" indent="-176213">
              <a:spcBef>
                <a:spcPct val="20000"/>
              </a:spcBef>
              <a:buFont typeface="Arial" pitchFamily="34" charset="0"/>
              <a:buChar char="•"/>
              <a:defRPr/>
            </a:pPr>
            <a:endParaRPr lang="en-US" sz="2400" dirty="0">
              <a:solidFill>
                <a:prstClr val="black">
                  <a:lumMod val="75000"/>
                  <a:lumOff val="25000"/>
                </a:prstClr>
              </a:solidFill>
              <a:latin typeface="Arial" pitchFamily="34" charset="0"/>
              <a:cs typeface="Arial" pitchFamily="34" charset="0"/>
            </a:endParaRPr>
          </a:p>
        </p:txBody>
      </p:sp>
      <p:pic>
        <p:nvPicPr>
          <p:cNvPr id="11" name="Picture 1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3049418" y="2009392"/>
            <a:ext cx="6094582" cy="707886"/>
          </a:xfrm>
          <a:prstGeom prst="rect">
            <a:avLst/>
          </a:prstGeom>
        </p:spPr>
        <p:txBody>
          <a:bodyPr wrap="square">
            <a:spAutoFit/>
          </a:bodyPr>
          <a:lstStyle/>
          <a:p>
            <a:r>
              <a:rPr lang="en-US" sz="2000" b="1" dirty="0" smtClean="0">
                <a:solidFill>
                  <a:prstClr val="black"/>
                </a:solidFill>
              </a:rPr>
              <a:t>Woodward two-way from South Gateway to Cesar Chavez</a:t>
            </a:r>
            <a:endParaRPr lang="en-US" sz="2000" b="1" dirty="0">
              <a:solidFill>
                <a:prstClr val="black"/>
              </a:solidFill>
            </a:endParaRPr>
          </a:p>
        </p:txBody>
      </p:sp>
      <p:sp>
        <p:nvSpPr>
          <p:cNvPr id="14" name="Title 1"/>
          <p:cNvSpPr txBox="1">
            <a:spLocks/>
          </p:cNvSpPr>
          <p:nvPr/>
        </p:nvSpPr>
        <p:spPr>
          <a:xfrm>
            <a:off x="334536" y="850981"/>
            <a:ext cx="8809463" cy="914400"/>
          </a:xfrm>
          <a:prstGeom prst="rect">
            <a:avLst/>
          </a:prstGeom>
        </p:spPr>
        <p:txBody>
          <a:bodyPr>
            <a:noAutofit/>
          </a:bodyPr>
          <a:lstStyle/>
          <a:p>
            <a:pPr>
              <a:spcBef>
                <a:spcPct val="0"/>
              </a:spcBef>
              <a:defRPr/>
            </a:pPr>
            <a:r>
              <a:rPr lang="en-US" sz="4000" b="1" dirty="0" smtClean="0">
                <a:solidFill>
                  <a:srgbClr val="335346"/>
                </a:solidFill>
              </a:rPr>
              <a:t>Medium Term (3 to 10 years)</a:t>
            </a:r>
            <a:endParaRPr lang="en-US" sz="4000" b="1" dirty="0">
              <a:solidFill>
                <a:srgbClr val="335346"/>
              </a:solidFill>
            </a:endParaRPr>
          </a:p>
        </p:txBody>
      </p:sp>
      <p:grpSp>
        <p:nvGrpSpPr>
          <p:cNvPr id="28" name="Group 27"/>
          <p:cNvGrpSpPr/>
          <p:nvPr/>
        </p:nvGrpSpPr>
        <p:grpSpPr>
          <a:xfrm>
            <a:off x="1173392" y="2921330"/>
            <a:ext cx="1289674" cy="855023"/>
            <a:chOff x="1173392" y="2921330"/>
            <a:chExt cx="1289674" cy="855023"/>
          </a:xfrm>
        </p:grpSpPr>
        <p:cxnSp>
          <p:nvCxnSpPr>
            <p:cNvPr id="29" name="Straight Connector 28"/>
            <p:cNvCxnSpPr/>
            <p:nvPr/>
          </p:nvCxnSpPr>
          <p:spPr>
            <a:xfrm>
              <a:off x="2054432" y="2921330"/>
              <a:ext cx="219694" cy="855023"/>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173392" y="3240043"/>
              <a:ext cx="990887" cy="27484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204074" y="3446176"/>
              <a:ext cx="258992" cy="6957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23991" y="2009619"/>
            <a:ext cx="2039075" cy="3640554"/>
            <a:chOff x="423991" y="2009619"/>
            <a:chExt cx="2039075" cy="3640554"/>
          </a:xfrm>
        </p:grpSpPr>
        <p:cxnSp>
          <p:nvCxnSpPr>
            <p:cNvPr id="35" name="Straight Connector 34"/>
            <p:cNvCxnSpPr>
              <a:endCxn id="37" idx="0"/>
            </p:cNvCxnSpPr>
            <p:nvPr/>
          </p:nvCxnSpPr>
          <p:spPr>
            <a:xfrm flipH="1" flipV="1">
              <a:off x="507143" y="2636025"/>
              <a:ext cx="576592" cy="792976"/>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083734" y="3429001"/>
              <a:ext cx="1379332" cy="2221172"/>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Arc 36"/>
            <p:cNvSpPr/>
            <p:nvPr/>
          </p:nvSpPr>
          <p:spPr>
            <a:xfrm rot="14073560">
              <a:off x="506602" y="1927008"/>
              <a:ext cx="732348" cy="897570"/>
            </a:xfrm>
            <a:prstGeom prst="arc">
              <a:avLst>
                <a:gd name="adj1" fmla="val 16200000"/>
                <a:gd name="adj2" fmla="val 2739237"/>
              </a:avLst>
            </a:prstGeom>
            <a:ln w="152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extLst>
      <p:ext uri="{BB962C8B-B14F-4D97-AF65-F5344CB8AC3E}">
        <p14:creationId xmlns:p14="http://schemas.microsoft.com/office/powerpoint/2010/main" xmlns="" val="354518706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Content Placeholder 2"/>
          <p:cNvSpPr txBox="1">
            <a:spLocks/>
          </p:cNvSpPr>
          <p:nvPr/>
        </p:nvSpPr>
        <p:spPr>
          <a:xfrm>
            <a:off x="3049418" y="2717845"/>
            <a:ext cx="3953549" cy="3519382"/>
          </a:xfrm>
          <a:prstGeom prst="rect">
            <a:avLst/>
          </a:prstGeom>
        </p:spPr>
        <p:txBody>
          <a:bodyPr>
            <a:normAutofit fontScale="85000" lnSpcReduction="20000"/>
          </a:bodyPr>
          <a:lstStyle/>
          <a:p>
            <a:pPr marL="349250" indent="-349250">
              <a:spcBef>
                <a:spcPct val="20000"/>
              </a:spcBef>
              <a:buFont typeface="Arial" pitchFamily="34" charset="0"/>
              <a:buChar char="•"/>
              <a:defRPr/>
            </a:pPr>
            <a:r>
              <a:rPr lang="en-US" sz="2800" dirty="0" smtClean="0">
                <a:solidFill>
                  <a:prstClr val="black">
                    <a:lumMod val="75000"/>
                    <a:lumOff val="25000"/>
                  </a:prstClr>
                </a:solidFill>
                <a:cs typeface="Arial" pitchFamily="34" charset="0"/>
              </a:rPr>
              <a:t>Curbs</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Medians</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Road diet</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Turn lanes</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Sidewalks </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Cycle Track</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Signals</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Landscaping </a:t>
            </a:r>
          </a:p>
          <a:p>
            <a:pPr marL="349250" indent="-349250">
              <a:spcBef>
                <a:spcPct val="20000"/>
              </a:spcBef>
              <a:buFont typeface="Arial" pitchFamily="34" charset="0"/>
              <a:buChar char="•"/>
            </a:pPr>
            <a:r>
              <a:rPr lang="en-US" sz="2800" dirty="0" smtClean="0">
                <a:solidFill>
                  <a:prstClr val="black">
                    <a:lumMod val="75000"/>
                    <a:lumOff val="25000"/>
                  </a:prstClr>
                </a:solidFill>
                <a:cs typeface="Arial" pitchFamily="34" charset="0"/>
              </a:rPr>
              <a:t>Signage</a:t>
            </a:r>
          </a:p>
          <a:p>
            <a:pPr marL="176213" indent="-176213">
              <a:spcBef>
                <a:spcPct val="20000"/>
              </a:spcBef>
              <a:buFont typeface="Arial" pitchFamily="34" charset="0"/>
              <a:buChar char="•"/>
              <a:defRPr/>
            </a:pPr>
            <a:endParaRPr lang="en-US" sz="2400" dirty="0">
              <a:solidFill>
                <a:prstClr val="black">
                  <a:lumMod val="75000"/>
                  <a:lumOff val="25000"/>
                </a:prstClr>
              </a:solidFill>
              <a:latin typeface="Arial" pitchFamily="34" charset="0"/>
              <a:cs typeface="Arial" pitchFamily="34" charset="0"/>
            </a:endParaRPr>
          </a:p>
        </p:txBody>
      </p:sp>
      <p:sp>
        <p:nvSpPr>
          <p:cNvPr id="8" name="Rectangle 7"/>
          <p:cNvSpPr/>
          <p:nvPr/>
        </p:nvSpPr>
        <p:spPr>
          <a:xfrm>
            <a:off x="3049417" y="2001604"/>
            <a:ext cx="5291696" cy="707886"/>
          </a:xfrm>
          <a:prstGeom prst="rect">
            <a:avLst/>
          </a:prstGeom>
        </p:spPr>
        <p:txBody>
          <a:bodyPr wrap="square">
            <a:spAutoFit/>
          </a:bodyPr>
          <a:lstStyle/>
          <a:p>
            <a:r>
              <a:rPr lang="en-US" sz="2000" b="1" dirty="0" smtClean="0">
                <a:solidFill>
                  <a:prstClr val="black"/>
                </a:solidFill>
              </a:rPr>
              <a:t>Parke Street two-way from South Gateway to Cesar Chavez</a:t>
            </a:r>
            <a:endParaRPr lang="en-US" sz="2000" b="1" dirty="0">
              <a:solidFill>
                <a:prstClr val="black"/>
              </a:solidFill>
            </a:endParaRPr>
          </a:p>
        </p:txBody>
      </p:sp>
      <p:sp>
        <p:nvSpPr>
          <p:cNvPr id="12" name="Title 1"/>
          <p:cNvSpPr txBox="1">
            <a:spLocks/>
          </p:cNvSpPr>
          <p:nvPr/>
        </p:nvSpPr>
        <p:spPr>
          <a:xfrm>
            <a:off x="334536" y="850981"/>
            <a:ext cx="8809462" cy="914400"/>
          </a:xfrm>
          <a:prstGeom prst="rect">
            <a:avLst/>
          </a:prstGeom>
        </p:spPr>
        <p:txBody>
          <a:bodyPr>
            <a:noAutofit/>
          </a:bodyPr>
          <a:lstStyle/>
          <a:p>
            <a:pPr>
              <a:spcBef>
                <a:spcPct val="0"/>
              </a:spcBef>
              <a:defRPr/>
            </a:pPr>
            <a:r>
              <a:rPr lang="en-US" sz="4000" b="1" dirty="0" smtClean="0">
                <a:solidFill>
                  <a:srgbClr val="335346"/>
                </a:solidFill>
              </a:rPr>
              <a:t>Long Term (10 to 12 years)</a:t>
            </a:r>
            <a:endParaRPr lang="en-US" sz="4000" b="1" dirty="0">
              <a:solidFill>
                <a:srgbClr val="335346"/>
              </a:solidFill>
            </a:endParaRPr>
          </a:p>
        </p:txBody>
      </p:sp>
      <p:sp>
        <p:nvSpPr>
          <p:cNvPr id="13" name="Rectangle 12"/>
          <p:cNvSpPr/>
          <p:nvPr/>
        </p:nvSpPr>
        <p:spPr>
          <a:xfrm>
            <a:off x="3049418" y="6126481"/>
            <a:ext cx="5002523" cy="523220"/>
          </a:xfrm>
          <a:prstGeom prst="rect">
            <a:avLst/>
          </a:prstGeom>
        </p:spPr>
        <p:txBody>
          <a:bodyPr wrap="none">
            <a:spAutoFit/>
          </a:bodyPr>
          <a:lstStyle/>
          <a:p>
            <a:r>
              <a:rPr lang="en-US" sz="2800" b="1" dirty="0" smtClean="0">
                <a:solidFill>
                  <a:srgbClr val="FF0000"/>
                </a:solidFill>
              </a:rPr>
              <a:t>Total estimated cost: </a:t>
            </a:r>
            <a:r>
              <a:rPr lang="en-US" sz="2800" b="1" dirty="0">
                <a:solidFill>
                  <a:srgbClr val="FF0000"/>
                </a:solidFill>
              </a:rPr>
              <a:t>$3,000,000</a:t>
            </a:r>
            <a:endParaRPr lang="en-US" sz="2800" dirty="0">
              <a:solidFill>
                <a:srgbClr val="FF0000"/>
              </a:solidFill>
            </a:endParaRPr>
          </a:p>
        </p:txBody>
      </p:sp>
      <p:grpSp>
        <p:nvGrpSpPr>
          <p:cNvPr id="20" name="Group 19"/>
          <p:cNvGrpSpPr/>
          <p:nvPr/>
        </p:nvGrpSpPr>
        <p:grpSpPr>
          <a:xfrm>
            <a:off x="1173392" y="2921330"/>
            <a:ext cx="1289674" cy="855023"/>
            <a:chOff x="1173392" y="2921330"/>
            <a:chExt cx="1289674" cy="855023"/>
          </a:xfrm>
        </p:grpSpPr>
        <p:cxnSp>
          <p:nvCxnSpPr>
            <p:cNvPr id="21" name="Straight Connector 20"/>
            <p:cNvCxnSpPr/>
            <p:nvPr/>
          </p:nvCxnSpPr>
          <p:spPr>
            <a:xfrm>
              <a:off x="2054432" y="2921330"/>
              <a:ext cx="219694" cy="855023"/>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173392" y="3240043"/>
              <a:ext cx="990887" cy="27484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204074" y="3446176"/>
              <a:ext cx="258992" cy="6957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423991" y="2009619"/>
            <a:ext cx="2039075" cy="3640554"/>
            <a:chOff x="423991" y="2009619"/>
            <a:chExt cx="2039075" cy="3640554"/>
          </a:xfrm>
        </p:grpSpPr>
        <p:cxnSp>
          <p:nvCxnSpPr>
            <p:cNvPr id="25" name="Straight Connector 24"/>
            <p:cNvCxnSpPr>
              <a:endCxn id="27" idx="0"/>
            </p:cNvCxnSpPr>
            <p:nvPr/>
          </p:nvCxnSpPr>
          <p:spPr>
            <a:xfrm flipH="1" flipV="1">
              <a:off x="507143" y="2636025"/>
              <a:ext cx="576592" cy="792976"/>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1083734" y="3429001"/>
              <a:ext cx="1379332" cy="2221172"/>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Arc 26"/>
            <p:cNvSpPr/>
            <p:nvPr/>
          </p:nvSpPr>
          <p:spPr>
            <a:xfrm rot="14073560">
              <a:off x="506602" y="1927008"/>
              <a:ext cx="732348" cy="897570"/>
            </a:xfrm>
            <a:prstGeom prst="arc">
              <a:avLst>
                <a:gd name="adj1" fmla="val 16200000"/>
                <a:gd name="adj2" fmla="val 2739237"/>
              </a:avLst>
            </a:prstGeom>
            <a:ln w="152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3" name="Straight Connector 2"/>
          <p:cNvCxnSpPr/>
          <p:nvPr/>
        </p:nvCxnSpPr>
        <p:spPr>
          <a:xfrm flipH="1" flipV="1">
            <a:off x="2460978" y="2901244"/>
            <a:ext cx="2088" cy="2748929"/>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a:off x="979714" y="2001604"/>
            <a:ext cx="1481264" cy="1834126"/>
          </a:xfrm>
          <a:prstGeom prst="arc">
            <a:avLst>
              <a:gd name="adj1" fmla="val 16200000"/>
              <a:gd name="adj2" fmla="val 2"/>
            </a:avLst>
          </a:prstGeom>
          <a:ln w="152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p:cNvCxnSpPr>
            <a:endCxn id="15" idx="0"/>
          </p:cNvCxnSpPr>
          <p:nvPr/>
        </p:nvCxnSpPr>
        <p:spPr>
          <a:xfrm>
            <a:off x="932213" y="2001604"/>
            <a:ext cx="788133" cy="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01059567"/>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813" y="1755203"/>
            <a:ext cx="2776795" cy="43712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1"/>
          <p:cNvSpPr txBox="1">
            <a:spLocks/>
          </p:cNvSpPr>
          <p:nvPr/>
        </p:nvSpPr>
        <p:spPr>
          <a:xfrm>
            <a:off x="334537" y="828679"/>
            <a:ext cx="8064396" cy="914400"/>
          </a:xfrm>
          <a:prstGeom prst="rect">
            <a:avLst/>
          </a:prstGeom>
        </p:spPr>
        <p:txBody>
          <a:bodyPr>
            <a:noAutofit/>
          </a:bodyPr>
          <a:lstStyle/>
          <a:p>
            <a:pPr>
              <a:spcBef>
                <a:spcPct val="0"/>
              </a:spcBef>
              <a:defRPr/>
            </a:pPr>
            <a:r>
              <a:rPr lang="en-US" sz="4000" b="1" dirty="0" smtClean="0">
                <a:solidFill>
                  <a:srgbClr val="335346"/>
                </a:solidFill>
              </a:rPr>
              <a:t>Total Estimated Construction Costs</a:t>
            </a:r>
            <a:endParaRPr lang="en-US" sz="4000" b="1" dirty="0">
              <a:solidFill>
                <a:srgbClr val="335346"/>
              </a:solidFill>
            </a:endParaRPr>
          </a:p>
        </p:txBody>
      </p:sp>
      <p:grpSp>
        <p:nvGrpSpPr>
          <p:cNvPr id="6" name="Group 5"/>
          <p:cNvGrpSpPr/>
          <p:nvPr/>
        </p:nvGrpSpPr>
        <p:grpSpPr>
          <a:xfrm>
            <a:off x="423991" y="2009619"/>
            <a:ext cx="2039075" cy="3640554"/>
            <a:chOff x="423991" y="2009619"/>
            <a:chExt cx="2039075" cy="3640554"/>
          </a:xfrm>
        </p:grpSpPr>
        <p:cxnSp>
          <p:nvCxnSpPr>
            <p:cNvPr id="8" name="Straight Connector 7"/>
            <p:cNvCxnSpPr>
              <a:endCxn id="10" idx="0"/>
            </p:cNvCxnSpPr>
            <p:nvPr/>
          </p:nvCxnSpPr>
          <p:spPr>
            <a:xfrm flipH="1" flipV="1">
              <a:off x="507143" y="2636025"/>
              <a:ext cx="576592" cy="792976"/>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083734" y="3429001"/>
              <a:ext cx="1379332" cy="2221172"/>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Arc 9"/>
            <p:cNvSpPr/>
            <p:nvPr/>
          </p:nvSpPr>
          <p:spPr>
            <a:xfrm rot="14073560">
              <a:off x="506602" y="1927008"/>
              <a:ext cx="732348" cy="897570"/>
            </a:xfrm>
            <a:prstGeom prst="arc">
              <a:avLst>
                <a:gd name="adj1" fmla="val 16200000"/>
                <a:gd name="adj2" fmla="val 2739237"/>
              </a:avLst>
            </a:prstGeom>
            <a:ln w="152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cxnSp>
        <p:nvCxnSpPr>
          <p:cNvPr id="11" name="Straight Connector 10"/>
          <p:cNvCxnSpPr/>
          <p:nvPr/>
        </p:nvCxnSpPr>
        <p:spPr>
          <a:xfrm flipH="1" flipV="1">
            <a:off x="2460978" y="2901244"/>
            <a:ext cx="2088" cy="2748929"/>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Arc 11"/>
          <p:cNvSpPr/>
          <p:nvPr/>
        </p:nvSpPr>
        <p:spPr>
          <a:xfrm>
            <a:off x="979714" y="2001604"/>
            <a:ext cx="1481264" cy="1834126"/>
          </a:xfrm>
          <a:prstGeom prst="arc">
            <a:avLst>
              <a:gd name="adj1" fmla="val 16200000"/>
              <a:gd name="adj2" fmla="val 2"/>
            </a:avLst>
          </a:prstGeom>
          <a:ln w="152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3" name="Straight Connector 12"/>
          <p:cNvCxnSpPr/>
          <p:nvPr/>
        </p:nvCxnSpPr>
        <p:spPr>
          <a:xfrm>
            <a:off x="932213" y="2001604"/>
            <a:ext cx="788133" cy="0"/>
          </a:xfrm>
          <a:prstGeom prst="line">
            <a:avLst/>
          </a:prstGeom>
          <a:ln w="152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173392" y="2921330"/>
            <a:ext cx="1289674" cy="855023"/>
            <a:chOff x="1173392" y="2921330"/>
            <a:chExt cx="1289674" cy="855023"/>
          </a:xfrm>
        </p:grpSpPr>
        <p:cxnSp>
          <p:nvCxnSpPr>
            <p:cNvPr id="15" name="Straight Connector 14"/>
            <p:cNvCxnSpPr/>
            <p:nvPr/>
          </p:nvCxnSpPr>
          <p:spPr>
            <a:xfrm>
              <a:off x="2054432" y="2921330"/>
              <a:ext cx="219694" cy="855023"/>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173392" y="3240043"/>
              <a:ext cx="990887" cy="274848"/>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204074" y="3446176"/>
              <a:ext cx="258992" cy="69572"/>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2910608" y="1951672"/>
            <a:ext cx="6233392" cy="3077766"/>
          </a:xfrm>
          <a:prstGeom prst="rect">
            <a:avLst/>
          </a:prstGeom>
        </p:spPr>
        <p:txBody>
          <a:bodyPr wrap="square">
            <a:spAutoFit/>
          </a:bodyPr>
          <a:lstStyle/>
          <a:p>
            <a:r>
              <a:rPr lang="en-US" sz="3200" b="1" dirty="0" smtClean="0">
                <a:solidFill>
                  <a:srgbClr val="FF0000"/>
                </a:solidFill>
              </a:rPr>
              <a:t>$6.9 Million </a:t>
            </a:r>
            <a:r>
              <a:rPr lang="en-US" sz="2400" dirty="0" smtClean="0"/>
              <a:t>(2012 dollars)</a:t>
            </a:r>
          </a:p>
          <a:p>
            <a:pPr marL="285750" indent="-285750">
              <a:buFont typeface="Arial" pitchFamily="34" charset="0"/>
              <a:buChar char="•"/>
            </a:pPr>
            <a:r>
              <a:rPr lang="en-US" dirty="0" smtClean="0">
                <a:solidFill>
                  <a:prstClr val="black"/>
                </a:solidFill>
              </a:rPr>
              <a:t>Based on an estimated cost per mile for curb reconstruction, excavation, drainage, full-depth lane construction, and sidewalk and median construction. </a:t>
            </a:r>
          </a:p>
          <a:p>
            <a:pPr marL="285750" indent="-285750">
              <a:buFont typeface="Arial" pitchFamily="34" charset="0"/>
              <a:buChar char="•"/>
            </a:pPr>
            <a:r>
              <a:rPr lang="en-US" dirty="0">
                <a:solidFill>
                  <a:prstClr val="black"/>
                </a:solidFill>
              </a:rPr>
              <a:t>Cost for 400’linear feet  ROW at Woodward and Huron </a:t>
            </a:r>
            <a:r>
              <a:rPr lang="en-US" dirty="0" smtClean="0">
                <a:solidFill>
                  <a:prstClr val="black"/>
                </a:solidFill>
              </a:rPr>
              <a:t>TBD</a:t>
            </a:r>
          </a:p>
          <a:p>
            <a:endParaRPr lang="en-US" b="1" dirty="0" smtClean="0">
              <a:solidFill>
                <a:prstClr val="black"/>
              </a:solidFill>
            </a:endParaRPr>
          </a:p>
          <a:p>
            <a:r>
              <a:rPr lang="en-US" sz="2400" b="1" dirty="0" smtClean="0">
                <a:solidFill>
                  <a:prstClr val="black"/>
                </a:solidFill>
              </a:rPr>
              <a:t>Design Costs not included = 10%</a:t>
            </a:r>
          </a:p>
          <a:p>
            <a:endParaRPr lang="en-US" sz="2400" b="1" dirty="0" smtClean="0">
              <a:solidFill>
                <a:prstClr val="black"/>
              </a:solidFill>
            </a:endParaRPr>
          </a:p>
          <a:p>
            <a:r>
              <a:rPr lang="en-US" sz="2400" b="1" dirty="0" smtClean="0">
                <a:solidFill>
                  <a:prstClr val="black"/>
                </a:solidFill>
              </a:rPr>
              <a:t>2035 dollars = 15.6 Million </a:t>
            </a:r>
            <a:r>
              <a:rPr lang="en-US" sz="2400" dirty="0" smtClean="0">
                <a:solidFill>
                  <a:prstClr val="black"/>
                </a:solidFill>
              </a:rPr>
              <a:t>(4% inflation)</a:t>
            </a:r>
            <a:endParaRPr lang="en-US" sz="2400" dirty="0">
              <a:solidFill>
                <a:prstClr val="black"/>
              </a:solidFill>
            </a:endParaRPr>
          </a:p>
        </p:txBody>
      </p:sp>
    </p:spTree>
    <p:extLst>
      <p:ext uri="{BB962C8B-B14F-4D97-AF65-F5344CB8AC3E}">
        <p14:creationId xmlns:p14="http://schemas.microsoft.com/office/powerpoint/2010/main" xmlns="" val="136808570"/>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489" y="1924754"/>
            <a:ext cx="5105400" cy="4285414"/>
          </a:xfrm>
        </p:spPr>
        <p:txBody>
          <a:bodyPr>
            <a:normAutofit/>
          </a:bodyPr>
          <a:lstStyle/>
          <a:p>
            <a:pPr marL="349250" indent="-349250"/>
            <a:r>
              <a:rPr lang="en-US" dirty="0" smtClean="0">
                <a:latin typeface="+mn-lt"/>
              </a:rPr>
              <a:t>Finalize and circulate the Executive Summary</a:t>
            </a:r>
          </a:p>
          <a:p>
            <a:pPr marL="349250" indent="-349250"/>
            <a:r>
              <a:rPr lang="en-US" dirty="0">
                <a:latin typeface="+mn-lt"/>
              </a:rPr>
              <a:t>Finalize </a:t>
            </a:r>
            <a:r>
              <a:rPr lang="en-US" dirty="0" smtClean="0">
                <a:latin typeface="+mn-lt"/>
              </a:rPr>
              <a:t>the full report</a:t>
            </a:r>
            <a:endParaRPr lang="en-US" dirty="0">
              <a:latin typeface="+mn-lt"/>
            </a:endParaRPr>
          </a:p>
          <a:p>
            <a:pPr marL="349250" indent="-349250"/>
            <a:r>
              <a:rPr lang="en-US" dirty="0" smtClean="0">
                <a:latin typeface="+mn-lt"/>
              </a:rPr>
              <a:t>Establish a Coalition to champion the project (city, county &amp; state)</a:t>
            </a:r>
          </a:p>
          <a:p>
            <a:pPr marL="349250" indent="-349250"/>
            <a:r>
              <a:rPr lang="en-US" dirty="0" smtClean="0">
                <a:latin typeface="+mn-lt"/>
              </a:rPr>
              <a:t>Obtain the endorsement of the City Council, Mayor and Planning Commission</a:t>
            </a:r>
          </a:p>
          <a:p>
            <a:pPr marL="349250" indent="-349250"/>
            <a:r>
              <a:rPr lang="en-US" dirty="0">
                <a:latin typeface="+mn-lt"/>
              </a:rPr>
              <a:t>Obtain the endorsement of </a:t>
            </a:r>
            <a:r>
              <a:rPr lang="en-US" dirty="0" smtClean="0">
                <a:latin typeface="+mn-lt"/>
              </a:rPr>
              <a:t>County and State</a:t>
            </a:r>
            <a:endParaRPr lang="en-US" dirty="0">
              <a:latin typeface="+mn-lt"/>
            </a:endParaRPr>
          </a:p>
          <a:p>
            <a:pPr marL="349250" indent="-349250"/>
            <a:endParaRPr lang="en-US" dirty="0" smtClean="0">
              <a:latin typeface="+mn-lt"/>
            </a:endParaRPr>
          </a:p>
          <a:p>
            <a:pPr marL="349250" indent="-349250"/>
            <a:endParaRPr lang="en-US" dirty="0" smtClean="0">
              <a:latin typeface="+mn-lt"/>
            </a:endParaRPr>
          </a:p>
          <a:p>
            <a:pPr marL="349250" indent="-349250"/>
            <a:endParaRPr lang="en-US" dirty="0" smtClean="0">
              <a:latin typeface="+mn-lt"/>
            </a:endParaRPr>
          </a:p>
          <a:p>
            <a:endParaRPr lang="en-US" dirty="0">
              <a:latin typeface="+mn-lt"/>
            </a:endParaRPr>
          </a:p>
        </p:txBody>
      </p:sp>
      <p:pic>
        <p:nvPicPr>
          <p:cNvPr id="2051" name="Picture 3" descr="J:\21636A Pontiac Livability Assessment\6.0 Source Data\Photos\Workshop 61112-61212\DSC_8500.JPG"/>
          <p:cNvPicPr>
            <a:picLocks noChangeAspect="1" noChangeArrowheads="1"/>
          </p:cNvPicPr>
          <p:nvPr/>
        </p:nvPicPr>
        <p:blipFill>
          <a:blip r:embed="rId2" cstate="email">
            <a:lum bright="25000" contrast="25000"/>
            <a:extLst>
              <a:ext uri="{28A0092B-C50C-407E-A947-70E740481C1C}">
                <a14:useLocalDpi xmlns:a14="http://schemas.microsoft.com/office/drawing/2010/main" xmlns=""/>
              </a:ext>
            </a:extLst>
          </a:blip>
          <a:srcRect/>
          <a:stretch>
            <a:fillRect/>
          </a:stretch>
        </p:blipFill>
        <p:spPr bwMode="auto">
          <a:xfrm>
            <a:off x="5867400" y="1600200"/>
            <a:ext cx="2984123" cy="1984248"/>
          </a:xfrm>
          <a:prstGeom prst="rect">
            <a:avLst/>
          </a:prstGeom>
          <a:ln>
            <a:noFill/>
          </a:ln>
          <a:effectLst>
            <a:outerShdw blurRad="190500" algn="tl" rotWithShape="0">
              <a:srgbClr val="000000">
                <a:alpha val="70000"/>
              </a:srgbClr>
            </a:outerShdw>
          </a:effectLst>
        </p:spPr>
      </p:pic>
      <p:pic>
        <p:nvPicPr>
          <p:cNvPr id="2053" name="Picture 5" descr="J:\21636A Pontiac Livability Assessment\6.0 Source Data\Photos\Workshop 61112-61212\DSC_8516.JPG"/>
          <p:cNvPicPr>
            <a:picLocks noChangeAspect="1" noChangeArrowheads="1"/>
          </p:cNvPicPr>
          <p:nvPr/>
        </p:nvPicPr>
        <p:blipFill>
          <a:blip r:embed="rId3" cstate="email">
            <a:lum bright="25000" contrast="25000"/>
            <a:extLst>
              <a:ext uri="{28A0092B-C50C-407E-A947-70E740481C1C}">
                <a14:useLocalDpi xmlns:a14="http://schemas.microsoft.com/office/drawing/2010/main" xmlns=""/>
              </a:ext>
            </a:extLst>
          </a:blip>
          <a:srcRect/>
          <a:stretch>
            <a:fillRect/>
          </a:stretch>
        </p:blipFill>
        <p:spPr bwMode="auto">
          <a:xfrm>
            <a:off x="5867400" y="3810000"/>
            <a:ext cx="2971800" cy="2400168"/>
          </a:xfrm>
          <a:prstGeom prst="rect">
            <a:avLst/>
          </a:prstGeom>
          <a:ln>
            <a:noFill/>
          </a:ln>
          <a:effectLst>
            <a:outerShdw blurRad="190500" algn="tl" rotWithShape="0">
              <a:srgbClr val="000000">
                <a:alpha val="70000"/>
              </a:srgbClr>
            </a:outerShdw>
          </a:effectLst>
        </p:spPr>
      </p:pic>
      <p:sp>
        <p:nvSpPr>
          <p:cNvPr id="7" name="Title 1"/>
          <p:cNvSpPr txBox="1">
            <a:spLocks/>
          </p:cNvSpPr>
          <p:nvPr/>
        </p:nvSpPr>
        <p:spPr>
          <a:xfrm>
            <a:off x="457200" y="1066800"/>
            <a:ext cx="5819775" cy="1206843"/>
          </a:xfrm>
          <a:prstGeom prst="rect">
            <a:avLst/>
          </a:prstGeom>
        </p:spPr>
        <p:txBody>
          <a:bodyPr>
            <a:norm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r>
              <a:rPr lang="en-US" sz="5400" b="1" dirty="0" smtClean="0">
                <a:latin typeface="Calibri"/>
              </a:rPr>
              <a:t>Next Steps</a:t>
            </a:r>
            <a:endParaRPr lang="en-US" sz="5400" b="1" dirty="0">
              <a:latin typeface="Calibri"/>
            </a:endParaRPr>
          </a:p>
        </p:txBody>
      </p:sp>
    </p:spTree>
    <p:extLst>
      <p:ext uri="{BB962C8B-B14F-4D97-AF65-F5344CB8AC3E}">
        <p14:creationId xmlns:p14="http://schemas.microsoft.com/office/powerpoint/2010/main" xmlns="" val="569205312"/>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8699"/>
            <a:ext cx="9144000" cy="1600200"/>
          </a:xfrm>
          <a:prstGeom prst="rect">
            <a:avLst/>
          </a:prstGeom>
          <a:solidFill>
            <a:schemeClr val="bg1"/>
          </a:solidFill>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r>
              <a:rPr lang="en-US" sz="3200" b="1" dirty="0" smtClean="0">
                <a:solidFill>
                  <a:schemeClr val="bg1"/>
                </a:solidFill>
                <a:latin typeface="+mn-lt"/>
                <a:cs typeface="Arial" pitchFamily="34" charset="0"/>
              </a:rPr>
              <a:t>  Downtown Pontiac Transportation Assessment</a:t>
            </a:r>
            <a:r>
              <a:rPr lang="en-US" sz="2000" b="1" dirty="0" smtClean="0">
                <a:solidFill>
                  <a:schemeClr val="bg1"/>
                </a:solidFill>
                <a:latin typeface="+mn-lt"/>
                <a:cs typeface="Arial" pitchFamily="34" charset="0"/>
              </a:rPr>
              <a:t/>
            </a:r>
            <a:br>
              <a:rPr lang="en-US" sz="2000" b="1" dirty="0" smtClean="0">
                <a:solidFill>
                  <a:schemeClr val="bg1"/>
                </a:solidFill>
                <a:latin typeface="+mn-lt"/>
                <a:cs typeface="Arial" pitchFamily="34" charset="0"/>
              </a:rPr>
            </a:br>
            <a:r>
              <a:rPr lang="en-US" sz="2000" b="1" dirty="0" smtClean="0">
                <a:solidFill>
                  <a:schemeClr val="bg1"/>
                </a:solidFill>
                <a:latin typeface="+mn-lt"/>
                <a:cs typeface="Arial" pitchFamily="34" charset="0"/>
              </a:rPr>
              <a:t>    </a:t>
            </a:r>
            <a:r>
              <a:rPr lang="en-US" sz="2000" i="1" dirty="0" smtClean="0">
                <a:solidFill>
                  <a:schemeClr val="bg1"/>
                </a:solidFill>
                <a:latin typeface="+mn-lt"/>
                <a:cs typeface="Arial" pitchFamily="34" charset="0"/>
              </a:rPr>
              <a:t>Building Connections between Downtown and Neighborhoods</a:t>
            </a:r>
            <a:endParaRPr lang="en-US" sz="2000" i="1" dirty="0">
              <a:solidFill>
                <a:schemeClr val="bg1"/>
              </a:solidFill>
              <a:latin typeface="+mn-lt"/>
              <a:cs typeface="Arial" pitchFamily="34" charset="0"/>
            </a:endParaRPr>
          </a:p>
        </p:txBody>
      </p:sp>
      <p:sp>
        <p:nvSpPr>
          <p:cNvPr id="5" name="Rectangle 4"/>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J:\21636A Pontiac Livability Assessment\Data\Pontiac 6-17\DSC_6122.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39039" y="609600"/>
            <a:ext cx="8852561" cy="4396890"/>
          </a:xfrm>
          <a:prstGeom prst="rect">
            <a:avLst/>
          </a:prstGeom>
          <a:noFill/>
        </p:spPr>
      </p:pic>
      <p:sp>
        <p:nvSpPr>
          <p:cNvPr id="4" name="Title 1"/>
          <p:cNvSpPr txBox="1">
            <a:spLocks/>
          </p:cNvSpPr>
          <p:nvPr/>
        </p:nvSpPr>
        <p:spPr>
          <a:xfrm>
            <a:off x="125680" y="5384469"/>
            <a:ext cx="8857013" cy="1052235"/>
          </a:xfrm>
          <a:prstGeom prst="rect">
            <a:avLst/>
          </a:prstGeom>
          <a:noFill/>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Calibri"/>
                <a:ea typeface="+mj-ea"/>
                <a:cs typeface="Arial" pitchFamily="34" charset="0"/>
              </a:rPr>
              <a:t>  Everywhere but</a:t>
            </a:r>
            <a:r>
              <a:rPr kumimoji="0" lang="en-US" sz="4400" b="1" i="0" u="none" strike="noStrike" kern="1200" cap="none" spc="0" normalizeH="0" noProof="0" dirty="0" smtClean="0">
                <a:ln>
                  <a:noFill/>
                </a:ln>
                <a:solidFill>
                  <a:schemeClr val="bg1"/>
                </a:solidFill>
                <a:effectLst/>
                <a:uLnTx/>
                <a:uFillTx/>
                <a:latin typeface="Calibri"/>
                <a:ea typeface="+mj-ea"/>
                <a:cs typeface="Arial" pitchFamily="34" charset="0"/>
              </a:rPr>
              <a:t> </a:t>
            </a:r>
            <a:r>
              <a:rPr kumimoji="0" lang="en-US" sz="4400" b="1" i="0" u="none" strike="noStrike" kern="1200" cap="none" spc="0" normalizeH="0" baseline="0" noProof="0" dirty="0" smtClean="0">
                <a:ln>
                  <a:noFill/>
                </a:ln>
                <a:solidFill>
                  <a:schemeClr val="bg1"/>
                </a:solidFill>
                <a:effectLst/>
                <a:uLnTx/>
                <a:uFillTx/>
                <a:latin typeface="Calibri"/>
                <a:ea typeface="+mj-ea"/>
                <a:cs typeface="Arial" pitchFamily="34" charset="0"/>
              </a:rPr>
              <a:t>Pontiac</a:t>
            </a:r>
            <a:endParaRPr kumimoji="0" lang="en-US" sz="4400" b="0" i="1" u="none" strike="noStrike" kern="1200" cap="none" spc="0" normalizeH="0" baseline="0" noProof="0" dirty="0">
              <a:ln>
                <a:noFill/>
              </a:ln>
              <a:solidFill>
                <a:schemeClr val="bg1"/>
              </a:solidFill>
              <a:effectLst/>
              <a:uLnTx/>
              <a:uFillTx/>
              <a:latin typeface="Calibri"/>
              <a:ea typeface="+mj-ea"/>
              <a:cs typeface="Arial" pitchFamily="34" charset="0"/>
            </a:endParaRPr>
          </a:p>
        </p:txBody>
      </p:sp>
    </p:spTree>
    <p:extLst>
      <p:ext uri="{BB962C8B-B14F-4D97-AF65-F5344CB8AC3E}">
        <p14:creationId xmlns:p14="http://schemas.microsoft.com/office/powerpoint/2010/main" xmlns="" val="2672141616"/>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01883" y="1374289"/>
            <a:ext cx="4078376" cy="5255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le 1"/>
          <p:cNvSpPr txBox="1">
            <a:spLocks/>
          </p:cNvSpPr>
          <p:nvPr/>
        </p:nvSpPr>
        <p:spPr>
          <a:xfrm>
            <a:off x="134587" y="152400"/>
            <a:ext cx="8857013" cy="1052235"/>
          </a:xfrm>
          <a:prstGeom prst="rect">
            <a:avLst/>
          </a:prstGeom>
          <a:noFill/>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Calibri"/>
                <a:ea typeface="+mj-ea"/>
                <a:cs typeface="Arial" pitchFamily="34" charset="0"/>
              </a:rPr>
              <a:t>  Downtown Pontiac Book 1</a:t>
            </a:r>
            <a:r>
              <a:rPr kumimoji="0" lang="en-US" sz="2000" b="1" i="0" u="none" strike="noStrike" kern="1200" cap="none" spc="0" normalizeH="0" baseline="0" noProof="0" dirty="0" smtClean="0">
                <a:ln>
                  <a:noFill/>
                </a:ln>
                <a:solidFill>
                  <a:schemeClr val="bg1"/>
                </a:solidFill>
                <a:effectLst/>
                <a:uLnTx/>
                <a:uFillTx/>
                <a:latin typeface="Calibri"/>
                <a:ea typeface="+mj-ea"/>
                <a:cs typeface="Arial" pitchFamily="34" charset="0"/>
              </a:rPr>
              <a:t/>
            </a:r>
            <a:br>
              <a:rPr kumimoji="0" lang="en-US" sz="2000" b="1" i="0" u="none" strike="noStrike" kern="1200" cap="none" spc="0" normalizeH="0" baseline="0" noProof="0" dirty="0" smtClean="0">
                <a:ln>
                  <a:noFill/>
                </a:ln>
                <a:solidFill>
                  <a:schemeClr val="bg1"/>
                </a:solidFill>
                <a:effectLst/>
                <a:uLnTx/>
                <a:uFillTx/>
                <a:latin typeface="Calibri"/>
                <a:ea typeface="+mj-ea"/>
                <a:cs typeface="Arial" pitchFamily="34" charset="0"/>
              </a:rPr>
            </a:br>
            <a:r>
              <a:rPr kumimoji="0" lang="en-US" sz="2000" b="1" i="0" u="none" strike="noStrike" kern="1200" cap="none" spc="0" normalizeH="0" baseline="0" noProof="0" dirty="0" smtClean="0">
                <a:ln>
                  <a:noFill/>
                </a:ln>
                <a:solidFill>
                  <a:schemeClr val="bg1"/>
                </a:solidFill>
                <a:effectLst/>
                <a:uLnTx/>
                <a:uFillTx/>
                <a:latin typeface="Calibri"/>
                <a:ea typeface="+mj-ea"/>
                <a:cs typeface="Arial" pitchFamily="34" charset="0"/>
              </a:rPr>
              <a:t>    </a:t>
            </a:r>
            <a:r>
              <a:rPr kumimoji="0" lang="en-US" sz="2000" b="0" i="1" u="none" strike="noStrike" kern="1200" cap="none" spc="0" normalizeH="0" baseline="0" noProof="0" dirty="0" smtClean="0">
                <a:ln>
                  <a:noFill/>
                </a:ln>
                <a:solidFill>
                  <a:schemeClr val="bg1"/>
                </a:solidFill>
                <a:effectLst/>
                <a:uLnTx/>
                <a:uFillTx/>
                <a:latin typeface="Calibri"/>
                <a:ea typeface="+mj-ea"/>
                <a:cs typeface="Arial" pitchFamily="34" charset="0"/>
              </a:rPr>
              <a:t>April 18, 1962</a:t>
            </a:r>
            <a:endParaRPr kumimoji="0" lang="en-US" sz="2000" b="0" i="1" u="none" strike="noStrike" kern="1200" cap="none" spc="0" normalizeH="0" baseline="0" noProof="0" dirty="0">
              <a:ln>
                <a:noFill/>
              </a:ln>
              <a:solidFill>
                <a:schemeClr val="bg1"/>
              </a:solidFill>
              <a:effectLst/>
              <a:uLnTx/>
              <a:uFillTx/>
              <a:latin typeface="Calibri"/>
              <a:ea typeface="+mj-ea"/>
              <a:cs typeface="Arial" pitchFamily="34" charset="0"/>
            </a:endParaRPr>
          </a:p>
        </p:txBody>
      </p:sp>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291013" y="977900"/>
            <a:ext cx="4700587" cy="5651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99323526"/>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234311"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70162" y="2640378"/>
            <a:ext cx="2051489" cy="810573"/>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p:cNvSpPr txBox="1"/>
          <p:nvPr/>
        </p:nvSpPr>
        <p:spPr>
          <a:xfrm>
            <a:off x="143520" y="2671300"/>
            <a:ext cx="2058947" cy="803297"/>
          </a:xfrm>
          <a:prstGeom prst="rect">
            <a:avLst/>
          </a:prstGeom>
          <a:noFill/>
        </p:spPr>
        <p:txBody>
          <a:bodyPr wrap="square" rtlCol="0">
            <a:spAutoFit/>
          </a:bodyPr>
          <a:lstStyle/>
          <a:p>
            <a:pPr algn="ctr">
              <a:lnSpc>
                <a:spcPct val="110000"/>
              </a:lnSpc>
            </a:pPr>
            <a:r>
              <a:rPr lang="en-US" sz="1400" b="1" dirty="0" smtClean="0">
                <a:solidFill>
                  <a:schemeClr val="bg1"/>
                </a:solidFill>
                <a:latin typeface="Arial" pitchFamily="34" charset="0"/>
                <a:cs typeface="Arial" pitchFamily="34" charset="0"/>
              </a:rPr>
              <a:t>         DOWNTOWN</a:t>
            </a:r>
            <a:endParaRPr lang="en-US" sz="800" b="1" dirty="0" smtClean="0">
              <a:solidFill>
                <a:schemeClr val="bg1"/>
              </a:solidFill>
              <a:latin typeface="Arial" pitchFamily="34" charset="0"/>
              <a:cs typeface="Arial" pitchFamily="34" charset="0"/>
            </a:endParaRPr>
          </a:p>
          <a:p>
            <a:pPr algn="ctr">
              <a:lnSpc>
                <a:spcPct val="110000"/>
              </a:lnSpc>
            </a:pPr>
            <a:endParaRPr lang="en-US" sz="600" b="1" dirty="0" smtClean="0">
              <a:solidFill>
                <a:schemeClr val="bg1"/>
              </a:solidFill>
              <a:latin typeface="Arial" pitchFamily="34" charset="0"/>
              <a:cs typeface="Arial" pitchFamily="34" charset="0"/>
            </a:endParaRPr>
          </a:p>
          <a:p>
            <a:pPr algn="ctr">
              <a:lnSpc>
                <a:spcPct val="110000"/>
              </a:lnSpc>
            </a:pPr>
            <a:r>
              <a:rPr lang="en-US" sz="2200" b="1" dirty="0" smtClean="0">
                <a:solidFill>
                  <a:schemeClr val="bg1"/>
                </a:solidFill>
                <a:latin typeface="Arial" pitchFamily="34" charset="0"/>
                <a:cs typeface="Arial" pitchFamily="34" charset="0"/>
              </a:rPr>
              <a:t>       Pontiac</a:t>
            </a:r>
            <a:endParaRPr lang="en-US" sz="1400" b="1" dirty="0">
              <a:solidFill>
                <a:schemeClr val="bg1"/>
              </a:solidFill>
              <a:latin typeface="Arial" pitchFamily="34" charset="0"/>
              <a:cs typeface="Arial" pitchFamily="34" charset="0"/>
            </a:endParaRPr>
          </a:p>
        </p:txBody>
      </p:sp>
      <p:sp>
        <p:nvSpPr>
          <p:cNvPr id="6" name="Rectangle 5"/>
          <p:cNvSpPr/>
          <p:nvPr/>
        </p:nvSpPr>
        <p:spPr>
          <a:xfrm>
            <a:off x="0" y="0"/>
            <a:ext cx="9144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xmlns="" val="0"/>
              </a:ext>
            </a:extLst>
          </a:blip>
          <a:srcRect l="40010" t="22954" r="31937" b="23038"/>
          <a:stretch/>
        </p:blipFill>
        <p:spPr>
          <a:xfrm>
            <a:off x="2361235" y="0"/>
            <a:ext cx="4421529" cy="6901902"/>
          </a:xfrm>
          <a:prstGeom prst="rect">
            <a:avLst/>
          </a:prstGeom>
          <a:solidFill>
            <a:schemeClr val="tx1"/>
          </a:solidFill>
        </p:spPr>
      </p:pic>
      <p:sp>
        <p:nvSpPr>
          <p:cNvPr id="38" name="Down Arrow 37"/>
          <p:cNvSpPr/>
          <p:nvPr/>
        </p:nvSpPr>
        <p:spPr>
          <a:xfrm rot="19704916">
            <a:off x="3560516" y="2798086"/>
            <a:ext cx="414252" cy="358410"/>
          </a:xfrm>
          <a:prstGeom prst="downArrow">
            <a:avLst/>
          </a:prstGeom>
          <a:solidFill>
            <a:srgbClr val="00B050"/>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flipV="1">
            <a:off x="3984077" y="3073406"/>
            <a:ext cx="222022" cy="124327"/>
          </a:xfrm>
          <a:prstGeom prst="line">
            <a:avLst/>
          </a:prstGeom>
          <a:ln w="1270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1550217" flipV="1">
            <a:off x="5856306" y="3110321"/>
            <a:ext cx="222022" cy="124327"/>
          </a:xfrm>
          <a:prstGeom prst="line">
            <a:avLst/>
          </a:prstGeom>
          <a:ln w="1270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46" name="Down Arrow 45"/>
          <p:cNvSpPr/>
          <p:nvPr/>
        </p:nvSpPr>
        <p:spPr>
          <a:xfrm rot="10633907">
            <a:off x="5959786" y="3287947"/>
            <a:ext cx="414252" cy="358410"/>
          </a:xfrm>
          <a:prstGeom prst="downArrow">
            <a:avLst/>
          </a:prstGeom>
          <a:solidFill>
            <a:srgbClr val="00B050"/>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rot="7474985">
            <a:off x="5419476" y="714021"/>
            <a:ext cx="414252" cy="358410"/>
          </a:xfrm>
          <a:prstGeom prst="downArrow">
            <a:avLst/>
          </a:prstGeom>
          <a:solidFill>
            <a:srgbClr val="00B050"/>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p:cNvCxnSpPr/>
          <p:nvPr/>
        </p:nvCxnSpPr>
        <p:spPr>
          <a:xfrm rot="19631021" flipV="1">
            <a:off x="5148192" y="793008"/>
            <a:ext cx="222022" cy="124327"/>
          </a:xfrm>
          <a:prstGeom prst="line">
            <a:avLst/>
          </a:prstGeom>
          <a:ln w="1270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52" name="Down Arrow 51"/>
          <p:cNvSpPr/>
          <p:nvPr/>
        </p:nvSpPr>
        <p:spPr>
          <a:xfrm rot="3533321">
            <a:off x="6282349" y="875300"/>
            <a:ext cx="414252" cy="358410"/>
          </a:xfrm>
          <a:prstGeom prst="downArrow">
            <a:avLst/>
          </a:prstGeom>
          <a:solidFill>
            <a:srgbClr val="00B050"/>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rot="16200000" flipV="1">
            <a:off x="6170631" y="1305295"/>
            <a:ext cx="222022" cy="124327"/>
          </a:xfrm>
          <a:prstGeom prst="line">
            <a:avLst/>
          </a:prstGeom>
          <a:ln w="1270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6200000" flipV="1">
            <a:off x="5985571" y="984158"/>
            <a:ext cx="222022" cy="124327"/>
          </a:xfrm>
          <a:prstGeom prst="line">
            <a:avLst/>
          </a:prstGeom>
          <a:ln w="1270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Down Arrow 57"/>
          <p:cNvSpPr/>
          <p:nvPr/>
        </p:nvSpPr>
        <p:spPr>
          <a:xfrm rot="19249412">
            <a:off x="2869231" y="1742733"/>
            <a:ext cx="414252" cy="358410"/>
          </a:xfrm>
          <a:prstGeom prst="downArrow">
            <a:avLst/>
          </a:prstGeom>
          <a:solidFill>
            <a:srgbClr val="00B050"/>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wn Arrow 64"/>
          <p:cNvSpPr/>
          <p:nvPr/>
        </p:nvSpPr>
        <p:spPr>
          <a:xfrm rot="15038665">
            <a:off x="2394402" y="2614457"/>
            <a:ext cx="414252" cy="358410"/>
          </a:xfrm>
          <a:prstGeom prst="downArrow">
            <a:avLst/>
          </a:prstGeom>
          <a:solidFill>
            <a:srgbClr val="00B050"/>
          </a:soli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2905480" y="1742014"/>
            <a:ext cx="293070" cy="307777"/>
          </a:xfrm>
          <a:prstGeom prst="rect">
            <a:avLst/>
          </a:prstGeom>
          <a:noFill/>
        </p:spPr>
        <p:txBody>
          <a:bodyPr wrap="square" rtlCol="0">
            <a:spAutoFit/>
          </a:bodyPr>
          <a:lstStyle/>
          <a:p>
            <a:pPr algn="ctr"/>
            <a:r>
              <a:rPr lang="en-US" sz="1400" dirty="0" smtClean="0">
                <a:latin typeface="Arial Black"/>
                <a:cs typeface="Arial Black"/>
              </a:rPr>
              <a:t>1</a:t>
            </a:r>
            <a:endParaRPr lang="en-US" sz="1400" dirty="0">
              <a:latin typeface="Arial Black"/>
              <a:cs typeface="Arial Black"/>
            </a:endParaRPr>
          </a:p>
        </p:txBody>
      </p:sp>
      <p:sp>
        <p:nvSpPr>
          <p:cNvPr id="4" name="Rectangle 3"/>
          <p:cNvSpPr/>
          <p:nvPr/>
        </p:nvSpPr>
        <p:spPr>
          <a:xfrm>
            <a:off x="177618" y="444013"/>
            <a:ext cx="2051489" cy="1376390"/>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70162" y="610841"/>
            <a:ext cx="2058947" cy="1209562"/>
          </a:xfrm>
          <a:prstGeom prst="rect">
            <a:avLst/>
          </a:prstGeom>
          <a:noFill/>
        </p:spPr>
        <p:txBody>
          <a:bodyPr wrap="square" rtlCol="0">
            <a:spAutoFit/>
          </a:bodyPr>
          <a:lstStyle/>
          <a:p>
            <a:pPr algn="ctr">
              <a:lnSpc>
                <a:spcPct val="110000"/>
              </a:lnSpc>
            </a:pPr>
            <a:r>
              <a:rPr lang="en-US" sz="1400" b="1" dirty="0" smtClean="0">
                <a:solidFill>
                  <a:schemeClr val="bg1"/>
                </a:solidFill>
                <a:latin typeface="Arial" pitchFamily="34" charset="0"/>
                <a:cs typeface="Arial" pitchFamily="34" charset="0"/>
              </a:rPr>
              <a:t>         DOWNTOWN</a:t>
            </a:r>
          </a:p>
          <a:p>
            <a:pPr algn="ctr">
              <a:lnSpc>
                <a:spcPct val="110000"/>
              </a:lnSpc>
            </a:pPr>
            <a:endParaRPr lang="en-US" sz="1400" b="1" dirty="0" smtClean="0">
              <a:solidFill>
                <a:schemeClr val="bg1"/>
              </a:solidFill>
              <a:latin typeface="Arial" pitchFamily="34" charset="0"/>
              <a:cs typeface="Arial" pitchFamily="34" charset="0"/>
            </a:endParaRPr>
          </a:p>
          <a:p>
            <a:pPr algn="ctr">
              <a:lnSpc>
                <a:spcPct val="110000"/>
              </a:lnSpc>
            </a:pPr>
            <a:r>
              <a:rPr lang="en-US" sz="2200" b="1" dirty="0" smtClean="0">
                <a:solidFill>
                  <a:schemeClr val="bg1"/>
                </a:solidFill>
                <a:latin typeface="Arial" pitchFamily="34" charset="0"/>
                <a:cs typeface="Arial" pitchFamily="34" charset="0"/>
              </a:rPr>
              <a:t>Huron St</a:t>
            </a:r>
          </a:p>
          <a:p>
            <a:pPr algn="ctr">
              <a:lnSpc>
                <a:spcPct val="110000"/>
              </a:lnSpc>
            </a:pPr>
            <a:r>
              <a:rPr lang="en-US" sz="1400" b="1" dirty="0" smtClean="0">
                <a:solidFill>
                  <a:schemeClr val="bg1"/>
                </a:solidFill>
                <a:latin typeface="Arial" pitchFamily="34" charset="0"/>
                <a:cs typeface="Arial" pitchFamily="34" charset="0"/>
              </a:rPr>
              <a:t>NEXT INTERSECTION</a:t>
            </a:r>
            <a:endParaRPr lang="en-US" sz="1400" b="1" dirty="0">
              <a:solidFill>
                <a:schemeClr val="bg1"/>
              </a:solidFill>
              <a:latin typeface="Arial" pitchFamily="34" charset="0"/>
              <a:cs typeface="Arial" pitchFamily="34" charset="0"/>
            </a:endParaRPr>
          </a:p>
        </p:txBody>
      </p:sp>
      <p:sp>
        <p:nvSpPr>
          <p:cNvPr id="9" name="Left Arrow 8"/>
          <p:cNvSpPr/>
          <p:nvPr/>
        </p:nvSpPr>
        <p:spPr>
          <a:xfrm>
            <a:off x="372998" y="610841"/>
            <a:ext cx="390759" cy="310819"/>
          </a:xfrm>
          <a:prstGeom prst="lef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133214" y="133204"/>
            <a:ext cx="293070" cy="369332"/>
          </a:xfrm>
          <a:prstGeom prst="rect">
            <a:avLst/>
          </a:prstGeom>
          <a:noFill/>
        </p:spPr>
        <p:txBody>
          <a:bodyPr wrap="square" rtlCol="0">
            <a:spAutoFit/>
          </a:bodyPr>
          <a:lstStyle/>
          <a:p>
            <a:pPr algn="ctr"/>
            <a:r>
              <a:rPr lang="en-US" dirty="0" smtClean="0">
                <a:latin typeface="Arial Black"/>
                <a:cs typeface="Arial Black"/>
              </a:rPr>
              <a:t>1</a:t>
            </a:r>
            <a:endParaRPr lang="en-US" dirty="0">
              <a:latin typeface="Arial Black"/>
              <a:cs typeface="Arial Black"/>
            </a:endParaRPr>
          </a:p>
        </p:txBody>
      </p:sp>
      <p:sp>
        <p:nvSpPr>
          <p:cNvPr id="18" name="Left Arrow 17"/>
          <p:cNvSpPr/>
          <p:nvPr/>
        </p:nvSpPr>
        <p:spPr>
          <a:xfrm rot="5400000">
            <a:off x="362229" y="2865312"/>
            <a:ext cx="390759" cy="310819"/>
          </a:xfrm>
          <a:prstGeom prst="lef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143520" y="2325571"/>
            <a:ext cx="293070" cy="369332"/>
          </a:xfrm>
          <a:prstGeom prst="rect">
            <a:avLst/>
          </a:prstGeom>
          <a:noFill/>
        </p:spPr>
        <p:txBody>
          <a:bodyPr wrap="square" rtlCol="0">
            <a:spAutoFit/>
          </a:bodyPr>
          <a:lstStyle/>
          <a:p>
            <a:pPr algn="ctr"/>
            <a:r>
              <a:rPr lang="en-US" dirty="0" smtClean="0">
                <a:latin typeface="Arial Black"/>
                <a:cs typeface="Arial Black"/>
              </a:rPr>
              <a:t>2</a:t>
            </a:r>
            <a:endParaRPr lang="en-US" dirty="0">
              <a:latin typeface="Arial Black"/>
              <a:cs typeface="Arial Black"/>
            </a:endParaRPr>
          </a:p>
        </p:txBody>
      </p:sp>
      <p:sp>
        <p:nvSpPr>
          <p:cNvPr id="70" name="TextBox 69"/>
          <p:cNvSpPr txBox="1"/>
          <p:nvPr/>
        </p:nvSpPr>
        <p:spPr>
          <a:xfrm>
            <a:off x="6893159" y="84666"/>
            <a:ext cx="293070" cy="369332"/>
          </a:xfrm>
          <a:prstGeom prst="rect">
            <a:avLst/>
          </a:prstGeom>
          <a:noFill/>
        </p:spPr>
        <p:txBody>
          <a:bodyPr wrap="square" rtlCol="0">
            <a:spAutoFit/>
          </a:bodyPr>
          <a:lstStyle/>
          <a:p>
            <a:pPr algn="ctr"/>
            <a:r>
              <a:rPr lang="en-US" dirty="0" smtClean="0">
                <a:latin typeface="Arial Black"/>
                <a:cs typeface="Arial Black"/>
              </a:rPr>
              <a:t>6</a:t>
            </a:r>
            <a:endParaRPr lang="en-US" dirty="0">
              <a:latin typeface="Arial Black"/>
              <a:cs typeface="Arial Black"/>
            </a:endParaRPr>
          </a:p>
        </p:txBody>
      </p:sp>
      <p:sp>
        <p:nvSpPr>
          <p:cNvPr id="71" name="TextBox 70"/>
          <p:cNvSpPr txBox="1"/>
          <p:nvPr/>
        </p:nvSpPr>
        <p:spPr>
          <a:xfrm>
            <a:off x="6910920" y="1898409"/>
            <a:ext cx="293070" cy="369332"/>
          </a:xfrm>
          <a:prstGeom prst="rect">
            <a:avLst/>
          </a:prstGeom>
          <a:noFill/>
        </p:spPr>
        <p:txBody>
          <a:bodyPr wrap="square" rtlCol="0">
            <a:spAutoFit/>
          </a:bodyPr>
          <a:lstStyle/>
          <a:p>
            <a:pPr algn="ctr"/>
            <a:r>
              <a:rPr lang="en-US" dirty="0" smtClean="0">
                <a:latin typeface="Arial Black"/>
                <a:cs typeface="Arial Black"/>
              </a:rPr>
              <a:t>5</a:t>
            </a:r>
            <a:endParaRPr lang="en-US" dirty="0">
              <a:latin typeface="Arial Black"/>
              <a:cs typeface="Arial Black"/>
            </a:endParaRPr>
          </a:p>
        </p:txBody>
      </p:sp>
      <p:sp>
        <p:nvSpPr>
          <p:cNvPr id="69" name="TextBox 68"/>
          <p:cNvSpPr txBox="1"/>
          <p:nvPr/>
        </p:nvSpPr>
        <p:spPr>
          <a:xfrm>
            <a:off x="170162" y="4356053"/>
            <a:ext cx="293070" cy="369332"/>
          </a:xfrm>
          <a:prstGeom prst="rect">
            <a:avLst/>
          </a:prstGeom>
          <a:noFill/>
        </p:spPr>
        <p:txBody>
          <a:bodyPr wrap="square" rtlCol="0">
            <a:spAutoFit/>
          </a:bodyPr>
          <a:lstStyle/>
          <a:p>
            <a:pPr algn="ctr"/>
            <a:r>
              <a:rPr lang="en-US" dirty="0" smtClean="0">
                <a:latin typeface="Arial Black"/>
                <a:cs typeface="Arial Black"/>
              </a:rPr>
              <a:t>3</a:t>
            </a:r>
            <a:endParaRPr lang="en-US" dirty="0">
              <a:latin typeface="Arial Black"/>
              <a:cs typeface="Arial Black"/>
            </a:endParaRPr>
          </a:p>
        </p:txBody>
      </p:sp>
      <p:sp>
        <p:nvSpPr>
          <p:cNvPr id="72" name="TextBox 71"/>
          <p:cNvSpPr txBox="1"/>
          <p:nvPr/>
        </p:nvSpPr>
        <p:spPr>
          <a:xfrm>
            <a:off x="6910767" y="3132797"/>
            <a:ext cx="293070" cy="369332"/>
          </a:xfrm>
          <a:prstGeom prst="rect">
            <a:avLst/>
          </a:prstGeom>
          <a:noFill/>
        </p:spPr>
        <p:txBody>
          <a:bodyPr wrap="square" rtlCol="0">
            <a:spAutoFit/>
          </a:bodyPr>
          <a:lstStyle/>
          <a:p>
            <a:pPr algn="ctr"/>
            <a:r>
              <a:rPr lang="en-US" dirty="0" smtClean="0">
                <a:latin typeface="Arial Black"/>
                <a:cs typeface="Arial Black"/>
              </a:rPr>
              <a:t>4</a:t>
            </a:r>
            <a:endParaRPr lang="en-US" dirty="0">
              <a:latin typeface="Arial Black"/>
              <a:cs typeface="Arial Black"/>
            </a:endParaRPr>
          </a:p>
        </p:txBody>
      </p:sp>
      <p:sp>
        <p:nvSpPr>
          <p:cNvPr id="73" name="TextBox 72"/>
          <p:cNvSpPr txBox="1"/>
          <p:nvPr/>
        </p:nvSpPr>
        <p:spPr>
          <a:xfrm>
            <a:off x="6015220" y="3306417"/>
            <a:ext cx="293070" cy="307777"/>
          </a:xfrm>
          <a:prstGeom prst="rect">
            <a:avLst/>
          </a:prstGeom>
          <a:noFill/>
        </p:spPr>
        <p:txBody>
          <a:bodyPr wrap="square" rtlCol="0">
            <a:spAutoFit/>
          </a:bodyPr>
          <a:lstStyle/>
          <a:p>
            <a:pPr algn="ctr"/>
            <a:r>
              <a:rPr lang="en-US" sz="1400" dirty="0" smtClean="0">
                <a:latin typeface="Arial Black"/>
                <a:cs typeface="Arial Black"/>
              </a:rPr>
              <a:t>4</a:t>
            </a:r>
            <a:endParaRPr lang="en-US" sz="1400" dirty="0">
              <a:latin typeface="Arial Black"/>
              <a:cs typeface="Arial Black"/>
            </a:endParaRPr>
          </a:p>
        </p:txBody>
      </p:sp>
      <p:sp>
        <p:nvSpPr>
          <p:cNvPr id="74" name="TextBox 73"/>
          <p:cNvSpPr txBox="1"/>
          <p:nvPr/>
        </p:nvSpPr>
        <p:spPr>
          <a:xfrm>
            <a:off x="6343813" y="890917"/>
            <a:ext cx="293070" cy="307777"/>
          </a:xfrm>
          <a:prstGeom prst="rect">
            <a:avLst/>
          </a:prstGeom>
          <a:noFill/>
        </p:spPr>
        <p:txBody>
          <a:bodyPr wrap="square" rtlCol="0">
            <a:spAutoFit/>
          </a:bodyPr>
          <a:lstStyle/>
          <a:p>
            <a:pPr algn="ctr"/>
            <a:r>
              <a:rPr lang="en-US" sz="1400" dirty="0" smtClean="0">
                <a:latin typeface="Arial Black"/>
                <a:cs typeface="Arial Black"/>
              </a:rPr>
              <a:t>5</a:t>
            </a:r>
            <a:endParaRPr lang="en-US" sz="1400" dirty="0">
              <a:latin typeface="Arial Black"/>
              <a:cs typeface="Arial Black"/>
            </a:endParaRPr>
          </a:p>
        </p:txBody>
      </p:sp>
      <p:sp>
        <p:nvSpPr>
          <p:cNvPr id="75" name="TextBox 74"/>
          <p:cNvSpPr txBox="1"/>
          <p:nvPr/>
        </p:nvSpPr>
        <p:spPr>
          <a:xfrm>
            <a:off x="5500128" y="748825"/>
            <a:ext cx="293070" cy="307777"/>
          </a:xfrm>
          <a:prstGeom prst="rect">
            <a:avLst/>
          </a:prstGeom>
          <a:noFill/>
        </p:spPr>
        <p:txBody>
          <a:bodyPr wrap="square" rtlCol="0">
            <a:spAutoFit/>
          </a:bodyPr>
          <a:lstStyle/>
          <a:p>
            <a:pPr algn="ctr"/>
            <a:r>
              <a:rPr lang="en-US" sz="1400" dirty="0" smtClean="0">
                <a:latin typeface="Arial Black"/>
                <a:cs typeface="Arial Black"/>
              </a:rPr>
              <a:t>6</a:t>
            </a:r>
            <a:endParaRPr lang="en-US" sz="1400" dirty="0">
              <a:latin typeface="Arial Black"/>
              <a:cs typeface="Arial Black"/>
            </a:endParaRPr>
          </a:p>
        </p:txBody>
      </p:sp>
      <p:sp>
        <p:nvSpPr>
          <p:cNvPr id="76" name="TextBox 75"/>
          <p:cNvSpPr txBox="1"/>
          <p:nvPr/>
        </p:nvSpPr>
        <p:spPr>
          <a:xfrm>
            <a:off x="2421771" y="2640379"/>
            <a:ext cx="293070" cy="307777"/>
          </a:xfrm>
          <a:prstGeom prst="rect">
            <a:avLst/>
          </a:prstGeom>
          <a:noFill/>
        </p:spPr>
        <p:txBody>
          <a:bodyPr wrap="square" rtlCol="0">
            <a:spAutoFit/>
          </a:bodyPr>
          <a:lstStyle/>
          <a:p>
            <a:pPr algn="ctr"/>
            <a:r>
              <a:rPr lang="en-US" sz="1400" dirty="0" smtClean="0">
                <a:latin typeface="Arial Black"/>
                <a:cs typeface="Arial Black"/>
              </a:rPr>
              <a:t>2</a:t>
            </a:r>
            <a:endParaRPr lang="en-US" sz="1400" dirty="0">
              <a:latin typeface="Arial Black"/>
              <a:cs typeface="Arial Black"/>
            </a:endParaRPr>
          </a:p>
        </p:txBody>
      </p:sp>
      <p:sp>
        <p:nvSpPr>
          <p:cNvPr id="77" name="TextBox 76"/>
          <p:cNvSpPr txBox="1"/>
          <p:nvPr/>
        </p:nvSpPr>
        <p:spPr>
          <a:xfrm>
            <a:off x="3599616" y="2782466"/>
            <a:ext cx="293070" cy="307777"/>
          </a:xfrm>
          <a:prstGeom prst="rect">
            <a:avLst/>
          </a:prstGeom>
          <a:noFill/>
        </p:spPr>
        <p:txBody>
          <a:bodyPr wrap="square" rtlCol="0">
            <a:spAutoFit/>
          </a:bodyPr>
          <a:lstStyle/>
          <a:p>
            <a:pPr algn="ctr"/>
            <a:r>
              <a:rPr lang="en-US" sz="1400" dirty="0" smtClean="0">
                <a:latin typeface="Arial Black"/>
                <a:cs typeface="Arial Black"/>
              </a:rPr>
              <a:t>3</a:t>
            </a:r>
            <a:endParaRPr lang="en-US" sz="1400" dirty="0">
              <a:latin typeface="Arial Black"/>
              <a:cs typeface="Arial Black"/>
            </a:endParaRPr>
          </a:p>
        </p:txBody>
      </p:sp>
      <p:sp>
        <p:nvSpPr>
          <p:cNvPr id="78" name="TextBox 77"/>
          <p:cNvSpPr txBox="1"/>
          <p:nvPr/>
        </p:nvSpPr>
        <p:spPr>
          <a:xfrm>
            <a:off x="2602105" y="6411754"/>
            <a:ext cx="3943121" cy="338554"/>
          </a:xfrm>
          <a:prstGeom prst="rect">
            <a:avLst/>
          </a:prstGeom>
          <a:solidFill>
            <a:srgbClr val="FFFFFF"/>
          </a:solidFill>
        </p:spPr>
        <p:txBody>
          <a:bodyPr wrap="square" rtlCol="0">
            <a:spAutoFit/>
          </a:bodyPr>
          <a:lstStyle/>
          <a:p>
            <a:pPr algn="ctr"/>
            <a:r>
              <a:rPr lang="en-US" sz="1600" dirty="0" smtClean="0">
                <a:latin typeface="Arial Black"/>
                <a:cs typeface="Arial Black"/>
              </a:rPr>
              <a:t>MDOT Signage Recommendations </a:t>
            </a:r>
            <a:endParaRPr lang="en-US" sz="1600" dirty="0">
              <a:latin typeface="Arial Black"/>
              <a:cs typeface="Arial Black"/>
            </a:endParaRPr>
          </a:p>
        </p:txBody>
      </p:sp>
      <p:cxnSp>
        <p:nvCxnSpPr>
          <p:cNvPr id="88" name="Straight Connector 87"/>
          <p:cNvCxnSpPr/>
          <p:nvPr/>
        </p:nvCxnSpPr>
        <p:spPr>
          <a:xfrm flipV="1">
            <a:off x="3275316" y="1969129"/>
            <a:ext cx="183108" cy="164711"/>
          </a:xfrm>
          <a:prstGeom prst="line">
            <a:avLst/>
          </a:prstGeom>
          <a:ln w="1270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H="1" flipV="1">
            <a:off x="2852834" y="2761453"/>
            <a:ext cx="66227" cy="199034"/>
          </a:xfrm>
          <a:prstGeom prst="line">
            <a:avLst/>
          </a:prstGeom>
          <a:ln w="1270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39131" y="1056602"/>
            <a:ext cx="17761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190187" y="4668940"/>
            <a:ext cx="2051489" cy="134253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p:cNvSpPr txBox="1"/>
          <p:nvPr/>
        </p:nvSpPr>
        <p:spPr>
          <a:xfrm>
            <a:off x="182731" y="4835768"/>
            <a:ext cx="2058947" cy="1175706"/>
          </a:xfrm>
          <a:prstGeom prst="rect">
            <a:avLst/>
          </a:prstGeom>
          <a:noFill/>
        </p:spPr>
        <p:txBody>
          <a:bodyPr wrap="square" rtlCol="0">
            <a:spAutoFit/>
          </a:bodyPr>
          <a:lstStyle/>
          <a:p>
            <a:pPr algn="ctr">
              <a:lnSpc>
                <a:spcPct val="110000"/>
              </a:lnSpc>
            </a:pPr>
            <a:r>
              <a:rPr lang="en-US" sz="1400" b="1" dirty="0" smtClean="0">
                <a:solidFill>
                  <a:schemeClr val="bg1"/>
                </a:solidFill>
                <a:latin typeface="Arial" pitchFamily="34" charset="0"/>
                <a:cs typeface="Arial" pitchFamily="34" charset="0"/>
              </a:rPr>
              <a:t>         DOWNTOWN</a:t>
            </a:r>
          </a:p>
          <a:p>
            <a:pPr algn="ctr">
              <a:lnSpc>
                <a:spcPct val="110000"/>
              </a:lnSpc>
            </a:pPr>
            <a:endParaRPr lang="en-US" sz="1400" b="1" dirty="0" smtClean="0">
              <a:solidFill>
                <a:schemeClr val="bg1"/>
              </a:solidFill>
              <a:latin typeface="Arial" pitchFamily="34" charset="0"/>
              <a:cs typeface="Arial" pitchFamily="34" charset="0"/>
            </a:endParaRPr>
          </a:p>
          <a:p>
            <a:pPr algn="ctr">
              <a:lnSpc>
                <a:spcPct val="110000"/>
              </a:lnSpc>
            </a:pPr>
            <a:r>
              <a:rPr lang="en-US" sz="2200" b="1" dirty="0" smtClean="0">
                <a:solidFill>
                  <a:schemeClr val="bg1"/>
                </a:solidFill>
                <a:latin typeface="Arial" pitchFamily="34" charset="0"/>
                <a:cs typeface="Arial" pitchFamily="34" charset="0"/>
              </a:rPr>
              <a:t>Pike St</a:t>
            </a:r>
          </a:p>
          <a:p>
            <a:pPr algn="ctr">
              <a:lnSpc>
                <a:spcPct val="110000"/>
              </a:lnSpc>
            </a:pPr>
            <a:r>
              <a:rPr lang="en-US" sz="1400" b="1" dirty="0" smtClean="0">
                <a:solidFill>
                  <a:schemeClr val="bg1"/>
                </a:solidFill>
                <a:latin typeface="Arial" pitchFamily="34" charset="0"/>
                <a:cs typeface="Arial" pitchFamily="34" charset="0"/>
              </a:rPr>
              <a:t>NEXT INTERSECTION</a:t>
            </a:r>
            <a:endParaRPr lang="en-US" sz="1400" b="1" dirty="0">
              <a:solidFill>
                <a:schemeClr val="bg1"/>
              </a:solidFill>
              <a:latin typeface="Arial" pitchFamily="34" charset="0"/>
              <a:cs typeface="Arial" pitchFamily="34" charset="0"/>
            </a:endParaRPr>
          </a:p>
        </p:txBody>
      </p:sp>
      <p:sp>
        <p:nvSpPr>
          <p:cNvPr id="92" name="Left Arrow 91"/>
          <p:cNvSpPr/>
          <p:nvPr/>
        </p:nvSpPr>
        <p:spPr>
          <a:xfrm>
            <a:off x="385567" y="4835768"/>
            <a:ext cx="390759" cy="310819"/>
          </a:xfrm>
          <a:prstGeom prst="lef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3" name="Straight Connector 92"/>
          <p:cNvCxnSpPr/>
          <p:nvPr/>
        </p:nvCxnSpPr>
        <p:spPr>
          <a:xfrm>
            <a:off x="351700" y="5281529"/>
            <a:ext cx="17761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6932807" y="3449808"/>
            <a:ext cx="2051489" cy="134253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a:off x="6925351" y="3616636"/>
            <a:ext cx="2058947" cy="1175706"/>
          </a:xfrm>
          <a:prstGeom prst="rect">
            <a:avLst/>
          </a:prstGeom>
          <a:noFill/>
        </p:spPr>
        <p:txBody>
          <a:bodyPr wrap="square" rtlCol="0">
            <a:spAutoFit/>
          </a:bodyPr>
          <a:lstStyle/>
          <a:p>
            <a:pPr algn="ctr">
              <a:lnSpc>
                <a:spcPct val="110000"/>
              </a:lnSpc>
            </a:pPr>
            <a:r>
              <a:rPr lang="en-US" sz="1400" b="1" dirty="0" smtClean="0">
                <a:solidFill>
                  <a:schemeClr val="bg1"/>
                </a:solidFill>
                <a:latin typeface="Arial" pitchFamily="34" charset="0"/>
                <a:cs typeface="Arial" pitchFamily="34" charset="0"/>
              </a:rPr>
              <a:t>         DOWNTOWN</a:t>
            </a:r>
          </a:p>
          <a:p>
            <a:pPr algn="ctr">
              <a:lnSpc>
                <a:spcPct val="110000"/>
              </a:lnSpc>
            </a:pPr>
            <a:endParaRPr lang="en-US" sz="1400" b="1" dirty="0" smtClean="0">
              <a:solidFill>
                <a:schemeClr val="bg1"/>
              </a:solidFill>
              <a:latin typeface="Arial" pitchFamily="34" charset="0"/>
              <a:cs typeface="Arial" pitchFamily="34" charset="0"/>
            </a:endParaRPr>
          </a:p>
          <a:p>
            <a:pPr algn="ctr">
              <a:lnSpc>
                <a:spcPct val="110000"/>
              </a:lnSpc>
            </a:pPr>
            <a:r>
              <a:rPr lang="en-US" sz="2200" b="1" dirty="0" smtClean="0">
                <a:solidFill>
                  <a:schemeClr val="bg1"/>
                </a:solidFill>
                <a:latin typeface="Arial" pitchFamily="34" charset="0"/>
                <a:cs typeface="Arial" pitchFamily="34" charset="0"/>
              </a:rPr>
              <a:t>Pike St</a:t>
            </a:r>
          </a:p>
          <a:p>
            <a:pPr algn="ctr">
              <a:lnSpc>
                <a:spcPct val="110000"/>
              </a:lnSpc>
            </a:pPr>
            <a:r>
              <a:rPr lang="en-US" sz="1400" b="1" dirty="0" smtClean="0">
                <a:solidFill>
                  <a:schemeClr val="bg1"/>
                </a:solidFill>
                <a:latin typeface="Arial" pitchFamily="34" charset="0"/>
                <a:cs typeface="Arial" pitchFamily="34" charset="0"/>
              </a:rPr>
              <a:t>NEXT INTERSECTION</a:t>
            </a:r>
            <a:endParaRPr lang="en-US" sz="1400" b="1" dirty="0">
              <a:solidFill>
                <a:schemeClr val="bg1"/>
              </a:solidFill>
              <a:latin typeface="Arial" pitchFamily="34" charset="0"/>
              <a:cs typeface="Arial" pitchFamily="34" charset="0"/>
            </a:endParaRPr>
          </a:p>
        </p:txBody>
      </p:sp>
      <p:sp>
        <p:nvSpPr>
          <p:cNvPr id="97" name="Left Arrow 96"/>
          <p:cNvSpPr/>
          <p:nvPr/>
        </p:nvSpPr>
        <p:spPr>
          <a:xfrm>
            <a:off x="7128187" y="3616636"/>
            <a:ext cx="390759" cy="310819"/>
          </a:xfrm>
          <a:prstGeom prst="lef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8" name="Straight Connector 97"/>
          <p:cNvCxnSpPr/>
          <p:nvPr/>
        </p:nvCxnSpPr>
        <p:spPr>
          <a:xfrm>
            <a:off x="7094320" y="4062397"/>
            <a:ext cx="17761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6959449" y="2196086"/>
            <a:ext cx="2051489" cy="810573"/>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6932807" y="2227008"/>
            <a:ext cx="2058947" cy="803297"/>
          </a:xfrm>
          <a:prstGeom prst="rect">
            <a:avLst/>
          </a:prstGeom>
          <a:noFill/>
        </p:spPr>
        <p:txBody>
          <a:bodyPr wrap="square" rtlCol="0">
            <a:spAutoFit/>
          </a:bodyPr>
          <a:lstStyle/>
          <a:p>
            <a:pPr algn="ctr">
              <a:lnSpc>
                <a:spcPct val="110000"/>
              </a:lnSpc>
            </a:pPr>
            <a:r>
              <a:rPr lang="en-US" sz="1400" b="1" dirty="0" smtClean="0">
                <a:solidFill>
                  <a:schemeClr val="bg1"/>
                </a:solidFill>
                <a:latin typeface="Arial" pitchFamily="34" charset="0"/>
                <a:cs typeface="Arial" pitchFamily="34" charset="0"/>
              </a:rPr>
              <a:t>         DOWNTOWN</a:t>
            </a:r>
            <a:endParaRPr lang="en-US" sz="800" b="1" dirty="0" smtClean="0">
              <a:solidFill>
                <a:schemeClr val="bg1"/>
              </a:solidFill>
              <a:latin typeface="Arial" pitchFamily="34" charset="0"/>
              <a:cs typeface="Arial" pitchFamily="34" charset="0"/>
            </a:endParaRPr>
          </a:p>
          <a:p>
            <a:pPr algn="ctr">
              <a:lnSpc>
                <a:spcPct val="110000"/>
              </a:lnSpc>
            </a:pPr>
            <a:endParaRPr lang="en-US" sz="600" b="1" dirty="0" smtClean="0">
              <a:solidFill>
                <a:schemeClr val="bg1"/>
              </a:solidFill>
              <a:latin typeface="Arial" pitchFamily="34" charset="0"/>
              <a:cs typeface="Arial" pitchFamily="34" charset="0"/>
            </a:endParaRPr>
          </a:p>
          <a:p>
            <a:pPr algn="ctr">
              <a:lnSpc>
                <a:spcPct val="110000"/>
              </a:lnSpc>
            </a:pPr>
            <a:r>
              <a:rPr lang="en-US" sz="2200" b="1" dirty="0" smtClean="0">
                <a:solidFill>
                  <a:schemeClr val="bg1"/>
                </a:solidFill>
                <a:latin typeface="Arial" pitchFamily="34" charset="0"/>
                <a:cs typeface="Arial" pitchFamily="34" charset="0"/>
              </a:rPr>
              <a:t>       Pontiac</a:t>
            </a:r>
            <a:endParaRPr lang="en-US" sz="1400" b="1" dirty="0">
              <a:solidFill>
                <a:schemeClr val="bg1"/>
              </a:solidFill>
              <a:latin typeface="Arial" pitchFamily="34" charset="0"/>
              <a:cs typeface="Arial" pitchFamily="34" charset="0"/>
            </a:endParaRPr>
          </a:p>
        </p:txBody>
      </p:sp>
      <p:sp>
        <p:nvSpPr>
          <p:cNvPr id="101" name="Left Arrow 100"/>
          <p:cNvSpPr/>
          <p:nvPr/>
        </p:nvSpPr>
        <p:spPr>
          <a:xfrm rot="5400000">
            <a:off x="7151516" y="2421020"/>
            <a:ext cx="390759" cy="310819"/>
          </a:xfrm>
          <a:prstGeom prst="lef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6940263" y="399480"/>
            <a:ext cx="2051489" cy="134253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TextBox 102"/>
          <p:cNvSpPr txBox="1"/>
          <p:nvPr/>
        </p:nvSpPr>
        <p:spPr>
          <a:xfrm>
            <a:off x="6932807" y="566308"/>
            <a:ext cx="2058947" cy="1175706"/>
          </a:xfrm>
          <a:prstGeom prst="rect">
            <a:avLst/>
          </a:prstGeom>
          <a:noFill/>
        </p:spPr>
        <p:txBody>
          <a:bodyPr wrap="square" rtlCol="0">
            <a:spAutoFit/>
          </a:bodyPr>
          <a:lstStyle/>
          <a:p>
            <a:pPr algn="ctr">
              <a:lnSpc>
                <a:spcPct val="110000"/>
              </a:lnSpc>
            </a:pPr>
            <a:r>
              <a:rPr lang="en-US" sz="1400" b="1" dirty="0" smtClean="0">
                <a:solidFill>
                  <a:schemeClr val="bg1"/>
                </a:solidFill>
                <a:latin typeface="Arial" pitchFamily="34" charset="0"/>
                <a:cs typeface="Arial" pitchFamily="34" charset="0"/>
              </a:rPr>
              <a:t>         DOWNTOWN</a:t>
            </a:r>
          </a:p>
          <a:p>
            <a:pPr algn="ctr">
              <a:lnSpc>
                <a:spcPct val="110000"/>
              </a:lnSpc>
            </a:pPr>
            <a:endParaRPr lang="en-US" sz="1400" b="1" dirty="0" smtClean="0">
              <a:solidFill>
                <a:schemeClr val="bg1"/>
              </a:solidFill>
              <a:latin typeface="Arial" pitchFamily="34" charset="0"/>
              <a:cs typeface="Arial" pitchFamily="34" charset="0"/>
            </a:endParaRPr>
          </a:p>
          <a:p>
            <a:pPr algn="ctr">
              <a:lnSpc>
                <a:spcPct val="110000"/>
              </a:lnSpc>
            </a:pPr>
            <a:r>
              <a:rPr lang="en-US" sz="2200" b="1" dirty="0" smtClean="0">
                <a:solidFill>
                  <a:schemeClr val="bg1"/>
                </a:solidFill>
                <a:latin typeface="Arial" pitchFamily="34" charset="0"/>
                <a:cs typeface="Arial" pitchFamily="34" charset="0"/>
              </a:rPr>
              <a:t>Perry St</a:t>
            </a:r>
          </a:p>
          <a:p>
            <a:pPr algn="ctr">
              <a:lnSpc>
                <a:spcPct val="110000"/>
              </a:lnSpc>
            </a:pPr>
            <a:r>
              <a:rPr lang="en-US" sz="1400" b="1" dirty="0" smtClean="0">
                <a:solidFill>
                  <a:schemeClr val="bg1"/>
                </a:solidFill>
                <a:latin typeface="Arial" pitchFamily="34" charset="0"/>
                <a:cs typeface="Arial" pitchFamily="34" charset="0"/>
              </a:rPr>
              <a:t>NEXT INTERSECTION</a:t>
            </a:r>
            <a:endParaRPr lang="en-US" sz="1400" b="1" dirty="0">
              <a:solidFill>
                <a:schemeClr val="bg1"/>
              </a:solidFill>
              <a:latin typeface="Arial" pitchFamily="34" charset="0"/>
              <a:cs typeface="Arial" pitchFamily="34" charset="0"/>
            </a:endParaRPr>
          </a:p>
        </p:txBody>
      </p:sp>
      <p:sp>
        <p:nvSpPr>
          <p:cNvPr id="104" name="Left Arrow 103"/>
          <p:cNvSpPr/>
          <p:nvPr/>
        </p:nvSpPr>
        <p:spPr>
          <a:xfrm>
            <a:off x="7135643" y="566308"/>
            <a:ext cx="390759" cy="310819"/>
          </a:xfrm>
          <a:prstGeom prst="lef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5" name="Straight Connector 104"/>
          <p:cNvCxnSpPr/>
          <p:nvPr/>
        </p:nvCxnSpPr>
        <p:spPr>
          <a:xfrm>
            <a:off x="7101776" y="1012069"/>
            <a:ext cx="17761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29193654"/>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a:ext>
            </a:extLst>
          </a:blip>
          <a:stretch>
            <a:fillRect/>
          </a:stretch>
        </p:blipFill>
        <p:spPr>
          <a:xfrm>
            <a:off x="4000500" y="5467350"/>
            <a:ext cx="1143000" cy="116205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6477000" y="5673758"/>
            <a:ext cx="2057400" cy="749234"/>
          </a:xfrm>
          <a:prstGeom prst="rect">
            <a:avLst/>
          </a:prstGeom>
        </p:spPr>
      </p:pic>
      <p:sp>
        <p:nvSpPr>
          <p:cNvPr id="6" name="Subtitle 4"/>
          <p:cNvSpPr>
            <a:spLocks noGrp="1"/>
          </p:cNvSpPr>
          <p:nvPr>
            <p:ph type="subTitle" idx="1"/>
          </p:nvPr>
        </p:nvSpPr>
        <p:spPr>
          <a:xfrm>
            <a:off x="0" y="4309533"/>
            <a:ext cx="9144000" cy="533400"/>
          </a:xfrm>
        </p:spPr>
        <p:txBody>
          <a:bodyPr>
            <a:noAutofit/>
          </a:bodyPr>
          <a:lstStyle/>
          <a:p>
            <a:pPr>
              <a:spcBef>
                <a:spcPts val="0"/>
              </a:spcBef>
            </a:pPr>
            <a:r>
              <a:rPr lang="en-US" sz="3600" dirty="0" smtClean="0">
                <a:solidFill>
                  <a:schemeClr val="bg1"/>
                </a:solidFill>
                <a:latin typeface="+mn-lt"/>
              </a:rPr>
              <a:t>www.pontiaclivability.org</a:t>
            </a:r>
          </a:p>
          <a:p>
            <a:pPr>
              <a:spcBef>
                <a:spcPts val="0"/>
              </a:spcBef>
            </a:pPr>
            <a:endParaRPr lang="en-US" sz="3200" b="1" dirty="0" smtClean="0">
              <a:solidFill>
                <a:srgbClr val="FFC000"/>
              </a:solidFill>
              <a:latin typeface="+mn-lt"/>
            </a:endParaRPr>
          </a:p>
        </p:txBody>
      </p:sp>
    </p:spTree>
    <p:extLst>
      <p:ext uri="{BB962C8B-B14F-4D97-AF65-F5344CB8AC3E}">
        <p14:creationId xmlns:p14="http://schemas.microsoft.com/office/powerpoint/2010/main" xmlns="" val="339599117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304800" y="1143000"/>
            <a:ext cx="8569501" cy="2343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314558" y="3733800"/>
            <a:ext cx="8559743" cy="11044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1"/>
          <p:cNvSpPr txBox="1">
            <a:spLocks/>
          </p:cNvSpPr>
          <p:nvPr/>
        </p:nvSpPr>
        <p:spPr>
          <a:xfrm>
            <a:off x="134587" y="152400"/>
            <a:ext cx="8857013" cy="1052235"/>
          </a:xfrm>
          <a:prstGeom prst="rect">
            <a:avLst/>
          </a:prstGeom>
          <a:noFill/>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pPr>
              <a:defRPr/>
            </a:pPr>
            <a:r>
              <a:rPr lang="en-US" sz="3200" b="1" dirty="0" smtClean="0">
                <a:solidFill>
                  <a:prstClr val="white"/>
                </a:solidFill>
                <a:latin typeface="Calibri"/>
                <a:cs typeface="Arial" pitchFamily="34" charset="0"/>
              </a:rPr>
              <a:t>  Downtown Pontiac Book 1</a:t>
            </a:r>
            <a:r>
              <a:rPr lang="en-US" sz="2000" b="1" dirty="0" smtClean="0">
                <a:solidFill>
                  <a:prstClr val="white"/>
                </a:solidFill>
                <a:latin typeface="Calibri"/>
                <a:cs typeface="Arial" pitchFamily="34" charset="0"/>
              </a:rPr>
              <a:t/>
            </a:r>
            <a:br>
              <a:rPr lang="en-US" sz="2000" b="1" dirty="0" smtClean="0">
                <a:solidFill>
                  <a:prstClr val="white"/>
                </a:solidFill>
                <a:latin typeface="Calibri"/>
                <a:cs typeface="Arial" pitchFamily="34" charset="0"/>
              </a:rPr>
            </a:br>
            <a:r>
              <a:rPr lang="en-US" sz="2000" b="1" dirty="0" smtClean="0">
                <a:solidFill>
                  <a:prstClr val="white"/>
                </a:solidFill>
                <a:latin typeface="Calibri"/>
                <a:cs typeface="Arial" pitchFamily="34" charset="0"/>
              </a:rPr>
              <a:t>    </a:t>
            </a:r>
            <a:r>
              <a:rPr lang="en-US" sz="2000" i="1" dirty="0" smtClean="0">
                <a:solidFill>
                  <a:prstClr val="white"/>
                </a:solidFill>
                <a:latin typeface="Calibri"/>
                <a:cs typeface="Arial" pitchFamily="34" charset="0"/>
              </a:rPr>
              <a:t>April 18, 1962</a:t>
            </a:r>
            <a:endParaRPr lang="en-US" sz="2000" i="1" dirty="0">
              <a:solidFill>
                <a:prstClr val="white"/>
              </a:solidFill>
              <a:latin typeface="Calibri"/>
              <a:cs typeface="Arial" pitchFamily="34" charset="0"/>
            </a:endParaRPr>
          </a:p>
        </p:txBody>
      </p:sp>
      <p:sp>
        <p:nvSpPr>
          <p:cNvPr id="2" name="Rectangle 1"/>
          <p:cNvSpPr/>
          <p:nvPr/>
        </p:nvSpPr>
        <p:spPr>
          <a:xfrm>
            <a:off x="2992395" y="1143000"/>
            <a:ext cx="3179805" cy="533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5562600" y="2286000"/>
            <a:ext cx="3200399" cy="457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1600200" y="4003964"/>
            <a:ext cx="7162799" cy="457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2"/>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t="68510" b="4117"/>
          <a:stretch/>
        </p:blipFill>
        <p:spPr bwMode="auto">
          <a:xfrm>
            <a:off x="282174" y="5029200"/>
            <a:ext cx="8633226" cy="15200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p:nvPr/>
        </p:nvSpPr>
        <p:spPr>
          <a:xfrm>
            <a:off x="2119212" y="6172200"/>
            <a:ext cx="4281588" cy="37704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2895600" y="1143000"/>
            <a:ext cx="3352800" cy="461665"/>
          </a:xfrm>
          <a:prstGeom prst="rect">
            <a:avLst/>
          </a:prstGeom>
          <a:noFill/>
        </p:spPr>
        <p:txBody>
          <a:bodyPr wrap="square" rtlCol="0">
            <a:spAutoFit/>
          </a:bodyPr>
          <a:lstStyle/>
          <a:p>
            <a:r>
              <a:rPr lang="en-US" sz="2400" b="1" dirty="0"/>
              <a:t>b</a:t>
            </a:r>
            <a:r>
              <a:rPr lang="en-US" sz="2400" b="1" dirty="0" smtClean="0"/>
              <a:t>ottleneck of Downtown</a:t>
            </a:r>
            <a:endParaRPr lang="en-US" sz="2400" b="1" dirty="0"/>
          </a:p>
        </p:txBody>
      </p:sp>
      <p:sp>
        <p:nvSpPr>
          <p:cNvPr id="15" name="TextBox 14"/>
          <p:cNvSpPr txBox="1"/>
          <p:nvPr/>
        </p:nvSpPr>
        <p:spPr>
          <a:xfrm>
            <a:off x="5562600" y="2286000"/>
            <a:ext cx="3086100" cy="461665"/>
          </a:xfrm>
          <a:prstGeom prst="rect">
            <a:avLst/>
          </a:prstGeom>
          <a:noFill/>
        </p:spPr>
        <p:txBody>
          <a:bodyPr wrap="square" rtlCol="0">
            <a:spAutoFit/>
          </a:bodyPr>
          <a:lstStyle/>
          <a:p>
            <a:r>
              <a:rPr lang="en-US" sz="2400" b="1" dirty="0"/>
              <a:t>s</a:t>
            </a:r>
            <a:r>
              <a:rPr lang="en-US" sz="2400" b="1" dirty="0" smtClean="0"/>
              <a:t>uper shopping center</a:t>
            </a:r>
            <a:endParaRPr lang="en-US" sz="2400" b="1" dirty="0"/>
          </a:p>
        </p:txBody>
      </p:sp>
      <p:sp>
        <p:nvSpPr>
          <p:cNvPr id="16" name="TextBox 15"/>
          <p:cNvSpPr txBox="1"/>
          <p:nvPr/>
        </p:nvSpPr>
        <p:spPr>
          <a:xfrm>
            <a:off x="1676400" y="3999499"/>
            <a:ext cx="6781800" cy="461665"/>
          </a:xfrm>
          <a:prstGeom prst="rect">
            <a:avLst/>
          </a:prstGeom>
          <a:noFill/>
        </p:spPr>
        <p:txBody>
          <a:bodyPr wrap="square" rtlCol="0">
            <a:spAutoFit/>
          </a:bodyPr>
          <a:lstStyle/>
          <a:p>
            <a:r>
              <a:rPr lang="en-US" sz="2400" b="1" dirty="0"/>
              <a:t>d</a:t>
            </a:r>
            <a:r>
              <a:rPr lang="en-US" sz="2400" b="1" dirty="0" smtClean="0"/>
              <a:t>iverting traffic around the hard core of Downtown,</a:t>
            </a:r>
            <a:endParaRPr lang="en-US" sz="2400" b="1" dirty="0"/>
          </a:p>
        </p:txBody>
      </p:sp>
      <p:sp>
        <p:nvSpPr>
          <p:cNvPr id="17" name="TextBox 16"/>
          <p:cNvSpPr txBox="1"/>
          <p:nvPr/>
        </p:nvSpPr>
        <p:spPr>
          <a:xfrm>
            <a:off x="2157352" y="6129888"/>
            <a:ext cx="4267199" cy="461665"/>
          </a:xfrm>
          <a:prstGeom prst="rect">
            <a:avLst/>
          </a:prstGeom>
          <a:noFill/>
        </p:spPr>
        <p:txBody>
          <a:bodyPr wrap="square" rtlCol="0">
            <a:spAutoFit/>
          </a:bodyPr>
          <a:lstStyle/>
          <a:p>
            <a:r>
              <a:rPr lang="en-US" sz="2400" b="1" dirty="0" smtClean="0"/>
              <a:t>155,000 vehicles a day by 1980.</a:t>
            </a:r>
            <a:endParaRPr lang="en-US" sz="2400" b="1" dirty="0"/>
          </a:p>
        </p:txBody>
      </p:sp>
    </p:spTree>
    <p:extLst>
      <p:ext uri="{BB962C8B-B14F-4D97-AF65-F5344CB8AC3E}">
        <p14:creationId xmlns:p14="http://schemas.microsoft.com/office/powerpoint/2010/main" xmlns="" val="210264863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oup 2"/>
          <p:cNvGrpSpPr/>
          <p:nvPr/>
        </p:nvGrpSpPr>
        <p:grpSpPr>
          <a:xfrm>
            <a:off x="114342" y="1204635"/>
            <a:ext cx="8897502" cy="5500965"/>
            <a:chOff x="0" y="1204635"/>
            <a:chExt cx="9144000" cy="5653365"/>
          </a:xfrm>
        </p:grpSpPr>
        <p:pic>
          <p:nvPicPr>
            <p:cNvPr id="3075" name="Picture 3"/>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4820078" y="1204635"/>
              <a:ext cx="4323922" cy="5653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0" y="1204635"/>
              <a:ext cx="4697455" cy="56533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6" name="Title 1"/>
          <p:cNvSpPr txBox="1">
            <a:spLocks/>
          </p:cNvSpPr>
          <p:nvPr/>
        </p:nvSpPr>
        <p:spPr>
          <a:xfrm>
            <a:off x="76200" y="152400"/>
            <a:ext cx="8857013" cy="1052235"/>
          </a:xfrm>
          <a:prstGeom prst="rect">
            <a:avLst/>
          </a:prstGeom>
          <a:noFill/>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pPr>
              <a:defRPr/>
            </a:pPr>
            <a:r>
              <a:rPr lang="en-US" sz="3200" b="1" dirty="0" smtClean="0">
                <a:solidFill>
                  <a:prstClr val="white"/>
                </a:solidFill>
                <a:latin typeface="Calibri"/>
                <a:cs typeface="Arial" pitchFamily="34" charset="0"/>
              </a:rPr>
              <a:t>  Downtown Pontiac Book 1</a:t>
            </a:r>
            <a:r>
              <a:rPr lang="en-US" sz="2000" b="1" dirty="0" smtClean="0">
                <a:solidFill>
                  <a:prstClr val="white"/>
                </a:solidFill>
                <a:latin typeface="Calibri"/>
                <a:cs typeface="Arial" pitchFamily="34" charset="0"/>
              </a:rPr>
              <a:t/>
            </a:r>
            <a:br>
              <a:rPr lang="en-US" sz="2000" b="1" dirty="0" smtClean="0">
                <a:solidFill>
                  <a:prstClr val="white"/>
                </a:solidFill>
                <a:latin typeface="Calibri"/>
                <a:cs typeface="Arial" pitchFamily="34" charset="0"/>
              </a:rPr>
            </a:br>
            <a:r>
              <a:rPr lang="en-US" sz="2000" b="1" dirty="0" smtClean="0">
                <a:solidFill>
                  <a:prstClr val="white"/>
                </a:solidFill>
                <a:latin typeface="Calibri"/>
                <a:cs typeface="Arial" pitchFamily="34" charset="0"/>
              </a:rPr>
              <a:t>    </a:t>
            </a:r>
            <a:r>
              <a:rPr lang="en-US" sz="2000" i="1" dirty="0" smtClean="0">
                <a:solidFill>
                  <a:prstClr val="white"/>
                </a:solidFill>
                <a:latin typeface="Calibri"/>
                <a:cs typeface="Arial" pitchFamily="34" charset="0"/>
              </a:rPr>
              <a:t>April 18, 1962</a:t>
            </a:r>
            <a:endParaRPr lang="en-US" sz="2000" i="1" dirty="0">
              <a:solidFill>
                <a:prstClr val="white"/>
              </a:solidFill>
              <a:latin typeface="Calibri"/>
              <a:cs typeface="Arial" pitchFamily="34" charset="0"/>
            </a:endParaRPr>
          </a:p>
        </p:txBody>
      </p:sp>
      <p:sp>
        <p:nvSpPr>
          <p:cNvPr id="4" name="Oval 3"/>
          <p:cNvSpPr/>
          <p:nvPr/>
        </p:nvSpPr>
        <p:spPr>
          <a:xfrm>
            <a:off x="2209800" y="2667000"/>
            <a:ext cx="304800" cy="3048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7105650" y="2590800"/>
            <a:ext cx="304800" cy="30480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xmlns="" val="234180702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5400000">
            <a:off x="6518701" y="3699302"/>
            <a:ext cx="4419600" cy="830997"/>
          </a:xfrm>
          <a:prstGeom prst="rect">
            <a:avLst/>
          </a:prstGeom>
          <a:noFill/>
        </p:spPr>
        <p:txBody>
          <a:bodyPr wrap="square" rtlCol="0">
            <a:spAutoFit/>
          </a:bodyPr>
          <a:lstStyle/>
          <a:p>
            <a:pPr algn="ctr"/>
            <a:r>
              <a:rPr lang="en-US" sz="4800" b="1" dirty="0">
                <a:solidFill>
                  <a:srgbClr val="C0504D">
                    <a:lumMod val="50000"/>
                  </a:srgbClr>
                </a:solidFill>
              </a:rPr>
              <a:t>1940</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0" y="-3672"/>
            <a:ext cx="9144000" cy="7214772"/>
          </a:xfrm>
          <a:prstGeom prst="rect">
            <a:avLst/>
          </a:prstGeom>
          <a:noFill/>
          <a:ln w="9525">
            <a:noFill/>
            <a:miter lim="800000"/>
            <a:headEnd/>
            <a:tailEnd/>
          </a:ln>
          <a:effectLst/>
        </p:spPr>
      </p:pic>
      <p:sp>
        <p:nvSpPr>
          <p:cNvPr id="4" name="TextBox 3"/>
          <p:cNvSpPr txBox="1"/>
          <p:nvPr/>
        </p:nvSpPr>
        <p:spPr>
          <a:xfrm>
            <a:off x="152400" y="2438400"/>
            <a:ext cx="9144000" cy="4524315"/>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rPr>
              <a:t>Land acquired</a:t>
            </a:r>
          </a:p>
          <a:p>
            <a:r>
              <a:rPr lang="en-US" sz="3600" b="1" dirty="0">
                <a:solidFill>
                  <a:schemeClr val="bg1"/>
                </a:solidFill>
                <a:effectLst>
                  <a:outerShdw blurRad="38100" dist="38100" dir="2700000" algn="tl">
                    <a:srgbClr val="000000">
                      <a:alpha val="43137"/>
                    </a:srgbClr>
                  </a:outerShdw>
                </a:effectLst>
              </a:rPr>
              <a:t>River enclosed</a:t>
            </a:r>
          </a:p>
          <a:p>
            <a:r>
              <a:rPr lang="en-US" sz="3600" b="1" dirty="0">
                <a:solidFill>
                  <a:schemeClr val="bg1"/>
                </a:solidFill>
                <a:effectLst>
                  <a:outerShdw blurRad="38100" dist="38100" dir="2700000" algn="tl">
                    <a:srgbClr val="000000">
                      <a:alpha val="43137"/>
                    </a:srgbClr>
                  </a:outerShdw>
                </a:effectLst>
              </a:rPr>
              <a:t>Buildings torn down</a:t>
            </a:r>
          </a:p>
          <a:p>
            <a:r>
              <a:rPr lang="en-US" sz="3600" b="1" dirty="0">
                <a:solidFill>
                  <a:schemeClr val="bg1"/>
                </a:solidFill>
                <a:effectLst>
                  <a:outerShdw blurRad="38100" dist="38100" dir="2700000" algn="tl">
                    <a:srgbClr val="000000">
                      <a:alpha val="43137"/>
                    </a:srgbClr>
                  </a:outerShdw>
                </a:effectLst>
              </a:rPr>
              <a:t>Loop </a:t>
            </a:r>
            <a:r>
              <a:rPr lang="en-US" sz="3600" b="1" dirty="0" smtClean="0">
                <a:solidFill>
                  <a:schemeClr val="bg1"/>
                </a:solidFill>
                <a:effectLst>
                  <a:outerShdw blurRad="38100" dist="38100" dir="2700000" algn="tl">
                    <a:srgbClr val="000000">
                      <a:alpha val="43137"/>
                    </a:srgbClr>
                  </a:outerShdw>
                </a:effectLst>
              </a:rPr>
              <a:t>built</a:t>
            </a:r>
          </a:p>
          <a:p>
            <a:r>
              <a:rPr lang="en-US" sz="3600" b="1" dirty="0" smtClean="0">
                <a:solidFill>
                  <a:schemeClr val="bg1"/>
                </a:solidFill>
                <a:effectLst>
                  <a:outerShdw blurRad="38100" dist="38100" dir="2700000" algn="tl">
                    <a:srgbClr val="000000">
                      <a:alpha val="43137"/>
                    </a:srgbClr>
                  </a:outerShdw>
                </a:effectLst>
              </a:rPr>
              <a:t>Neighborhoods cut </a:t>
            </a:r>
            <a:r>
              <a:rPr lang="en-US" sz="3600" b="1" dirty="0">
                <a:solidFill>
                  <a:schemeClr val="bg1"/>
                </a:solidFill>
                <a:effectLst>
                  <a:outerShdw blurRad="38100" dist="38100" dir="2700000" algn="tl">
                    <a:srgbClr val="000000">
                      <a:alpha val="43137"/>
                    </a:srgbClr>
                  </a:outerShdw>
                </a:effectLst>
              </a:rPr>
              <a:t>off from their downtown </a:t>
            </a:r>
          </a:p>
          <a:p>
            <a:endParaRPr lang="en-US" sz="3600" b="1" dirty="0">
              <a:solidFill>
                <a:schemeClr val="bg1"/>
              </a:solidFill>
              <a:effectLst>
                <a:outerShdw blurRad="38100" dist="38100" dir="2700000" algn="tl">
                  <a:srgbClr val="000000">
                    <a:alpha val="43137"/>
                  </a:srgbClr>
                </a:outerShdw>
              </a:effectLst>
            </a:endParaRPr>
          </a:p>
          <a:p>
            <a:r>
              <a:rPr lang="en-US" sz="3600" b="1" dirty="0">
                <a:solidFill>
                  <a:schemeClr val="bg1"/>
                </a:solidFill>
                <a:effectLst>
                  <a:outerShdw blurRad="38100" dist="38100" dir="2700000" algn="tl">
                    <a:srgbClr val="000000">
                      <a:alpha val="43137"/>
                    </a:srgbClr>
                  </a:outerShdw>
                </a:effectLst>
              </a:rPr>
              <a:t>25,000 residents lost</a:t>
            </a:r>
          </a:p>
          <a:p>
            <a:r>
              <a:rPr lang="en-US" sz="3600" b="1" dirty="0">
                <a:solidFill>
                  <a:schemeClr val="bg1"/>
                </a:solidFill>
                <a:effectLst>
                  <a:outerShdw blurRad="38100" dist="38100" dir="2700000" algn="tl">
                    <a:srgbClr val="000000">
                      <a:alpha val="43137"/>
                    </a:srgbClr>
                  </a:outerShdw>
                </a:effectLst>
              </a:rPr>
              <a:t>30,000 jobs </a:t>
            </a:r>
            <a:r>
              <a:rPr lang="en-US" sz="3600" b="1" dirty="0" smtClean="0">
                <a:solidFill>
                  <a:schemeClr val="bg1"/>
                </a:solidFill>
                <a:effectLst>
                  <a:outerShdw blurRad="38100" dist="38100" dir="2700000" algn="tl">
                    <a:srgbClr val="000000">
                      <a:alpha val="43137"/>
                    </a:srgbClr>
                  </a:outerShdw>
                </a:effectLst>
              </a:rPr>
              <a:t>lost</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18041213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8699"/>
            <a:ext cx="9144000" cy="1600200"/>
          </a:xfrm>
          <a:prstGeom prst="rect">
            <a:avLst/>
          </a:prstGeom>
          <a:solidFill>
            <a:schemeClr val="bg1"/>
          </a:solidFill>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r>
              <a:rPr lang="en-US" sz="3200" b="1" dirty="0" smtClean="0">
                <a:solidFill>
                  <a:schemeClr val="bg1"/>
                </a:solidFill>
                <a:latin typeface="+mn-lt"/>
                <a:cs typeface="Arial" pitchFamily="34" charset="0"/>
              </a:rPr>
              <a:t>  Downtown Pontiac Transportation Assessment</a:t>
            </a:r>
            <a:r>
              <a:rPr lang="en-US" sz="2000" b="1" dirty="0" smtClean="0">
                <a:solidFill>
                  <a:schemeClr val="bg1"/>
                </a:solidFill>
                <a:latin typeface="+mn-lt"/>
                <a:cs typeface="Arial" pitchFamily="34" charset="0"/>
              </a:rPr>
              <a:t/>
            </a:r>
            <a:br>
              <a:rPr lang="en-US" sz="2000" b="1" dirty="0" smtClean="0">
                <a:solidFill>
                  <a:schemeClr val="bg1"/>
                </a:solidFill>
                <a:latin typeface="+mn-lt"/>
                <a:cs typeface="Arial" pitchFamily="34" charset="0"/>
              </a:rPr>
            </a:br>
            <a:r>
              <a:rPr lang="en-US" sz="2000" b="1" dirty="0" smtClean="0">
                <a:solidFill>
                  <a:schemeClr val="bg1"/>
                </a:solidFill>
                <a:latin typeface="+mn-lt"/>
                <a:cs typeface="Arial" pitchFamily="34" charset="0"/>
              </a:rPr>
              <a:t>    </a:t>
            </a:r>
            <a:r>
              <a:rPr lang="en-US" sz="2000" i="1" dirty="0" smtClean="0">
                <a:solidFill>
                  <a:schemeClr val="bg1"/>
                </a:solidFill>
                <a:latin typeface="+mn-lt"/>
                <a:cs typeface="Arial" pitchFamily="34" charset="0"/>
              </a:rPr>
              <a:t>Building Connections between Downtown and Neighborhoods</a:t>
            </a:r>
            <a:endParaRPr lang="en-US" sz="2000" i="1" dirty="0">
              <a:solidFill>
                <a:schemeClr val="bg1"/>
              </a:solidFill>
              <a:latin typeface="+mn-lt"/>
              <a:cs typeface="Arial" pitchFamily="34" charset="0"/>
            </a:endParaRPr>
          </a:p>
        </p:txBody>
      </p:sp>
      <p:sp>
        <p:nvSpPr>
          <p:cNvPr id="5" name="Rectangle 4"/>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J:\21636A Pontiac Livability Assessment\Data\Pontiac 6-17\DSC_6122.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39039" y="609600"/>
            <a:ext cx="8852561" cy="4396890"/>
          </a:xfrm>
          <a:prstGeom prst="rect">
            <a:avLst/>
          </a:prstGeom>
          <a:noFill/>
        </p:spPr>
      </p:pic>
      <p:sp>
        <p:nvSpPr>
          <p:cNvPr id="4" name="Title 1"/>
          <p:cNvSpPr txBox="1">
            <a:spLocks/>
          </p:cNvSpPr>
          <p:nvPr/>
        </p:nvSpPr>
        <p:spPr>
          <a:xfrm>
            <a:off x="125680" y="5384469"/>
            <a:ext cx="8857013" cy="1052235"/>
          </a:xfrm>
          <a:prstGeom prst="rect">
            <a:avLst/>
          </a:prstGeom>
          <a:noFill/>
        </p:spPr>
        <p:txBody>
          <a:bodyPr vert="horz" lIns="91440" tIns="45720" rIns="91440" bIns="45720" rtlCol="0" anchor="t" anchorCtr="0">
            <a:noAutofit/>
          </a:bodyPr>
          <a:lstStyle>
            <a:lvl1pPr algn="l" defTabSz="914400" rtl="0" eaLnBrk="1" latinLnBrk="0" hangingPunct="1">
              <a:spcBef>
                <a:spcPct val="0"/>
              </a:spcBef>
              <a:buNone/>
              <a:defRPr sz="3000" kern="1200">
                <a:solidFill>
                  <a:srgbClr val="335346"/>
                </a:solidFill>
                <a:latin typeface="Times" pitchFamily="18"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Calibri"/>
                <a:ea typeface="+mj-ea"/>
                <a:cs typeface="Arial" pitchFamily="34" charset="0"/>
              </a:rPr>
              <a:t>  Everywhere but</a:t>
            </a:r>
            <a:r>
              <a:rPr kumimoji="0" lang="en-US" sz="4400" b="1" i="0" u="none" strike="noStrike" kern="1200" cap="none" spc="0" normalizeH="0" noProof="0" dirty="0" smtClean="0">
                <a:ln>
                  <a:noFill/>
                </a:ln>
                <a:solidFill>
                  <a:schemeClr val="bg1"/>
                </a:solidFill>
                <a:effectLst/>
                <a:uLnTx/>
                <a:uFillTx/>
                <a:latin typeface="Calibri"/>
                <a:ea typeface="+mj-ea"/>
                <a:cs typeface="Arial" pitchFamily="34" charset="0"/>
              </a:rPr>
              <a:t> </a:t>
            </a:r>
            <a:r>
              <a:rPr kumimoji="0" lang="en-US" sz="4400" b="1" i="0" u="none" strike="noStrike" kern="1200" cap="none" spc="0" normalizeH="0" baseline="0" noProof="0" dirty="0" smtClean="0">
                <a:ln>
                  <a:noFill/>
                </a:ln>
                <a:solidFill>
                  <a:schemeClr val="bg1"/>
                </a:solidFill>
                <a:effectLst/>
                <a:uLnTx/>
                <a:uFillTx/>
                <a:latin typeface="Calibri"/>
                <a:ea typeface="+mj-ea"/>
                <a:cs typeface="Arial" pitchFamily="34" charset="0"/>
              </a:rPr>
              <a:t>Pontiac</a:t>
            </a:r>
            <a:endParaRPr kumimoji="0" lang="en-US" sz="4400" b="0" i="1" u="none" strike="noStrike" kern="1200" cap="none" spc="0" normalizeH="0" baseline="0" noProof="0" dirty="0">
              <a:ln>
                <a:noFill/>
              </a:ln>
              <a:solidFill>
                <a:schemeClr val="bg1"/>
              </a:solidFill>
              <a:effectLst/>
              <a:uLnTx/>
              <a:uFillTx/>
              <a:latin typeface="Calibri"/>
              <a:ea typeface="+mj-ea"/>
              <a:cs typeface="Arial" pitchFamily="34" charset="0"/>
            </a:endParaRPr>
          </a:p>
        </p:txBody>
      </p:sp>
    </p:spTree>
    <p:extLst>
      <p:ext uri="{BB962C8B-B14F-4D97-AF65-F5344CB8AC3E}">
        <p14:creationId xmlns:p14="http://schemas.microsoft.com/office/powerpoint/2010/main" xmlns="" val="356698578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6178</TotalTime>
  <Words>874</Words>
  <Application>Microsoft Office PowerPoint</Application>
  <PresentationFormat>On-screen Show (4:3)</PresentationFormat>
  <Paragraphs>235</Paragraphs>
  <Slides>51</Slides>
  <Notes>2</Notes>
  <HiddenSlides>0</HiddenSlides>
  <MMClips>0</MMClips>
  <ScaleCrop>false</ScaleCrop>
  <HeadingPairs>
    <vt:vector size="4" baseType="variant">
      <vt:variant>
        <vt:lpstr>Theme</vt:lpstr>
      </vt:variant>
      <vt:variant>
        <vt:i4>23</vt:i4>
      </vt:variant>
      <vt:variant>
        <vt:lpstr>Slide Titles</vt:lpstr>
      </vt:variant>
      <vt:variant>
        <vt:i4>51</vt:i4>
      </vt:variant>
    </vt:vector>
  </HeadingPairs>
  <TitlesOfParts>
    <vt:vector size="74" baseType="lpstr">
      <vt:lpstr>1_Office Theme</vt:lpstr>
      <vt:lpstr>3_Office Theme</vt:lpstr>
      <vt:lpstr>2_Office Theme</vt:lpstr>
      <vt:lpstr>13_Office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Slide 1</vt:lpstr>
      <vt:lpstr>Slide 2</vt:lpstr>
      <vt:lpstr>Background:</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Narrowing down the Alternatives…</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Parsons Brinckerhoff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Scott R hayes</dc:creator>
  <cp:lastModifiedBy>arens</cp:lastModifiedBy>
  <cp:revision>439</cp:revision>
  <cp:lastPrinted>2012-11-13T15:30:20Z</cp:lastPrinted>
  <dcterms:created xsi:type="dcterms:W3CDTF">2011-07-11T17:25:09Z</dcterms:created>
  <dcterms:modified xsi:type="dcterms:W3CDTF">2013-04-29T14:16:42Z</dcterms:modified>
</cp:coreProperties>
</file>