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3" r:id="rId11"/>
    <p:sldId id="267" r:id="rId12"/>
    <p:sldId id="271" r:id="rId13"/>
    <p:sldId id="269" r:id="rId14"/>
    <p:sldId id="268" r:id="rId15"/>
    <p:sldId id="272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58" y="106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447800"/>
            <a:ext cx="7620000" cy="2155825"/>
          </a:xfrm>
        </p:spPr>
        <p:txBody>
          <a:bodyPr/>
          <a:lstStyle>
            <a:lvl1pPr algn="ctr"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1311" y="3886200"/>
            <a:ext cx="7614303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bg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82766" y="3888336"/>
            <a:ext cx="76228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697"/>
            <a:ext cx="8229600" cy="9849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800"/>
            <a:ext cx="20574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60198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990600"/>
          </a:xfrm>
        </p:spPr>
        <p:txBody>
          <a:bodyPr/>
          <a:lstStyle>
            <a:lvl1pPr>
              <a:defRPr u="none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92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19600"/>
            <a:ext cx="7772400" cy="1362075"/>
          </a:xfrm>
        </p:spPr>
        <p:txBody>
          <a:bodyPr/>
          <a:lstStyle>
            <a:lvl1pPr algn="l">
              <a:defRPr sz="4000" b="0" cap="all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56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600"/>
          </a:xfrm>
        </p:spPr>
        <p:txBody>
          <a:bodyPr/>
          <a:lstStyle>
            <a:lvl1pPr>
              <a:defRPr sz="3600" b="0" u="none">
                <a:solidFill>
                  <a:schemeClr val="bg2"/>
                </a:solidFill>
                <a:latin typeface="Humnst777 BlkCn B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14400" y="1143000"/>
            <a:ext cx="7162800" cy="4800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781050"/>
          </a:xfrm>
        </p:spPr>
        <p:txBody>
          <a:bodyPr anchor="b"/>
          <a:lstStyle>
            <a:lvl1pPr algn="l">
              <a:defRPr sz="2000" b="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81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57800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4191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791200"/>
            <a:ext cx="5486400" cy="804862"/>
          </a:xfrm>
        </p:spPr>
        <p:txBody>
          <a:bodyPr/>
          <a:lstStyle>
            <a:lvl1pPr marL="0" indent="0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832773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92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u="none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09600"/>
            <a:ext cx="8686800" cy="21558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An Empirical Comparison of Microscopic and </a:t>
            </a:r>
            <a:r>
              <a:rPr lang="en-US" dirty="0" err="1">
                <a:solidFill>
                  <a:srgbClr val="FFC000"/>
                </a:solidFill>
              </a:rPr>
              <a:t>Mesoscopic</a:t>
            </a:r>
            <a:r>
              <a:rPr lang="en-US" dirty="0">
                <a:solidFill>
                  <a:srgbClr val="FFC000"/>
                </a:solidFill>
              </a:rPr>
              <a:t> Traffic Simulation Paradigms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71800"/>
            <a:ext cx="7010400" cy="3733800"/>
          </a:xfrm>
        </p:spPr>
        <p:txBody>
          <a:bodyPr/>
          <a:lstStyle/>
          <a:p>
            <a:r>
              <a:rPr lang="en-US" dirty="0" err="1"/>
              <a:t>Ramachandran</a:t>
            </a:r>
            <a:r>
              <a:rPr lang="en-US" dirty="0"/>
              <a:t> </a:t>
            </a:r>
            <a:r>
              <a:rPr lang="en-US" dirty="0" err="1"/>
              <a:t>Balakrishna</a:t>
            </a:r>
            <a:endParaRPr lang="en-US" dirty="0"/>
          </a:p>
          <a:p>
            <a:r>
              <a:rPr lang="en-US" dirty="0"/>
              <a:t>Daniel Morgan</a:t>
            </a:r>
          </a:p>
          <a:p>
            <a:r>
              <a:rPr lang="en-US" dirty="0"/>
              <a:t>Qi Yang</a:t>
            </a:r>
          </a:p>
          <a:p>
            <a:endParaRPr lang="en-US" dirty="0"/>
          </a:p>
          <a:p>
            <a:r>
              <a:rPr lang="en-US" sz="3200" dirty="0"/>
              <a:t>Caliper Corporation</a:t>
            </a:r>
          </a:p>
          <a:p>
            <a:endParaRPr lang="en-US" dirty="0"/>
          </a:p>
          <a:p>
            <a:r>
              <a:rPr lang="en-US" sz="2000" dirty="0">
                <a:solidFill>
                  <a:schemeClr val="accent6"/>
                </a:solidFill>
              </a:rPr>
              <a:t>14</a:t>
            </a:r>
            <a:r>
              <a:rPr lang="en-US" sz="2000" baseline="30000" dirty="0">
                <a:solidFill>
                  <a:schemeClr val="accent6"/>
                </a:solidFill>
              </a:rPr>
              <a:t>th</a:t>
            </a:r>
            <a:r>
              <a:rPr lang="en-US" sz="2000" dirty="0">
                <a:solidFill>
                  <a:schemeClr val="accent6"/>
                </a:solidFill>
              </a:rPr>
              <a:t> TRB National Transportation Planning Applications Conference Columbus, OH • 8</a:t>
            </a:r>
            <a:r>
              <a:rPr lang="en-US" sz="2000" baseline="30000" dirty="0">
                <a:solidFill>
                  <a:schemeClr val="accent6"/>
                </a:solidFill>
              </a:rPr>
              <a:t>th</a:t>
            </a:r>
            <a:r>
              <a:rPr lang="en-US" sz="2000" dirty="0">
                <a:solidFill>
                  <a:schemeClr val="accent6"/>
                </a:solidFill>
              </a:rPr>
              <a:t> May,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93703"/>
            <a:ext cx="8661400" cy="269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9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Phoenix, AZ (1/5)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4724400" cy="5410200"/>
          </a:xfrm>
        </p:spPr>
        <p:txBody>
          <a:bodyPr/>
          <a:lstStyle/>
          <a:p>
            <a:r>
              <a:rPr lang="en-US" dirty="0" smtClean="0"/>
              <a:t>Central Phoenix</a:t>
            </a:r>
          </a:p>
          <a:p>
            <a:pPr lvl="1"/>
            <a:r>
              <a:rPr lang="en-US" dirty="0" smtClean="0"/>
              <a:t>Maricopa Association of Governments (MAG)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Spatial extent</a:t>
            </a:r>
          </a:p>
          <a:p>
            <a:pPr lvl="1"/>
            <a:r>
              <a:rPr lang="en-US" dirty="0" smtClean="0"/>
              <a:t>530 sq. miles; 890 zones</a:t>
            </a:r>
          </a:p>
          <a:p>
            <a:pPr lvl="1"/>
            <a:r>
              <a:rPr lang="en-US" dirty="0" smtClean="0"/>
              <a:t>17,000 nodes</a:t>
            </a:r>
          </a:p>
          <a:p>
            <a:pPr lvl="1"/>
            <a:r>
              <a:rPr lang="en-US" dirty="0" smtClean="0"/>
              <a:t>23,000 links; 35,000 segments</a:t>
            </a:r>
          </a:p>
          <a:p>
            <a:pPr lvl="1"/>
            <a:r>
              <a:rPr lang="en-US" dirty="0" smtClean="0"/>
              <a:t>1,800 signalized intersections</a:t>
            </a:r>
          </a:p>
          <a:p>
            <a:endParaRPr lang="en-US" dirty="0" smtClean="0"/>
          </a:p>
          <a:p>
            <a:r>
              <a:rPr lang="en-US" dirty="0" smtClean="0"/>
              <a:t>AM peak period</a:t>
            </a:r>
          </a:p>
          <a:p>
            <a:pPr lvl="1"/>
            <a:r>
              <a:rPr lang="en-US" dirty="0" smtClean="0"/>
              <a:t>6:00-9:00 AM</a:t>
            </a:r>
          </a:p>
          <a:p>
            <a:pPr lvl="1"/>
            <a:r>
              <a:rPr lang="en-US" dirty="0" smtClean="0"/>
              <a:t>812,000 trips</a:t>
            </a:r>
            <a:endParaRPr lang="en-US" dirty="0"/>
          </a:p>
        </p:txBody>
      </p:sp>
      <p:pic>
        <p:nvPicPr>
          <p:cNvPr id="1026" name="Picture 2" descr="G:\USERS\RAMA\TRB_Planning_Apps_2013\Micro_Meso\MAG_TS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832725" cy="407753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8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Phoenix, AZ (2/5)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4724400" cy="5410200"/>
          </a:xfrm>
        </p:spPr>
        <p:txBody>
          <a:bodyPr/>
          <a:lstStyle/>
          <a:p>
            <a:r>
              <a:rPr lang="en-US" dirty="0" smtClean="0"/>
              <a:t>Micro model calibrated to match dynamic traffic count data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Time-varying demand</a:t>
            </a:r>
          </a:p>
          <a:p>
            <a:pPr lvl="1"/>
            <a:r>
              <a:rPr lang="en-US" dirty="0" smtClean="0"/>
              <a:t>Congested travel times</a:t>
            </a:r>
          </a:p>
          <a:p>
            <a:pPr lvl="1"/>
            <a:r>
              <a:rPr lang="en-US" dirty="0" smtClean="0"/>
              <a:t>Turn delays</a:t>
            </a:r>
          </a:p>
          <a:p>
            <a:endParaRPr lang="en-US" dirty="0" smtClean="0"/>
          </a:p>
          <a:p>
            <a:r>
              <a:rPr lang="en-US" dirty="0" smtClean="0"/>
              <a:t>Validated against INRIX speeds</a:t>
            </a:r>
          </a:p>
          <a:p>
            <a:endParaRPr lang="en-US" dirty="0" smtClean="0"/>
          </a:p>
          <a:p>
            <a:r>
              <a:rPr lang="en-US" dirty="0" smtClean="0"/>
              <a:t>Calibration and validation in subsequent presentation</a:t>
            </a:r>
            <a:endParaRPr lang="en-US" dirty="0"/>
          </a:p>
        </p:txBody>
      </p:sp>
      <p:pic>
        <p:nvPicPr>
          <p:cNvPr id="5122" name="Picture 2" descr="G:\USERS\RAMA\TRB_Planning_Apps_2013\Micro_Meso\MAG_Theme_Zo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582932" cy="23622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USERS\RAMA\TRB_Planning_Apps_2013\Micro_Meso\MAG_Theme_Zoom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43" y="4114800"/>
            <a:ext cx="3235557" cy="19812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22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Phoenix, AZ (3/5)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143000"/>
            <a:ext cx="7467601" cy="1219200"/>
          </a:xfrm>
        </p:spPr>
        <p:txBody>
          <a:bodyPr/>
          <a:lstStyle/>
          <a:p>
            <a:r>
              <a:rPr lang="en-US" dirty="0" smtClean="0"/>
              <a:t>Micro fidelity run times</a:t>
            </a:r>
          </a:p>
          <a:p>
            <a:pPr lvl="1"/>
            <a:r>
              <a:rPr lang="en-US" dirty="0" smtClean="0"/>
              <a:t>3.1 GHz Intel Xeon Dual Core 64-Bit CPU, 64 GB RAM</a:t>
            </a:r>
          </a:p>
          <a:p>
            <a:pPr lvl="1"/>
            <a:r>
              <a:rPr lang="en-US" dirty="0" smtClean="0"/>
              <a:t>Averages from five replications</a:t>
            </a:r>
          </a:p>
        </p:txBody>
      </p:sp>
      <p:pic>
        <p:nvPicPr>
          <p:cNvPr id="2050" name="Picture 2" descr="G:\USERS\RAMA\TRB_Planning_Apps_2013\Micro_Meso\MAG_Micro_Threa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2626830"/>
            <a:ext cx="6100762" cy="392637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93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Phoenix, AZ (4/5)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143000"/>
            <a:ext cx="7467601" cy="533400"/>
          </a:xfrm>
        </p:spPr>
        <p:txBody>
          <a:bodyPr/>
          <a:lstStyle/>
          <a:p>
            <a:r>
              <a:rPr lang="en-US" dirty="0" smtClean="0"/>
              <a:t>Comparison of segment flows</a:t>
            </a:r>
          </a:p>
          <a:p>
            <a:pPr lvl="1"/>
            <a:r>
              <a:rPr lang="en-US" dirty="0" smtClean="0"/>
              <a:t>Default node delay calculations in </a:t>
            </a:r>
            <a:r>
              <a:rPr lang="en-US" dirty="0" err="1" smtClean="0"/>
              <a:t>meso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Indicates need for further capacity calibration in </a:t>
            </a:r>
            <a:r>
              <a:rPr lang="en-US" dirty="0" err="1" smtClean="0"/>
              <a:t>meso</a:t>
            </a:r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502150" cy="299612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95127"/>
            <a:ext cx="4625768" cy="299612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Phoenix, AZ (5/5)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143000"/>
            <a:ext cx="7467601" cy="533400"/>
          </a:xfrm>
        </p:spPr>
        <p:txBody>
          <a:bodyPr/>
          <a:lstStyle/>
          <a:p>
            <a:r>
              <a:rPr lang="en-US" dirty="0" smtClean="0"/>
              <a:t>Comparison of segment travel times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While </a:t>
            </a:r>
            <a:r>
              <a:rPr lang="en-US" dirty="0" err="1" smtClean="0"/>
              <a:t>meso</a:t>
            </a:r>
            <a:r>
              <a:rPr lang="en-US" dirty="0" smtClean="0"/>
              <a:t> is close, micro provides output fidelity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4419600" cy="296077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95600"/>
            <a:ext cx="4406900" cy="296015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30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848600" cy="5486400"/>
          </a:xfrm>
        </p:spPr>
        <p:txBody>
          <a:bodyPr/>
          <a:lstStyle/>
          <a:p>
            <a:r>
              <a:rPr lang="en-US" dirty="0" err="1" smtClean="0"/>
              <a:t>TransModeler</a:t>
            </a:r>
            <a:endParaRPr lang="en-US" dirty="0" smtClean="0"/>
          </a:p>
          <a:p>
            <a:pPr lvl="1"/>
            <a:r>
              <a:rPr lang="en-US" dirty="0" smtClean="0"/>
              <a:t>Objective platform for comparing fidelities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Microscopic fidelity</a:t>
            </a:r>
          </a:p>
          <a:p>
            <a:pPr lvl="1"/>
            <a:r>
              <a:rPr lang="en-US" dirty="0" smtClean="0"/>
              <a:t>Feasible for planning applications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ractical run times on desktop hardware</a:t>
            </a:r>
          </a:p>
          <a:p>
            <a:pPr lvl="2"/>
            <a:r>
              <a:rPr lang="en-US" dirty="0" smtClean="0"/>
              <a:t>Provides detail for modeling emissions, tolls, etc.</a:t>
            </a:r>
          </a:p>
          <a:p>
            <a:pPr lvl="1"/>
            <a:r>
              <a:rPr lang="en-US" dirty="0" smtClean="0"/>
              <a:t>Additional calibration burden for </a:t>
            </a:r>
            <a:r>
              <a:rPr lang="en-US" dirty="0" err="1" smtClean="0"/>
              <a:t>meso</a:t>
            </a:r>
            <a:endParaRPr lang="en-US" dirty="0" smtClean="0"/>
          </a:p>
          <a:p>
            <a:pPr lvl="2"/>
            <a:r>
              <a:rPr lang="en-US" dirty="0" smtClean="0"/>
              <a:t>Needs more work to bring supply closer to reality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Next steps: more tests</a:t>
            </a:r>
            <a:endParaRPr lang="en-US" dirty="0"/>
          </a:p>
          <a:p>
            <a:pPr lvl="1"/>
            <a:r>
              <a:rPr lang="en-US" dirty="0" smtClean="0"/>
              <a:t>Compare queue lengths, point-to-point travel times</a:t>
            </a:r>
          </a:p>
          <a:p>
            <a:pPr lvl="1"/>
            <a:r>
              <a:rPr lang="en-US" dirty="0" smtClean="0"/>
              <a:t>Test different </a:t>
            </a:r>
            <a:r>
              <a:rPr lang="en-US" dirty="0" err="1" smtClean="0"/>
              <a:t>meso</a:t>
            </a:r>
            <a:r>
              <a:rPr lang="en-US" dirty="0" smtClean="0"/>
              <a:t> delay models</a:t>
            </a:r>
          </a:p>
          <a:p>
            <a:pPr lvl="1"/>
            <a:r>
              <a:rPr lang="en-US" dirty="0" smtClean="0"/>
              <a:t>Quantify variance from multiple runs</a:t>
            </a:r>
          </a:p>
        </p:txBody>
      </p:sp>
    </p:spTree>
    <p:extLst>
      <p:ext uri="{BB962C8B-B14F-4D97-AF65-F5344CB8AC3E}">
        <p14:creationId xmlns:p14="http://schemas.microsoft.com/office/powerpoint/2010/main" val="37122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Dynamic Traffic Assignment</a:t>
            </a:r>
          </a:p>
          <a:p>
            <a:r>
              <a:rPr lang="en-US" dirty="0" smtClean="0"/>
              <a:t>Challenges for model comparison</a:t>
            </a:r>
          </a:p>
          <a:p>
            <a:r>
              <a:rPr lang="en-US" dirty="0" smtClean="0"/>
              <a:t>Methodology</a:t>
            </a:r>
          </a:p>
          <a:p>
            <a:r>
              <a:rPr lang="en-US" dirty="0" err="1" smtClean="0"/>
              <a:t>TransModeler</a:t>
            </a:r>
            <a:r>
              <a:rPr lang="en-US" dirty="0" smtClean="0"/>
              <a:t> overview</a:t>
            </a:r>
          </a:p>
          <a:p>
            <a:r>
              <a:rPr lang="en-US" dirty="0" smtClean="0"/>
              <a:t>Case study: Phoenix, AZ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334000"/>
          </a:xfrm>
        </p:spPr>
        <p:txBody>
          <a:bodyPr/>
          <a:lstStyle/>
          <a:p>
            <a:r>
              <a:rPr lang="en-US" dirty="0" smtClean="0"/>
              <a:t>Dynamic Traffic Assignment (DTA)</a:t>
            </a:r>
          </a:p>
          <a:p>
            <a:pPr lvl="1"/>
            <a:r>
              <a:rPr lang="en-US" dirty="0" smtClean="0"/>
              <a:t>Demand: short departure time intervals (5-15 min)</a:t>
            </a:r>
          </a:p>
          <a:p>
            <a:pPr lvl="1"/>
            <a:r>
              <a:rPr lang="en-US" dirty="0" smtClean="0"/>
              <a:t>Supply: microscopic, </a:t>
            </a:r>
            <a:r>
              <a:rPr lang="en-US" dirty="0" err="1" smtClean="0"/>
              <a:t>mesoscopic</a:t>
            </a:r>
            <a:r>
              <a:rPr lang="en-US" dirty="0" smtClean="0"/>
              <a:t>, analytical, etc.</a:t>
            </a:r>
          </a:p>
          <a:p>
            <a:endParaRPr lang="en-US" dirty="0" smtClean="0"/>
          </a:p>
          <a:p>
            <a:r>
              <a:rPr lang="en-US" dirty="0" smtClean="0"/>
              <a:t>Microscopic (micro) vs. </a:t>
            </a:r>
            <a:r>
              <a:rPr lang="en-US" dirty="0" err="1"/>
              <a:t>m</a:t>
            </a:r>
            <a:r>
              <a:rPr lang="en-US" dirty="0" err="1" smtClean="0"/>
              <a:t>esoscopic</a:t>
            </a:r>
            <a:r>
              <a:rPr lang="en-US" dirty="0" smtClean="0"/>
              <a:t> (</a:t>
            </a:r>
            <a:r>
              <a:rPr lang="en-US" dirty="0" err="1" smtClean="0"/>
              <a:t>meso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Micro: Detailed driving behavior, network response</a:t>
            </a:r>
            <a:endParaRPr lang="en-US" dirty="0"/>
          </a:p>
          <a:p>
            <a:pPr lvl="1"/>
            <a:r>
              <a:rPr lang="en-US" dirty="0" err="1" smtClean="0"/>
              <a:t>Meso</a:t>
            </a:r>
            <a:r>
              <a:rPr lang="en-US" dirty="0" smtClean="0"/>
              <a:t>: Aggregate/approximate traffic dynamics, control, queues</a:t>
            </a:r>
          </a:p>
          <a:p>
            <a:endParaRPr lang="en-US" dirty="0" smtClean="0"/>
          </a:p>
          <a:p>
            <a:r>
              <a:rPr lang="en-US" dirty="0"/>
              <a:t>Need for objective comparison of micro, </a:t>
            </a:r>
            <a:r>
              <a:rPr lang="en-US" dirty="0" err="1"/>
              <a:t>meso</a:t>
            </a:r>
            <a:r>
              <a:rPr lang="en-US" dirty="0"/>
              <a:t> </a:t>
            </a:r>
            <a:r>
              <a:rPr lang="en-US" dirty="0" smtClean="0"/>
              <a:t>DTAs</a:t>
            </a:r>
          </a:p>
          <a:p>
            <a:pPr lvl="1"/>
            <a:r>
              <a:rPr lang="en-US" dirty="0" smtClean="0"/>
              <a:t>Emissions modeling, etc. require micro fidelity</a:t>
            </a:r>
          </a:p>
          <a:p>
            <a:pPr lvl="2"/>
            <a:r>
              <a:rPr lang="en-US" dirty="0" smtClean="0"/>
              <a:t>However, DTA </a:t>
            </a:r>
            <a:r>
              <a:rPr lang="en-US" dirty="0"/>
              <a:t>often used interchangeably with </a:t>
            </a:r>
            <a:r>
              <a:rPr lang="en-US" dirty="0" err="1" smtClean="0"/>
              <a:t>meso</a:t>
            </a:r>
            <a:endParaRPr lang="en-US" dirty="0" smtClean="0"/>
          </a:p>
          <a:p>
            <a:pPr lvl="1"/>
            <a:r>
              <a:rPr lang="en-US" dirty="0" smtClean="0"/>
              <a:t>Hardware, software advances facilitate micro DTA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Traffic Assignment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924800" cy="5334000"/>
          </a:xfrm>
        </p:spPr>
        <p:txBody>
          <a:bodyPr/>
          <a:lstStyle/>
          <a:p>
            <a:r>
              <a:rPr lang="en-US" dirty="0" smtClean="0"/>
              <a:t>General DTA framework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1400" b="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1400" b="0" dirty="0" smtClean="0">
                <a:solidFill>
                  <a:srgbClr val="FF0000"/>
                </a:solidFill>
              </a:rPr>
              <a:t>[Source: Ben-</a:t>
            </a:r>
            <a:r>
              <a:rPr lang="en-US" sz="1400" b="0" dirty="0" err="1" smtClean="0">
                <a:solidFill>
                  <a:srgbClr val="FF0000"/>
                </a:solidFill>
              </a:rPr>
              <a:t>Akiva</a:t>
            </a:r>
            <a:r>
              <a:rPr lang="en-US" sz="1400" b="0" dirty="0" smtClean="0">
                <a:solidFill>
                  <a:srgbClr val="FF0000"/>
                </a:solidFill>
              </a:rPr>
              <a:t>, </a:t>
            </a:r>
            <a:r>
              <a:rPr lang="en-US" sz="1400" b="0" dirty="0" err="1" smtClean="0">
                <a:solidFill>
                  <a:srgbClr val="FF0000"/>
                </a:solidFill>
              </a:rPr>
              <a:t>Koutsopoulos</a:t>
            </a:r>
            <a:r>
              <a:rPr lang="en-US" sz="1400" b="0" dirty="0" smtClean="0">
                <a:solidFill>
                  <a:srgbClr val="FF0000"/>
                </a:solidFill>
              </a:rPr>
              <a:t>, Antoniou and </a:t>
            </a:r>
            <a:r>
              <a:rPr lang="en-US" sz="1400" b="0" dirty="0" err="1" smtClean="0">
                <a:solidFill>
                  <a:srgbClr val="FF0000"/>
                </a:solidFill>
              </a:rPr>
              <a:t>Balakrishna</a:t>
            </a:r>
            <a:r>
              <a:rPr lang="en-US" sz="1400" b="0" dirty="0" smtClean="0">
                <a:solidFill>
                  <a:srgbClr val="FF0000"/>
                </a:solidFill>
              </a:rPr>
              <a:t> (2010) “Traffic Simulation with </a:t>
            </a:r>
            <a:r>
              <a:rPr lang="en-US" sz="1400" b="0" dirty="0" err="1" smtClean="0">
                <a:solidFill>
                  <a:srgbClr val="FF0000"/>
                </a:solidFill>
              </a:rPr>
              <a:t>DynaMIT</a:t>
            </a:r>
            <a:r>
              <a:rPr lang="en-US" sz="1400" b="0" dirty="0" smtClean="0">
                <a:solidFill>
                  <a:srgbClr val="FF0000"/>
                </a:solidFill>
              </a:rPr>
              <a:t>”. In </a:t>
            </a:r>
            <a:r>
              <a:rPr lang="en-US" sz="1400" b="0" dirty="0" err="1" smtClean="0">
                <a:solidFill>
                  <a:srgbClr val="FF0000"/>
                </a:solidFill>
              </a:rPr>
              <a:t>Barcelo</a:t>
            </a:r>
            <a:r>
              <a:rPr lang="en-US" sz="1400" b="0" dirty="0" smtClean="0">
                <a:solidFill>
                  <a:srgbClr val="FF0000"/>
                </a:solidFill>
              </a:rPr>
              <a:t> (ed.) “Fundamentals of Traffic Simulation”, Springer.]</a:t>
            </a:r>
            <a:endParaRPr lang="en-US" sz="1400" b="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276417"/>
              </p:ext>
            </p:extLst>
          </p:nvPr>
        </p:nvGraphicFramePr>
        <p:xfrm>
          <a:off x="1219200" y="1981200"/>
          <a:ext cx="6837464" cy="400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r:id="rId3" imgW="10220400" imgH="8520840" progId="">
                  <p:embed/>
                </p:oleObj>
              </mc:Choice>
              <mc:Fallback>
                <p:oleObj r:id="rId3" imgW="10220400" imgH="85208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0904" b="18849"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837464" cy="400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90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Traffic Assignment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5410200"/>
          </a:xfrm>
        </p:spPr>
        <p:txBody>
          <a:bodyPr/>
          <a:lstStyle/>
          <a:p>
            <a:r>
              <a:rPr lang="en-US" dirty="0" smtClean="0"/>
              <a:t>Network loading (supply)</a:t>
            </a:r>
          </a:p>
          <a:p>
            <a:pPr lvl="1"/>
            <a:r>
              <a:rPr lang="en-US" dirty="0" smtClean="0"/>
              <a:t>Microscopic</a:t>
            </a:r>
          </a:p>
          <a:p>
            <a:pPr lvl="2"/>
            <a:r>
              <a:rPr lang="en-US" dirty="0" smtClean="0"/>
              <a:t>Small time steps (0.1 second)</a:t>
            </a:r>
          </a:p>
          <a:p>
            <a:pPr lvl="2"/>
            <a:r>
              <a:rPr lang="en-US" dirty="0" smtClean="0"/>
              <a:t>Car following, lane changing, reaction times</a:t>
            </a:r>
          </a:p>
          <a:p>
            <a:pPr lvl="2"/>
            <a:r>
              <a:rPr lang="en-US" dirty="0" smtClean="0"/>
              <a:t>Explicit models of traffic control, lane utilization</a:t>
            </a:r>
          </a:p>
          <a:p>
            <a:pPr lvl="2"/>
            <a:r>
              <a:rPr lang="en-US" dirty="0" smtClean="0"/>
              <a:t>Routing utilizes lanes, intersection geometry and delays</a:t>
            </a:r>
          </a:p>
          <a:p>
            <a:pPr lvl="2"/>
            <a:r>
              <a:rPr lang="en-US" dirty="0" smtClean="0"/>
              <a:t>Outputs: Detailed trajectories, realized capacities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Mesoscopic</a:t>
            </a:r>
            <a:endParaRPr lang="en-US" dirty="0" smtClean="0"/>
          </a:p>
          <a:p>
            <a:pPr lvl="2"/>
            <a:r>
              <a:rPr lang="en-US" dirty="0" smtClean="0"/>
              <a:t>Large time steps (several minutes)</a:t>
            </a:r>
          </a:p>
          <a:p>
            <a:pPr lvl="2"/>
            <a:r>
              <a:rPr lang="en-US" dirty="0" smtClean="0"/>
              <a:t>Macroscopic traffic dynamics e.g. speed-density functions</a:t>
            </a:r>
          </a:p>
          <a:p>
            <a:pPr lvl="2"/>
            <a:r>
              <a:rPr lang="en-US" dirty="0" smtClean="0"/>
              <a:t>Approximate models of signals, lanes, capacities</a:t>
            </a:r>
          </a:p>
          <a:p>
            <a:pPr lvl="2"/>
            <a:r>
              <a:rPr lang="en-US" dirty="0" smtClean="0"/>
              <a:t>Routing based on link-node representation</a:t>
            </a:r>
          </a:p>
          <a:p>
            <a:pPr lvl="2"/>
            <a:r>
              <a:rPr lang="en-US" dirty="0" smtClean="0"/>
              <a:t>Outputs: Aggregate link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Model Comparison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772400" cy="5410200"/>
          </a:xfrm>
        </p:spPr>
        <p:txBody>
          <a:bodyPr/>
          <a:lstStyle/>
          <a:p>
            <a:r>
              <a:rPr lang="en-US" dirty="0" smtClean="0"/>
              <a:t>Traffic simulation tools differ significantly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Software architecture</a:t>
            </a:r>
          </a:p>
          <a:p>
            <a:pPr lvl="2"/>
            <a:r>
              <a:rPr lang="en-US" dirty="0" smtClean="0"/>
              <a:t>Data structures, loop implementation, procedures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Modeling features, assumptions, simplifications</a:t>
            </a:r>
          </a:p>
          <a:p>
            <a:pPr lvl="2"/>
            <a:r>
              <a:rPr lang="en-US" dirty="0" smtClean="0"/>
              <a:t>Vehicle and user classes, value of time (VOT)</a:t>
            </a:r>
          </a:p>
          <a:p>
            <a:pPr lvl="2"/>
            <a:r>
              <a:rPr lang="en-US" dirty="0" smtClean="0"/>
              <a:t>Network representation</a:t>
            </a:r>
          </a:p>
          <a:p>
            <a:pPr lvl="3"/>
            <a:r>
              <a:rPr lang="en-US" dirty="0"/>
              <a:t>L</a:t>
            </a:r>
            <a:r>
              <a:rPr lang="en-US" dirty="0" smtClean="0"/>
              <a:t>anes, lane groups, turn bays</a:t>
            </a:r>
          </a:p>
          <a:p>
            <a:pPr lvl="2"/>
            <a:r>
              <a:rPr lang="en-US" dirty="0" smtClean="0"/>
              <a:t>Shortest path, vehicle propagation algorithms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Default parameters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Visualization and output generation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Model Comparison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8001000" cy="5410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/>
              <a:t>Literature </a:t>
            </a:r>
            <a:r>
              <a:rPr lang="en-US" dirty="0" smtClean="0"/>
              <a:t>review indicates diverse </a:t>
            </a:r>
            <a:r>
              <a:rPr lang="en-US" dirty="0"/>
              <a:t>tool-dataset combinations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Comparison </a:t>
            </a:r>
            <a:r>
              <a:rPr lang="en-US" dirty="0"/>
              <a:t>of existing studies </a:t>
            </a:r>
            <a:r>
              <a:rPr lang="en-US" dirty="0" smtClean="0"/>
              <a:t>is </a:t>
            </a:r>
            <a:r>
              <a:rPr lang="en-US" dirty="0"/>
              <a:t>difficult</a:t>
            </a:r>
          </a:p>
          <a:p>
            <a:pPr lvl="2"/>
            <a:r>
              <a:rPr lang="en-US" dirty="0"/>
              <a:t>Need for calibration to common traffic data</a:t>
            </a:r>
          </a:p>
          <a:p>
            <a:pPr lvl="2"/>
            <a:r>
              <a:rPr lang="en-US" dirty="0"/>
              <a:t>Unclear methodologies for prior calibration</a:t>
            </a:r>
          </a:p>
          <a:p>
            <a:pPr lvl="2"/>
            <a:r>
              <a:rPr lang="en-US" dirty="0" smtClean="0"/>
              <a:t>Differing </a:t>
            </a:r>
            <a:r>
              <a:rPr lang="en-US" dirty="0"/>
              <a:t>performance </a:t>
            </a:r>
            <a:r>
              <a:rPr lang="en-US" dirty="0" smtClean="0"/>
              <a:t>measures, thresholds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 smtClean="0"/>
              <a:t>Often impossible to replicate datasets across tools</a:t>
            </a:r>
          </a:p>
          <a:p>
            <a:pPr lvl="2"/>
            <a:r>
              <a:rPr lang="en-US" dirty="0" smtClean="0"/>
              <a:t>Limited documentation of algorithms, assumptions</a:t>
            </a:r>
          </a:p>
          <a:p>
            <a:pPr lvl="2"/>
            <a:r>
              <a:rPr lang="en-US" dirty="0" smtClean="0"/>
              <a:t>Missing data</a:t>
            </a:r>
          </a:p>
          <a:p>
            <a:pPr lvl="3"/>
            <a:r>
              <a:rPr lang="en-US" dirty="0" smtClean="0"/>
              <a:t>Example: “stick” network, missing lane geometry info</a:t>
            </a:r>
          </a:p>
          <a:p>
            <a:pPr lvl="2"/>
            <a:r>
              <a:rPr lang="en-US" dirty="0" smtClean="0"/>
              <a:t>Incompatible modeling assumptions</a:t>
            </a:r>
          </a:p>
          <a:p>
            <a:pPr lvl="3"/>
            <a:r>
              <a:rPr lang="en-US" dirty="0" smtClean="0"/>
              <a:t>Example: single VOT, restricted signal timing plans</a:t>
            </a:r>
          </a:p>
        </p:txBody>
      </p:sp>
    </p:spTree>
    <p:extLst>
      <p:ext uri="{BB962C8B-B14F-4D97-AF65-F5344CB8AC3E}">
        <p14:creationId xmlns:p14="http://schemas.microsoft.com/office/powerpoint/2010/main" val="19689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924800" cy="5257800"/>
          </a:xfrm>
        </p:spPr>
        <p:txBody>
          <a:bodyPr/>
          <a:lstStyle/>
          <a:p>
            <a:r>
              <a:rPr lang="en-US" dirty="0" smtClean="0"/>
              <a:t>Eliminate errors due to tool differences</a:t>
            </a:r>
          </a:p>
          <a:p>
            <a:pPr lvl="1"/>
            <a:r>
              <a:rPr lang="en-US" dirty="0" smtClean="0"/>
              <a:t>Common platform for micro and </a:t>
            </a:r>
            <a:r>
              <a:rPr lang="en-US" dirty="0" err="1" smtClean="0"/>
              <a:t>meso</a:t>
            </a:r>
            <a:endParaRPr lang="en-US" dirty="0" smtClean="0"/>
          </a:p>
          <a:p>
            <a:pPr lvl="2"/>
            <a:r>
              <a:rPr lang="en-US" dirty="0" smtClean="0"/>
              <a:t>Shared software architecture</a:t>
            </a:r>
          </a:p>
          <a:p>
            <a:pPr lvl="2"/>
            <a:r>
              <a:rPr lang="en-US" dirty="0" smtClean="0"/>
              <a:t>Consistent network representation logic</a:t>
            </a:r>
          </a:p>
          <a:p>
            <a:pPr lvl="2"/>
            <a:r>
              <a:rPr lang="en-US" dirty="0" smtClean="0"/>
              <a:t>Identical input formats</a:t>
            </a:r>
          </a:p>
          <a:p>
            <a:pPr lvl="2"/>
            <a:r>
              <a:rPr lang="en-US" dirty="0" smtClean="0"/>
              <a:t>Directly comparable outputs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Common dataset</a:t>
            </a:r>
          </a:p>
          <a:p>
            <a:pPr lvl="2"/>
            <a:r>
              <a:rPr lang="en-US" dirty="0" smtClean="0"/>
              <a:t>Highway network</a:t>
            </a:r>
          </a:p>
          <a:p>
            <a:pPr lvl="2"/>
            <a:r>
              <a:rPr lang="en-US" dirty="0" smtClean="0"/>
              <a:t>OD matrices, vehicle classes</a:t>
            </a:r>
          </a:p>
          <a:p>
            <a:pPr lvl="2"/>
            <a:r>
              <a:rPr lang="en-US" dirty="0" smtClean="0"/>
              <a:t>Historical travel times, turn delays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Common model settings</a:t>
            </a:r>
          </a:p>
          <a:p>
            <a:pPr lvl="2"/>
            <a:r>
              <a:rPr lang="en-US" dirty="0" smtClean="0"/>
              <a:t>Route choice model parameters, turn penalties, etc.</a:t>
            </a:r>
          </a:p>
        </p:txBody>
      </p:sp>
    </p:spTree>
    <p:extLst>
      <p:ext uri="{BB962C8B-B14F-4D97-AF65-F5344CB8AC3E}">
        <p14:creationId xmlns:p14="http://schemas.microsoft.com/office/powerpoint/2010/main" val="1646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TransModeler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5334000"/>
          </a:xfrm>
        </p:spPr>
        <p:txBody>
          <a:bodyPr/>
          <a:lstStyle/>
          <a:p>
            <a:r>
              <a:rPr lang="en-US" dirty="0"/>
              <a:t>Scalable </a:t>
            </a:r>
            <a:r>
              <a:rPr lang="en-US" dirty="0" smtClean="0"/>
              <a:t>micro, </a:t>
            </a:r>
            <a:r>
              <a:rPr lang="en-US" dirty="0" err="1" smtClean="0"/>
              <a:t>meso</a:t>
            </a:r>
            <a:r>
              <a:rPr lang="en-US" dirty="0" smtClean="0"/>
              <a:t>, hybrid simulation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Built-in Geographic Information System</a:t>
            </a:r>
          </a:p>
          <a:p>
            <a:pPr lvl="1"/>
            <a:r>
              <a:rPr lang="en-US" dirty="0" smtClean="0"/>
              <a:t>Network accuracy, model fidelity, charting</a:t>
            </a:r>
          </a:p>
          <a:p>
            <a:endParaRPr lang="en-US" dirty="0" smtClean="0"/>
          </a:p>
          <a:p>
            <a:r>
              <a:rPr lang="en-US" dirty="0" smtClean="0"/>
              <a:t>Explicit handling of complex traffic control</a:t>
            </a:r>
          </a:p>
          <a:p>
            <a:endParaRPr lang="en-US" dirty="0"/>
          </a:p>
          <a:p>
            <a:r>
              <a:rPr lang="en-US" dirty="0" smtClean="0"/>
              <a:t>Intelligent Transportation Systems (ITS)</a:t>
            </a:r>
          </a:p>
          <a:p>
            <a:pPr lvl="1"/>
            <a:r>
              <a:rPr lang="en-US" dirty="0" smtClean="0"/>
              <a:t>High Occupancy Vehicle/Toll (HOV/HOT)</a:t>
            </a:r>
          </a:p>
          <a:p>
            <a:pPr lvl="1"/>
            <a:r>
              <a:rPr lang="en-US" dirty="0" smtClean="0"/>
              <a:t>Electronic tolls (ETC)</a:t>
            </a:r>
          </a:p>
          <a:p>
            <a:pPr lvl="1"/>
            <a:r>
              <a:rPr lang="en-US" dirty="0" smtClean="0"/>
              <a:t>Variable/Changeable Message Signs (VMS/CMS)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Dynamic Traffic Assignment (DTA)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5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liper Color Theme">
  <a:themeElements>
    <a:clrScheme name="Custom 2">
      <a:dk1>
        <a:srgbClr val="FFFFF7"/>
      </a:dk1>
      <a:lt1>
        <a:srgbClr val="000000"/>
      </a:lt1>
      <a:dk2>
        <a:srgbClr val="E3E3E3"/>
      </a:dk2>
      <a:lt2>
        <a:srgbClr val="262626"/>
      </a:lt2>
      <a:accent1>
        <a:srgbClr val="0070C0"/>
      </a:accent1>
      <a:accent2>
        <a:srgbClr val="00B0F0"/>
      </a:accent2>
      <a:accent3>
        <a:srgbClr val="92D050"/>
      </a:accent3>
      <a:accent4>
        <a:srgbClr val="D3E090"/>
      </a:accent4>
      <a:accent5>
        <a:srgbClr val="D1F4F4"/>
      </a:accent5>
      <a:accent6>
        <a:srgbClr val="77DEDE"/>
      </a:accent6>
      <a:hlink>
        <a:srgbClr val="FF5050"/>
      </a:hlink>
      <a:folHlink>
        <a:srgbClr val="FF9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tEMPLATE.pptx" id="{B099BE25-A15A-4CC2-B1D7-5A111D83764A}" vid="{1119EF9B-DBF2-4034-B3C9-116271AE96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Caliper Color Theme</Template>
  <TotalTime>444</TotalTime>
  <Words>727</Words>
  <Application>Microsoft Office PowerPoint</Application>
  <PresentationFormat>On-screen Show (4:3)</PresentationFormat>
  <Paragraphs>187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Caliper Color Theme</vt:lpstr>
      <vt:lpstr>An Empirical Comparison of Microscopic and Mesoscopic Traffic Simulation Paradigms</vt:lpstr>
      <vt:lpstr>Outline</vt:lpstr>
      <vt:lpstr>Motivation</vt:lpstr>
      <vt:lpstr>Dynamic Traffic Assignment (1/2)</vt:lpstr>
      <vt:lpstr>Dynamic Traffic Assignment (2/2)</vt:lpstr>
      <vt:lpstr>Challenges for Model Comparison (1/2)</vt:lpstr>
      <vt:lpstr>Challenges for Model Comparison (2/2)</vt:lpstr>
      <vt:lpstr>Methodology</vt:lpstr>
      <vt:lpstr>TransModeler Overview</vt:lpstr>
      <vt:lpstr>PowerPoint Presentation</vt:lpstr>
      <vt:lpstr>Case Study: Phoenix, AZ (1/5)</vt:lpstr>
      <vt:lpstr>Case Study: Phoenix, AZ (2/5)</vt:lpstr>
      <vt:lpstr>Case Study: Phoenix, AZ (3/5)</vt:lpstr>
      <vt:lpstr>Case Study: Phoenix, AZ (4/5)</vt:lpstr>
      <vt:lpstr>Case Study: Phoenix, AZ (5/5)</vt:lpstr>
      <vt:lpstr>Conclusion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</dc:creator>
  <cp:lastModifiedBy>Ramachandran Balakrishna</cp:lastModifiedBy>
  <cp:revision>58</cp:revision>
  <dcterms:created xsi:type="dcterms:W3CDTF">2013-05-01T01:23:20Z</dcterms:created>
  <dcterms:modified xsi:type="dcterms:W3CDTF">2013-05-08T00:56:02Z</dcterms:modified>
</cp:coreProperties>
</file>