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17"/>
  </p:notesMasterIdLst>
  <p:handoutMasterIdLst>
    <p:handoutMasterId r:id="rId18"/>
  </p:handoutMasterIdLst>
  <p:sldIdLst>
    <p:sldId id="339" r:id="rId2"/>
    <p:sldId id="365" r:id="rId3"/>
    <p:sldId id="373" r:id="rId4"/>
    <p:sldId id="371" r:id="rId5"/>
    <p:sldId id="366" r:id="rId6"/>
    <p:sldId id="356" r:id="rId7"/>
    <p:sldId id="336" r:id="rId8"/>
    <p:sldId id="350" r:id="rId9"/>
    <p:sldId id="348" r:id="rId10"/>
    <p:sldId id="367" r:id="rId11"/>
    <p:sldId id="368" r:id="rId12"/>
    <p:sldId id="372" r:id="rId13"/>
    <p:sldId id="370" r:id="rId14"/>
    <p:sldId id="346" r:id="rId15"/>
    <p:sldId id="351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hattak" initials="AJK" lastIdx="2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0AC2E"/>
    <a:srgbClr val="0E5EB6"/>
    <a:srgbClr val="99FFCC"/>
    <a:srgbClr val="663E92"/>
    <a:srgbClr val="A1200B"/>
    <a:srgbClr val="FFFF66"/>
    <a:srgbClr val="F7FECA"/>
    <a:srgbClr val="EDF9B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72" autoAdjust="0"/>
    <p:restoredTop sz="92580" autoAdjust="0"/>
  </p:normalViewPr>
  <p:slideViewPr>
    <p:cSldViewPr>
      <p:cViewPr varScale="1">
        <p:scale>
          <a:sx n="65" d="100"/>
          <a:sy n="65" d="100"/>
        </p:scale>
        <p:origin x="-7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8C64E-65F5-43BD-9E3A-2F8820C32EDB}" type="datetimeFigureOut">
              <a:rPr lang="en-US" smtClean="0"/>
              <a:pPr/>
              <a:t>4/21/2013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083FB3-5978-4804-A8C3-97DAA1D575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9397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6E31D2B6-B16C-41BB-9296-904445E191D2}" type="datetimeFigureOut">
              <a:rPr lang="en-US"/>
              <a:pPr>
                <a:defRPr/>
              </a:pPr>
              <a:t>4/21/2013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B61E2DEC-75E0-453C-9144-3918093D4F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20735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Cell phone=&gt;Mobile phone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1E2DEC-75E0-453C-9144-3918093D4F3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13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Covering 98% US Postal Service delivery points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Iannacchione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al. , 2003)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1E2DEC-75E0-453C-9144-3918093D4F3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235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Research questions</a:t>
            </a:r>
            <a:r>
              <a:rPr lang="en-US" baseline="0" dirty="0" smtClean="0"/>
              <a:t> are: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1E2DEC-75E0-453C-9144-3918093D4F3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Landline telephone</a:t>
            </a:r>
            <a:r>
              <a:rPr lang="en-US" baseline="0" dirty="0" smtClean="0"/>
              <a:t> = RDD</a:t>
            </a:r>
          </a:p>
          <a:p>
            <a:r>
              <a:rPr lang="en-US" baseline="0" dirty="0" smtClean="0"/>
              <a:t>Pooled sample = ADD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1E2DEC-75E0-453C-9144-3918093D4F3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Landline telephone</a:t>
            </a:r>
            <a:r>
              <a:rPr lang="en-US" baseline="0" dirty="0" smtClean="0"/>
              <a:t> = RDD</a:t>
            </a:r>
          </a:p>
          <a:p>
            <a:r>
              <a:rPr lang="en-US" baseline="0" dirty="0" smtClean="0"/>
              <a:t>Pooled sample = ADD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1E2DEC-75E0-453C-9144-3918093D4F3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1E2DEC-75E0-453C-9144-3918093D4F3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1E2DEC-75E0-453C-9144-3918093D4F3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2AC7285-7BF6-499C-95BC-57821DAA2775}" type="datetime1">
              <a:rPr lang="en-US" smtClean="0"/>
              <a:pPr>
                <a:defRPr/>
              </a:pPr>
              <a:t>4/21/2013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F7E09B1-0C5B-4E27-9508-B4A51BB3F6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AC57AC-DCBC-4662-AD9C-B7605633918E}" type="datetime1">
              <a:rPr lang="en-US" smtClean="0"/>
              <a:pPr>
                <a:defRPr/>
              </a:pPr>
              <a:t>4/21/2013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93351-6A26-4A43-809E-BF4A28FC6D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>
              <a:defRPr/>
            </a:pPr>
            <a:fld id="{4612746C-78C0-465A-8D78-2424D2D91F3F}" type="datetime1">
              <a:rPr lang="en-US" smtClean="0"/>
              <a:pPr>
                <a:defRPr/>
              </a:pPr>
              <a:t>4/21/2013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pPr>
              <a:defRPr/>
            </a:pPr>
            <a:fld id="{0C09B5C6-995C-416A-B1B4-45DE300C122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9104E1-7F37-4535-BB01-5AD76B9C41F0}" type="datetime1">
              <a:rPr lang="en-US" smtClean="0"/>
              <a:pPr>
                <a:defRPr/>
              </a:pPr>
              <a:t>4/21/2013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416675"/>
            <a:ext cx="6019800" cy="365125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" y="6537324"/>
            <a:ext cx="533400" cy="244476"/>
          </a:xfrm>
        </p:spPr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820BAC7-EBDF-46A7-93EE-3BCD121FF0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C10A3F-6146-477B-ABFC-307532FACFDF}" type="datetime1">
              <a:rPr lang="en-US" smtClean="0"/>
              <a:pPr>
                <a:defRPr/>
              </a:pPr>
              <a:t>4/21/2013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598AD15-8389-41AC-9045-24DBB2525E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fld id="{8A43FA2F-7577-4DA2-8133-A7E797FA5D6D}" type="datetime1">
              <a:rPr lang="en-US" smtClean="0"/>
              <a:pPr>
                <a:defRPr/>
              </a:pPr>
              <a:t>4/21/2013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39ABA35E-DBB6-4FA2-982F-34D82CFDA9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fld id="{D6C0CABB-A0A3-4F8F-A865-0B996245E332}" type="datetime1">
              <a:rPr lang="en-US" smtClean="0"/>
              <a:pPr>
                <a:defRPr/>
              </a:pPr>
              <a:t>4/21/2013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2E383A00-1AFE-4D2F-81D0-F8E827BD9D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7745C3-F40F-4255-B3AA-77DB85DA8167}" type="datetime1">
              <a:rPr lang="en-US" smtClean="0"/>
              <a:pPr>
                <a:defRPr/>
              </a:pPr>
              <a:t>4/21/2013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9559F1F-1093-41F4-8F95-8A5ACB7D85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CCC7B6-BD86-489A-90F1-FBDED1BFECFE}" type="datetime1">
              <a:rPr lang="en-US" smtClean="0"/>
              <a:pPr>
                <a:defRPr/>
              </a:pPr>
              <a:t>4/21/2013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09F16A9-670D-459E-B72B-F983A07DABB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8E5C3F-560E-4D4C-BF17-5FC646D52183}" type="datetime1">
              <a:rPr lang="en-US" smtClean="0"/>
              <a:pPr>
                <a:defRPr/>
              </a:pPr>
              <a:t>4/21/2013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732B665-E6EB-4EAA-9F51-D861158196B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>
              <a:defRPr/>
            </a:pPr>
            <a:fld id="{DDE3669D-0812-4A77-B34B-1E10B15406B7}" type="datetime1">
              <a:rPr lang="en-US" smtClean="0"/>
              <a:pPr>
                <a:defRPr/>
              </a:pPr>
              <a:t>4/21/2013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C96D2AF0-A703-4F53-87FE-415EA673FE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pPr>
              <a:defRPr/>
            </a:pP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8B4B115-61EF-45B8-B2E2-29480011F0CB}" type="datetime1">
              <a:rPr lang="en-US" smtClean="0"/>
              <a:pPr>
                <a:defRPr/>
              </a:pPr>
              <a:t>4/21/2013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110969F-8376-4D40-BAA5-22509F06BFB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14</a:t>
            </a:r>
            <a:r>
              <a:rPr lang="en-US" sz="1800" b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TRB National Transportation Planning Applications Conference, Columbus, OH, 2013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09600" y="1600200"/>
            <a:ext cx="8001000" cy="1676400"/>
          </a:xfrm>
          <a:prstGeom prst="rect">
            <a:avLst/>
          </a:prstGeom>
        </p:spPr>
        <p:txBody>
          <a:bodyPr vert="horz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1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Comparative Analysis of Random-digit-dialing and Address-based Household Travel Surveys</a:t>
            </a:r>
            <a:endParaRPr lang="en-US" sz="3100" b="1" dirty="0">
              <a:solidFill>
                <a:schemeClr val="bg2">
                  <a:lumMod val="2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285323" y="3733800"/>
            <a:ext cx="496366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b="1" dirty="0" err="1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Sanghoon</a:t>
            </a:r>
            <a:r>
              <a:rPr lang="en-US" altLang="zh-CN" sz="2000" b="1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 Son and </a:t>
            </a:r>
            <a:r>
              <a:rPr lang="en-US" altLang="zh-CN" sz="2000" b="1" dirty="0" err="1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Asad</a:t>
            </a:r>
            <a:r>
              <a:rPr lang="en-US" altLang="zh-CN" sz="2000" b="1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altLang="zh-CN" sz="2000" b="1" dirty="0" err="1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Khattak</a:t>
            </a:r>
            <a:endParaRPr lang="en-US" altLang="zh-CN" sz="2000" b="1" dirty="0" smtClean="0">
              <a:solidFill>
                <a:schemeClr val="tx2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b="1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(Old Dominion University)</a:t>
            </a:r>
            <a:endParaRPr lang="en-US" altLang="zh-CN" sz="2000" b="1" dirty="0">
              <a:solidFill>
                <a:schemeClr val="bg2">
                  <a:lumMod val="7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2000" b="1" dirty="0" smtClean="0">
              <a:solidFill>
                <a:schemeClr val="tx2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b="1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Paul </a:t>
            </a:r>
            <a:r>
              <a:rPr lang="en-US" altLang="zh-CN" sz="2000" b="1" dirty="0" err="1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Agnello</a:t>
            </a:r>
            <a:r>
              <a:rPr lang="en-US" altLang="zh-CN" sz="2000" b="1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 and </a:t>
            </a:r>
            <a:r>
              <a:rPr lang="en-US" altLang="zh-CN" sz="2000" b="1" dirty="0" err="1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Ju</a:t>
            </a:r>
            <a:r>
              <a:rPr lang="en-US" altLang="zh-CN" sz="2000" b="1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-Yin Chen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b="1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(Virginia Department of Transportation)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1" y="133179"/>
            <a:ext cx="2666999" cy="961080"/>
          </a:xfrm>
          <a:prstGeom prst="rect">
            <a:avLst/>
          </a:prstGeom>
        </p:spPr>
      </p:pic>
      <p:pic>
        <p:nvPicPr>
          <p:cNvPr id="7" name="Picture 128" descr="workzone-3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260262"/>
            <a:ext cx="2590800" cy="73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/>
              <a:t>Travel </a:t>
            </a:r>
            <a:r>
              <a:rPr lang="en-US" sz="4200" dirty="0" smtClean="0"/>
              <a:t>behavior</a:t>
            </a:r>
            <a:r>
              <a:rPr lang="en-US" sz="4200" dirty="0"/>
              <a:t>: descriptive analysis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fld id="{F820BAC7-EBDF-46A7-93EE-3BCD121FF04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1225066484"/>
              </p:ext>
            </p:extLst>
          </p:nvPr>
        </p:nvGraphicFramePr>
        <p:xfrm>
          <a:off x="1069975" y="2286000"/>
          <a:ext cx="7312025" cy="19559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82765"/>
                <a:gridCol w="1234665"/>
                <a:gridCol w="1079965"/>
                <a:gridCol w="1234665"/>
                <a:gridCol w="1079965"/>
              </a:tblGrid>
              <a:tr h="365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Household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NHTS-VA (N=429)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NCRHTS (N=2,469)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88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Mean</a:t>
                      </a:r>
                      <a:endParaRPr lang="en-US" sz="1600" b="0" dirty="0"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err="1" smtClean="0">
                          <a:effectLst/>
                        </a:rPr>
                        <a:t>Stdv</a:t>
                      </a:r>
                      <a:r>
                        <a:rPr lang="en-US" sz="1600" b="0" dirty="0" smtClean="0">
                          <a:effectLst/>
                        </a:rPr>
                        <a:t>.</a:t>
                      </a:r>
                      <a:endParaRPr lang="en-US" sz="1600" b="0" dirty="0"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Mean</a:t>
                      </a:r>
                      <a:endParaRPr lang="en-US" sz="1600" b="0" dirty="0"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err="1" smtClean="0">
                          <a:effectLst/>
                        </a:rPr>
                        <a:t>Stdv</a:t>
                      </a:r>
                      <a:r>
                        <a:rPr lang="en-US" sz="1600" b="0" dirty="0" smtClean="0">
                          <a:effectLst/>
                        </a:rPr>
                        <a:t>.</a:t>
                      </a:r>
                      <a:endParaRPr lang="en-US" sz="1600" b="0" dirty="0"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82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Batang"/>
                          <a:cs typeface="Times New Roman"/>
                        </a:rPr>
                        <a:t>Total trip rate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8.87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6.28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7.80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6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6.09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82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Batang"/>
                          <a:cs typeface="Times New Roman"/>
                        </a:rPr>
                        <a:t>  Auto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600" b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7.10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5.40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6.56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6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5.62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82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Batang"/>
                          <a:cs typeface="Times New Roman"/>
                        </a:rPr>
                        <a:t>  Transit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0.23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6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0.77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600" b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0.35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0.86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82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Batang"/>
                          <a:cs typeface="Times New Roman"/>
                        </a:rPr>
                        <a:t>  Walk + bike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600" b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2.07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0.58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1.53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15032374"/>
              </p:ext>
            </p:extLst>
          </p:nvPr>
        </p:nvGraphicFramePr>
        <p:xfrm>
          <a:off x="1069975" y="4413032"/>
          <a:ext cx="7312025" cy="20639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82765"/>
                <a:gridCol w="1234665"/>
                <a:gridCol w="1079965"/>
                <a:gridCol w="1234665"/>
                <a:gridCol w="1079965"/>
              </a:tblGrid>
              <a:tr h="365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Person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NHTS-VA (N=954)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NCRHTS (N=5,350)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05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Mean</a:t>
                      </a:r>
                      <a:endParaRPr lang="en-US" sz="1600" b="0" dirty="0"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err="1" smtClean="0">
                          <a:effectLst/>
                        </a:rPr>
                        <a:t>Stdv</a:t>
                      </a:r>
                      <a:r>
                        <a:rPr lang="en-US" sz="1600" b="0" dirty="0" smtClean="0">
                          <a:effectLst/>
                        </a:rPr>
                        <a:t>.</a:t>
                      </a:r>
                      <a:endParaRPr lang="en-US" sz="1600" b="0" dirty="0"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Mean</a:t>
                      </a:r>
                      <a:endParaRPr lang="en-US" sz="1600" b="0" dirty="0"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err="1" smtClean="0">
                          <a:effectLst/>
                        </a:rPr>
                        <a:t>Stdv</a:t>
                      </a:r>
                      <a:r>
                        <a:rPr lang="en-US" sz="1600" b="0" dirty="0" smtClean="0">
                          <a:effectLst/>
                        </a:rPr>
                        <a:t>.</a:t>
                      </a:r>
                      <a:endParaRPr lang="en-US" sz="1600" b="0" dirty="0"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41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Batang"/>
                          <a:cs typeface="Times New Roman"/>
                        </a:rPr>
                        <a:t>Total trip rate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3.99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6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2.54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6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3.60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2.52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41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Batang"/>
                          <a:cs typeface="Times New Roman"/>
                        </a:rPr>
                        <a:t>  Auto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600" b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3.19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2.46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6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3.03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6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2.57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41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Batang"/>
                          <a:cs typeface="Times New Roman"/>
                        </a:rPr>
                        <a:t>  Transit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0.47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600" b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0.16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0.56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41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Batang"/>
                          <a:cs typeface="Times New Roman"/>
                        </a:rPr>
                        <a:t>  Walk + bike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600" b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0.55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0.27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0.83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Content Placeholder 4"/>
          <p:cNvSpPr txBox="1">
            <a:spLocks/>
          </p:cNvSpPr>
          <p:nvPr/>
        </p:nvSpPr>
        <p:spPr>
          <a:xfrm>
            <a:off x="533400" y="1600200"/>
            <a:ext cx="8534400" cy="6096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n-US" sz="2200" dirty="0" smtClean="0"/>
              <a:t>NCRHTS </a:t>
            </a:r>
            <a:r>
              <a:rPr lang="en-US" sz="2200" dirty="0" smtClean="0">
                <a:sym typeface="Wingdings" pitchFamily="2" charset="2"/>
              </a:rPr>
              <a:t> fewer auto &amp; </a:t>
            </a:r>
            <a:r>
              <a:rPr lang="en-US" sz="2200" dirty="0" err="1" smtClean="0">
                <a:sym typeface="Wingdings" pitchFamily="2" charset="2"/>
              </a:rPr>
              <a:t>walk+bike</a:t>
            </a:r>
            <a:r>
              <a:rPr lang="en-US" sz="2200" dirty="0" smtClean="0">
                <a:sym typeface="Wingdings" pitchFamily="2" charset="2"/>
              </a:rPr>
              <a:t> trips, but more </a:t>
            </a:r>
            <a:r>
              <a:rPr lang="en-US" sz="2200" dirty="0" smtClean="0"/>
              <a:t>transit trips</a:t>
            </a:r>
          </a:p>
        </p:txBody>
      </p:sp>
    </p:spTree>
    <p:extLst>
      <p:ext uri="{BB962C8B-B14F-4D97-AF65-F5344CB8AC3E}">
        <p14:creationId xmlns:p14="http://schemas.microsoft.com/office/powerpoint/2010/main" xmlns="" val="425390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4_201109-MWCOG and NHTS VA\09_Figure and Diagram\SampleDistribution_NHT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694" t="10131" r="7287" b="10131"/>
          <a:stretch/>
        </p:blipFill>
        <p:spPr bwMode="auto">
          <a:xfrm>
            <a:off x="381000" y="2209740"/>
            <a:ext cx="4306282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/>
              <a:t>Travel behavior: </a:t>
            </a:r>
            <a:r>
              <a:rPr lang="en-US" sz="4200" dirty="0" smtClean="0"/>
              <a:t>spatial distribution</a:t>
            </a:r>
            <a:endParaRPr lang="en-US" sz="4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fld id="{F820BAC7-EBDF-46A7-93EE-3BCD121FF04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1026" name="Picture 2" descr="D:\4_201109-MWCOG and NHTS VA\09_Figure and Diagram\SampleDistribution_MWCOG(N=2465)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626" t="8720" r="7139" b="13013"/>
          <a:stretch/>
        </p:blipFill>
        <p:spPr bwMode="auto">
          <a:xfrm>
            <a:off x="4800600" y="2085915"/>
            <a:ext cx="4121526" cy="477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28650" y="5979528"/>
            <a:ext cx="2584254" cy="529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ts val="1000"/>
              </a:lnSpc>
              <a:spcBef>
                <a:spcPct val="50000"/>
              </a:spcBef>
            </a:pPr>
            <a:r>
              <a:rPr lang="en-US" sz="20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NHTS-VA</a:t>
            </a:r>
          </a:p>
          <a:p>
            <a:pPr eaLnBrk="1" hangingPunct="1">
              <a:lnSpc>
                <a:spcPts val="1000"/>
              </a:lnSpc>
              <a:spcBef>
                <a:spcPct val="50000"/>
              </a:spcBef>
            </a:pPr>
            <a:r>
              <a:rPr lang="en-US" sz="20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(N=429)</a:t>
            </a:r>
            <a:endParaRPr lang="en-US" sz="2000" dirty="0"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75388" y="5998458"/>
            <a:ext cx="2584254" cy="529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ts val="1000"/>
              </a:lnSpc>
              <a:spcBef>
                <a:spcPct val="50000"/>
              </a:spcBef>
            </a:pPr>
            <a:r>
              <a:rPr lang="en-US" sz="20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NCRHTS</a:t>
            </a:r>
          </a:p>
          <a:p>
            <a:pPr eaLnBrk="1" hangingPunct="1">
              <a:lnSpc>
                <a:spcPts val="1000"/>
              </a:lnSpc>
              <a:spcBef>
                <a:spcPct val="50000"/>
              </a:spcBef>
            </a:pPr>
            <a:r>
              <a:rPr lang="en-US" sz="20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(N=2,469)</a:t>
            </a:r>
            <a:endParaRPr lang="en-US" sz="2000" dirty="0"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09478" cy="449580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NHTS-VA &amp; NCRHTS </a:t>
            </a:r>
            <a:r>
              <a:rPr lang="en-US" sz="2200" dirty="0" smtClean="0">
                <a:sym typeface="Wingdings" pitchFamily="2" charset="2"/>
              </a:rPr>
              <a:t> fairly similar (concentrated near Washington D.C.)</a:t>
            </a: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xmlns="" val="73077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4_201109-MWCOG and NHTS VA\09_Figure and Diagram\Sample_VA+DC_accessibility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34" t="14846" r="7540" b="14940"/>
          <a:stretch/>
        </p:blipFill>
        <p:spPr bwMode="auto">
          <a:xfrm>
            <a:off x="762000" y="2057401"/>
            <a:ext cx="76200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Travel behavior: </a:t>
            </a:r>
            <a:r>
              <a:rPr lang="en-US" dirty="0" smtClean="0"/>
              <a:t>transit accessibility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fld id="{F820BAC7-EBDF-46A7-93EE-3BCD121FF04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>
            <a:normAutofit/>
          </a:bodyPr>
          <a:lstStyle/>
          <a:p>
            <a:r>
              <a:rPr lang="en-US" sz="2200" dirty="0"/>
              <a:t>NHTS-VA &amp; NCRHTS </a:t>
            </a:r>
            <a:r>
              <a:rPr lang="en-US" sz="2200" dirty="0" smtClean="0">
                <a:sym typeface="Wingdings" pitchFamily="2" charset="2"/>
              </a:rPr>
              <a:t> transit accessibility varies by area</a:t>
            </a:r>
            <a:endParaRPr lang="en-US" sz="2200" dirty="0"/>
          </a:p>
        </p:txBody>
      </p:sp>
      <p:sp>
        <p:nvSpPr>
          <p:cNvPr id="6" name="Rectangle 5"/>
          <p:cNvSpPr/>
          <p:nvPr/>
        </p:nvSpPr>
        <p:spPr>
          <a:xfrm>
            <a:off x="2971800" y="2444568"/>
            <a:ext cx="5334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80869" y="2658291"/>
            <a:ext cx="609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56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Travel </a:t>
            </a:r>
            <a:r>
              <a:rPr lang="en-US" dirty="0" smtClean="0"/>
              <a:t>behavior</a:t>
            </a:r>
            <a:r>
              <a:rPr lang="en-US" dirty="0"/>
              <a:t>: </a:t>
            </a:r>
            <a:r>
              <a:rPr lang="en-US" dirty="0" smtClean="0"/>
              <a:t>statistical modeling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fld id="{F820BAC7-EBDF-46A7-93EE-3BCD121FF04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200" dirty="0">
                <a:sym typeface="Wingdings" pitchFamily="2" charset="2"/>
              </a:rPr>
              <a:t>Negative binomial regression </a:t>
            </a:r>
            <a:r>
              <a:rPr lang="en-US" sz="2200" dirty="0" smtClean="0">
                <a:sym typeface="Wingdings" pitchFamily="2" charset="2"/>
              </a:rPr>
              <a:t>models control for:</a:t>
            </a:r>
          </a:p>
          <a:p>
            <a:pPr lvl="1"/>
            <a:r>
              <a:rPr lang="en-US" sz="1900" dirty="0" smtClean="0">
                <a:sym typeface="Wingdings" pitchFamily="2" charset="2"/>
              </a:rPr>
              <a:t>Household socio-demographics (e.g., household size)</a:t>
            </a:r>
          </a:p>
          <a:p>
            <a:pPr lvl="1"/>
            <a:r>
              <a:rPr lang="en-US" sz="1900" dirty="0">
                <a:sym typeface="Wingdings" pitchFamily="2" charset="2"/>
              </a:rPr>
              <a:t>Household </a:t>
            </a:r>
            <a:r>
              <a:rPr lang="en-US" sz="1900" dirty="0" smtClean="0">
                <a:sym typeface="Wingdings" pitchFamily="2" charset="2"/>
              </a:rPr>
              <a:t>s</a:t>
            </a:r>
            <a:r>
              <a:rPr lang="en-US" sz="1900" dirty="0" smtClean="0"/>
              <a:t>patial distribution and transit accessibility </a:t>
            </a:r>
          </a:p>
          <a:p>
            <a:pPr lvl="1"/>
            <a:endParaRPr lang="en-US" sz="1900" dirty="0" smtClean="0"/>
          </a:p>
          <a:p>
            <a:r>
              <a:rPr lang="en-US" sz="2200" dirty="0" smtClean="0"/>
              <a:t>NCRHTS</a:t>
            </a:r>
          </a:p>
          <a:p>
            <a:pPr lvl="1"/>
            <a:r>
              <a:rPr lang="en-US" sz="1900" dirty="0" smtClean="0">
                <a:sym typeface="Wingdings" pitchFamily="2" charset="2"/>
              </a:rPr>
              <a:t>Fewer </a:t>
            </a:r>
            <a:r>
              <a:rPr lang="en-US" sz="1900" dirty="0" err="1" smtClean="0">
                <a:sym typeface="Wingdings" pitchFamily="2" charset="2"/>
              </a:rPr>
              <a:t>walk+bike</a:t>
            </a:r>
            <a:r>
              <a:rPr lang="en-US" sz="1900" dirty="0" smtClean="0">
                <a:sym typeface="Wingdings" pitchFamily="2" charset="2"/>
              </a:rPr>
              <a:t> (60%) trips and total (10</a:t>
            </a:r>
            <a:r>
              <a:rPr lang="en-US" sz="1900" dirty="0">
                <a:sym typeface="Wingdings" pitchFamily="2" charset="2"/>
              </a:rPr>
              <a:t>%) </a:t>
            </a:r>
            <a:r>
              <a:rPr lang="en-US" sz="1900" dirty="0" smtClean="0">
                <a:sym typeface="Wingdings" pitchFamily="2" charset="2"/>
              </a:rPr>
              <a:t>trips</a:t>
            </a:r>
          </a:p>
          <a:p>
            <a:pPr lvl="1"/>
            <a:r>
              <a:rPr lang="en-US" sz="1900" dirty="0"/>
              <a:t>Concise and short instrument </a:t>
            </a:r>
            <a:r>
              <a:rPr lang="en-US" sz="1900" dirty="0">
                <a:sym typeface="Wingdings" pitchFamily="2" charset="2"/>
              </a:rPr>
              <a:t> not necessarily </a:t>
            </a:r>
            <a:r>
              <a:rPr lang="en-US" sz="1900" dirty="0" smtClean="0">
                <a:sym typeface="Wingdings" pitchFamily="2" charset="2"/>
              </a:rPr>
              <a:t>better</a:t>
            </a:r>
            <a:endParaRPr lang="en-US" sz="19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58069440"/>
              </p:ext>
            </p:extLst>
          </p:nvPr>
        </p:nvGraphicFramePr>
        <p:xfrm>
          <a:off x="1066800" y="4419600"/>
          <a:ext cx="7543800" cy="16332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16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</a:tblGrid>
              <a:tr h="54360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3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  <a:r>
                        <a:rPr kumimoji="0" lang="en-US" sz="13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Dep.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300" b="1" kern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Indep</a:t>
                      </a:r>
                      <a:r>
                        <a:rPr kumimoji="0" lang="en-US" sz="13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endParaRPr kumimoji="0" lang="en-US" sz="1300" b="1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Auto trips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Transit trips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Walk+bike</a:t>
                      </a:r>
                      <a:r>
                        <a:rPr lang="en-US" sz="13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trips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1008"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itchFamily="34" charset="0"/>
                          <a:ea typeface="Batang"/>
                          <a:cs typeface="Arial" pitchFamily="34" charset="0"/>
                        </a:rPr>
                        <a:t>Beta</a:t>
                      </a:r>
                      <a:endParaRPr lang="en-US" sz="1400" dirty="0">
                        <a:effectLst/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itchFamily="34" charset="0"/>
                          <a:ea typeface="Batang"/>
                          <a:cs typeface="Arial" pitchFamily="34" charset="0"/>
                        </a:rPr>
                        <a:t>IRR</a:t>
                      </a:r>
                      <a:endParaRPr lang="en-US" sz="1400" dirty="0">
                        <a:effectLst/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lang="en-US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-val.</a:t>
                      </a:r>
                      <a:endParaRPr lang="en-US" sz="1400" dirty="0">
                        <a:effectLst/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itchFamily="34" charset="0"/>
                          <a:ea typeface="Batang"/>
                          <a:cs typeface="Arial" pitchFamily="34" charset="0"/>
                        </a:rPr>
                        <a:t>Beta</a:t>
                      </a:r>
                      <a:endParaRPr lang="en-US" sz="1400" dirty="0">
                        <a:effectLst/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itchFamily="34" charset="0"/>
                          <a:ea typeface="Batang"/>
                          <a:cs typeface="Arial" pitchFamily="34" charset="0"/>
                        </a:rPr>
                        <a:t>IRR</a:t>
                      </a:r>
                      <a:endParaRPr lang="en-US" sz="1400" dirty="0">
                        <a:effectLst/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lang="en-US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-val.</a:t>
                      </a:r>
                      <a:endParaRPr lang="en-US" sz="1400" dirty="0">
                        <a:effectLst/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itchFamily="34" charset="0"/>
                          <a:ea typeface="Batang"/>
                          <a:cs typeface="Arial" pitchFamily="34" charset="0"/>
                        </a:rPr>
                        <a:t>Beta</a:t>
                      </a:r>
                      <a:endParaRPr lang="en-US" sz="1400" dirty="0">
                        <a:effectLst/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itchFamily="34" charset="0"/>
                          <a:ea typeface="Batang"/>
                          <a:cs typeface="Arial" pitchFamily="34" charset="0"/>
                        </a:rPr>
                        <a:t>IRR</a:t>
                      </a:r>
                      <a:endParaRPr lang="en-US" sz="1400" dirty="0">
                        <a:effectLst/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lang="en-US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-val.</a:t>
                      </a:r>
                      <a:endParaRPr lang="en-US" sz="1400" dirty="0">
                        <a:effectLst/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b="1" kern="12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NCRHTS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-.033</a:t>
                      </a:r>
                      <a:endParaRPr lang="en-US" sz="1400" dirty="0">
                        <a:effectLst/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itchFamily="34" charset="0"/>
                          <a:ea typeface="Batang"/>
                          <a:cs typeface="Arial" pitchFamily="34" charset="0"/>
                        </a:rPr>
                        <a:t>.968</a:t>
                      </a:r>
                      <a:endParaRPr lang="en-US" sz="1400" dirty="0">
                        <a:effectLst/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.373</a:t>
                      </a:r>
                      <a:endParaRPr lang="en-US" sz="1400" dirty="0">
                        <a:effectLst/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-.354</a:t>
                      </a:r>
                      <a:endParaRPr kumimoji="0" lang="en-US" sz="14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.702</a:t>
                      </a:r>
                      <a:endParaRPr kumimoji="0" lang="en-US" sz="14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.359</a:t>
                      </a:r>
                      <a:endParaRPr kumimoji="0" lang="en-US" sz="14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-.933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Batang"/>
                          <a:cs typeface="Arial" pitchFamily="34" charset="0"/>
                        </a:rPr>
                        <a:t>.393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001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994230" y="6056478"/>
            <a:ext cx="29498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Note: IRR=Incident </a:t>
            </a:r>
            <a:r>
              <a:rPr lang="en-US" sz="1600" dirty="0"/>
              <a:t>Rate </a:t>
            </a:r>
            <a:r>
              <a:rPr lang="en-US" sz="1600" dirty="0" smtClean="0"/>
              <a:t>Ratio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153020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and lessons learned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fld id="{F820BAC7-EBDF-46A7-93EE-3BCD121FF04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226552" cy="4495800"/>
          </a:xfrm>
        </p:spPr>
        <p:txBody>
          <a:bodyPr>
            <a:noAutofit/>
          </a:bodyPr>
          <a:lstStyle/>
          <a:p>
            <a:pPr defTabSz="32766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2200" dirty="0" smtClean="0"/>
              <a:t>Address-based sampling (ADD) survey</a:t>
            </a:r>
          </a:p>
          <a:p>
            <a:pPr lvl="1" defTabSz="32766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1900" dirty="0" smtClean="0"/>
              <a:t>Included mobile phone only households </a:t>
            </a:r>
            <a:r>
              <a:rPr lang="en-US" sz="1900" dirty="0" smtClean="0">
                <a:sym typeface="Wingdings" pitchFamily="2" charset="2"/>
              </a:rPr>
              <a:t> more representative sample </a:t>
            </a:r>
          </a:p>
          <a:p>
            <a:pPr defTabSz="32766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2200" dirty="0" smtClean="0"/>
              <a:t>Concise </a:t>
            </a:r>
            <a:r>
              <a:rPr lang="en-US" sz="2200" dirty="0"/>
              <a:t>and short survey instrument</a:t>
            </a:r>
          </a:p>
          <a:p>
            <a:pPr lvl="1" defTabSz="32766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1900" dirty="0" smtClean="0"/>
              <a:t>Captured fewer trips </a:t>
            </a:r>
            <a:r>
              <a:rPr lang="en-US" sz="1900" dirty="0" smtClean="0">
                <a:sym typeface="Wingdings" pitchFamily="2" charset="2"/>
              </a:rPr>
              <a:t> n</a:t>
            </a:r>
            <a:r>
              <a:rPr lang="en-US" sz="1900" dirty="0" smtClean="0"/>
              <a:t>ot </a:t>
            </a:r>
            <a:r>
              <a:rPr lang="en-US" sz="1900" dirty="0"/>
              <a:t>necessarily better </a:t>
            </a:r>
            <a:r>
              <a:rPr lang="en-US" sz="1900" dirty="0" smtClean="0"/>
              <a:t>at measuring </a:t>
            </a:r>
            <a:r>
              <a:rPr lang="en-US" sz="1900" dirty="0"/>
              <a:t>travel </a:t>
            </a:r>
            <a:r>
              <a:rPr lang="en-US" sz="1900" dirty="0" smtClean="0"/>
              <a:t>behavior</a:t>
            </a:r>
          </a:p>
          <a:p>
            <a:pPr defTabSz="32766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2200" dirty="0" smtClean="0"/>
              <a:t>Lessons learned</a:t>
            </a:r>
          </a:p>
          <a:p>
            <a:pPr lvl="1" defTabSz="32766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1900" dirty="0" smtClean="0"/>
              <a:t>ADD surveys </a:t>
            </a:r>
            <a:r>
              <a:rPr lang="en-US" sz="1900" dirty="0" smtClean="0">
                <a:sym typeface="Wingdings" pitchFamily="2" charset="2"/>
              </a:rPr>
              <a:t>reduce </a:t>
            </a:r>
            <a:r>
              <a:rPr lang="en-US" sz="1900" dirty="0" smtClean="0"/>
              <a:t>non-coverage </a:t>
            </a:r>
            <a:r>
              <a:rPr lang="en-US" sz="1900" dirty="0" smtClean="0">
                <a:sym typeface="Wingdings" pitchFamily="2" charset="2"/>
              </a:rPr>
              <a:t> next NHTS &amp; regional surveys</a:t>
            </a:r>
            <a:endParaRPr lang="en-US" sz="1900" dirty="0" smtClean="0"/>
          </a:p>
          <a:p>
            <a:pPr lvl="1" defTabSz="32766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1900" dirty="0"/>
              <a:t>ADD + fine-tuned survey </a:t>
            </a:r>
            <a:r>
              <a:rPr lang="en-US" sz="1900" dirty="0" smtClean="0"/>
              <a:t>method </a:t>
            </a:r>
            <a:r>
              <a:rPr lang="en-US" sz="1900" dirty="0" smtClean="0">
                <a:sym typeface="Wingdings" pitchFamily="2" charset="2"/>
              </a:rPr>
              <a:t> </a:t>
            </a:r>
            <a:r>
              <a:rPr lang="en-US" sz="1900" dirty="0" smtClean="0"/>
              <a:t>more representative sample</a:t>
            </a:r>
          </a:p>
          <a:p>
            <a:pPr lvl="1" defTabSz="32766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1900" dirty="0" smtClean="0"/>
              <a:t>Attitudinal </a:t>
            </a:r>
            <a:r>
              <a:rPr lang="en-US" sz="1900" dirty="0"/>
              <a:t>questions + diary </a:t>
            </a:r>
            <a:r>
              <a:rPr lang="en-US" sz="1900" dirty="0" smtClean="0"/>
              <a:t>instruction </a:t>
            </a:r>
            <a:r>
              <a:rPr lang="en-US" sz="1900" dirty="0" smtClean="0">
                <a:sym typeface="Wingdings" pitchFamily="2" charset="2"/>
              </a:rPr>
              <a:t> better survey instrument</a:t>
            </a:r>
            <a:endParaRPr lang="en-US" sz="1900" dirty="0" smtClean="0">
              <a:ea typeface="Arial Unicode MS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fld id="{F820BAC7-EBDF-46A7-93EE-3BCD121FF04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362200" y="2438400"/>
            <a:ext cx="4191000" cy="243840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7700" dirty="0" smtClean="0"/>
              <a:t>Thank you</a:t>
            </a:r>
          </a:p>
          <a:p>
            <a:pPr marL="0" indent="0" algn="ctr">
              <a:buNone/>
            </a:pPr>
            <a:r>
              <a:rPr lang="en-US" sz="7700" dirty="0" smtClean="0"/>
              <a:t> </a:t>
            </a:r>
          </a:p>
          <a:p>
            <a:pPr marL="0" indent="0" algn="ctr">
              <a:buNone/>
            </a:pPr>
            <a:r>
              <a:rPr lang="en-US" sz="7700" dirty="0" smtClean="0"/>
              <a:t>Q &amp; A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fld id="{F820BAC7-EBDF-46A7-93EE-3BCD121FF04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5" name="Picture 4" descr="StudyArea_VA+DC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24" t="9714" r="7326" b="9651"/>
          <a:stretch>
            <a:fillRect/>
          </a:stretch>
        </p:blipFill>
        <p:spPr bwMode="auto">
          <a:xfrm>
            <a:off x="1828800" y="2455818"/>
            <a:ext cx="5486400" cy="394498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6172200" y="3836887"/>
            <a:ext cx="2584254" cy="573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ts val="1200"/>
              </a:lnSpc>
              <a:spcBef>
                <a:spcPct val="50000"/>
              </a:spcBef>
            </a:pPr>
            <a:r>
              <a:rPr lang="en-US" sz="20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Washington D.C.</a:t>
            </a:r>
          </a:p>
          <a:p>
            <a:pPr eaLnBrk="1" hangingPunct="1">
              <a:lnSpc>
                <a:spcPts val="1200"/>
              </a:lnSpc>
              <a:spcBef>
                <a:spcPct val="50000"/>
              </a:spcBef>
            </a:pPr>
            <a:r>
              <a:rPr lang="en-US" sz="2000" dirty="0" smtClean="0"/>
              <a:t>N=11,436</a:t>
            </a:r>
            <a:endParaRPr lang="en-US" sz="2000" dirty="0"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62200" y="4041815"/>
            <a:ext cx="2623930" cy="529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ts val="1000"/>
              </a:lnSpc>
              <a:spcBef>
                <a:spcPct val="50000"/>
              </a:spcBef>
            </a:pPr>
            <a:r>
              <a:rPr lang="en-US" sz="20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Virginia</a:t>
            </a:r>
          </a:p>
          <a:p>
            <a:pPr eaLnBrk="1" hangingPunct="1">
              <a:lnSpc>
                <a:spcPts val="1000"/>
              </a:lnSpc>
              <a:spcBef>
                <a:spcPct val="50000"/>
              </a:spcBef>
            </a:pPr>
            <a:r>
              <a:rPr lang="en-US" sz="20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N=</a:t>
            </a:r>
            <a:r>
              <a:rPr lang="en-US" sz="2000" dirty="0" smtClean="0"/>
              <a:t>15,231</a:t>
            </a:r>
            <a:endParaRPr lang="en-US" sz="2000" dirty="0"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10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66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1. 2009 </a:t>
            </a:r>
            <a:r>
              <a:rPr lang="en-US" sz="2000" dirty="0"/>
              <a:t>National Household Travel Survey Virginia Add-on (</a:t>
            </a:r>
            <a:r>
              <a:rPr lang="en-US" sz="2000" dirty="0" smtClean="0"/>
              <a:t>NHTS-VA)</a:t>
            </a:r>
          </a:p>
          <a:p>
            <a:pPr>
              <a:buNone/>
            </a:pPr>
            <a:r>
              <a:rPr lang="en-US" sz="2000" dirty="0" smtClean="0"/>
              <a:t>2. 2008 National Capitol Region Household Travel Survey (NCRHTS)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3986525" y="6400800"/>
            <a:ext cx="1313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Study Area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6110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648" y="0"/>
            <a:ext cx="8153400" cy="12192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Virginia </a:t>
            </a:r>
            <a:r>
              <a:rPr lang="en-US" sz="3600" dirty="0"/>
              <a:t>Travel Demand </a:t>
            </a:r>
            <a:r>
              <a:rPr lang="en-US" sz="3600" dirty="0" smtClean="0"/>
              <a:t>Models</a:t>
            </a:r>
            <a:br>
              <a:rPr lang="en-US" sz="3600" dirty="0" smtClean="0"/>
            </a:br>
            <a:r>
              <a:rPr lang="en-US" sz="3100" dirty="0" smtClean="0"/>
              <a:t>Most NHTS-VA surveys conducted in Blue Model Regions</a:t>
            </a:r>
            <a:endParaRPr lang="en-US" sz="3100" dirty="0">
              <a:solidFill>
                <a:schemeClr val="tx1"/>
              </a:solidFill>
            </a:endParaRPr>
          </a:p>
        </p:txBody>
      </p:sp>
      <p:pic>
        <p:nvPicPr>
          <p:cNvPr id="165891" name="Picture 3" descr="Model regions (responsibility)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 l="1765" t="2727" r="1765" b="2727"/>
          <a:stretch>
            <a:fillRect/>
          </a:stretch>
        </p:blipFill>
        <p:spPr>
          <a:xfrm>
            <a:off x="0" y="1058863"/>
            <a:ext cx="9144000" cy="579913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4_201109-MWCOG and NHTS VA\09_Figure and Diagram\Sample_VA+DC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91" t="14829" r="7008" b="15196"/>
          <a:stretch/>
        </p:blipFill>
        <p:spPr bwMode="auto">
          <a:xfrm>
            <a:off x="523875" y="1571624"/>
            <a:ext cx="8239125" cy="519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Survey Sample Size Comparison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fld id="{F820BAC7-EBDF-46A7-93EE-3BCD121FF04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057400" y="4044869"/>
            <a:ext cx="29718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Northern Virginia</a:t>
            </a:r>
          </a:p>
          <a:p>
            <a:pPr marL="342900" indent="-342900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dirty="0" smtClean="0"/>
              <a:t>NHTS-VA (N=597)</a:t>
            </a:r>
          </a:p>
          <a:p>
            <a:pPr marL="342900" indent="-342900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dirty="0" smtClean="0"/>
              <a:t>NCRHTS (N=3,581)</a:t>
            </a:r>
          </a:p>
          <a:p>
            <a:pPr eaLnBrk="1" hangingPunct="1">
              <a:spcBef>
                <a:spcPct val="50000"/>
              </a:spcBef>
            </a:pPr>
            <a:endParaRPr lang="en-US" sz="2000" dirty="0"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14650" y="2063568"/>
            <a:ext cx="5334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876550" y="2286000"/>
            <a:ext cx="66675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408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Comparison of two surveys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fld id="{F820BAC7-EBDF-46A7-93EE-3BCD121FF04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98177156"/>
              </p:ext>
            </p:extLst>
          </p:nvPr>
        </p:nvGraphicFramePr>
        <p:xfrm>
          <a:off x="533400" y="1732237"/>
          <a:ext cx="8229600" cy="45161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6314"/>
                <a:gridCol w="3386643"/>
                <a:gridCol w="3386643"/>
              </a:tblGrid>
              <a:tr h="3407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NHTS-VA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NCRHTS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7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Area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State of Virginia</a:t>
                      </a:r>
                      <a:endParaRPr lang="en-US" sz="1600" dirty="0"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National Capital Region</a:t>
                      </a:r>
                      <a:endParaRPr lang="en-US" sz="1600"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7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Period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March 2008 – May 2009</a:t>
                      </a:r>
                      <a:endParaRPr lang="en-US" sz="1600" dirty="0"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February 2007 - April 2008</a:t>
                      </a:r>
                      <a:endParaRPr lang="en-US" sz="1600"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7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Sampling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FF0000"/>
                          </a:solidFill>
                          <a:effectLst/>
                        </a:rPr>
                        <a:t>Landline telephone RDD</a:t>
                      </a:r>
                      <a:endParaRPr lang="en-US" sz="1600" b="0" dirty="0">
                        <a:solidFill>
                          <a:srgbClr val="FF0000"/>
                        </a:solidFill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FF0000"/>
                          </a:solidFill>
                          <a:effectLst/>
                        </a:rPr>
                        <a:t>Residential mailing address</a:t>
                      </a:r>
                      <a:endParaRPr lang="en-US" sz="1600" b="0" dirty="0">
                        <a:solidFill>
                          <a:srgbClr val="FF0000"/>
                        </a:solidFill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7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Stratification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13 strata by MPO</a:t>
                      </a:r>
                      <a:endParaRPr lang="en-US" sz="1600" dirty="0"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43 strata by jurisdiction &amp; density </a:t>
                      </a:r>
                      <a:endParaRPr lang="en-US" sz="1600" dirty="0"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7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Contact</a:t>
                      </a:r>
                      <a:endParaRPr lang="en-US" sz="16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Telephone</a:t>
                      </a:r>
                      <a:endParaRPr lang="en-US" sz="16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Multimode (Mail +Telephone) </a:t>
                      </a:r>
                      <a:endParaRPr lang="en-US" sz="16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7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Interview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Computer assisted telephone interview</a:t>
                      </a:r>
                      <a:endParaRPr lang="en-US" sz="1600" dirty="0"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Computer assisted telephone interview</a:t>
                      </a:r>
                      <a:endParaRPr lang="en-US" sz="1600" dirty="0"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8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0000"/>
                          </a:solidFill>
                          <a:effectLst/>
                        </a:rPr>
                        <a:t>Incentive</a:t>
                      </a:r>
                      <a:endParaRPr lang="en-US" sz="1600">
                        <a:solidFill>
                          <a:srgbClr val="FF0000"/>
                        </a:solidFill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Household ($5); </a:t>
                      </a:r>
                      <a:endParaRPr lang="en-US" sz="1600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</a:rPr>
                        <a:t>travel 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dairy ($2)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Household with </a:t>
                      </a:r>
                      <a:endParaRPr lang="en-US" sz="1600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</a:rPr>
                        <a:t>no 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landline phone ($50)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7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Target age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Age 5+</a:t>
                      </a:r>
                      <a:endParaRPr lang="en-US" sz="1600" dirty="0"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All ages</a:t>
                      </a:r>
                      <a:endParaRPr lang="en-US" sz="1600" dirty="0"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7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Travel day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Monday to Sunday (start at 4 AM)</a:t>
                      </a:r>
                      <a:endParaRPr lang="en-US" sz="1600"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Monday to Friday (start at 3 AM)</a:t>
                      </a:r>
                      <a:endParaRPr lang="en-US" sz="1600" dirty="0"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7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Instrument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FF0000"/>
                          </a:solidFill>
                          <a:effectLst/>
                        </a:rPr>
                        <a:t>Comprehensive and long</a:t>
                      </a:r>
                      <a:endParaRPr lang="en-US" sz="1600" b="0" dirty="0">
                        <a:solidFill>
                          <a:srgbClr val="FF0000"/>
                        </a:solidFill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FF0000"/>
                          </a:solidFill>
                          <a:effectLst/>
                        </a:rPr>
                        <a:t>Concise and short</a:t>
                      </a:r>
                      <a:endParaRPr lang="en-US" sz="1600" b="0" dirty="0">
                        <a:solidFill>
                          <a:srgbClr val="FF0000"/>
                        </a:solidFill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7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Response rate 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28</a:t>
                      </a:r>
                      <a:r>
                        <a:rPr lang="en-US" sz="1600" dirty="0" smtClean="0">
                          <a:effectLst/>
                        </a:rPr>
                        <a:t>%</a:t>
                      </a:r>
                      <a:endParaRPr lang="en-US" sz="1600" dirty="0"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</a:t>
                      </a:r>
                      <a:r>
                        <a:rPr lang="en-US" sz="1600" dirty="0" smtClean="0">
                          <a:effectLst/>
                        </a:rPr>
                        <a:t>%</a:t>
                      </a:r>
                      <a:endParaRPr lang="en-US" sz="1600" dirty="0"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1329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Address-based sampling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fld id="{F820BAC7-EBDF-46A7-93EE-3BCD121FF04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00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Address-based sampling (ADD)</a:t>
            </a:r>
          </a:p>
          <a:p>
            <a:pPr lvl="1"/>
            <a:r>
              <a:rPr lang="en-US" sz="2200" dirty="0" smtClean="0"/>
              <a:t>Includes mobile phone only households </a:t>
            </a:r>
          </a:p>
          <a:p>
            <a:pPr lvl="1"/>
            <a:r>
              <a:rPr lang="en-US" sz="2200" dirty="0" smtClean="0"/>
              <a:t>Using address database: Delivery </a:t>
            </a:r>
            <a:r>
              <a:rPr lang="en-US" sz="2200" dirty="0"/>
              <a:t>Sequence </a:t>
            </a:r>
            <a:r>
              <a:rPr lang="en-US" sz="2200" dirty="0" smtClean="0"/>
              <a:t>File</a:t>
            </a:r>
          </a:p>
          <a:p>
            <a:pPr lvl="1"/>
            <a:r>
              <a:rPr lang="en-US" sz="2200" dirty="0" smtClean="0"/>
              <a:t>Covering 98% US </a:t>
            </a:r>
            <a:r>
              <a:rPr lang="en-US" sz="2200" dirty="0"/>
              <a:t>Postal Service delivery </a:t>
            </a:r>
            <a:r>
              <a:rPr lang="en-US" sz="2200" dirty="0" smtClean="0"/>
              <a:t>points</a:t>
            </a:r>
          </a:p>
          <a:p>
            <a:pPr lvl="1"/>
            <a:r>
              <a:rPr lang="en-US" sz="2200" dirty="0" smtClean="0"/>
              <a:t>Advantage: </a:t>
            </a:r>
            <a:r>
              <a:rPr lang="en-US" sz="2200" dirty="0"/>
              <a:t>w</a:t>
            </a:r>
            <a:r>
              <a:rPr lang="en-US" sz="2200" dirty="0" smtClean="0"/>
              <a:t>ider coverage/easy to use external data</a:t>
            </a:r>
          </a:p>
          <a:p>
            <a:pPr lvl="1"/>
            <a:r>
              <a:rPr lang="en-US" sz="2200" dirty="0" smtClean="0"/>
              <a:t>Disadvantage: long turnaround time/low response rate</a:t>
            </a:r>
          </a:p>
          <a:p>
            <a:pPr lvl="1"/>
            <a:r>
              <a:rPr lang="en-US" sz="2200" dirty="0" smtClean="0"/>
              <a:t>Recent ADD travel surveys: </a:t>
            </a:r>
          </a:p>
          <a:p>
            <a:pPr lvl="2"/>
            <a:r>
              <a:rPr lang="en-US" sz="1900" dirty="0" smtClean="0"/>
              <a:t>National Capital Region (2008) </a:t>
            </a:r>
          </a:p>
          <a:p>
            <a:pPr lvl="2"/>
            <a:r>
              <a:rPr lang="en-US" sz="1900" dirty="0" smtClean="0"/>
              <a:t>Greater Cincinnati Region (2009)</a:t>
            </a:r>
          </a:p>
          <a:p>
            <a:pPr lvl="2"/>
            <a:r>
              <a:rPr lang="en-US" sz="1900" dirty="0" smtClean="0"/>
              <a:t>New York Metropolitan Area (2010)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xmlns="" val="160102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78952" cy="47244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Compare sample representativeness</a:t>
            </a:r>
          </a:p>
          <a:p>
            <a:pPr lvl="1"/>
            <a:r>
              <a:rPr lang="en-US" sz="2000" dirty="0" smtClean="0"/>
              <a:t>NHTS-VA: landline telephone households (RDD survey)</a:t>
            </a:r>
          </a:p>
          <a:p>
            <a:pPr lvl="1"/>
            <a:r>
              <a:rPr lang="en-US" sz="2000" dirty="0" smtClean="0"/>
              <a:t>NCRHTS: landline + mobile phone only households (ADD survey)</a:t>
            </a:r>
          </a:p>
          <a:p>
            <a:pPr lvl="1"/>
            <a:r>
              <a:rPr lang="en-US" sz="2000" dirty="0" smtClean="0"/>
              <a:t>Focus on socio-demographics</a:t>
            </a:r>
          </a:p>
          <a:p>
            <a:pPr lvl="1"/>
            <a:endParaRPr lang="en-US" sz="2100" dirty="0"/>
          </a:p>
          <a:p>
            <a:r>
              <a:rPr lang="en-US" sz="2400" dirty="0" smtClean="0">
                <a:solidFill>
                  <a:srgbClr val="FF0000"/>
                </a:solidFill>
              </a:rPr>
              <a:t>Compare travel behavior measurement </a:t>
            </a:r>
          </a:p>
          <a:p>
            <a:pPr lvl="1"/>
            <a:r>
              <a:rPr lang="en-US" sz="2100" dirty="0">
                <a:sym typeface="Wingdings" pitchFamily="2" charset="2"/>
              </a:rPr>
              <a:t>NHTS-VA: </a:t>
            </a:r>
            <a:r>
              <a:rPr lang="en-US" sz="2100" dirty="0" smtClean="0"/>
              <a:t>comprehensive </a:t>
            </a:r>
            <a:r>
              <a:rPr lang="en-US" sz="2100" dirty="0"/>
              <a:t>and long</a:t>
            </a:r>
          </a:p>
          <a:p>
            <a:pPr lvl="1"/>
            <a:r>
              <a:rPr lang="en-US" sz="2100" dirty="0"/>
              <a:t>NCRHTS: </a:t>
            </a:r>
            <a:r>
              <a:rPr lang="en-US" sz="2100" dirty="0" smtClean="0"/>
              <a:t>concise, short, and based on TDM</a:t>
            </a:r>
            <a:endParaRPr lang="en-US" sz="2100" dirty="0"/>
          </a:p>
          <a:p>
            <a:pPr lvl="1"/>
            <a:r>
              <a:rPr lang="en-US" sz="2100" dirty="0" smtClean="0"/>
              <a:t>Focus on trip rates by mode</a:t>
            </a:r>
            <a:endParaRPr lang="en-US" sz="2100" dirty="0"/>
          </a:p>
          <a:p>
            <a:pPr lvl="1"/>
            <a:endParaRPr lang="en-US" sz="2100" dirty="0" smtClean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2400" y="6537324"/>
            <a:ext cx="533400" cy="244476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fld id="{F820BAC7-EBDF-46A7-93EE-3BCD121FF04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Socio-demographics: person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fld id="{F820BAC7-EBDF-46A7-93EE-3BCD121FF04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78952" cy="99060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NCRHTS </a:t>
            </a:r>
            <a:r>
              <a:rPr lang="en-US" sz="2200" dirty="0" smtClean="0">
                <a:sym typeface="Wingdings" pitchFamily="2" charset="2"/>
              </a:rPr>
              <a:t></a:t>
            </a:r>
            <a:r>
              <a:rPr lang="en-US" sz="2200" dirty="0" smtClean="0"/>
              <a:t> more younger individuals (aged 19-34) and Hispanics/Mexican (a.k.a. hard-to-reach groups)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04080983"/>
              </p:ext>
            </p:extLst>
          </p:nvPr>
        </p:nvGraphicFramePr>
        <p:xfrm>
          <a:off x="990600" y="2514601"/>
          <a:ext cx="7620000" cy="4014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87920"/>
                <a:gridCol w="1940896"/>
                <a:gridCol w="1318352"/>
                <a:gridCol w="1176950"/>
                <a:gridCol w="995882"/>
              </a:tblGrid>
              <a:tr h="4211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Variable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Category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3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NHTS-VA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</a:rPr>
                        <a:t>(N=597)</a:t>
                      </a:r>
                      <a:endParaRPr lang="en-US" sz="1400" b="1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NCRHTS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</a:rPr>
                        <a:t>(N=3581)</a:t>
                      </a:r>
                      <a:endParaRPr lang="en-US" sz="1400" b="1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2010 Census 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406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Gender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Male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30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48.5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30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52.7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3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49.3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406">
                <a:tc v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Female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30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51.5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300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47.3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3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50.7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406">
                <a:tc rowSpan="6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Age group 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30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5-18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30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30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3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21.1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406">
                <a:tc v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300" b="1" kern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19-34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30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10.7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300" b="1" kern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17.9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3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24.0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406">
                <a:tc v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300" b="1" kern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35-44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30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14.4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300" b="1" kern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17.3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3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17.4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406">
                <a:tc v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30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45-54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30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20.7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30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17.8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3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406">
                <a:tc v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30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55-64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30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30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17.1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3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11.7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406">
                <a:tc v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30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65+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30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18.0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30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13.8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3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9.3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406">
                <a:tc rowSpan="5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Race/ethnicity 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30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White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30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84.7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30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81.0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3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63.5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406">
                <a:tc v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30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African American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30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6.2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30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5.6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3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11.7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406">
                <a:tc v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30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Asian Only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30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7.2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30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5.6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3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406">
                <a:tc v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300" b="1" kern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Hispanic/Mexican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300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300" b="1" kern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5.2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3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6.6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406">
                <a:tc v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30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Others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30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30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2.6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3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4.7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200" dirty="0" smtClean="0"/>
              <a:t>Socio-demographics: household level</a:t>
            </a:r>
            <a:endParaRPr lang="en-US" sz="4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fld id="{F820BAC7-EBDF-46A7-93EE-3BCD121FF04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8153400" cy="990600"/>
          </a:xfrm>
        </p:spPr>
        <p:txBody>
          <a:bodyPr>
            <a:noAutofit/>
          </a:bodyPr>
          <a:lstStyle/>
          <a:p>
            <a:r>
              <a:rPr lang="en-US" sz="2200" dirty="0"/>
              <a:t>NCRHTS </a:t>
            </a:r>
            <a:r>
              <a:rPr lang="en-US" sz="2200" dirty="0">
                <a:sym typeface="Wingdings" pitchFamily="2" charset="2"/>
              </a:rPr>
              <a:t></a:t>
            </a:r>
            <a:r>
              <a:rPr lang="en-US" sz="2200" dirty="0"/>
              <a:t> over-representation of single-person </a:t>
            </a:r>
            <a:r>
              <a:rPr lang="en-US" sz="2200" dirty="0" smtClean="0"/>
              <a:t>households</a:t>
            </a:r>
            <a:endParaRPr lang="en-US" sz="22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3429688"/>
              </p:ext>
            </p:extLst>
          </p:nvPr>
        </p:nvGraphicFramePr>
        <p:xfrm>
          <a:off x="990600" y="2286000"/>
          <a:ext cx="7619999" cy="39772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87920"/>
                <a:gridCol w="2074596"/>
                <a:gridCol w="1184652"/>
                <a:gridCol w="1176950"/>
                <a:gridCol w="995881"/>
              </a:tblGrid>
              <a:tr h="5770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Variable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3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Category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3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NHTS-VA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</a:rPr>
                        <a:t>(N=597)</a:t>
                      </a:r>
                      <a:endParaRPr lang="en-US" sz="1400" b="1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NCRHTS.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</a:rPr>
                        <a:t>(N=3581)</a:t>
                      </a:r>
                      <a:endParaRPr lang="en-US" sz="1400" b="1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2010 Census 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721">
                <a:tc rowSpan="5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Household </a:t>
                      </a:r>
                      <a:r>
                        <a:rPr lang="en-US" sz="13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size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30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30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19.3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300" b="1" kern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34.4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3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25.3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721"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30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30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38.4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30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35.9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3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30.3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721"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30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300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17.4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30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3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16.7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721"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30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30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15.7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300" b="1" kern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11.4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3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721"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30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5+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30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9.2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300" b="1" kern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5.2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3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12.2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298">
                <a:tc rowSpan="4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3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Household </a:t>
                      </a:r>
                      <a:r>
                        <a:rPr kumimoji="0" lang="en-US" sz="13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vehicle</a:t>
                      </a:r>
                      <a:endParaRPr kumimoji="0" lang="en-US" sz="1300" b="1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30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30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2.6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30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3.6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3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</a:t>
                      </a:r>
                      <a:endParaRPr kumimoji="0" lang="en-US" sz="1300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298"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1200" b="1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30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30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22.9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30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37.1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3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</a:t>
                      </a:r>
                      <a:endParaRPr kumimoji="0" lang="en-US" sz="1300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298"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1200" b="1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30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300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48.2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30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42.6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3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</a:t>
                      </a:r>
                      <a:endParaRPr kumimoji="0" lang="en-US" sz="1300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721"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1200" b="1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30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3+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30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26.3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30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16.7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3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</a:t>
                      </a:r>
                      <a:endParaRPr kumimoji="0" lang="en-US" sz="1300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721">
                <a:tc rowSpan="3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3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Housing </a:t>
                      </a:r>
                      <a:r>
                        <a:rPr kumimoji="0" lang="en-US" sz="13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type</a:t>
                      </a:r>
                      <a:endParaRPr lang="en-US" sz="1300" dirty="0"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30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Single family detached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300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66.8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300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49.9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3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</a:t>
                      </a:r>
                      <a:endParaRPr kumimoji="0" lang="en-US" sz="1300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721"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30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Single family attached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300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16.9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300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21.4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3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</a:t>
                      </a:r>
                      <a:endParaRPr kumimoji="0" lang="en-US" sz="1300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721"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30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Multi-Family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30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16.3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30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28.7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3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</a:t>
                      </a:r>
                      <a:endParaRPr kumimoji="0" lang="en-US" sz="1300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</Template>
  <TotalTime>15793</TotalTime>
  <Words>864</Words>
  <Application>Microsoft Office PowerPoint</Application>
  <PresentationFormat>On-screen Show (4:3)</PresentationFormat>
  <Paragraphs>340</Paragraphs>
  <Slides>15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Median</vt:lpstr>
      <vt:lpstr>Slide 1</vt:lpstr>
      <vt:lpstr>Background</vt:lpstr>
      <vt:lpstr>Virginia Travel Demand Models Most NHTS-VA surveys conducted in Blue Model Regions</vt:lpstr>
      <vt:lpstr>Survey Sample Size Comparison</vt:lpstr>
      <vt:lpstr>Comparison of two surveys</vt:lpstr>
      <vt:lpstr>Address-based sampling</vt:lpstr>
      <vt:lpstr>Objectives</vt:lpstr>
      <vt:lpstr>Socio-demographics: person level</vt:lpstr>
      <vt:lpstr>Socio-demographics: household level</vt:lpstr>
      <vt:lpstr>Travel behavior: descriptive analysis</vt:lpstr>
      <vt:lpstr>Travel behavior: spatial distribution</vt:lpstr>
      <vt:lpstr>Travel behavior: transit accessibility</vt:lpstr>
      <vt:lpstr>Travel behavior: statistical modeling</vt:lpstr>
      <vt:lpstr>Conclusions and lessons learned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wang</dc:creator>
  <cp:lastModifiedBy>paul.agnello</cp:lastModifiedBy>
  <cp:revision>1102</cp:revision>
  <dcterms:created xsi:type="dcterms:W3CDTF">2009-05-08T00:42:20Z</dcterms:created>
  <dcterms:modified xsi:type="dcterms:W3CDTF">2013-04-22T02:49:48Z</dcterms:modified>
</cp:coreProperties>
</file>