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1"/>
  </p:notesMasterIdLst>
  <p:handoutMasterIdLst>
    <p:handoutMasterId r:id="rId22"/>
  </p:handoutMasterIdLst>
  <p:sldIdLst>
    <p:sldId id="258" r:id="rId5"/>
    <p:sldId id="389" r:id="rId6"/>
    <p:sldId id="390" r:id="rId7"/>
    <p:sldId id="396" r:id="rId8"/>
    <p:sldId id="391" r:id="rId9"/>
    <p:sldId id="402" r:id="rId10"/>
    <p:sldId id="401" r:id="rId11"/>
    <p:sldId id="393" r:id="rId12"/>
    <p:sldId id="404" r:id="rId13"/>
    <p:sldId id="406" r:id="rId14"/>
    <p:sldId id="405" r:id="rId15"/>
    <p:sldId id="400" r:id="rId16"/>
    <p:sldId id="397" r:id="rId17"/>
    <p:sldId id="394" r:id="rId18"/>
    <p:sldId id="395" r:id="rId19"/>
    <p:sldId id="398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6600"/>
    <a:srgbClr val="008000"/>
    <a:srgbClr val="99CCFF"/>
    <a:srgbClr val="FF9933"/>
    <a:srgbClr val="17375E"/>
    <a:srgbClr val="FFFF66"/>
    <a:srgbClr val="FFCC00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5991" autoAdjust="0"/>
  </p:normalViewPr>
  <p:slideViewPr>
    <p:cSldViewPr snapToGrid="0">
      <p:cViewPr>
        <p:scale>
          <a:sx n="90" d="100"/>
          <a:sy n="90" d="100"/>
        </p:scale>
        <p:origin x="-1229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366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5906FD-CCD7-46CB-95D0-29115BEDDEE3}" type="datetimeFigureOut">
              <a:rPr lang="en-US" smtClean="0"/>
              <a:pPr/>
              <a:t>2013-05-06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379305-F340-48F5-8432-1247D9319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43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0C6AA7-EB98-4428-9FA6-388FDDE620DD}" type="datetimeFigureOut">
              <a:rPr lang="en-US" smtClean="0"/>
              <a:pPr/>
              <a:t>2013-05-06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8D03D8-9CBE-4AFF-83EF-0A1BEDAA6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1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ea typeface="ＭＳ Ｐゴシック"/>
              <a:cs typeface="ＭＳ Ｐゴシック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CC3E79-DD10-49E1-9043-5E21E335E3CD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</a:t>
            </a:fld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D03D8-9CBE-4AFF-83EF-0A1BEDAA6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9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D03D8-9CBE-4AFF-83EF-0A1BEDAA6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4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247" r="3805" b="8052"/>
          <a:stretch>
            <a:fillRect/>
          </a:stretch>
        </p:blipFill>
        <p:spPr bwMode="auto">
          <a:xfrm rot="5400000">
            <a:off x="1132366" y="-1143000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A3A6A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 userDrawn="1"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8111617" y="6635353"/>
            <a:ext cx="45005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1773836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0" y="1383260"/>
            <a:ext cx="9144000" cy="1587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2" y="0"/>
            <a:ext cx="8931348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B08FC-51BE-404F-97CE-5A4E31092B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F7AD01B6-12E7-48A0-9CA7-A0D85F537A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247" r="3805" b="8052"/>
          <a:stretch>
            <a:fillRect/>
          </a:stretch>
        </p:blipFill>
        <p:spPr bwMode="auto">
          <a:xfrm rot="5400000">
            <a:off x="1132367" y="-1143001"/>
            <a:ext cx="685799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196215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6"/>
            <a:ext cx="9144000" cy="396874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74"/>
          <p:cNvGrpSpPr/>
          <p:nvPr userDrawn="1"/>
        </p:nvGrpSpPr>
        <p:grpSpPr>
          <a:xfrm>
            <a:off x="0" y="-34914"/>
            <a:ext cx="5009566" cy="6871650"/>
            <a:chOff x="0" y="-13648"/>
            <a:chExt cx="5009566" cy="6871650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chemeClr val="bg2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 userDrawn="1"/>
        </p:nvSpPr>
        <p:spPr>
          <a:xfrm>
            <a:off x="0" y="0"/>
            <a:ext cx="9143999" cy="1940996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7" name="Straight Connector 86"/>
          <p:cNvCxnSpPr/>
          <p:nvPr userDrawn="1"/>
        </p:nvCxnSpPr>
        <p:spPr>
          <a:xfrm>
            <a:off x="0" y="1947845"/>
            <a:ext cx="9144000" cy="1587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6893613" y="5563982"/>
            <a:ext cx="1690829" cy="746402"/>
            <a:chOff x="4437" y="1261"/>
            <a:chExt cx="1221" cy="539"/>
          </a:xfrm>
        </p:grpSpPr>
        <p:sp>
          <p:nvSpPr>
            <p:cNvPr id="3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437" y="1261"/>
              <a:ext cx="1221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5"/>
            <p:cNvSpPr>
              <a:spLocks noEditPoints="1"/>
            </p:cNvSpPr>
            <p:nvPr userDrawn="1"/>
          </p:nvSpPr>
          <p:spPr bwMode="auto">
            <a:xfrm>
              <a:off x="4437" y="1261"/>
              <a:ext cx="830" cy="266"/>
            </a:xfrm>
            <a:custGeom>
              <a:avLst/>
              <a:gdLst/>
              <a:ahLst/>
              <a:cxnLst>
                <a:cxn ang="0">
                  <a:pos x="1216" y="193"/>
                </a:cxn>
                <a:cxn ang="0">
                  <a:pos x="1500" y="193"/>
                </a:cxn>
                <a:cxn ang="0">
                  <a:pos x="1430" y="12"/>
                </a:cxn>
                <a:cxn ang="0">
                  <a:pos x="1054" y="12"/>
                </a:cxn>
                <a:cxn ang="0">
                  <a:pos x="738" y="141"/>
                </a:cxn>
                <a:cxn ang="0">
                  <a:pos x="805" y="157"/>
                </a:cxn>
                <a:cxn ang="0">
                  <a:pos x="842" y="190"/>
                </a:cxn>
                <a:cxn ang="0">
                  <a:pos x="861" y="248"/>
                </a:cxn>
                <a:cxn ang="0">
                  <a:pos x="857" y="302"/>
                </a:cxn>
                <a:cxn ang="0">
                  <a:pos x="836" y="354"/>
                </a:cxn>
                <a:cxn ang="0">
                  <a:pos x="797" y="381"/>
                </a:cxn>
                <a:cxn ang="0">
                  <a:pos x="688" y="390"/>
                </a:cxn>
                <a:cxn ang="0">
                  <a:pos x="759" y="519"/>
                </a:cxn>
                <a:cxn ang="0">
                  <a:pos x="874" y="502"/>
                </a:cxn>
                <a:cxn ang="0">
                  <a:pos x="955" y="450"/>
                </a:cxn>
                <a:cxn ang="0">
                  <a:pos x="1002" y="371"/>
                </a:cxn>
                <a:cxn ang="0">
                  <a:pos x="1018" y="266"/>
                </a:cxn>
                <a:cxn ang="0">
                  <a:pos x="1011" y="193"/>
                </a:cxn>
                <a:cxn ang="0">
                  <a:pos x="980" y="109"/>
                </a:cxn>
                <a:cxn ang="0">
                  <a:pos x="917" y="45"/>
                </a:cxn>
                <a:cxn ang="0">
                  <a:pos x="819" y="14"/>
                </a:cxn>
                <a:cxn ang="0">
                  <a:pos x="488" y="200"/>
                </a:cxn>
                <a:cxn ang="0">
                  <a:pos x="474" y="135"/>
                </a:cxn>
                <a:cxn ang="0">
                  <a:pos x="435" y="66"/>
                </a:cxn>
                <a:cxn ang="0">
                  <a:pos x="371" y="21"/>
                </a:cxn>
                <a:cxn ang="0">
                  <a:pos x="283" y="0"/>
                </a:cxn>
                <a:cxn ang="0">
                  <a:pos x="202" y="5"/>
                </a:cxn>
                <a:cxn ang="0">
                  <a:pos x="109" y="41"/>
                </a:cxn>
                <a:cxn ang="0">
                  <a:pos x="41" y="110"/>
                </a:cxn>
                <a:cxn ang="0">
                  <a:pos x="5" y="209"/>
                </a:cxn>
                <a:cxn ang="0">
                  <a:pos x="2" y="293"/>
                </a:cxn>
                <a:cxn ang="0">
                  <a:pos x="28" y="393"/>
                </a:cxn>
                <a:cxn ang="0">
                  <a:pos x="85" y="473"/>
                </a:cxn>
                <a:cxn ang="0">
                  <a:pos x="172" y="519"/>
                </a:cxn>
                <a:cxn ang="0">
                  <a:pos x="259" y="531"/>
                </a:cxn>
                <a:cxn ang="0">
                  <a:pos x="357" y="512"/>
                </a:cxn>
                <a:cxn ang="0">
                  <a:pos x="429" y="464"/>
                </a:cxn>
                <a:cxn ang="0">
                  <a:pos x="474" y="397"/>
                </a:cxn>
                <a:cxn ang="0">
                  <a:pos x="490" y="321"/>
                </a:cxn>
                <a:cxn ang="0">
                  <a:pos x="328" y="354"/>
                </a:cxn>
                <a:cxn ang="0">
                  <a:pos x="288" y="398"/>
                </a:cxn>
                <a:cxn ang="0">
                  <a:pos x="241" y="404"/>
                </a:cxn>
                <a:cxn ang="0">
                  <a:pos x="198" y="386"/>
                </a:cxn>
                <a:cxn ang="0">
                  <a:pos x="172" y="350"/>
                </a:cxn>
                <a:cxn ang="0">
                  <a:pos x="157" y="266"/>
                </a:cxn>
                <a:cxn ang="0">
                  <a:pos x="169" y="191"/>
                </a:cxn>
                <a:cxn ang="0">
                  <a:pos x="191" y="152"/>
                </a:cxn>
                <a:cxn ang="0">
                  <a:pos x="229" y="129"/>
                </a:cxn>
                <a:cxn ang="0">
                  <a:pos x="266" y="128"/>
                </a:cxn>
                <a:cxn ang="0">
                  <a:pos x="302" y="140"/>
                </a:cxn>
                <a:cxn ang="0">
                  <a:pos x="331" y="181"/>
                </a:cxn>
              </a:cxnLst>
              <a:rect l="0" t="0" r="r" b="b"/>
              <a:pathLst>
                <a:path w="1661" h="531">
                  <a:moveTo>
                    <a:pt x="1054" y="519"/>
                  </a:moveTo>
                  <a:lnTo>
                    <a:pt x="1212" y="519"/>
                  </a:lnTo>
                  <a:lnTo>
                    <a:pt x="1212" y="193"/>
                  </a:lnTo>
                  <a:lnTo>
                    <a:pt x="1216" y="193"/>
                  </a:lnTo>
                  <a:lnTo>
                    <a:pt x="1285" y="519"/>
                  </a:lnTo>
                  <a:lnTo>
                    <a:pt x="1423" y="519"/>
                  </a:lnTo>
                  <a:lnTo>
                    <a:pt x="1497" y="193"/>
                  </a:lnTo>
                  <a:lnTo>
                    <a:pt x="1500" y="193"/>
                  </a:lnTo>
                  <a:lnTo>
                    <a:pt x="1500" y="455"/>
                  </a:lnTo>
                  <a:lnTo>
                    <a:pt x="1661" y="455"/>
                  </a:lnTo>
                  <a:lnTo>
                    <a:pt x="1661" y="12"/>
                  </a:lnTo>
                  <a:lnTo>
                    <a:pt x="1430" y="12"/>
                  </a:lnTo>
                  <a:lnTo>
                    <a:pt x="1357" y="310"/>
                  </a:lnTo>
                  <a:lnTo>
                    <a:pt x="1356" y="310"/>
                  </a:lnTo>
                  <a:lnTo>
                    <a:pt x="1283" y="12"/>
                  </a:lnTo>
                  <a:lnTo>
                    <a:pt x="1054" y="12"/>
                  </a:lnTo>
                  <a:lnTo>
                    <a:pt x="1054" y="519"/>
                  </a:lnTo>
                  <a:close/>
                  <a:moveTo>
                    <a:pt x="688" y="141"/>
                  </a:moveTo>
                  <a:lnTo>
                    <a:pt x="738" y="141"/>
                  </a:lnTo>
                  <a:lnTo>
                    <a:pt x="738" y="141"/>
                  </a:lnTo>
                  <a:lnTo>
                    <a:pt x="759" y="143"/>
                  </a:lnTo>
                  <a:lnTo>
                    <a:pt x="776" y="145"/>
                  </a:lnTo>
                  <a:lnTo>
                    <a:pt x="792" y="150"/>
                  </a:lnTo>
                  <a:lnTo>
                    <a:pt x="805" y="157"/>
                  </a:lnTo>
                  <a:lnTo>
                    <a:pt x="817" y="164"/>
                  </a:lnTo>
                  <a:lnTo>
                    <a:pt x="828" y="172"/>
                  </a:lnTo>
                  <a:lnTo>
                    <a:pt x="835" y="181"/>
                  </a:lnTo>
                  <a:lnTo>
                    <a:pt x="842" y="190"/>
                  </a:lnTo>
                  <a:lnTo>
                    <a:pt x="848" y="200"/>
                  </a:lnTo>
                  <a:lnTo>
                    <a:pt x="852" y="210"/>
                  </a:lnTo>
                  <a:lnTo>
                    <a:pt x="859" y="231"/>
                  </a:lnTo>
                  <a:lnTo>
                    <a:pt x="861" y="248"/>
                  </a:lnTo>
                  <a:lnTo>
                    <a:pt x="862" y="262"/>
                  </a:lnTo>
                  <a:lnTo>
                    <a:pt x="862" y="262"/>
                  </a:lnTo>
                  <a:lnTo>
                    <a:pt x="861" y="281"/>
                  </a:lnTo>
                  <a:lnTo>
                    <a:pt x="857" y="302"/>
                  </a:lnTo>
                  <a:lnTo>
                    <a:pt x="852" y="324"/>
                  </a:lnTo>
                  <a:lnTo>
                    <a:pt x="847" y="335"/>
                  </a:lnTo>
                  <a:lnTo>
                    <a:pt x="842" y="343"/>
                  </a:lnTo>
                  <a:lnTo>
                    <a:pt x="836" y="354"/>
                  </a:lnTo>
                  <a:lnTo>
                    <a:pt x="828" y="362"/>
                  </a:lnTo>
                  <a:lnTo>
                    <a:pt x="819" y="369"/>
                  </a:lnTo>
                  <a:lnTo>
                    <a:pt x="809" y="376"/>
                  </a:lnTo>
                  <a:lnTo>
                    <a:pt x="797" y="381"/>
                  </a:lnTo>
                  <a:lnTo>
                    <a:pt x="783" y="386"/>
                  </a:lnTo>
                  <a:lnTo>
                    <a:pt x="767" y="388"/>
                  </a:lnTo>
                  <a:lnTo>
                    <a:pt x="750" y="390"/>
                  </a:lnTo>
                  <a:lnTo>
                    <a:pt x="688" y="390"/>
                  </a:lnTo>
                  <a:lnTo>
                    <a:pt x="688" y="141"/>
                  </a:lnTo>
                  <a:close/>
                  <a:moveTo>
                    <a:pt x="531" y="519"/>
                  </a:moveTo>
                  <a:lnTo>
                    <a:pt x="759" y="519"/>
                  </a:lnTo>
                  <a:lnTo>
                    <a:pt x="759" y="519"/>
                  </a:lnTo>
                  <a:lnTo>
                    <a:pt x="790" y="519"/>
                  </a:lnTo>
                  <a:lnTo>
                    <a:pt x="821" y="516"/>
                  </a:lnTo>
                  <a:lnTo>
                    <a:pt x="848" y="509"/>
                  </a:lnTo>
                  <a:lnTo>
                    <a:pt x="874" y="502"/>
                  </a:lnTo>
                  <a:lnTo>
                    <a:pt x="897" y="492"/>
                  </a:lnTo>
                  <a:lnTo>
                    <a:pt x="919" y="479"/>
                  </a:lnTo>
                  <a:lnTo>
                    <a:pt x="938" y="466"/>
                  </a:lnTo>
                  <a:lnTo>
                    <a:pt x="955" y="450"/>
                  </a:lnTo>
                  <a:lnTo>
                    <a:pt x="969" y="433"/>
                  </a:lnTo>
                  <a:lnTo>
                    <a:pt x="983" y="414"/>
                  </a:lnTo>
                  <a:lnTo>
                    <a:pt x="993" y="393"/>
                  </a:lnTo>
                  <a:lnTo>
                    <a:pt x="1002" y="371"/>
                  </a:lnTo>
                  <a:lnTo>
                    <a:pt x="1009" y="347"/>
                  </a:lnTo>
                  <a:lnTo>
                    <a:pt x="1014" y="321"/>
                  </a:lnTo>
                  <a:lnTo>
                    <a:pt x="1018" y="293"/>
                  </a:lnTo>
                  <a:lnTo>
                    <a:pt x="1018" y="266"/>
                  </a:lnTo>
                  <a:lnTo>
                    <a:pt x="1018" y="266"/>
                  </a:lnTo>
                  <a:lnTo>
                    <a:pt x="1018" y="241"/>
                  </a:lnTo>
                  <a:lnTo>
                    <a:pt x="1016" y="217"/>
                  </a:lnTo>
                  <a:lnTo>
                    <a:pt x="1011" y="193"/>
                  </a:lnTo>
                  <a:lnTo>
                    <a:pt x="1005" y="171"/>
                  </a:lnTo>
                  <a:lnTo>
                    <a:pt x="999" y="150"/>
                  </a:lnTo>
                  <a:lnTo>
                    <a:pt x="990" y="128"/>
                  </a:lnTo>
                  <a:lnTo>
                    <a:pt x="980" y="109"/>
                  </a:lnTo>
                  <a:lnTo>
                    <a:pt x="967" y="90"/>
                  </a:lnTo>
                  <a:lnTo>
                    <a:pt x="952" y="72"/>
                  </a:lnTo>
                  <a:lnTo>
                    <a:pt x="936" y="59"/>
                  </a:lnTo>
                  <a:lnTo>
                    <a:pt x="917" y="45"/>
                  </a:lnTo>
                  <a:lnTo>
                    <a:pt x="897" y="33"/>
                  </a:lnTo>
                  <a:lnTo>
                    <a:pt x="873" y="24"/>
                  </a:lnTo>
                  <a:lnTo>
                    <a:pt x="847" y="17"/>
                  </a:lnTo>
                  <a:lnTo>
                    <a:pt x="819" y="14"/>
                  </a:lnTo>
                  <a:lnTo>
                    <a:pt x="788" y="12"/>
                  </a:lnTo>
                  <a:lnTo>
                    <a:pt x="531" y="12"/>
                  </a:lnTo>
                  <a:lnTo>
                    <a:pt x="531" y="519"/>
                  </a:lnTo>
                  <a:close/>
                  <a:moveTo>
                    <a:pt x="488" y="200"/>
                  </a:moveTo>
                  <a:lnTo>
                    <a:pt x="488" y="200"/>
                  </a:lnTo>
                  <a:lnTo>
                    <a:pt x="485" y="178"/>
                  </a:lnTo>
                  <a:lnTo>
                    <a:pt x="479" y="155"/>
                  </a:lnTo>
                  <a:lnTo>
                    <a:pt x="474" y="135"/>
                  </a:lnTo>
                  <a:lnTo>
                    <a:pt x="466" y="116"/>
                  </a:lnTo>
                  <a:lnTo>
                    <a:pt x="457" y="98"/>
                  </a:lnTo>
                  <a:lnTo>
                    <a:pt x="447" y="81"/>
                  </a:lnTo>
                  <a:lnTo>
                    <a:pt x="435" y="66"/>
                  </a:lnTo>
                  <a:lnTo>
                    <a:pt x="421" y="53"/>
                  </a:lnTo>
                  <a:lnTo>
                    <a:pt x="405" y="41"/>
                  </a:lnTo>
                  <a:lnTo>
                    <a:pt x="388" y="29"/>
                  </a:lnTo>
                  <a:lnTo>
                    <a:pt x="371" y="21"/>
                  </a:lnTo>
                  <a:lnTo>
                    <a:pt x="352" y="14"/>
                  </a:lnTo>
                  <a:lnTo>
                    <a:pt x="329" y="7"/>
                  </a:lnTo>
                  <a:lnTo>
                    <a:pt x="307" y="3"/>
                  </a:lnTo>
                  <a:lnTo>
                    <a:pt x="283" y="0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29" y="0"/>
                  </a:lnTo>
                  <a:lnTo>
                    <a:pt x="202" y="5"/>
                  </a:lnTo>
                  <a:lnTo>
                    <a:pt x="176" y="10"/>
                  </a:lnTo>
                  <a:lnTo>
                    <a:pt x="152" y="19"/>
                  </a:lnTo>
                  <a:lnTo>
                    <a:pt x="129" y="29"/>
                  </a:lnTo>
                  <a:lnTo>
                    <a:pt x="109" y="41"/>
                  </a:lnTo>
                  <a:lnTo>
                    <a:pt x="88" y="57"/>
                  </a:lnTo>
                  <a:lnTo>
                    <a:pt x="71" y="72"/>
                  </a:lnTo>
                  <a:lnTo>
                    <a:pt x="55" y="91"/>
                  </a:lnTo>
                  <a:lnTo>
                    <a:pt x="41" y="110"/>
                  </a:lnTo>
                  <a:lnTo>
                    <a:pt x="29" y="133"/>
                  </a:lnTo>
                  <a:lnTo>
                    <a:pt x="19" y="157"/>
                  </a:lnTo>
                  <a:lnTo>
                    <a:pt x="10" y="181"/>
                  </a:lnTo>
                  <a:lnTo>
                    <a:pt x="5" y="209"/>
                  </a:lnTo>
                  <a:lnTo>
                    <a:pt x="2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2" y="293"/>
                  </a:lnTo>
                  <a:lnTo>
                    <a:pt x="5" y="321"/>
                  </a:lnTo>
                  <a:lnTo>
                    <a:pt x="10" y="347"/>
                  </a:lnTo>
                  <a:lnTo>
                    <a:pt x="17" y="371"/>
                  </a:lnTo>
                  <a:lnTo>
                    <a:pt x="28" y="393"/>
                  </a:lnTo>
                  <a:lnTo>
                    <a:pt x="38" y="416"/>
                  </a:lnTo>
                  <a:lnTo>
                    <a:pt x="52" y="436"/>
                  </a:lnTo>
                  <a:lnTo>
                    <a:pt x="67" y="455"/>
                  </a:lnTo>
                  <a:lnTo>
                    <a:pt x="85" y="473"/>
                  </a:lnTo>
                  <a:lnTo>
                    <a:pt x="105" y="486"/>
                  </a:lnTo>
                  <a:lnTo>
                    <a:pt x="126" y="500"/>
                  </a:lnTo>
                  <a:lnTo>
                    <a:pt x="148" y="511"/>
                  </a:lnTo>
                  <a:lnTo>
                    <a:pt x="172" y="519"/>
                  </a:lnTo>
                  <a:lnTo>
                    <a:pt x="200" y="526"/>
                  </a:lnTo>
                  <a:lnTo>
                    <a:pt x="228" y="530"/>
                  </a:lnTo>
                  <a:lnTo>
                    <a:pt x="259" y="531"/>
                  </a:lnTo>
                  <a:lnTo>
                    <a:pt x="259" y="531"/>
                  </a:lnTo>
                  <a:lnTo>
                    <a:pt x="285" y="531"/>
                  </a:lnTo>
                  <a:lnTo>
                    <a:pt x="310" y="526"/>
                  </a:lnTo>
                  <a:lnTo>
                    <a:pt x="335" y="521"/>
                  </a:lnTo>
                  <a:lnTo>
                    <a:pt x="357" y="512"/>
                  </a:lnTo>
                  <a:lnTo>
                    <a:pt x="378" y="504"/>
                  </a:lnTo>
                  <a:lnTo>
                    <a:pt x="397" y="492"/>
                  </a:lnTo>
                  <a:lnTo>
                    <a:pt x="414" y="479"/>
                  </a:lnTo>
                  <a:lnTo>
                    <a:pt x="429" y="464"/>
                  </a:lnTo>
                  <a:lnTo>
                    <a:pt x="443" y="448"/>
                  </a:lnTo>
                  <a:lnTo>
                    <a:pt x="455" y="433"/>
                  </a:lnTo>
                  <a:lnTo>
                    <a:pt x="466" y="414"/>
                  </a:lnTo>
                  <a:lnTo>
                    <a:pt x="474" y="397"/>
                  </a:lnTo>
                  <a:lnTo>
                    <a:pt x="481" y="378"/>
                  </a:lnTo>
                  <a:lnTo>
                    <a:pt x="486" y="359"/>
                  </a:lnTo>
                  <a:lnTo>
                    <a:pt x="490" y="340"/>
                  </a:lnTo>
                  <a:lnTo>
                    <a:pt x="490" y="321"/>
                  </a:lnTo>
                  <a:lnTo>
                    <a:pt x="336" y="321"/>
                  </a:lnTo>
                  <a:lnTo>
                    <a:pt x="336" y="321"/>
                  </a:lnTo>
                  <a:lnTo>
                    <a:pt x="333" y="338"/>
                  </a:lnTo>
                  <a:lnTo>
                    <a:pt x="328" y="354"/>
                  </a:lnTo>
                  <a:lnTo>
                    <a:pt x="321" y="367"/>
                  </a:lnTo>
                  <a:lnTo>
                    <a:pt x="312" y="381"/>
                  </a:lnTo>
                  <a:lnTo>
                    <a:pt x="300" y="392"/>
                  </a:lnTo>
                  <a:lnTo>
                    <a:pt x="288" y="398"/>
                  </a:lnTo>
                  <a:lnTo>
                    <a:pt x="272" y="404"/>
                  </a:lnTo>
                  <a:lnTo>
                    <a:pt x="254" y="405"/>
                  </a:lnTo>
                  <a:lnTo>
                    <a:pt x="254" y="405"/>
                  </a:lnTo>
                  <a:lnTo>
                    <a:pt x="241" y="404"/>
                  </a:lnTo>
                  <a:lnTo>
                    <a:pt x="229" y="402"/>
                  </a:lnTo>
                  <a:lnTo>
                    <a:pt x="217" y="398"/>
                  </a:lnTo>
                  <a:lnTo>
                    <a:pt x="209" y="393"/>
                  </a:lnTo>
                  <a:lnTo>
                    <a:pt x="198" y="386"/>
                  </a:lnTo>
                  <a:lnTo>
                    <a:pt x="191" y="379"/>
                  </a:lnTo>
                  <a:lnTo>
                    <a:pt x="185" y="371"/>
                  </a:lnTo>
                  <a:lnTo>
                    <a:pt x="178" y="360"/>
                  </a:lnTo>
                  <a:lnTo>
                    <a:pt x="172" y="350"/>
                  </a:lnTo>
                  <a:lnTo>
                    <a:pt x="169" y="340"/>
                  </a:lnTo>
                  <a:lnTo>
                    <a:pt x="162" y="316"/>
                  </a:lnTo>
                  <a:lnTo>
                    <a:pt x="159" y="291"/>
                  </a:lnTo>
                  <a:lnTo>
                    <a:pt x="157" y="266"/>
                  </a:lnTo>
                  <a:lnTo>
                    <a:pt x="157" y="266"/>
                  </a:lnTo>
                  <a:lnTo>
                    <a:pt x="159" y="240"/>
                  </a:lnTo>
                  <a:lnTo>
                    <a:pt x="162" y="216"/>
                  </a:lnTo>
                  <a:lnTo>
                    <a:pt x="169" y="191"/>
                  </a:lnTo>
                  <a:lnTo>
                    <a:pt x="172" y="181"/>
                  </a:lnTo>
                  <a:lnTo>
                    <a:pt x="178" y="171"/>
                  </a:lnTo>
                  <a:lnTo>
                    <a:pt x="185" y="160"/>
                  </a:lnTo>
                  <a:lnTo>
                    <a:pt x="191" y="152"/>
                  </a:lnTo>
                  <a:lnTo>
                    <a:pt x="198" y="145"/>
                  </a:lnTo>
                  <a:lnTo>
                    <a:pt x="209" y="138"/>
                  </a:lnTo>
                  <a:lnTo>
                    <a:pt x="217" y="133"/>
                  </a:lnTo>
                  <a:lnTo>
                    <a:pt x="229" y="129"/>
                  </a:lnTo>
                  <a:lnTo>
                    <a:pt x="241" y="128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66" y="128"/>
                  </a:lnTo>
                  <a:lnTo>
                    <a:pt x="276" y="129"/>
                  </a:lnTo>
                  <a:lnTo>
                    <a:pt x="285" y="131"/>
                  </a:lnTo>
                  <a:lnTo>
                    <a:pt x="293" y="135"/>
                  </a:lnTo>
                  <a:lnTo>
                    <a:pt x="302" y="140"/>
                  </a:lnTo>
                  <a:lnTo>
                    <a:pt x="307" y="145"/>
                  </a:lnTo>
                  <a:lnTo>
                    <a:pt x="317" y="157"/>
                  </a:lnTo>
                  <a:lnTo>
                    <a:pt x="326" y="169"/>
                  </a:lnTo>
                  <a:lnTo>
                    <a:pt x="331" y="181"/>
                  </a:lnTo>
                  <a:lnTo>
                    <a:pt x="335" y="193"/>
                  </a:lnTo>
                  <a:lnTo>
                    <a:pt x="336" y="200"/>
                  </a:lnTo>
                  <a:lnTo>
                    <a:pt x="488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 userDrawn="1"/>
          </p:nvSpPr>
          <p:spPr bwMode="auto">
            <a:xfrm>
              <a:off x="5187" y="1576"/>
              <a:ext cx="80" cy="2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auto">
            <a:xfrm>
              <a:off x="4806" y="1571"/>
              <a:ext cx="354" cy="219"/>
            </a:xfrm>
            <a:custGeom>
              <a:avLst/>
              <a:gdLst/>
              <a:ahLst/>
              <a:cxnLst>
                <a:cxn ang="0">
                  <a:pos x="162" y="438"/>
                </a:cxn>
                <a:cxn ang="0">
                  <a:pos x="162" y="207"/>
                </a:cxn>
                <a:cxn ang="0">
                  <a:pos x="166" y="176"/>
                </a:cxn>
                <a:cxn ang="0">
                  <a:pos x="176" y="152"/>
                </a:cxn>
                <a:cxn ang="0">
                  <a:pos x="192" y="136"/>
                </a:cxn>
                <a:cxn ang="0">
                  <a:pos x="219" y="130"/>
                </a:cxn>
                <a:cxn ang="0">
                  <a:pos x="235" y="131"/>
                </a:cxn>
                <a:cxn ang="0">
                  <a:pos x="257" y="143"/>
                </a:cxn>
                <a:cxn ang="0">
                  <a:pos x="267" y="166"/>
                </a:cxn>
                <a:cxn ang="0">
                  <a:pos x="273" y="192"/>
                </a:cxn>
                <a:cxn ang="0">
                  <a:pos x="273" y="438"/>
                </a:cxn>
                <a:cxn ang="0">
                  <a:pos x="435" y="207"/>
                </a:cxn>
                <a:cxn ang="0">
                  <a:pos x="436" y="192"/>
                </a:cxn>
                <a:cxn ang="0">
                  <a:pos x="442" y="164"/>
                </a:cxn>
                <a:cxn ang="0">
                  <a:pos x="455" y="143"/>
                </a:cxn>
                <a:cxn ang="0">
                  <a:pos x="476" y="131"/>
                </a:cxn>
                <a:cxn ang="0">
                  <a:pos x="492" y="130"/>
                </a:cxn>
                <a:cxn ang="0">
                  <a:pos x="521" y="136"/>
                </a:cxn>
                <a:cxn ang="0">
                  <a:pos x="536" y="154"/>
                </a:cxn>
                <a:cxn ang="0">
                  <a:pos x="543" y="178"/>
                </a:cxn>
                <a:cxn ang="0">
                  <a:pos x="545" y="207"/>
                </a:cxn>
                <a:cxn ang="0">
                  <a:pos x="707" y="438"/>
                </a:cxn>
                <a:cxn ang="0">
                  <a:pos x="707" y="145"/>
                </a:cxn>
                <a:cxn ang="0">
                  <a:pos x="704" y="105"/>
                </a:cxn>
                <a:cxn ang="0">
                  <a:pos x="697" y="81"/>
                </a:cxn>
                <a:cxn ang="0">
                  <a:pos x="683" y="57"/>
                </a:cxn>
                <a:cxn ang="0">
                  <a:pos x="666" y="36"/>
                </a:cxn>
                <a:cxn ang="0">
                  <a:pos x="643" y="19"/>
                </a:cxn>
                <a:cxn ang="0">
                  <a:pos x="616" y="7"/>
                </a:cxn>
                <a:cxn ang="0">
                  <a:pos x="581" y="0"/>
                </a:cxn>
                <a:cxn ang="0">
                  <a:pos x="561" y="0"/>
                </a:cxn>
                <a:cxn ang="0">
                  <a:pos x="524" y="2"/>
                </a:cxn>
                <a:cxn ang="0">
                  <a:pos x="493" y="9"/>
                </a:cxn>
                <a:cxn ang="0">
                  <a:pos x="469" y="19"/>
                </a:cxn>
                <a:cxn ang="0">
                  <a:pos x="436" y="43"/>
                </a:cxn>
                <a:cxn ang="0">
                  <a:pos x="416" y="67"/>
                </a:cxn>
                <a:cxn ang="0">
                  <a:pos x="405" y="52"/>
                </a:cxn>
                <a:cxn ang="0">
                  <a:pos x="381" y="26"/>
                </a:cxn>
                <a:cxn ang="0">
                  <a:pos x="350" y="11"/>
                </a:cxn>
                <a:cxn ang="0">
                  <a:pos x="317" y="0"/>
                </a:cxn>
                <a:cxn ang="0">
                  <a:pos x="298" y="0"/>
                </a:cxn>
                <a:cxn ang="0">
                  <a:pos x="257" y="4"/>
                </a:cxn>
                <a:cxn ang="0">
                  <a:pos x="219" y="16"/>
                </a:cxn>
                <a:cxn ang="0">
                  <a:pos x="186" y="36"/>
                </a:cxn>
                <a:cxn ang="0">
                  <a:pos x="159" y="67"/>
                </a:cxn>
                <a:cxn ang="0">
                  <a:pos x="157" y="11"/>
                </a:cxn>
                <a:cxn ang="0">
                  <a:pos x="0" y="438"/>
                </a:cxn>
              </a:cxnLst>
              <a:rect l="0" t="0" r="r" b="b"/>
              <a:pathLst>
                <a:path w="707" h="438">
                  <a:moveTo>
                    <a:pt x="0" y="438"/>
                  </a:moveTo>
                  <a:lnTo>
                    <a:pt x="162" y="438"/>
                  </a:lnTo>
                  <a:lnTo>
                    <a:pt x="162" y="207"/>
                  </a:lnTo>
                  <a:lnTo>
                    <a:pt x="162" y="207"/>
                  </a:lnTo>
                  <a:lnTo>
                    <a:pt x="164" y="192"/>
                  </a:lnTo>
                  <a:lnTo>
                    <a:pt x="166" y="176"/>
                  </a:lnTo>
                  <a:lnTo>
                    <a:pt x="169" y="164"/>
                  </a:lnTo>
                  <a:lnTo>
                    <a:pt x="176" y="152"/>
                  </a:lnTo>
                  <a:lnTo>
                    <a:pt x="183" y="143"/>
                  </a:lnTo>
                  <a:lnTo>
                    <a:pt x="192" y="136"/>
                  </a:lnTo>
                  <a:lnTo>
                    <a:pt x="204" y="131"/>
                  </a:lnTo>
                  <a:lnTo>
                    <a:pt x="219" y="130"/>
                  </a:lnTo>
                  <a:lnTo>
                    <a:pt x="219" y="130"/>
                  </a:lnTo>
                  <a:lnTo>
                    <a:pt x="235" y="131"/>
                  </a:lnTo>
                  <a:lnTo>
                    <a:pt x="248" y="136"/>
                  </a:lnTo>
                  <a:lnTo>
                    <a:pt x="257" y="143"/>
                  </a:lnTo>
                  <a:lnTo>
                    <a:pt x="264" y="154"/>
                  </a:lnTo>
                  <a:lnTo>
                    <a:pt x="267" y="166"/>
                  </a:lnTo>
                  <a:lnTo>
                    <a:pt x="271" y="178"/>
                  </a:lnTo>
                  <a:lnTo>
                    <a:pt x="273" y="192"/>
                  </a:lnTo>
                  <a:lnTo>
                    <a:pt x="273" y="207"/>
                  </a:lnTo>
                  <a:lnTo>
                    <a:pt x="273" y="438"/>
                  </a:lnTo>
                  <a:lnTo>
                    <a:pt x="435" y="438"/>
                  </a:lnTo>
                  <a:lnTo>
                    <a:pt x="435" y="207"/>
                  </a:lnTo>
                  <a:lnTo>
                    <a:pt x="435" y="207"/>
                  </a:lnTo>
                  <a:lnTo>
                    <a:pt x="436" y="192"/>
                  </a:lnTo>
                  <a:lnTo>
                    <a:pt x="438" y="176"/>
                  </a:lnTo>
                  <a:lnTo>
                    <a:pt x="442" y="164"/>
                  </a:lnTo>
                  <a:lnTo>
                    <a:pt x="449" y="152"/>
                  </a:lnTo>
                  <a:lnTo>
                    <a:pt x="455" y="143"/>
                  </a:lnTo>
                  <a:lnTo>
                    <a:pt x="464" y="136"/>
                  </a:lnTo>
                  <a:lnTo>
                    <a:pt x="476" y="131"/>
                  </a:lnTo>
                  <a:lnTo>
                    <a:pt x="492" y="130"/>
                  </a:lnTo>
                  <a:lnTo>
                    <a:pt x="492" y="130"/>
                  </a:lnTo>
                  <a:lnTo>
                    <a:pt x="507" y="131"/>
                  </a:lnTo>
                  <a:lnTo>
                    <a:pt x="521" y="136"/>
                  </a:lnTo>
                  <a:lnTo>
                    <a:pt x="530" y="143"/>
                  </a:lnTo>
                  <a:lnTo>
                    <a:pt x="536" y="154"/>
                  </a:lnTo>
                  <a:lnTo>
                    <a:pt x="540" y="166"/>
                  </a:lnTo>
                  <a:lnTo>
                    <a:pt x="543" y="178"/>
                  </a:lnTo>
                  <a:lnTo>
                    <a:pt x="545" y="192"/>
                  </a:lnTo>
                  <a:lnTo>
                    <a:pt x="545" y="207"/>
                  </a:lnTo>
                  <a:lnTo>
                    <a:pt x="545" y="438"/>
                  </a:lnTo>
                  <a:lnTo>
                    <a:pt x="707" y="438"/>
                  </a:lnTo>
                  <a:lnTo>
                    <a:pt x="707" y="145"/>
                  </a:lnTo>
                  <a:lnTo>
                    <a:pt x="707" y="145"/>
                  </a:lnTo>
                  <a:lnTo>
                    <a:pt x="705" y="119"/>
                  </a:lnTo>
                  <a:lnTo>
                    <a:pt x="704" y="105"/>
                  </a:lnTo>
                  <a:lnTo>
                    <a:pt x="700" y="93"/>
                  </a:lnTo>
                  <a:lnTo>
                    <a:pt x="697" y="81"/>
                  </a:lnTo>
                  <a:lnTo>
                    <a:pt x="690" y="69"/>
                  </a:lnTo>
                  <a:lnTo>
                    <a:pt x="683" y="57"/>
                  </a:lnTo>
                  <a:lnTo>
                    <a:pt x="676" y="47"/>
                  </a:lnTo>
                  <a:lnTo>
                    <a:pt x="666" y="36"/>
                  </a:lnTo>
                  <a:lnTo>
                    <a:pt x="655" y="28"/>
                  </a:lnTo>
                  <a:lnTo>
                    <a:pt x="643" y="19"/>
                  </a:lnTo>
                  <a:lnTo>
                    <a:pt x="630" y="12"/>
                  </a:lnTo>
                  <a:lnTo>
                    <a:pt x="616" y="7"/>
                  </a:lnTo>
                  <a:lnTo>
                    <a:pt x="599" y="4"/>
                  </a:lnTo>
                  <a:lnTo>
                    <a:pt x="581" y="0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42" y="0"/>
                  </a:lnTo>
                  <a:lnTo>
                    <a:pt x="524" y="2"/>
                  </a:lnTo>
                  <a:lnTo>
                    <a:pt x="509" y="5"/>
                  </a:lnTo>
                  <a:lnTo>
                    <a:pt x="493" y="9"/>
                  </a:lnTo>
                  <a:lnTo>
                    <a:pt x="481" y="14"/>
                  </a:lnTo>
                  <a:lnTo>
                    <a:pt x="469" y="19"/>
                  </a:lnTo>
                  <a:lnTo>
                    <a:pt x="450" y="31"/>
                  </a:lnTo>
                  <a:lnTo>
                    <a:pt x="436" y="43"/>
                  </a:lnTo>
                  <a:lnTo>
                    <a:pt x="426" y="54"/>
                  </a:lnTo>
                  <a:lnTo>
                    <a:pt x="416" y="67"/>
                  </a:lnTo>
                  <a:lnTo>
                    <a:pt x="416" y="67"/>
                  </a:lnTo>
                  <a:lnTo>
                    <a:pt x="405" y="52"/>
                  </a:lnTo>
                  <a:lnTo>
                    <a:pt x="395" y="38"/>
                  </a:lnTo>
                  <a:lnTo>
                    <a:pt x="381" y="26"/>
                  </a:lnTo>
                  <a:lnTo>
                    <a:pt x="367" y="17"/>
                  </a:lnTo>
                  <a:lnTo>
                    <a:pt x="350" y="11"/>
                  </a:lnTo>
                  <a:lnTo>
                    <a:pt x="335" y="4"/>
                  </a:lnTo>
                  <a:lnTo>
                    <a:pt x="317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78" y="0"/>
                  </a:lnTo>
                  <a:lnTo>
                    <a:pt x="257" y="4"/>
                  </a:lnTo>
                  <a:lnTo>
                    <a:pt x="238" y="9"/>
                  </a:lnTo>
                  <a:lnTo>
                    <a:pt x="219" y="16"/>
                  </a:lnTo>
                  <a:lnTo>
                    <a:pt x="202" y="24"/>
                  </a:lnTo>
                  <a:lnTo>
                    <a:pt x="186" y="36"/>
                  </a:lnTo>
                  <a:lnTo>
                    <a:pt x="173" y="50"/>
                  </a:lnTo>
                  <a:lnTo>
                    <a:pt x="159" y="67"/>
                  </a:lnTo>
                  <a:lnTo>
                    <a:pt x="157" y="67"/>
                  </a:lnTo>
                  <a:lnTo>
                    <a:pt x="157" y="11"/>
                  </a:lnTo>
                  <a:lnTo>
                    <a:pt x="0" y="11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8"/>
            <p:cNvSpPr>
              <a:spLocks/>
            </p:cNvSpPr>
            <p:nvPr userDrawn="1"/>
          </p:nvSpPr>
          <p:spPr bwMode="auto">
            <a:xfrm>
              <a:off x="4553" y="1531"/>
              <a:ext cx="234" cy="269"/>
            </a:xfrm>
            <a:custGeom>
              <a:avLst/>
              <a:gdLst/>
              <a:ahLst/>
              <a:cxnLst>
                <a:cxn ang="0">
                  <a:pos x="455" y="138"/>
                </a:cxn>
                <a:cxn ang="0">
                  <a:pos x="435" y="81"/>
                </a:cxn>
                <a:cxn ang="0">
                  <a:pos x="397" y="41"/>
                </a:cxn>
                <a:cxn ang="0">
                  <a:pos x="345" y="17"/>
                </a:cxn>
                <a:cxn ang="0">
                  <a:pos x="288" y="3"/>
                </a:cxn>
                <a:cxn ang="0">
                  <a:pos x="231" y="0"/>
                </a:cxn>
                <a:cxn ang="0">
                  <a:pos x="157" y="7"/>
                </a:cxn>
                <a:cxn ang="0">
                  <a:pos x="104" y="24"/>
                </a:cxn>
                <a:cxn ang="0">
                  <a:pos x="55" y="55"/>
                </a:cxn>
                <a:cxn ang="0">
                  <a:pos x="24" y="100"/>
                </a:cxn>
                <a:cxn ang="0">
                  <a:pos x="10" y="164"/>
                </a:cxn>
                <a:cxn ang="0">
                  <a:pos x="14" y="195"/>
                </a:cxn>
                <a:cxn ang="0">
                  <a:pos x="28" y="234"/>
                </a:cxn>
                <a:cxn ang="0">
                  <a:pos x="55" y="267"/>
                </a:cxn>
                <a:cxn ang="0">
                  <a:pos x="97" y="293"/>
                </a:cxn>
                <a:cxn ang="0">
                  <a:pos x="154" y="314"/>
                </a:cxn>
                <a:cxn ang="0">
                  <a:pos x="252" y="334"/>
                </a:cxn>
                <a:cxn ang="0">
                  <a:pos x="290" y="352"/>
                </a:cxn>
                <a:cxn ang="0">
                  <a:pos x="300" y="378"/>
                </a:cxn>
                <a:cxn ang="0">
                  <a:pos x="293" y="397"/>
                </a:cxn>
                <a:cxn ang="0">
                  <a:pos x="269" y="412"/>
                </a:cxn>
                <a:cxn ang="0">
                  <a:pos x="240" y="417"/>
                </a:cxn>
                <a:cxn ang="0">
                  <a:pos x="200" y="409"/>
                </a:cxn>
                <a:cxn ang="0">
                  <a:pos x="183" y="393"/>
                </a:cxn>
                <a:cxn ang="0">
                  <a:pos x="171" y="357"/>
                </a:cxn>
                <a:cxn ang="0">
                  <a:pos x="2" y="381"/>
                </a:cxn>
                <a:cxn ang="0">
                  <a:pos x="23" y="441"/>
                </a:cxn>
                <a:cxn ang="0">
                  <a:pos x="60" y="486"/>
                </a:cxn>
                <a:cxn ang="0">
                  <a:pos x="112" y="516"/>
                </a:cxn>
                <a:cxn ang="0">
                  <a:pos x="171" y="533"/>
                </a:cxn>
                <a:cxn ang="0">
                  <a:pos x="233" y="538"/>
                </a:cxn>
                <a:cxn ang="0">
                  <a:pos x="297" y="533"/>
                </a:cxn>
                <a:cxn ang="0">
                  <a:pos x="357" y="517"/>
                </a:cxn>
                <a:cxn ang="0">
                  <a:pos x="411" y="490"/>
                </a:cxn>
                <a:cxn ang="0">
                  <a:pos x="448" y="445"/>
                </a:cxn>
                <a:cxn ang="0">
                  <a:pos x="469" y="383"/>
                </a:cxn>
                <a:cxn ang="0">
                  <a:pos x="469" y="341"/>
                </a:cxn>
                <a:cxn ang="0">
                  <a:pos x="461" y="302"/>
                </a:cxn>
                <a:cxn ang="0">
                  <a:pos x="443" y="271"/>
                </a:cxn>
                <a:cxn ang="0">
                  <a:pos x="400" y="233"/>
                </a:cxn>
                <a:cxn ang="0">
                  <a:pos x="359" y="214"/>
                </a:cxn>
                <a:cxn ang="0">
                  <a:pos x="269" y="191"/>
                </a:cxn>
                <a:cxn ang="0">
                  <a:pos x="202" y="174"/>
                </a:cxn>
                <a:cxn ang="0">
                  <a:pos x="188" y="165"/>
                </a:cxn>
                <a:cxn ang="0">
                  <a:pos x="181" y="148"/>
                </a:cxn>
                <a:cxn ang="0">
                  <a:pos x="192" y="121"/>
                </a:cxn>
                <a:cxn ang="0">
                  <a:pos x="217" y="110"/>
                </a:cxn>
                <a:cxn ang="0">
                  <a:pos x="247" y="110"/>
                </a:cxn>
                <a:cxn ang="0">
                  <a:pos x="274" y="124"/>
                </a:cxn>
                <a:cxn ang="0">
                  <a:pos x="290" y="140"/>
                </a:cxn>
                <a:cxn ang="0">
                  <a:pos x="457" y="162"/>
                </a:cxn>
              </a:cxnLst>
              <a:rect l="0" t="0" r="r" b="b"/>
              <a:pathLst>
                <a:path w="469" h="538">
                  <a:moveTo>
                    <a:pt x="457" y="162"/>
                  </a:moveTo>
                  <a:lnTo>
                    <a:pt x="457" y="162"/>
                  </a:lnTo>
                  <a:lnTo>
                    <a:pt x="455" y="138"/>
                  </a:lnTo>
                  <a:lnTo>
                    <a:pt x="450" y="117"/>
                  </a:lnTo>
                  <a:lnTo>
                    <a:pt x="443" y="98"/>
                  </a:lnTo>
                  <a:lnTo>
                    <a:pt x="435" y="81"/>
                  </a:lnTo>
                  <a:lnTo>
                    <a:pt x="423" y="67"/>
                  </a:lnTo>
                  <a:lnTo>
                    <a:pt x="411" y="53"/>
                  </a:lnTo>
                  <a:lnTo>
                    <a:pt x="397" y="41"/>
                  </a:lnTo>
                  <a:lnTo>
                    <a:pt x="380" y="33"/>
                  </a:lnTo>
                  <a:lnTo>
                    <a:pt x="364" y="24"/>
                  </a:lnTo>
                  <a:lnTo>
                    <a:pt x="345" y="17"/>
                  </a:lnTo>
                  <a:lnTo>
                    <a:pt x="328" y="12"/>
                  </a:lnTo>
                  <a:lnTo>
                    <a:pt x="309" y="7"/>
                  </a:lnTo>
                  <a:lnTo>
                    <a:pt x="288" y="3"/>
                  </a:lnTo>
                  <a:lnTo>
                    <a:pt x="269" y="2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95" y="2"/>
                  </a:lnTo>
                  <a:lnTo>
                    <a:pt x="176" y="5"/>
                  </a:lnTo>
                  <a:lnTo>
                    <a:pt x="157" y="7"/>
                  </a:lnTo>
                  <a:lnTo>
                    <a:pt x="138" y="12"/>
                  </a:lnTo>
                  <a:lnTo>
                    <a:pt x="121" y="17"/>
                  </a:lnTo>
                  <a:lnTo>
                    <a:pt x="104" y="24"/>
                  </a:lnTo>
                  <a:lnTo>
                    <a:pt x="86" y="33"/>
                  </a:lnTo>
                  <a:lnTo>
                    <a:pt x="71" y="43"/>
                  </a:lnTo>
                  <a:lnTo>
                    <a:pt x="55" y="55"/>
                  </a:lnTo>
                  <a:lnTo>
                    <a:pt x="43" y="69"/>
                  </a:lnTo>
                  <a:lnTo>
                    <a:pt x="33" y="83"/>
                  </a:lnTo>
                  <a:lnTo>
                    <a:pt x="24" y="100"/>
                  </a:lnTo>
                  <a:lnTo>
                    <a:pt x="17" y="119"/>
                  </a:lnTo>
                  <a:lnTo>
                    <a:pt x="12" y="140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2" y="179"/>
                  </a:lnTo>
                  <a:lnTo>
                    <a:pt x="14" y="195"/>
                  </a:lnTo>
                  <a:lnTo>
                    <a:pt x="17" y="209"/>
                  </a:lnTo>
                  <a:lnTo>
                    <a:pt x="23" y="222"/>
                  </a:lnTo>
                  <a:lnTo>
                    <a:pt x="28" y="234"/>
                  </a:lnTo>
                  <a:lnTo>
                    <a:pt x="36" y="247"/>
                  </a:lnTo>
                  <a:lnTo>
                    <a:pt x="45" y="257"/>
                  </a:lnTo>
                  <a:lnTo>
                    <a:pt x="55" y="267"/>
                  </a:lnTo>
                  <a:lnTo>
                    <a:pt x="67" y="276"/>
                  </a:lnTo>
                  <a:lnTo>
                    <a:pt x="81" y="284"/>
                  </a:lnTo>
                  <a:lnTo>
                    <a:pt x="97" y="293"/>
                  </a:lnTo>
                  <a:lnTo>
                    <a:pt x="114" y="300"/>
                  </a:lnTo>
                  <a:lnTo>
                    <a:pt x="133" y="307"/>
                  </a:lnTo>
                  <a:lnTo>
                    <a:pt x="154" y="314"/>
                  </a:lnTo>
                  <a:lnTo>
                    <a:pt x="202" y="324"/>
                  </a:lnTo>
                  <a:lnTo>
                    <a:pt x="202" y="324"/>
                  </a:lnTo>
                  <a:lnTo>
                    <a:pt x="252" y="334"/>
                  </a:lnTo>
                  <a:lnTo>
                    <a:pt x="269" y="340"/>
                  </a:lnTo>
                  <a:lnTo>
                    <a:pt x="281" y="345"/>
                  </a:lnTo>
                  <a:lnTo>
                    <a:pt x="290" y="352"/>
                  </a:lnTo>
                  <a:lnTo>
                    <a:pt x="295" y="359"/>
                  </a:lnTo>
                  <a:lnTo>
                    <a:pt x="298" y="367"/>
                  </a:lnTo>
                  <a:lnTo>
                    <a:pt x="300" y="378"/>
                  </a:lnTo>
                  <a:lnTo>
                    <a:pt x="300" y="378"/>
                  </a:lnTo>
                  <a:lnTo>
                    <a:pt x="298" y="388"/>
                  </a:lnTo>
                  <a:lnTo>
                    <a:pt x="293" y="397"/>
                  </a:lnTo>
                  <a:lnTo>
                    <a:pt x="286" y="403"/>
                  </a:lnTo>
                  <a:lnTo>
                    <a:pt x="278" y="409"/>
                  </a:lnTo>
                  <a:lnTo>
                    <a:pt x="269" y="412"/>
                  </a:lnTo>
                  <a:lnTo>
                    <a:pt x="259" y="416"/>
                  </a:lnTo>
                  <a:lnTo>
                    <a:pt x="240" y="417"/>
                  </a:lnTo>
                  <a:lnTo>
                    <a:pt x="240" y="417"/>
                  </a:lnTo>
                  <a:lnTo>
                    <a:pt x="224" y="416"/>
                  </a:lnTo>
                  <a:lnTo>
                    <a:pt x="210" y="414"/>
                  </a:lnTo>
                  <a:lnTo>
                    <a:pt x="200" y="409"/>
                  </a:lnTo>
                  <a:lnTo>
                    <a:pt x="192" y="403"/>
                  </a:lnTo>
                  <a:lnTo>
                    <a:pt x="192" y="403"/>
                  </a:lnTo>
                  <a:lnTo>
                    <a:pt x="183" y="393"/>
                  </a:lnTo>
                  <a:lnTo>
                    <a:pt x="176" y="381"/>
                  </a:lnTo>
                  <a:lnTo>
                    <a:pt x="173" y="371"/>
                  </a:lnTo>
                  <a:lnTo>
                    <a:pt x="171" y="357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2" y="381"/>
                  </a:lnTo>
                  <a:lnTo>
                    <a:pt x="7" y="403"/>
                  </a:lnTo>
                  <a:lnTo>
                    <a:pt x="14" y="422"/>
                  </a:lnTo>
                  <a:lnTo>
                    <a:pt x="23" y="441"/>
                  </a:lnTo>
                  <a:lnTo>
                    <a:pt x="33" y="457"/>
                  </a:lnTo>
                  <a:lnTo>
                    <a:pt x="47" y="472"/>
                  </a:lnTo>
                  <a:lnTo>
                    <a:pt x="60" y="486"/>
                  </a:lnTo>
                  <a:lnTo>
                    <a:pt x="76" y="497"/>
                  </a:lnTo>
                  <a:lnTo>
                    <a:pt x="93" y="507"/>
                  </a:lnTo>
                  <a:lnTo>
                    <a:pt x="112" y="516"/>
                  </a:lnTo>
                  <a:lnTo>
                    <a:pt x="131" y="522"/>
                  </a:lnTo>
                  <a:lnTo>
                    <a:pt x="150" y="528"/>
                  </a:lnTo>
                  <a:lnTo>
                    <a:pt x="171" y="533"/>
                  </a:lnTo>
                  <a:lnTo>
                    <a:pt x="192" y="535"/>
                  </a:lnTo>
                  <a:lnTo>
                    <a:pt x="212" y="536"/>
                  </a:lnTo>
                  <a:lnTo>
                    <a:pt x="233" y="538"/>
                  </a:lnTo>
                  <a:lnTo>
                    <a:pt x="233" y="538"/>
                  </a:lnTo>
                  <a:lnTo>
                    <a:pt x="276" y="536"/>
                  </a:lnTo>
                  <a:lnTo>
                    <a:pt x="297" y="533"/>
                  </a:lnTo>
                  <a:lnTo>
                    <a:pt x="317" y="529"/>
                  </a:lnTo>
                  <a:lnTo>
                    <a:pt x="338" y="524"/>
                  </a:lnTo>
                  <a:lnTo>
                    <a:pt x="357" y="517"/>
                  </a:lnTo>
                  <a:lnTo>
                    <a:pt x="376" y="510"/>
                  </a:lnTo>
                  <a:lnTo>
                    <a:pt x="393" y="500"/>
                  </a:lnTo>
                  <a:lnTo>
                    <a:pt x="411" y="490"/>
                  </a:lnTo>
                  <a:lnTo>
                    <a:pt x="424" y="476"/>
                  </a:lnTo>
                  <a:lnTo>
                    <a:pt x="438" y="462"/>
                  </a:lnTo>
                  <a:lnTo>
                    <a:pt x="448" y="445"/>
                  </a:lnTo>
                  <a:lnTo>
                    <a:pt x="457" y="426"/>
                  </a:lnTo>
                  <a:lnTo>
                    <a:pt x="464" y="405"/>
                  </a:lnTo>
                  <a:lnTo>
                    <a:pt x="469" y="383"/>
                  </a:lnTo>
                  <a:lnTo>
                    <a:pt x="469" y="357"/>
                  </a:lnTo>
                  <a:lnTo>
                    <a:pt x="469" y="357"/>
                  </a:lnTo>
                  <a:lnTo>
                    <a:pt x="469" y="341"/>
                  </a:lnTo>
                  <a:lnTo>
                    <a:pt x="467" y="328"/>
                  </a:lnTo>
                  <a:lnTo>
                    <a:pt x="464" y="316"/>
                  </a:lnTo>
                  <a:lnTo>
                    <a:pt x="461" y="302"/>
                  </a:lnTo>
                  <a:lnTo>
                    <a:pt x="455" y="291"/>
                  </a:lnTo>
                  <a:lnTo>
                    <a:pt x="450" y="281"/>
                  </a:lnTo>
                  <a:lnTo>
                    <a:pt x="443" y="271"/>
                  </a:lnTo>
                  <a:lnTo>
                    <a:pt x="436" y="262"/>
                  </a:lnTo>
                  <a:lnTo>
                    <a:pt x="419" y="247"/>
                  </a:lnTo>
                  <a:lnTo>
                    <a:pt x="400" y="233"/>
                  </a:lnTo>
                  <a:lnTo>
                    <a:pt x="381" y="222"/>
                  </a:lnTo>
                  <a:lnTo>
                    <a:pt x="359" y="214"/>
                  </a:lnTo>
                  <a:lnTo>
                    <a:pt x="359" y="214"/>
                  </a:lnTo>
                  <a:lnTo>
                    <a:pt x="336" y="207"/>
                  </a:lnTo>
                  <a:lnTo>
                    <a:pt x="314" y="202"/>
                  </a:lnTo>
                  <a:lnTo>
                    <a:pt x="269" y="191"/>
                  </a:lnTo>
                  <a:lnTo>
                    <a:pt x="231" y="184"/>
                  </a:lnTo>
                  <a:lnTo>
                    <a:pt x="216" y="179"/>
                  </a:lnTo>
                  <a:lnTo>
                    <a:pt x="202" y="174"/>
                  </a:lnTo>
                  <a:lnTo>
                    <a:pt x="202" y="174"/>
                  </a:lnTo>
                  <a:lnTo>
                    <a:pt x="195" y="171"/>
                  </a:lnTo>
                  <a:lnTo>
                    <a:pt x="188" y="165"/>
                  </a:lnTo>
                  <a:lnTo>
                    <a:pt x="183" y="159"/>
                  </a:lnTo>
                  <a:lnTo>
                    <a:pt x="181" y="148"/>
                  </a:lnTo>
                  <a:lnTo>
                    <a:pt x="181" y="148"/>
                  </a:lnTo>
                  <a:lnTo>
                    <a:pt x="183" y="136"/>
                  </a:lnTo>
                  <a:lnTo>
                    <a:pt x="186" y="127"/>
                  </a:lnTo>
                  <a:lnTo>
                    <a:pt x="192" y="121"/>
                  </a:lnTo>
                  <a:lnTo>
                    <a:pt x="198" y="115"/>
                  </a:lnTo>
                  <a:lnTo>
                    <a:pt x="207" y="112"/>
                  </a:lnTo>
                  <a:lnTo>
                    <a:pt x="217" y="110"/>
                  </a:lnTo>
                  <a:lnTo>
                    <a:pt x="236" y="109"/>
                  </a:lnTo>
                  <a:lnTo>
                    <a:pt x="236" y="109"/>
                  </a:lnTo>
                  <a:lnTo>
                    <a:pt x="247" y="110"/>
                  </a:lnTo>
                  <a:lnTo>
                    <a:pt x="257" y="112"/>
                  </a:lnTo>
                  <a:lnTo>
                    <a:pt x="266" y="117"/>
                  </a:lnTo>
                  <a:lnTo>
                    <a:pt x="274" y="124"/>
                  </a:lnTo>
                  <a:lnTo>
                    <a:pt x="274" y="124"/>
                  </a:lnTo>
                  <a:lnTo>
                    <a:pt x="283" y="131"/>
                  </a:lnTo>
                  <a:lnTo>
                    <a:pt x="290" y="140"/>
                  </a:lnTo>
                  <a:lnTo>
                    <a:pt x="293" y="150"/>
                  </a:lnTo>
                  <a:lnTo>
                    <a:pt x="295" y="162"/>
                  </a:lnTo>
                  <a:lnTo>
                    <a:pt x="457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9"/>
            <p:cNvSpPr>
              <a:spLocks/>
            </p:cNvSpPr>
            <p:nvPr userDrawn="1"/>
          </p:nvSpPr>
          <p:spPr bwMode="auto">
            <a:xfrm>
              <a:off x="5437" y="1491"/>
              <a:ext cx="221" cy="300"/>
            </a:xfrm>
            <a:custGeom>
              <a:avLst/>
              <a:gdLst/>
              <a:ahLst/>
              <a:cxnLst>
                <a:cxn ang="0">
                  <a:pos x="0" y="598"/>
                </a:cxn>
                <a:cxn ang="0">
                  <a:pos x="165" y="598"/>
                </a:cxn>
                <a:cxn ang="0">
                  <a:pos x="165" y="391"/>
                </a:cxn>
                <a:cxn ang="0">
                  <a:pos x="165" y="391"/>
                </a:cxn>
                <a:cxn ang="0">
                  <a:pos x="165" y="365"/>
                </a:cxn>
                <a:cxn ang="0">
                  <a:pos x="169" y="341"/>
                </a:cxn>
                <a:cxn ang="0">
                  <a:pos x="175" y="324"/>
                </a:cxn>
                <a:cxn ang="0">
                  <a:pos x="179" y="317"/>
                </a:cxn>
                <a:cxn ang="0">
                  <a:pos x="182" y="310"/>
                </a:cxn>
                <a:cxn ang="0">
                  <a:pos x="182" y="310"/>
                </a:cxn>
                <a:cxn ang="0">
                  <a:pos x="189" y="301"/>
                </a:cxn>
                <a:cxn ang="0">
                  <a:pos x="200" y="294"/>
                </a:cxn>
                <a:cxn ang="0">
                  <a:pos x="210" y="289"/>
                </a:cxn>
                <a:cxn ang="0">
                  <a:pos x="220" y="288"/>
                </a:cxn>
                <a:cxn ang="0">
                  <a:pos x="220" y="288"/>
                </a:cxn>
                <a:cxn ang="0">
                  <a:pos x="234" y="288"/>
                </a:cxn>
                <a:cxn ang="0">
                  <a:pos x="244" y="291"/>
                </a:cxn>
                <a:cxn ang="0">
                  <a:pos x="253" y="296"/>
                </a:cxn>
                <a:cxn ang="0">
                  <a:pos x="262" y="305"/>
                </a:cxn>
                <a:cxn ang="0">
                  <a:pos x="262" y="305"/>
                </a:cxn>
                <a:cxn ang="0">
                  <a:pos x="269" y="313"/>
                </a:cxn>
                <a:cxn ang="0">
                  <a:pos x="272" y="327"/>
                </a:cxn>
                <a:cxn ang="0">
                  <a:pos x="275" y="343"/>
                </a:cxn>
                <a:cxn ang="0">
                  <a:pos x="275" y="362"/>
                </a:cxn>
                <a:cxn ang="0">
                  <a:pos x="275" y="598"/>
                </a:cxn>
                <a:cxn ang="0">
                  <a:pos x="441" y="598"/>
                </a:cxn>
                <a:cxn ang="0">
                  <a:pos x="441" y="326"/>
                </a:cxn>
                <a:cxn ang="0">
                  <a:pos x="441" y="326"/>
                </a:cxn>
                <a:cxn ang="0">
                  <a:pos x="441" y="305"/>
                </a:cxn>
                <a:cxn ang="0">
                  <a:pos x="439" y="286"/>
                </a:cxn>
                <a:cxn ang="0">
                  <a:pos x="436" y="267"/>
                </a:cxn>
                <a:cxn ang="0">
                  <a:pos x="432" y="251"/>
                </a:cxn>
                <a:cxn ang="0">
                  <a:pos x="425" y="236"/>
                </a:cxn>
                <a:cxn ang="0">
                  <a:pos x="420" y="222"/>
                </a:cxn>
                <a:cxn ang="0">
                  <a:pos x="412" y="210"/>
                </a:cxn>
                <a:cxn ang="0">
                  <a:pos x="403" y="200"/>
                </a:cxn>
                <a:cxn ang="0">
                  <a:pos x="403" y="200"/>
                </a:cxn>
                <a:cxn ang="0">
                  <a:pos x="393" y="189"/>
                </a:cxn>
                <a:cxn ang="0">
                  <a:pos x="382" y="182"/>
                </a:cxn>
                <a:cxn ang="0">
                  <a:pos x="370" y="175"/>
                </a:cxn>
                <a:cxn ang="0">
                  <a:pos x="356" y="169"/>
                </a:cxn>
                <a:cxn ang="0">
                  <a:pos x="343" y="165"/>
                </a:cxn>
                <a:cxn ang="0">
                  <a:pos x="329" y="162"/>
                </a:cxn>
                <a:cxn ang="0">
                  <a:pos x="313" y="160"/>
                </a:cxn>
                <a:cxn ang="0">
                  <a:pos x="298" y="158"/>
                </a:cxn>
                <a:cxn ang="0">
                  <a:pos x="298" y="158"/>
                </a:cxn>
                <a:cxn ang="0">
                  <a:pos x="277" y="160"/>
                </a:cxn>
                <a:cxn ang="0">
                  <a:pos x="258" y="162"/>
                </a:cxn>
                <a:cxn ang="0">
                  <a:pos x="239" y="165"/>
                </a:cxn>
                <a:cxn ang="0">
                  <a:pos x="219" y="174"/>
                </a:cxn>
                <a:cxn ang="0">
                  <a:pos x="219" y="174"/>
                </a:cxn>
                <a:cxn ang="0">
                  <a:pos x="205" y="182"/>
                </a:cxn>
                <a:cxn ang="0">
                  <a:pos x="193" y="191"/>
                </a:cxn>
                <a:cxn ang="0">
                  <a:pos x="179" y="203"/>
                </a:cxn>
                <a:cxn ang="0">
                  <a:pos x="165" y="217"/>
                </a:cxn>
                <a:cxn ang="0">
                  <a:pos x="165" y="0"/>
                </a:cxn>
                <a:cxn ang="0">
                  <a:pos x="0" y="0"/>
                </a:cxn>
                <a:cxn ang="0">
                  <a:pos x="0" y="598"/>
                </a:cxn>
              </a:cxnLst>
              <a:rect l="0" t="0" r="r" b="b"/>
              <a:pathLst>
                <a:path w="441" h="598">
                  <a:moveTo>
                    <a:pt x="0" y="598"/>
                  </a:moveTo>
                  <a:lnTo>
                    <a:pt x="165" y="598"/>
                  </a:lnTo>
                  <a:lnTo>
                    <a:pt x="165" y="391"/>
                  </a:lnTo>
                  <a:lnTo>
                    <a:pt x="165" y="391"/>
                  </a:lnTo>
                  <a:lnTo>
                    <a:pt x="165" y="365"/>
                  </a:lnTo>
                  <a:lnTo>
                    <a:pt x="169" y="341"/>
                  </a:lnTo>
                  <a:lnTo>
                    <a:pt x="175" y="324"/>
                  </a:lnTo>
                  <a:lnTo>
                    <a:pt x="179" y="317"/>
                  </a:lnTo>
                  <a:lnTo>
                    <a:pt x="182" y="310"/>
                  </a:lnTo>
                  <a:lnTo>
                    <a:pt x="182" y="310"/>
                  </a:lnTo>
                  <a:lnTo>
                    <a:pt x="189" y="301"/>
                  </a:lnTo>
                  <a:lnTo>
                    <a:pt x="200" y="294"/>
                  </a:lnTo>
                  <a:lnTo>
                    <a:pt x="210" y="289"/>
                  </a:lnTo>
                  <a:lnTo>
                    <a:pt x="220" y="288"/>
                  </a:lnTo>
                  <a:lnTo>
                    <a:pt x="220" y="288"/>
                  </a:lnTo>
                  <a:lnTo>
                    <a:pt x="234" y="288"/>
                  </a:lnTo>
                  <a:lnTo>
                    <a:pt x="244" y="291"/>
                  </a:lnTo>
                  <a:lnTo>
                    <a:pt x="253" y="296"/>
                  </a:lnTo>
                  <a:lnTo>
                    <a:pt x="262" y="305"/>
                  </a:lnTo>
                  <a:lnTo>
                    <a:pt x="262" y="305"/>
                  </a:lnTo>
                  <a:lnTo>
                    <a:pt x="269" y="313"/>
                  </a:lnTo>
                  <a:lnTo>
                    <a:pt x="272" y="327"/>
                  </a:lnTo>
                  <a:lnTo>
                    <a:pt x="275" y="343"/>
                  </a:lnTo>
                  <a:lnTo>
                    <a:pt x="275" y="362"/>
                  </a:lnTo>
                  <a:lnTo>
                    <a:pt x="275" y="598"/>
                  </a:lnTo>
                  <a:lnTo>
                    <a:pt x="441" y="598"/>
                  </a:lnTo>
                  <a:lnTo>
                    <a:pt x="441" y="326"/>
                  </a:lnTo>
                  <a:lnTo>
                    <a:pt x="441" y="326"/>
                  </a:lnTo>
                  <a:lnTo>
                    <a:pt x="441" y="305"/>
                  </a:lnTo>
                  <a:lnTo>
                    <a:pt x="439" y="286"/>
                  </a:lnTo>
                  <a:lnTo>
                    <a:pt x="436" y="267"/>
                  </a:lnTo>
                  <a:lnTo>
                    <a:pt x="432" y="251"/>
                  </a:lnTo>
                  <a:lnTo>
                    <a:pt x="425" y="236"/>
                  </a:lnTo>
                  <a:lnTo>
                    <a:pt x="420" y="222"/>
                  </a:lnTo>
                  <a:lnTo>
                    <a:pt x="412" y="210"/>
                  </a:lnTo>
                  <a:lnTo>
                    <a:pt x="403" y="200"/>
                  </a:lnTo>
                  <a:lnTo>
                    <a:pt x="403" y="200"/>
                  </a:lnTo>
                  <a:lnTo>
                    <a:pt x="393" y="189"/>
                  </a:lnTo>
                  <a:lnTo>
                    <a:pt x="382" y="182"/>
                  </a:lnTo>
                  <a:lnTo>
                    <a:pt x="370" y="175"/>
                  </a:lnTo>
                  <a:lnTo>
                    <a:pt x="356" y="169"/>
                  </a:lnTo>
                  <a:lnTo>
                    <a:pt x="343" y="165"/>
                  </a:lnTo>
                  <a:lnTo>
                    <a:pt x="329" y="162"/>
                  </a:lnTo>
                  <a:lnTo>
                    <a:pt x="313" y="160"/>
                  </a:lnTo>
                  <a:lnTo>
                    <a:pt x="298" y="158"/>
                  </a:lnTo>
                  <a:lnTo>
                    <a:pt x="298" y="158"/>
                  </a:lnTo>
                  <a:lnTo>
                    <a:pt x="277" y="160"/>
                  </a:lnTo>
                  <a:lnTo>
                    <a:pt x="258" y="162"/>
                  </a:lnTo>
                  <a:lnTo>
                    <a:pt x="239" y="165"/>
                  </a:lnTo>
                  <a:lnTo>
                    <a:pt x="219" y="174"/>
                  </a:lnTo>
                  <a:lnTo>
                    <a:pt x="219" y="174"/>
                  </a:lnTo>
                  <a:lnTo>
                    <a:pt x="205" y="182"/>
                  </a:lnTo>
                  <a:lnTo>
                    <a:pt x="193" y="191"/>
                  </a:lnTo>
                  <a:lnTo>
                    <a:pt x="179" y="203"/>
                  </a:lnTo>
                  <a:lnTo>
                    <a:pt x="165" y="217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0"/>
            <p:cNvSpPr>
              <a:spLocks/>
            </p:cNvSpPr>
            <p:nvPr userDrawn="1"/>
          </p:nvSpPr>
          <p:spPr bwMode="auto">
            <a:xfrm>
              <a:off x="5295" y="1510"/>
              <a:ext cx="115" cy="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"/>
                </a:cxn>
                <a:cxn ang="0">
                  <a:pos x="0" y="252"/>
                </a:cxn>
                <a:cxn ang="0">
                  <a:pos x="0" y="402"/>
                </a:cxn>
                <a:cxn ang="0">
                  <a:pos x="0" y="402"/>
                </a:cxn>
                <a:cxn ang="0">
                  <a:pos x="0" y="435"/>
                </a:cxn>
                <a:cxn ang="0">
                  <a:pos x="3" y="464"/>
                </a:cxn>
                <a:cxn ang="0">
                  <a:pos x="9" y="489"/>
                </a:cxn>
                <a:cxn ang="0">
                  <a:pos x="15" y="509"/>
                </a:cxn>
                <a:cxn ang="0">
                  <a:pos x="15" y="509"/>
                </a:cxn>
                <a:cxn ang="0">
                  <a:pos x="24" y="525"/>
                </a:cxn>
                <a:cxn ang="0">
                  <a:pos x="33" y="537"/>
                </a:cxn>
                <a:cxn ang="0">
                  <a:pos x="45" y="546"/>
                </a:cxn>
                <a:cxn ang="0">
                  <a:pos x="57" y="554"/>
                </a:cxn>
                <a:cxn ang="0">
                  <a:pos x="57" y="554"/>
                </a:cxn>
                <a:cxn ang="0">
                  <a:pos x="72" y="561"/>
                </a:cxn>
                <a:cxn ang="0">
                  <a:pos x="91" y="566"/>
                </a:cxn>
                <a:cxn ang="0">
                  <a:pos x="114" y="570"/>
                </a:cxn>
                <a:cxn ang="0">
                  <a:pos x="141" y="570"/>
                </a:cxn>
                <a:cxn ang="0">
                  <a:pos x="141" y="570"/>
                </a:cxn>
                <a:cxn ang="0">
                  <a:pos x="160" y="570"/>
                </a:cxn>
                <a:cxn ang="0">
                  <a:pos x="183" y="566"/>
                </a:cxn>
                <a:cxn ang="0">
                  <a:pos x="207" y="563"/>
                </a:cxn>
                <a:cxn ang="0">
                  <a:pos x="229" y="556"/>
                </a:cxn>
                <a:cxn ang="0">
                  <a:pos x="229" y="449"/>
                </a:cxn>
                <a:cxn ang="0">
                  <a:pos x="229" y="449"/>
                </a:cxn>
                <a:cxn ang="0">
                  <a:pos x="222" y="451"/>
                </a:cxn>
                <a:cxn ang="0">
                  <a:pos x="210" y="452"/>
                </a:cxn>
                <a:cxn ang="0">
                  <a:pos x="186" y="454"/>
                </a:cxn>
                <a:cxn ang="0">
                  <a:pos x="186" y="454"/>
                </a:cxn>
                <a:cxn ang="0">
                  <a:pos x="178" y="452"/>
                </a:cxn>
                <a:cxn ang="0">
                  <a:pos x="171" y="447"/>
                </a:cxn>
                <a:cxn ang="0">
                  <a:pos x="167" y="444"/>
                </a:cxn>
                <a:cxn ang="0">
                  <a:pos x="164" y="440"/>
                </a:cxn>
                <a:cxn ang="0">
                  <a:pos x="164" y="440"/>
                </a:cxn>
                <a:cxn ang="0">
                  <a:pos x="162" y="435"/>
                </a:cxn>
                <a:cxn ang="0">
                  <a:pos x="160" y="426"/>
                </a:cxn>
                <a:cxn ang="0">
                  <a:pos x="159" y="404"/>
                </a:cxn>
                <a:cxn ang="0">
                  <a:pos x="159" y="252"/>
                </a:cxn>
                <a:cxn ang="0">
                  <a:pos x="229" y="252"/>
                </a:cxn>
                <a:cxn ang="0">
                  <a:pos x="229" y="132"/>
                </a:cxn>
                <a:cxn ang="0">
                  <a:pos x="159" y="132"/>
                </a:cxn>
                <a:cxn ang="0">
                  <a:pos x="159" y="0"/>
                </a:cxn>
                <a:cxn ang="0">
                  <a:pos x="0" y="0"/>
                </a:cxn>
              </a:cxnLst>
              <a:rect l="0" t="0" r="r" b="b"/>
              <a:pathLst>
                <a:path w="229" h="570">
                  <a:moveTo>
                    <a:pt x="0" y="0"/>
                  </a:moveTo>
                  <a:lnTo>
                    <a:pt x="0" y="132"/>
                  </a:lnTo>
                  <a:lnTo>
                    <a:pt x="0" y="25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35"/>
                  </a:lnTo>
                  <a:lnTo>
                    <a:pt x="3" y="464"/>
                  </a:lnTo>
                  <a:lnTo>
                    <a:pt x="9" y="489"/>
                  </a:lnTo>
                  <a:lnTo>
                    <a:pt x="15" y="509"/>
                  </a:lnTo>
                  <a:lnTo>
                    <a:pt x="15" y="509"/>
                  </a:lnTo>
                  <a:lnTo>
                    <a:pt x="24" y="525"/>
                  </a:lnTo>
                  <a:lnTo>
                    <a:pt x="33" y="537"/>
                  </a:lnTo>
                  <a:lnTo>
                    <a:pt x="45" y="546"/>
                  </a:lnTo>
                  <a:lnTo>
                    <a:pt x="57" y="554"/>
                  </a:lnTo>
                  <a:lnTo>
                    <a:pt x="57" y="554"/>
                  </a:lnTo>
                  <a:lnTo>
                    <a:pt x="72" y="561"/>
                  </a:lnTo>
                  <a:lnTo>
                    <a:pt x="91" y="566"/>
                  </a:lnTo>
                  <a:lnTo>
                    <a:pt x="114" y="570"/>
                  </a:lnTo>
                  <a:lnTo>
                    <a:pt x="141" y="570"/>
                  </a:lnTo>
                  <a:lnTo>
                    <a:pt x="141" y="570"/>
                  </a:lnTo>
                  <a:lnTo>
                    <a:pt x="160" y="570"/>
                  </a:lnTo>
                  <a:lnTo>
                    <a:pt x="183" y="566"/>
                  </a:lnTo>
                  <a:lnTo>
                    <a:pt x="207" y="563"/>
                  </a:lnTo>
                  <a:lnTo>
                    <a:pt x="229" y="556"/>
                  </a:lnTo>
                  <a:lnTo>
                    <a:pt x="229" y="449"/>
                  </a:lnTo>
                  <a:lnTo>
                    <a:pt x="229" y="449"/>
                  </a:lnTo>
                  <a:lnTo>
                    <a:pt x="222" y="451"/>
                  </a:lnTo>
                  <a:lnTo>
                    <a:pt x="210" y="452"/>
                  </a:lnTo>
                  <a:lnTo>
                    <a:pt x="186" y="454"/>
                  </a:lnTo>
                  <a:lnTo>
                    <a:pt x="186" y="454"/>
                  </a:lnTo>
                  <a:lnTo>
                    <a:pt x="178" y="452"/>
                  </a:lnTo>
                  <a:lnTo>
                    <a:pt x="171" y="447"/>
                  </a:lnTo>
                  <a:lnTo>
                    <a:pt x="167" y="444"/>
                  </a:lnTo>
                  <a:lnTo>
                    <a:pt x="164" y="440"/>
                  </a:lnTo>
                  <a:lnTo>
                    <a:pt x="164" y="440"/>
                  </a:lnTo>
                  <a:lnTo>
                    <a:pt x="162" y="435"/>
                  </a:lnTo>
                  <a:lnTo>
                    <a:pt x="160" y="426"/>
                  </a:lnTo>
                  <a:lnTo>
                    <a:pt x="159" y="404"/>
                  </a:lnTo>
                  <a:lnTo>
                    <a:pt x="159" y="252"/>
                  </a:lnTo>
                  <a:lnTo>
                    <a:pt x="229" y="252"/>
                  </a:lnTo>
                  <a:lnTo>
                    <a:pt x="229" y="132"/>
                  </a:lnTo>
                  <a:lnTo>
                    <a:pt x="159" y="132"/>
                  </a:lnTo>
                  <a:lnTo>
                    <a:pt x="1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11"/>
            <p:cNvSpPr>
              <a:spLocks noChangeArrowheads="1"/>
            </p:cNvSpPr>
            <p:nvPr userDrawn="1"/>
          </p:nvSpPr>
          <p:spPr bwMode="auto">
            <a:xfrm>
              <a:off x="5187" y="1510"/>
              <a:ext cx="80" cy="44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7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5533"/>
            <a:ext cx="2317750" cy="2678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61" name="Rectangle 60"/>
          <p:cNvSpPr/>
          <p:nvPr userDrawn="1"/>
        </p:nvSpPr>
        <p:spPr>
          <a:xfrm flipV="1">
            <a:off x="0" y="6476215"/>
            <a:ext cx="9144000" cy="381784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" y="2474148"/>
            <a:ext cx="4431030" cy="314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59"/>
          <p:cNvSpPr/>
          <p:nvPr userDrawn="1"/>
        </p:nvSpPr>
        <p:spPr>
          <a:xfrm flipV="1">
            <a:off x="-10635" y="1948638"/>
            <a:ext cx="9143999" cy="4905376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2" y="0"/>
            <a:ext cx="8931348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968AC74C-A8E6-49F4-B32B-2A731DFFA731}" type="datetimeFigureOut">
              <a:rPr lang="en-US" smtClean="0"/>
              <a:pPr>
                <a:defRPr/>
              </a:pPr>
              <a:t>2013-05-06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247" r="76980" b="8052"/>
          <a:stretch>
            <a:fillRect/>
          </a:stretch>
        </p:blipFill>
        <p:spPr bwMode="auto">
          <a:xfrm rot="5400000">
            <a:off x="3861278" y="-3871912"/>
            <a:ext cx="1400177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1408176"/>
            <a:ext cx="9144000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 flipV="1">
            <a:off x="0" y="1400172"/>
            <a:ext cx="9144001" cy="500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0" y="-32698"/>
            <a:ext cx="5009566" cy="6871650"/>
            <a:chOff x="0" y="-13648"/>
            <a:chExt cx="5009566" cy="6871650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 w="3175">
              <a:solidFill>
                <a:schemeClr val="accent1">
                  <a:lumMod val="10000"/>
                  <a:lumOff val="90000"/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3363" y="1489075"/>
            <a:ext cx="8910637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0" y="6404563"/>
            <a:ext cx="9143999" cy="453437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flipV="1">
            <a:off x="0" y="6410895"/>
            <a:ext cx="9144000" cy="447101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4931954" y="6635086"/>
            <a:ext cx="3407953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4704088" y="6630592"/>
            <a:ext cx="45482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8111617" y="6635353"/>
            <a:ext cx="45005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7238873" y="6524328"/>
            <a:ext cx="2280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7"/>
          <p:cNvSpPr txBox="1">
            <a:spLocks/>
          </p:cNvSpPr>
          <p:nvPr/>
        </p:nvSpPr>
        <p:spPr>
          <a:xfrm>
            <a:off x="241300" y="6400800"/>
            <a:ext cx="4702175" cy="446088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400" b="1" i="1" baseline="0">
                <a:solidFill>
                  <a:srgbClr val="B2BB1E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B1E"/>
              </a:buClr>
              <a:buSzTx/>
              <a:buFont typeface="Arial" charset="0"/>
              <a:buNone/>
              <a:tabLst/>
              <a:defRPr/>
            </a:pPr>
            <a:r>
              <a:rPr lang="en-US" sz="1050" b="0" i="0" kern="1200" baseline="0" noProof="0" dirty="0" smtClean="0">
                <a:solidFill>
                  <a:srgbClr val="92D050"/>
                </a:solidFill>
                <a:latin typeface="Myriad Pro" pitchFamily="34" charset="0"/>
                <a:ea typeface="+mn-ea"/>
                <a:cs typeface="+mn-cs"/>
              </a:rPr>
              <a:t>TRB National Transportation Planning Applications Conference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9144000" cy="1410511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0"/>
            <a:ext cx="9144000" cy="1410511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6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6" y="0"/>
            <a:ext cx="8899524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0" y="1400385"/>
            <a:ext cx="9144000" cy="1587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0" y="6405201"/>
            <a:ext cx="9144000" cy="15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5" r:id="rId2"/>
    <p:sldLayoutId id="2147483806" r:id="rId3"/>
    <p:sldLayoutId id="2147483807" r:id="rId4"/>
    <p:sldLayoutId id="2147483812" r:id="rId5"/>
    <p:sldLayoutId id="2147483813" r:id="rId6"/>
  </p:sldLayoutIdLst>
  <p:hf hdr="0" ftr="0" dt="0"/>
  <p:txStyles>
    <p:titleStyle>
      <a:lvl1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•"/>
        <a:defRPr sz="2400" kern="1200">
          <a:solidFill>
            <a:srgbClr val="17375E"/>
          </a:solidFill>
          <a:effectLst/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2200" kern="1200">
          <a:solidFill>
            <a:srgbClr val="17375E"/>
          </a:solidFill>
          <a:effectLst/>
          <a:latin typeface="Myriad Pro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•"/>
        <a:defRPr sz="2000" kern="1200">
          <a:solidFill>
            <a:srgbClr val="17375E"/>
          </a:solidFill>
          <a:effectLst/>
          <a:latin typeface="Myriad Pro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rgbClr val="17375E"/>
          </a:solidFill>
          <a:effectLst/>
          <a:latin typeface="Myriad Pro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»"/>
        <a:defRPr sz="1600" kern="1200">
          <a:solidFill>
            <a:srgbClr val="17375E"/>
          </a:solidFill>
          <a:effectLst/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addalirs@cdmsmith.com" TargetMode="External"/><Relationship Id="rId2" Type="http://schemas.openxmlformats.org/officeDocument/2006/relationships/hyperlink" Target="mailto:Koziellbj@cdmsmith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jarmarwalaym@cdmsmith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6656071" y="3743325"/>
            <a:ext cx="2335530" cy="9406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Bryson Koziell, GISP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Ram Maddali, PE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Yagnesh Jarmarwala, PMP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i="1" dirty="0" smtClean="0">
                <a:solidFill>
                  <a:schemeClr val="bg1"/>
                </a:solidFill>
              </a:rPr>
              <a:t>May 6, 2013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6844" y="719076"/>
            <a:ext cx="2078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endParaRPr lang="en-US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0" y="162437"/>
            <a:ext cx="6690132" cy="1380744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marL="0" indent="0" algn="r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200" i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latin typeface="Myriad Pro" pitchFamily="34" charset="0"/>
                <a:ea typeface="+mj-ea"/>
                <a:cs typeface="+mj-cs"/>
              </a:rPr>
              <a:t>Real-Time Speed and Delay Data Comparisons Using Hand Held Devices, Mobile Applications, and Web Published Maps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4294967295"/>
          </p:nvPr>
        </p:nvSpPr>
        <p:spPr>
          <a:xfrm>
            <a:off x="6741994" y="2699356"/>
            <a:ext cx="2402006" cy="43565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algn="l">
              <a:defRPr/>
            </a:pPr>
            <a:r>
              <a:rPr lang="en-US" sz="1800" dirty="0" smtClean="0">
                <a:solidFill>
                  <a:srgbClr val="92D050"/>
                </a:solidFill>
              </a:rPr>
              <a:t>TRB National Transportation Applications Conference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Google – May 9, 2012, 8:00 AM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Study – Dallas </a:t>
            </a:r>
            <a:r>
              <a:rPr lang="en-US" b="1" dirty="0" smtClean="0"/>
              <a:t>Texas Data Comparison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838" y="1912620"/>
            <a:ext cx="7336962" cy="429387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4024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INRIX – May 9, 2012, 8:00 AM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Study – Dallas </a:t>
            </a:r>
            <a:r>
              <a:rPr lang="en-US" b="1" dirty="0" smtClean="0"/>
              <a:t>Texas Data Comparison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68" y="1890561"/>
            <a:ext cx="4737195" cy="4391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CDM Smith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Application – May 9, 2012, 8:00 AM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Study – Dallas </a:t>
            </a:r>
            <a:r>
              <a:rPr lang="en-US" b="1" dirty="0" smtClean="0"/>
              <a:t>Texas Data Comparison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42" y="1896533"/>
            <a:ext cx="4607471" cy="431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Google/Bing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Historical Data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ArcGIS Online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“Out of Box” and Custom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Applications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Advantages/Disadvantages of Different Data Collection Methods</a:t>
            </a:r>
            <a:endParaRPr lang="en-US" b="1" dirty="0"/>
          </a:p>
        </p:txBody>
      </p:sp>
      <p:pic>
        <p:nvPicPr>
          <p:cNvPr id="1026" name="Picture 2" descr="C:\Users\koziellbj\AppData\Local\Microsoft\Windows\Temporary Internet Files\Content.Outlook\50RZI0LV\photo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91736"/>
            <a:ext cx="3166532" cy="474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531" y="1524618"/>
            <a:ext cx="4914379" cy="483817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Typically “Small Investment, </a:t>
            </a:r>
            <a:br>
              <a:rPr lang="en-US" b="1" dirty="0" smtClean="0">
                <a:solidFill>
                  <a:schemeClr val="tx2"/>
                </a:solidFill>
                <a:latin typeface="+mj-lt"/>
              </a:rPr>
            </a:br>
            <a:r>
              <a:rPr lang="en-US" b="1" dirty="0" smtClean="0">
                <a:solidFill>
                  <a:schemeClr val="tx2"/>
                </a:solidFill>
                <a:latin typeface="+mj-lt"/>
              </a:rPr>
              <a:t>High Return”.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This is Not Rocket Science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Base GIS Software Has These </a:t>
            </a:r>
            <a:br>
              <a:rPr lang="en-US" b="1" dirty="0" smtClean="0">
                <a:solidFill>
                  <a:schemeClr val="tx2"/>
                </a:solidFill>
                <a:latin typeface="+mj-lt"/>
              </a:rPr>
            </a:br>
            <a:r>
              <a:rPr lang="en-US" b="1" dirty="0" smtClean="0">
                <a:solidFill>
                  <a:schemeClr val="tx2"/>
                </a:solidFill>
                <a:latin typeface="+mj-lt"/>
              </a:rPr>
              <a:t>Capabilities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Leverage GIS to Enhance Model Accuracy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Comments and Opinions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111375"/>
            <a:ext cx="31146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latin typeface="+mj-lt"/>
              </a:rPr>
              <a:t>Contacts:	</a:t>
            </a:r>
            <a:r>
              <a:rPr lang="en-US" b="1" dirty="0" smtClean="0">
                <a:latin typeface="+mj-lt"/>
              </a:rPr>
              <a:t>Bryson Koziell, GISP Group Leader/Project Manager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			</a:t>
            </a:r>
            <a:r>
              <a:rPr lang="en-US" b="1" dirty="0" smtClean="0">
                <a:latin typeface="+mj-lt"/>
                <a:hlinkClick r:id="rId2"/>
              </a:rPr>
              <a:t>Koziellbj@cdmsmith.com</a:t>
            </a:r>
            <a:endParaRPr lang="en-US" b="1" dirty="0" smtClean="0">
              <a:latin typeface="+mj-lt"/>
            </a:endParaRPr>
          </a:p>
          <a:p>
            <a:pPr>
              <a:buNone/>
            </a:pPr>
            <a:r>
              <a:rPr lang="en-US" b="1" dirty="0">
                <a:latin typeface="+mj-lt"/>
              </a:rPr>
              <a:t>	</a:t>
            </a:r>
            <a:r>
              <a:rPr lang="en-US" b="1" dirty="0" smtClean="0">
                <a:latin typeface="+mj-lt"/>
              </a:rPr>
              <a:t>		</a:t>
            </a:r>
          </a:p>
          <a:p>
            <a:pPr>
              <a:buNone/>
            </a:pPr>
            <a:r>
              <a:rPr lang="en-US" b="1" dirty="0">
                <a:latin typeface="+mj-lt"/>
              </a:rPr>
              <a:t>	</a:t>
            </a:r>
            <a:r>
              <a:rPr lang="en-US" b="1" dirty="0" smtClean="0">
                <a:latin typeface="+mj-lt"/>
              </a:rPr>
              <a:t>		Ram Maddali, P.E., Project Manager</a:t>
            </a:r>
          </a:p>
          <a:p>
            <a:pPr>
              <a:buNone/>
            </a:pPr>
            <a:r>
              <a:rPr lang="en-US" b="1" dirty="0">
                <a:latin typeface="+mj-lt"/>
              </a:rPr>
              <a:t>	</a:t>
            </a:r>
            <a:r>
              <a:rPr lang="en-US" b="1" dirty="0" smtClean="0">
                <a:latin typeface="+mj-lt"/>
              </a:rPr>
              <a:t>		</a:t>
            </a:r>
            <a:r>
              <a:rPr lang="en-US" b="1" dirty="0" smtClean="0">
                <a:latin typeface="+mj-lt"/>
                <a:hlinkClick r:id="rId3"/>
              </a:rPr>
              <a:t>maddalirs@cdmsmith.com</a:t>
            </a:r>
            <a:endParaRPr lang="en-US" b="1" dirty="0" smtClean="0">
              <a:latin typeface="+mj-lt"/>
            </a:endParaRPr>
          </a:p>
          <a:p>
            <a:pPr>
              <a:buNone/>
            </a:pPr>
            <a:endParaRPr lang="en-US" b="1" dirty="0">
              <a:latin typeface="+mj-lt"/>
            </a:endParaRPr>
          </a:p>
          <a:p>
            <a:pPr>
              <a:buNone/>
            </a:pPr>
            <a:r>
              <a:rPr lang="en-US" b="1" dirty="0" smtClean="0">
                <a:latin typeface="+mj-lt"/>
              </a:rPr>
              <a:t>			Yagnesh Jarmarwala, PMP, Project Manager</a:t>
            </a:r>
          </a:p>
          <a:p>
            <a:pPr>
              <a:buNone/>
            </a:pPr>
            <a:r>
              <a:rPr lang="en-US" b="1" dirty="0">
                <a:latin typeface="+mj-lt"/>
              </a:rPr>
              <a:t>	</a:t>
            </a:r>
            <a:r>
              <a:rPr lang="en-US" b="1" dirty="0" smtClean="0">
                <a:latin typeface="+mj-lt"/>
              </a:rPr>
              <a:t>		</a:t>
            </a:r>
            <a:r>
              <a:rPr lang="en-US" b="1" dirty="0" smtClean="0">
                <a:latin typeface="+mj-lt"/>
                <a:hlinkClick r:id="rId4"/>
              </a:rPr>
              <a:t>jarmarwalaym@cdmsmith.com</a:t>
            </a:r>
            <a:endParaRPr lang="en-US" b="1" dirty="0" smtClean="0">
              <a:latin typeface="+mj-lt"/>
            </a:endParaRPr>
          </a:p>
          <a:p>
            <a:pPr>
              <a:buNone/>
            </a:pPr>
            <a:endParaRPr lang="en-US" b="1" dirty="0" smtClean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 and Contact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-47 Speed Delay Run Routes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0506" y="1489075"/>
            <a:ext cx="6356350" cy="49117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Speed and delay data collection planning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69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2" y="0"/>
            <a:ext cx="7712148" cy="1417638"/>
          </a:xfrm>
        </p:spPr>
        <p:txBody>
          <a:bodyPr/>
          <a:lstStyle/>
          <a:p>
            <a:r>
              <a:rPr lang="en-US" b="1" dirty="0" smtClean="0"/>
              <a:t>Technology is Evolving Rapidly…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999" y="3970850"/>
            <a:ext cx="561975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1676400"/>
            <a:ext cx="7086600" cy="229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GIS and Mobile Applications Capabilities Growing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Feed Data to “Any” Device in Any Location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Collect Data and Analyze in GIS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Key Tools to Support Travel Demand Modeling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76" y="68580"/>
            <a:ext cx="8899524" cy="1326198"/>
          </a:xfrm>
        </p:spPr>
        <p:txBody>
          <a:bodyPr/>
          <a:lstStyle/>
          <a:p>
            <a:r>
              <a:rPr lang="en-US" sz="2800" b="1" dirty="0" smtClean="0"/>
              <a:t>This Evolution Opens Up New Opportunities…</a:t>
            </a:r>
            <a:br>
              <a:rPr lang="en-US" sz="2800" b="1" dirty="0" smtClean="0"/>
            </a:br>
            <a:r>
              <a:rPr lang="en-US" sz="2800" b="1" dirty="0" smtClean="0"/>
              <a:t>Beyond Mapping</a:t>
            </a:r>
            <a:endParaRPr lang="en-US" sz="2800" b="1" dirty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594512"/>
            <a:ext cx="7086600" cy="411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Real-Time Data Collection</a:t>
            </a:r>
          </a:p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Historical and current data availability</a:t>
            </a:r>
          </a:p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Enhanced Data Display and Analysis</a:t>
            </a:r>
          </a:p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Feed models</a:t>
            </a:r>
          </a:p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Planning</a:t>
            </a:r>
          </a:p>
          <a:p>
            <a:pPr lvl="1">
              <a:spcAft>
                <a:spcPts val="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Population</a:t>
            </a:r>
          </a:p>
          <a:p>
            <a:pPr lvl="1">
              <a:spcAft>
                <a:spcPts val="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Workforce Statistics</a:t>
            </a:r>
          </a:p>
          <a:p>
            <a:pPr lvl="1">
              <a:spcAft>
                <a:spcPts val="600"/>
              </a:spcAft>
            </a:pPr>
            <a:endParaRPr lang="en-US" b="1" dirty="0" smtClean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None/>
            </a:pPr>
            <a:endParaRPr lang="en-US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</a:pPr>
            <a:endParaRPr lang="en-US" b="1" dirty="0">
              <a:latin typeface="Calibri" pitchFamily="34" charset="0"/>
            </a:endParaRPr>
          </a:p>
        </p:txBody>
      </p:sp>
      <p:pic>
        <p:nvPicPr>
          <p:cNvPr id="14" name="Picture 13" descr="Mobil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0975" y="1805712"/>
            <a:ext cx="2139665" cy="160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10" y="2958606"/>
            <a:ext cx="2577384" cy="208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75" y="3725171"/>
            <a:ext cx="2190146" cy="23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474" y="1469180"/>
            <a:ext cx="5508625" cy="479330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Many New Devices</a:t>
            </a:r>
          </a:p>
          <a:p>
            <a:pPr lvl="1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GPS Receivers, Trimble Yuma</a:t>
            </a:r>
          </a:p>
          <a:p>
            <a:pPr lvl="1">
              <a:spcBef>
                <a:spcPts val="1800"/>
              </a:spcBef>
            </a:pPr>
            <a:r>
              <a:rPr lang="en-US" sz="2000" dirty="0" err="1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iPad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iPad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 Mini, </a:t>
            </a:r>
            <a:r>
              <a:rPr lang="en-US" sz="2000" dirty="0" err="1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iPhone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 applications</a:t>
            </a:r>
          </a:p>
          <a:p>
            <a:pPr lvl="1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Ruggedized Field Computers</a:t>
            </a:r>
          </a:p>
          <a:p>
            <a:pPr lvl="1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MingLiU-ExtB" pitchFamily="18" charset="-120"/>
              </a:rPr>
              <a:t>Smart Phones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Choose Your Weapon </a:t>
            </a:r>
            <a:br>
              <a:rPr lang="en-US" b="1" dirty="0">
                <a:solidFill>
                  <a:schemeClr val="tx2"/>
                </a:solidFill>
                <a:latin typeface="+mj-lt"/>
              </a:rPr>
            </a:br>
            <a:r>
              <a:rPr lang="en-US" b="1" dirty="0" smtClean="0">
                <a:solidFill>
                  <a:schemeClr val="tx2"/>
                </a:solidFill>
                <a:latin typeface="+mj-lt"/>
              </a:rPr>
              <a:t>Carefully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Considerations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:   Users, Field </a:t>
            </a:r>
            <a:br>
              <a:rPr lang="en-US" sz="2000" dirty="0">
                <a:solidFill>
                  <a:schemeClr val="tx2"/>
                </a:solidFill>
                <a:latin typeface="+mn-lt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</a:rPr>
              <a:t>Conditions, GPS Accuracy</a:t>
            </a:r>
          </a:p>
          <a:p>
            <a:pPr marL="457200" lvl="1" indent="0">
              <a:spcBef>
                <a:spcPts val="1800"/>
              </a:spcBef>
              <a:buNone/>
            </a:pPr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Hardware Trends Supporting Data Collection</a:t>
            </a:r>
            <a:endParaRPr lang="en-US" b="1" dirty="0"/>
          </a:p>
        </p:txBody>
      </p:sp>
      <p:pic>
        <p:nvPicPr>
          <p:cNvPr id="4" name="Picture 3" descr="YUM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6425">
            <a:off x="6180868" y="1691331"/>
            <a:ext cx="2742094" cy="205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Field GIS - Panasonic H2 Tablet 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89441">
            <a:off x="4110295" y="4055129"/>
            <a:ext cx="3085963" cy="23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ipad in 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92657" y="3931275"/>
            <a:ext cx="1579886" cy="211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475" y="1514900"/>
            <a:ext cx="4312285" cy="479330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ArcGIS Online</a:t>
            </a:r>
          </a:p>
          <a:p>
            <a:pPr lvl="1"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Maps and Applications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World Traffic </a:t>
            </a:r>
            <a:r>
              <a:rPr lang="en-US" b="1" dirty="0" smtClean="0">
                <a:solidFill>
                  <a:schemeClr val="tx2"/>
                </a:solidFill>
                <a:latin typeface="+mj-lt"/>
              </a:rPr>
              <a:t>Service</a:t>
            </a:r>
          </a:p>
          <a:p>
            <a:pPr lvl="1"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Store and Collect Data</a:t>
            </a:r>
          </a:p>
          <a:p>
            <a:pPr lvl="1"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Use on any platform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Applications Supporting Traffic Data Collection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1" y="1959265"/>
            <a:ext cx="4627902" cy="4066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475" y="1514900"/>
            <a:ext cx="4696015" cy="479330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Bing</a:t>
            </a:r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Google</a:t>
            </a:r>
          </a:p>
          <a:p>
            <a:pPr>
              <a:spcBef>
                <a:spcPts val="1800"/>
              </a:spcBef>
            </a:pPr>
            <a:r>
              <a:rPr lang="en-US" b="1" dirty="0" err="1" smtClean="0">
                <a:solidFill>
                  <a:schemeClr val="tx2"/>
                </a:solidFill>
                <a:latin typeface="+mj-lt"/>
              </a:rPr>
              <a:t>Waze</a:t>
            </a:r>
            <a:endParaRPr lang="en-US" b="1" dirty="0" smtClean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1800"/>
              </a:spcBef>
            </a:pPr>
            <a:endParaRPr lang="en-US" b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Applications Supporting Traffic Data Collection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66" y="1623832"/>
            <a:ext cx="3044993" cy="2475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3446466"/>
            <a:ext cx="3502867" cy="2759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3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475" y="1514900"/>
            <a:ext cx="4571365" cy="479330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INRIX</a:t>
            </a:r>
          </a:p>
          <a:p>
            <a:pPr lvl="1"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Historic Traffic Data</a:t>
            </a:r>
          </a:p>
          <a:p>
            <a:pPr lvl="1"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.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csv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format</a:t>
            </a:r>
          </a:p>
          <a:p>
            <a:pPr lvl="1"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Easily converted into GIS</a:t>
            </a:r>
          </a:p>
          <a:p>
            <a:pPr>
              <a:spcBef>
                <a:spcPts val="1800"/>
              </a:spcBef>
            </a:pP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Waze</a:t>
            </a:r>
            <a:endParaRPr lang="en-US" sz="2000" b="1" dirty="0" smtClean="0">
              <a:solidFill>
                <a:schemeClr val="tx2"/>
              </a:solidFill>
              <a:latin typeface="+mj-lt"/>
            </a:endParaRPr>
          </a:p>
          <a:p>
            <a:pPr lvl="1"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Data collected by users</a:t>
            </a:r>
          </a:p>
          <a:p>
            <a:pPr lvl="1"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Current traffic conditions</a:t>
            </a:r>
          </a:p>
          <a:p>
            <a:pPr>
              <a:spcBef>
                <a:spcPts val="1800"/>
              </a:spcBef>
            </a:pPr>
            <a:endParaRPr lang="en-US" sz="2000" b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Sources Supporting Traffic Data Collection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43" y="3177540"/>
            <a:ext cx="4438445" cy="3153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hlinkClick r:id="rId2" action="ppaction://hlinksldjump"/>
              </a:rPr>
              <a:t>Mobile Application Used to Collect Traffic Data</a:t>
            </a:r>
            <a:endParaRPr lang="en-US" sz="2000" b="1" dirty="0" smtClean="0">
              <a:solidFill>
                <a:schemeClr val="tx2"/>
              </a:solidFill>
              <a:latin typeface="+mj-lt"/>
            </a:endParaRP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Drivers sent out in intervals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Traffic Data Fed to GIS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GIS Used to Analyze and Display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Results Compared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INRIX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Google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Field data compared to model results</a:t>
            </a:r>
          </a:p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Case Study – Dallas Texas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43" y="3276600"/>
            <a:ext cx="3357611" cy="280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Mobile Application Used to Collect Traffic Data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Drivers sent out in intervals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Traffic Data Fed to GIS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GIS Used to Analyze and Display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Results Compared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INRIX</a:t>
            </a:r>
          </a:p>
          <a:p>
            <a:pPr lvl="1"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Google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chemeClr val="tx2"/>
                </a:solidFill>
              </a:rPr>
              <a:t>Field data compared to model results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Case Study – Dallas Texas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43" y="3276600"/>
            <a:ext cx="3357611" cy="280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44" y="2338031"/>
            <a:ext cx="3458578" cy="378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3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work Dark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Orientation xmlns="e82d9c9c-0106-4092-b4b0-0a0a115e3169">Portrait</Orientation>
    <Size xmlns="e82d9c9c-0106-4092-b4b0-0a0a115e3169" xsi:nil="true"/>
    <Document_x0020_Type xmlns="e82d9c9c-0106-4092-b4b0-0a0a115e3169" xsi:nil="true"/>
    <Product xmlns="e82d9c9c-0106-4092-b4b0-0a0a115e3169" xsi:nil="true"/>
    <Design_x0020_Theme xmlns="e82d9c9c-0106-4092-b4b0-0a0a115e31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C7DDF731A7245BD9C9D6BB8130A5F" ma:contentTypeVersion="6" ma:contentTypeDescription="Create a new document." ma:contentTypeScope="" ma:versionID="674075c05a00f930644295ffcbd92cee">
  <xsd:schema xmlns:xsd="http://www.w3.org/2001/XMLSchema" xmlns:p="http://schemas.microsoft.com/office/2006/metadata/properties" xmlns:ns2="e82d9c9c-0106-4092-b4b0-0a0a115e3169" targetNamespace="http://schemas.microsoft.com/office/2006/metadata/properties" ma:root="true" ma:fieldsID="b7b1742f54378915900dc2f349c5fd99" ns2:_="">
    <xsd:import namespace="e82d9c9c-0106-4092-b4b0-0a0a115e316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Design_x0020_Theme" minOccurs="0"/>
                <xsd:element ref="ns2:Size" minOccurs="0"/>
                <xsd:element ref="ns2:Orientation" minOccurs="0"/>
                <xsd:element ref="ns2:Produc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e82d9c9c-0106-4092-b4b0-0a0a115e3169" elementFormDefault="qualified">
    <xsd:import namespace="http://schemas.microsoft.com/office/2006/documentManagement/types"/>
    <xsd:element name="Document_x0020_Type" ma:index="1" nillable="true" ma:displayName="Document Type" ma:format="RadioButtons" ma:internalName="Document_x0020_Type">
      <xsd:simpleType>
        <xsd:restriction base="dms:Choice">
          <xsd:enumeration value="InDesign"/>
          <xsd:enumeration value="Word"/>
          <xsd:enumeration value="PowerPoint"/>
          <xsd:enumeration value="Other"/>
        </xsd:restriction>
      </xsd:simpleType>
    </xsd:element>
    <xsd:element name="Design_x0020_Theme" ma:index="2" nillable="true" ma:displayName="Design Theme" ma:format="RadioButtons" ma:internalName="Design_x0020_Theme">
      <xsd:simpleType>
        <xsd:restriction base="dms:Choice">
          <xsd:enumeration value="Foundation"/>
          <xsd:enumeration value="Framework"/>
          <xsd:enumeration value="Focus"/>
          <xsd:enumeration value="N/A"/>
        </xsd:restriction>
      </xsd:simpleType>
    </xsd:element>
    <xsd:element name="Size" ma:index="3" nillable="true" ma:displayName="Size" ma:format="RadioButtons" ma:internalName="Size">
      <xsd:simpleType>
        <xsd:restriction base="dms:Choice">
          <xsd:enumeration value="US Letter"/>
          <xsd:enumeration value="A4"/>
          <xsd:enumeration value="Binder"/>
          <xsd:enumeration value="Other"/>
        </xsd:restriction>
      </xsd:simpleType>
    </xsd:element>
    <xsd:element name="Orientation" ma:index="4" nillable="true" ma:displayName="Orientation" ma:default="Portrait" ma:format="RadioButtons" ma:internalName="Orientation">
      <xsd:simpleType>
        <xsd:restriction base="dms:Choice">
          <xsd:enumeration value="Portrait"/>
          <xsd:enumeration value="Landscape"/>
        </xsd:restriction>
      </xsd:simpleType>
    </xsd:element>
    <xsd:element name="Product" ma:index="5" nillable="true" ma:displayName="Product" ma:format="RadioButtons" ma:internalName="Product">
      <xsd:simpleType>
        <xsd:restriction base="dms:Choice">
          <xsd:enumeration value="Covers"/>
          <xsd:enumeration value="Tabs"/>
          <xsd:enumeration value="CDs"/>
          <xsd:enumeration value="Brochures"/>
          <xsd:enumeration value="Leave-behinds"/>
          <xsd:enumeration value="PPT Presentations"/>
          <xsd:enumeration value="Exhibit Booth"/>
          <xsd:enumeration value="Fact Sheet"/>
          <xsd:enumeration value="Ads"/>
          <xsd:enumeration value="SPI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 ma:readOnly="tru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611E3FE-CB3F-4FE4-817C-6E495AD7B12F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e82d9c9c-0106-4092-b4b0-0a0a115e3169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51F987-4262-464A-90CF-E187D5AA71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BDF33C-2AE9-4170-8E87-E4CB1C86D0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d9c9c-0106-4092-b4b0-0a0a115e316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CTR Improvement Plan New</Template>
  <TotalTime>4184</TotalTime>
  <Words>349</Words>
  <Application>Microsoft Office PowerPoint</Application>
  <PresentationFormat>On-screen Show (4:3)</PresentationFormat>
  <Paragraphs>95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Framework Dark</vt:lpstr>
      <vt:lpstr>PowerPoint Presentation</vt:lpstr>
      <vt:lpstr>Technology is Evolving Rapidly…</vt:lpstr>
      <vt:lpstr>This Evolution Opens Up New Opportunities… Beyond Mapping</vt:lpstr>
      <vt:lpstr>Hardware Trends Supporting Data Collection</vt:lpstr>
      <vt:lpstr>Applications Supporting Traffic Data Collection</vt:lpstr>
      <vt:lpstr>Applications Supporting Traffic Data Collection</vt:lpstr>
      <vt:lpstr>Data Sources Supporting Traffic Data Collection</vt:lpstr>
      <vt:lpstr>Case Study – Dallas Texas</vt:lpstr>
      <vt:lpstr>Case Study – Dallas Texas</vt:lpstr>
      <vt:lpstr>Case Study – Dallas Texas Data Comparison</vt:lpstr>
      <vt:lpstr>Case Study – Dallas Texas Data Comparison</vt:lpstr>
      <vt:lpstr>Case Study – Dallas Texas Data Comparison</vt:lpstr>
      <vt:lpstr>Advantages/Disadvantages of Different Data Collection Methods</vt:lpstr>
      <vt:lpstr>Comments and Opinions</vt:lpstr>
      <vt:lpstr>Questions and Contact</vt:lpstr>
      <vt:lpstr>Speed and delay data collection planning</vt:lpstr>
    </vt:vector>
  </TitlesOfParts>
  <Company>CDM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CDM</dc:creator>
  <cp:lastModifiedBy>CDM</cp:lastModifiedBy>
  <cp:revision>233</cp:revision>
  <cp:lastPrinted>2012-08-07T15:19:42Z</cp:lastPrinted>
  <dcterms:created xsi:type="dcterms:W3CDTF">2011-05-25T12:29:42Z</dcterms:created>
  <dcterms:modified xsi:type="dcterms:W3CDTF">2013-05-06T13:40:33Z</dcterms:modified>
</cp:coreProperties>
</file>