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6" r:id="rId2"/>
    <p:sldId id="313" r:id="rId3"/>
    <p:sldId id="301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1" r:id="rId12"/>
    <p:sldId id="352" r:id="rId13"/>
    <p:sldId id="355" r:id="rId14"/>
    <p:sldId id="363" r:id="rId15"/>
    <p:sldId id="353" r:id="rId16"/>
    <p:sldId id="356" r:id="rId17"/>
    <p:sldId id="357" r:id="rId18"/>
    <p:sldId id="354" r:id="rId19"/>
    <p:sldId id="342" r:id="rId20"/>
    <p:sldId id="362" r:id="rId21"/>
    <p:sldId id="350" r:id="rId22"/>
    <p:sldId id="330" r:id="rId23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27" autoAdjust="0"/>
  </p:normalViewPr>
  <p:slideViewPr>
    <p:cSldViewPr showGuides="1">
      <p:cViewPr>
        <p:scale>
          <a:sx n="81" d="100"/>
          <a:sy n="81" d="100"/>
        </p:scale>
        <p:origin x="-2490" y="-858"/>
      </p:cViewPr>
      <p:guideLst>
        <p:guide orient="horz" pos="890"/>
        <p:guide orient="horz" pos="3793"/>
        <p:guide pos="340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-35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ssignmentQualit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ssignmentQual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Departure Profile</a:t>
            </a:r>
            <a:r>
              <a:rPr lang="en-US" baseline="0"/>
              <a:t> From Origins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No Dep Choice</c:v>
          </c:tx>
          <c:invertIfNegative val="0"/>
          <c:cat>
            <c:numRef>
              <c:f>DepProfile!$C$1:$N$1</c:f>
              <c:numCache>
                <c:formatCode>h:mm:ss</c:formatCode>
                <c:ptCount val="12"/>
                <c:pt idx="0">
                  <c:v>0.66666666666666663</c:v>
                </c:pt>
                <c:pt idx="1">
                  <c:v>0.67361111111111116</c:v>
                </c:pt>
                <c:pt idx="2">
                  <c:v>0.68055555555555602</c:v>
                </c:pt>
                <c:pt idx="3">
                  <c:v>0.6875</c:v>
                </c:pt>
                <c:pt idx="4">
                  <c:v>0.69444444444444497</c:v>
                </c:pt>
                <c:pt idx="5">
                  <c:v>0.70138888888888895</c:v>
                </c:pt>
                <c:pt idx="6">
                  <c:v>0.70833333333333404</c:v>
                </c:pt>
                <c:pt idx="7">
                  <c:v>0.71527777777777801</c:v>
                </c:pt>
                <c:pt idx="8">
                  <c:v>0.72222222222222299</c:v>
                </c:pt>
                <c:pt idx="9">
                  <c:v>0.72916666666666696</c:v>
                </c:pt>
                <c:pt idx="10">
                  <c:v>0.73611111111111205</c:v>
                </c:pt>
                <c:pt idx="11">
                  <c:v>0.74305555555555602</c:v>
                </c:pt>
              </c:numCache>
            </c:numRef>
          </c:cat>
          <c:val>
            <c:numRef>
              <c:f>DepProfile!$C$2:$N$2</c:f>
              <c:numCache>
                <c:formatCode>0</c:formatCode>
                <c:ptCount val="12"/>
                <c:pt idx="0">
                  <c:v>66476.838457999998</c:v>
                </c:pt>
                <c:pt idx="1">
                  <c:v>66476.838457999998</c:v>
                </c:pt>
                <c:pt idx="2">
                  <c:v>66476.838457999998</c:v>
                </c:pt>
                <c:pt idx="3">
                  <c:v>66476.838457999998</c:v>
                </c:pt>
                <c:pt idx="4">
                  <c:v>66476.838457999998</c:v>
                </c:pt>
                <c:pt idx="5">
                  <c:v>66476.838457999998</c:v>
                </c:pt>
                <c:pt idx="6">
                  <c:v>66476.838457999998</c:v>
                </c:pt>
                <c:pt idx="7">
                  <c:v>66476.838457999998</c:v>
                </c:pt>
                <c:pt idx="8">
                  <c:v>66476.838457999998</c:v>
                </c:pt>
                <c:pt idx="9">
                  <c:v>66476.838457999998</c:v>
                </c:pt>
                <c:pt idx="10">
                  <c:v>66476.838457999998</c:v>
                </c:pt>
                <c:pt idx="11">
                  <c:v>66476.838457999998</c:v>
                </c:pt>
              </c:numCache>
            </c:numRef>
          </c:val>
        </c:ser>
        <c:ser>
          <c:idx val="2"/>
          <c:order val="1"/>
          <c:tx>
            <c:v>Dep Choice with shoulder</c:v>
          </c:tx>
          <c:invertIfNegative val="0"/>
          <c:cat>
            <c:numRef>
              <c:f>DepProfile!$C$1:$N$1</c:f>
              <c:numCache>
                <c:formatCode>h:mm:ss</c:formatCode>
                <c:ptCount val="12"/>
                <c:pt idx="0">
                  <c:v>0.66666666666666663</c:v>
                </c:pt>
                <c:pt idx="1">
                  <c:v>0.67361111111111116</c:v>
                </c:pt>
                <c:pt idx="2">
                  <c:v>0.68055555555555602</c:v>
                </c:pt>
                <c:pt idx="3">
                  <c:v>0.6875</c:v>
                </c:pt>
                <c:pt idx="4">
                  <c:v>0.69444444444444497</c:v>
                </c:pt>
                <c:pt idx="5">
                  <c:v>0.70138888888888895</c:v>
                </c:pt>
                <c:pt idx="6">
                  <c:v>0.70833333333333404</c:v>
                </c:pt>
                <c:pt idx="7">
                  <c:v>0.71527777777777801</c:v>
                </c:pt>
                <c:pt idx="8">
                  <c:v>0.72222222222222299</c:v>
                </c:pt>
                <c:pt idx="9">
                  <c:v>0.72916666666666696</c:v>
                </c:pt>
                <c:pt idx="10">
                  <c:v>0.73611111111111205</c:v>
                </c:pt>
                <c:pt idx="11">
                  <c:v>0.74305555555555602</c:v>
                </c:pt>
              </c:numCache>
            </c:numRef>
          </c:cat>
          <c:val>
            <c:numRef>
              <c:f>DepProfile!$C$3:$N$3</c:f>
              <c:numCache>
                <c:formatCode>0</c:formatCode>
                <c:ptCount val="12"/>
                <c:pt idx="0">
                  <c:v>70034.733361000006</c:v>
                </c:pt>
                <c:pt idx="1">
                  <c:v>69070.063618999993</c:v>
                </c:pt>
                <c:pt idx="2">
                  <c:v>68124.696173999997</c:v>
                </c:pt>
                <c:pt idx="3">
                  <c:v>67279.343850999998</c:v>
                </c:pt>
                <c:pt idx="4">
                  <c:v>65439.291781</c:v>
                </c:pt>
                <c:pt idx="5">
                  <c:v>64005.841996000003</c:v>
                </c:pt>
                <c:pt idx="6">
                  <c:v>59600.949748999999</c:v>
                </c:pt>
                <c:pt idx="7">
                  <c:v>58316.608481000003</c:v>
                </c:pt>
                <c:pt idx="8">
                  <c:v>57236.472670000003</c:v>
                </c:pt>
                <c:pt idx="9">
                  <c:v>57177.495970000004</c:v>
                </c:pt>
                <c:pt idx="10">
                  <c:v>57394.584242999998</c:v>
                </c:pt>
                <c:pt idx="11">
                  <c:v>58181.711769000001</c:v>
                </c:pt>
              </c:numCache>
            </c:numRef>
          </c:val>
        </c:ser>
        <c:ser>
          <c:idx val="0"/>
          <c:order val="2"/>
          <c:tx>
            <c:v>Dep Choice wihout Shoulder</c:v>
          </c:tx>
          <c:invertIfNegative val="0"/>
          <c:cat>
            <c:numRef>
              <c:f>DepProfile!$C$1:$N$1</c:f>
              <c:numCache>
                <c:formatCode>h:mm:ss</c:formatCode>
                <c:ptCount val="12"/>
                <c:pt idx="0">
                  <c:v>0.66666666666666663</c:v>
                </c:pt>
                <c:pt idx="1">
                  <c:v>0.67361111111111116</c:v>
                </c:pt>
                <c:pt idx="2">
                  <c:v>0.68055555555555602</c:v>
                </c:pt>
                <c:pt idx="3">
                  <c:v>0.6875</c:v>
                </c:pt>
                <c:pt idx="4">
                  <c:v>0.69444444444444497</c:v>
                </c:pt>
                <c:pt idx="5">
                  <c:v>0.70138888888888895</c:v>
                </c:pt>
                <c:pt idx="6">
                  <c:v>0.70833333333333404</c:v>
                </c:pt>
                <c:pt idx="7">
                  <c:v>0.71527777777777801</c:v>
                </c:pt>
                <c:pt idx="8">
                  <c:v>0.72222222222222299</c:v>
                </c:pt>
                <c:pt idx="9">
                  <c:v>0.72916666666666696</c:v>
                </c:pt>
                <c:pt idx="10">
                  <c:v>0.73611111111111205</c:v>
                </c:pt>
                <c:pt idx="11">
                  <c:v>0.74305555555555602</c:v>
                </c:pt>
              </c:numCache>
            </c:numRef>
          </c:cat>
          <c:val>
            <c:numRef>
              <c:f>DepProfile!$C$4:$N$4</c:f>
              <c:numCache>
                <c:formatCode>0</c:formatCode>
                <c:ptCount val="12"/>
                <c:pt idx="0">
                  <c:v>115656.342923</c:v>
                </c:pt>
                <c:pt idx="1">
                  <c:v>70349.492337999996</c:v>
                </c:pt>
                <c:pt idx="2">
                  <c:v>68964.362813</c:v>
                </c:pt>
                <c:pt idx="3">
                  <c:v>67242.343133000002</c:v>
                </c:pt>
                <c:pt idx="4">
                  <c:v>65213.548032999999</c:v>
                </c:pt>
                <c:pt idx="5">
                  <c:v>63377.518576000002</c:v>
                </c:pt>
                <c:pt idx="6">
                  <c:v>58787.783286999998</c:v>
                </c:pt>
                <c:pt idx="7">
                  <c:v>57895.613705000003</c:v>
                </c:pt>
                <c:pt idx="8">
                  <c:v>57064.832448000001</c:v>
                </c:pt>
                <c:pt idx="9">
                  <c:v>56926.154536000002</c:v>
                </c:pt>
                <c:pt idx="10">
                  <c:v>57558.593466999999</c:v>
                </c:pt>
                <c:pt idx="11">
                  <c:v>58685.476240999997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9402112"/>
        <c:axId val="79404032"/>
      </c:barChart>
      <c:catAx>
        <c:axId val="79402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Slice</a:t>
                </a:r>
              </a:p>
            </c:rich>
          </c:tx>
          <c:layout/>
          <c:overlay val="0"/>
        </c:title>
        <c:numFmt formatCode="h:mm:ss" sourceLinked="1"/>
        <c:majorTickMark val="none"/>
        <c:minorTickMark val="none"/>
        <c:tickLblPos val="nextTo"/>
        <c:crossAx val="79404032"/>
        <c:crosses val="autoZero"/>
        <c:auto val="1"/>
        <c:lblAlgn val="ctr"/>
        <c:lblOffset val="100"/>
        <c:noMultiLvlLbl val="0"/>
      </c:catAx>
      <c:valAx>
        <c:axId val="794040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Exit Flow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79402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Convergence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No Dep Choice, 0.088</c:v>
          </c:tx>
          <c:cat>
            <c:numRef>
              <c:f>RelGapNoDepChoice!$A$2:$A$34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RelGapNoDepChoice!$B$2:$B$34</c:f>
              <c:numCache>
                <c:formatCode>General</c:formatCode>
                <c:ptCount val="33"/>
                <c:pt idx="0">
                  <c:v>1</c:v>
                </c:pt>
                <c:pt idx="1">
                  <c:v>5.0018099999999999</c:v>
                </c:pt>
                <c:pt idx="2">
                  <c:v>8.7018249999999995</c:v>
                </c:pt>
                <c:pt idx="3">
                  <c:v>8.9008339999999997</c:v>
                </c:pt>
                <c:pt idx="4">
                  <c:v>8.3059320000000003</c:v>
                </c:pt>
                <c:pt idx="5">
                  <c:v>7.8458180000000004</c:v>
                </c:pt>
                <c:pt idx="6">
                  <c:v>7.188809</c:v>
                </c:pt>
                <c:pt idx="7">
                  <c:v>7.2964840000000004</c:v>
                </c:pt>
                <c:pt idx="8">
                  <c:v>6.8052549999999998</c:v>
                </c:pt>
                <c:pt idx="9">
                  <c:v>5.3189760000000001</c:v>
                </c:pt>
                <c:pt idx="10">
                  <c:v>3.9189590000000001</c:v>
                </c:pt>
                <c:pt idx="11">
                  <c:v>2.7475510000000001</c:v>
                </c:pt>
                <c:pt idx="12">
                  <c:v>1.1338269999999999</c:v>
                </c:pt>
                <c:pt idx="13">
                  <c:v>0.441108</c:v>
                </c:pt>
                <c:pt idx="14">
                  <c:v>0.25995099999999999</c:v>
                </c:pt>
                <c:pt idx="15">
                  <c:v>0.25930999999999998</c:v>
                </c:pt>
                <c:pt idx="16">
                  <c:v>0.29510900000000001</c:v>
                </c:pt>
                <c:pt idx="17">
                  <c:v>0.36958299999999999</c:v>
                </c:pt>
                <c:pt idx="18">
                  <c:v>0.316664</c:v>
                </c:pt>
                <c:pt idx="19">
                  <c:v>0.22125700000000001</c:v>
                </c:pt>
                <c:pt idx="20">
                  <c:v>0.18387899999999999</c:v>
                </c:pt>
                <c:pt idx="21">
                  <c:v>0.17013900000000001</c:v>
                </c:pt>
                <c:pt idx="22">
                  <c:v>0.12768199999999999</c:v>
                </c:pt>
                <c:pt idx="23">
                  <c:v>0.14541999999999999</c:v>
                </c:pt>
                <c:pt idx="24">
                  <c:v>0.11816599999999999</c:v>
                </c:pt>
                <c:pt idx="25">
                  <c:v>0.117452</c:v>
                </c:pt>
                <c:pt idx="26">
                  <c:v>0.105694</c:v>
                </c:pt>
                <c:pt idx="27">
                  <c:v>0.107446</c:v>
                </c:pt>
                <c:pt idx="28">
                  <c:v>0.104731</c:v>
                </c:pt>
                <c:pt idx="29">
                  <c:v>0.12681400000000001</c:v>
                </c:pt>
                <c:pt idx="30">
                  <c:v>0.116455</c:v>
                </c:pt>
                <c:pt idx="31">
                  <c:v>0.108635</c:v>
                </c:pt>
                <c:pt idx="32">
                  <c:v>8.8292999999999996E-2</c:v>
                </c:pt>
              </c:numCache>
            </c:numRef>
          </c:val>
          <c:smooth val="0"/>
        </c:ser>
        <c:ser>
          <c:idx val="1"/>
          <c:order val="1"/>
          <c:tx>
            <c:v>With Dep Choice, 0.185</c:v>
          </c:tx>
          <c:cat>
            <c:numRef>
              <c:f>RelGapNoDepChoice!$A$2:$A$34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RelGapNoDepChoice!$G$2:$G$34</c:f>
              <c:numCache>
                <c:formatCode>General</c:formatCode>
                <c:ptCount val="33"/>
                <c:pt idx="0">
                  <c:v>1</c:v>
                </c:pt>
                <c:pt idx="1">
                  <c:v>5.9223970000000001</c:v>
                </c:pt>
                <c:pt idx="2">
                  <c:v>11.083918000000001</c:v>
                </c:pt>
                <c:pt idx="3">
                  <c:v>15.742620000000001</c:v>
                </c:pt>
                <c:pt idx="4">
                  <c:v>16.712482000000001</c:v>
                </c:pt>
                <c:pt idx="5">
                  <c:v>15.266550000000001</c:v>
                </c:pt>
                <c:pt idx="6">
                  <c:v>15.235407</c:v>
                </c:pt>
                <c:pt idx="7">
                  <c:v>16.103268</c:v>
                </c:pt>
                <c:pt idx="8">
                  <c:v>16.811681</c:v>
                </c:pt>
                <c:pt idx="9">
                  <c:v>17.483360999999999</c:v>
                </c:pt>
                <c:pt idx="10">
                  <c:v>18.543873999999999</c:v>
                </c:pt>
                <c:pt idx="11">
                  <c:v>19.733422999999998</c:v>
                </c:pt>
                <c:pt idx="12">
                  <c:v>22.278473999999999</c:v>
                </c:pt>
                <c:pt idx="13">
                  <c:v>22.739678000000001</c:v>
                </c:pt>
                <c:pt idx="14">
                  <c:v>23.809683</c:v>
                </c:pt>
                <c:pt idx="15">
                  <c:v>21.257292</c:v>
                </c:pt>
                <c:pt idx="16">
                  <c:v>19.475687000000001</c:v>
                </c:pt>
                <c:pt idx="17">
                  <c:v>18.003183</c:v>
                </c:pt>
                <c:pt idx="18">
                  <c:v>18.224364999999999</c:v>
                </c:pt>
                <c:pt idx="19">
                  <c:v>16.218073</c:v>
                </c:pt>
                <c:pt idx="20">
                  <c:v>14.583083</c:v>
                </c:pt>
                <c:pt idx="21">
                  <c:v>13.242096</c:v>
                </c:pt>
                <c:pt idx="22">
                  <c:v>10.929328</c:v>
                </c:pt>
                <c:pt idx="23">
                  <c:v>8.7671620000000008</c:v>
                </c:pt>
                <c:pt idx="24">
                  <c:v>4.7987380000000002</c:v>
                </c:pt>
                <c:pt idx="25">
                  <c:v>1.31253</c:v>
                </c:pt>
                <c:pt idx="26">
                  <c:v>0.36264299999999999</c:v>
                </c:pt>
                <c:pt idx="27">
                  <c:v>0.241784</c:v>
                </c:pt>
                <c:pt idx="28">
                  <c:v>0.21077799999999999</c:v>
                </c:pt>
                <c:pt idx="29">
                  <c:v>0.204096</c:v>
                </c:pt>
                <c:pt idx="30">
                  <c:v>0.201464</c:v>
                </c:pt>
                <c:pt idx="31">
                  <c:v>0.19004099999999999</c:v>
                </c:pt>
                <c:pt idx="32">
                  <c:v>0.18560299999999999</c:v>
                </c:pt>
              </c:numCache>
            </c:numRef>
          </c:val>
          <c:smooth val="0"/>
        </c:ser>
        <c:ser>
          <c:idx val="2"/>
          <c:order val="2"/>
          <c:tx>
            <c:v>Dep Choice with no Shoulder, 0.268</c:v>
          </c:tx>
          <c:val>
            <c:numRef>
              <c:f>RelGapNoDepChoice!$L$2:$L$34</c:f>
              <c:numCache>
                <c:formatCode>General</c:formatCode>
                <c:ptCount val="33"/>
                <c:pt idx="0">
                  <c:v>1</c:v>
                </c:pt>
                <c:pt idx="1">
                  <c:v>5.0145150000000003</c:v>
                </c:pt>
                <c:pt idx="2">
                  <c:v>9.9298509999999993</c:v>
                </c:pt>
                <c:pt idx="3">
                  <c:v>12.725966</c:v>
                </c:pt>
                <c:pt idx="4">
                  <c:v>11.753628000000001</c:v>
                </c:pt>
                <c:pt idx="5">
                  <c:v>10.322480000000001</c:v>
                </c:pt>
                <c:pt idx="6">
                  <c:v>9.7358580000000003</c:v>
                </c:pt>
                <c:pt idx="7">
                  <c:v>11.007111999999999</c:v>
                </c:pt>
                <c:pt idx="8">
                  <c:v>12.878012999999999</c:v>
                </c:pt>
                <c:pt idx="9">
                  <c:v>14.310810999999999</c:v>
                </c:pt>
                <c:pt idx="10">
                  <c:v>13.230843999999999</c:v>
                </c:pt>
                <c:pt idx="11">
                  <c:v>13.685873000000001</c:v>
                </c:pt>
                <c:pt idx="12">
                  <c:v>15.479615000000001</c:v>
                </c:pt>
                <c:pt idx="13">
                  <c:v>19.718754000000001</c:v>
                </c:pt>
                <c:pt idx="14">
                  <c:v>22.908436999999999</c:v>
                </c:pt>
                <c:pt idx="15">
                  <c:v>22.616954</c:v>
                </c:pt>
                <c:pt idx="16">
                  <c:v>20.857966000000001</c:v>
                </c:pt>
                <c:pt idx="17">
                  <c:v>18.956638999999999</c:v>
                </c:pt>
                <c:pt idx="18">
                  <c:v>18.130230000000001</c:v>
                </c:pt>
                <c:pt idx="19">
                  <c:v>17.625972000000001</c:v>
                </c:pt>
                <c:pt idx="20">
                  <c:v>15.059376</c:v>
                </c:pt>
                <c:pt idx="21">
                  <c:v>13.187853</c:v>
                </c:pt>
                <c:pt idx="22">
                  <c:v>10.934237</c:v>
                </c:pt>
                <c:pt idx="23">
                  <c:v>8.6101360000000007</c:v>
                </c:pt>
                <c:pt idx="24">
                  <c:v>7.3342780000000003</c:v>
                </c:pt>
                <c:pt idx="25">
                  <c:v>6.8227440000000001</c:v>
                </c:pt>
                <c:pt idx="26">
                  <c:v>5.822686</c:v>
                </c:pt>
                <c:pt idx="27">
                  <c:v>3.2914850000000002</c:v>
                </c:pt>
                <c:pt idx="28">
                  <c:v>2.0992670000000002</c:v>
                </c:pt>
                <c:pt idx="29">
                  <c:v>1.0067140000000001</c:v>
                </c:pt>
                <c:pt idx="30">
                  <c:v>0.36243799999999998</c:v>
                </c:pt>
                <c:pt idx="31">
                  <c:v>0.28901500000000002</c:v>
                </c:pt>
                <c:pt idx="32">
                  <c:v>0.26799400000000001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207872"/>
        <c:axId val="80209792"/>
      </c:lineChart>
      <c:catAx>
        <c:axId val="80207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Iterations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0209792"/>
        <c:crosses val="autoZero"/>
        <c:auto val="1"/>
        <c:lblAlgn val="ctr"/>
        <c:lblOffset val="100"/>
        <c:noMultiLvlLbl val="0"/>
      </c:catAx>
      <c:valAx>
        <c:axId val="802097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Gap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02078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29AEC-A778-4688-8CF7-3D61FC7151FD}" type="datetimeFigureOut">
              <a:rPr lang="de-DE" smtClean="0"/>
              <a:t>09.05.2013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13F73-2CBE-441B-8158-8990D17B1A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306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50AE8EB-7776-4172-BB7D-F1AEF7BC4EA3}" type="datetimeFigureOut">
              <a:rPr lang="de-DE" smtClean="0"/>
              <a:pPr/>
              <a:t>09.05.2013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EAD5C-6332-4681-8462-322791E7D89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97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69875" indent="-269875" algn="l" defTabSz="914400" rtl="0" eaLnBrk="1" latinLnBrk="0" hangingPunct="1">
      <a:buClr>
        <a:schemeClr val="accent1"/>
      </a:buClr>
      <a:buFont typeface="Wingdings 3" pitchFamily="18" charset="2"/>
      <a:buChar char="´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452438" indent="-182563" algn="l" defTabSz="914400" rtl="0" eaLnBrk="1" latinLnBrk="0" hangingPunct="1">
      <a:buClr>
        <a:schemeClr val="accent1"/>
      </a:buClr>
      <a:buFont typeface="Arial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25475" indent="-173038" algn="l" defTabSz="914400" rtl="0" eaLnBrk="1" latinLnBrk="0" hangingPunct="1">
      <a:buClr>
        <a:schemeClr val="accent1"/>
      </a:buClr>
      <a:buFont typeface="Arial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808038" indent="-182563" algn="l" defTabSz="914400" rtl="0" eaLnBrk="1" latinLnBrk="0" hangingPunct="1">
      <a:buClr>
        <a:schemeClr val="accent1"/>
      </a:buClr>
      <a:buFont typeface="Arial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484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355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496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77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326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071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853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07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036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371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6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310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13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851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39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72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58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16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68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122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197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AD5C-6332-4681-8462-322791E7D89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00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 bwMode="gray">
          <a:xfrm>
            <a:off x="-19051" y="515144"/>
            <a:ext cx="9172575" cy="6370240"/>
            <a:chOff x="-19051" y="515144"/>
            <a:chExt cx="9172575" cy="6370240"/>
          </a:xfrm>
        </p:grpSpPr>
        <p:pic>
          <p:nvPicPr>
            <p:cNvPr id="12" name="Picture 2" descr="W:\Projekte\Red Pepper\PTV\Grafiken\PPT_Moebiusband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8"/>
            <a:stretch/>
          </p:blipFill>
          <p:spPr bwMode="gray">
            <a:xfrm>
              <a:off x="-19051" y="2819400"/>
              <a:ext cx="9172575" cy="406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Bild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503548" y="515144"/>
              <a:ext cx="1511300" cy="609600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 userDrawn="1"/>
          </p:nvSpPr>
          <p:spPr bwMode="gray">
            <a:xfrm>
              <a:off x="539750" y="6326854"/>
              <a:ext cx="785898" cy="215444"/>
            </a:xfrm>
            <a:prstGeom prst="rect">
              <a:avLst/>
            </a:prstGeom>
          </p:spPr>
          <p:txBody>
            <a:bodyPr vert="horz" wrap="none" lIns="0" tIns="0" rIns="0" bIns="0" rtlCol="0" anchor="b" anchorCtr="0"/>
            <a:lstStyle>
              <a:defPPr>
                <a:defRPr lang="de-DE"/>
              </a:defPPr>
              <a:lvl1pPr algn="r">
                <a:defRPr sz="800"/>
              </a:lvl1pPr>
            </a:lstStyle>
            <a:p>
              <a:pPr lvl="0" algn="l"/>
              <a:r>
                <a:rPr lang="de-DE" noProof="0" dirty="0" smtClean="0">
                  <a:solidFill>
                    <a:schemeClr val="bg1"/>
                  </a:solidFill>
                </a:rPr>
                <a:t>www.ptvgroup.com</a:t>
              </a:r>
              <a:endParaRPr lang="de-DE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539750" y="3104965"/>
            <a:ext cx="6300788" cy="1260140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noProof="0" smtClean="0"/>
              <a:t>Click to edit Master title style</a:t>
            </a:r>
            <a:endParaRPr lang="de-DE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539750" y="1412875"/>
            <a:ext cx="6300788" cy="1665610"/>
          </a:xfrm>
        </p:spPr>
        <p:txBody>
          <a:bodyPr anchor="b" anchorCtr="0"/>
          <a:lstStyle>
            <a:lvl1pPr marL="0" indent="0" algn="l">
              <a:buNone/>
              <a:defRPr sz="1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de-DE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012160" y="5733256"/>
            <a:ext cx="2580730" cy="809042"/>
          </a:xfrm>
        </p:spPr>
        <p:txBody>
          <a:bodyPr anchor="b" anchorCtr="0"/>
          <a:lstStyle>
            <a:lvl1pPr algn="r">
              <a:lnSpc>
                <a:spcPct val="11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de-DE" smtClean="0"/>
              <a:t>Name, Ort, Datum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66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Text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716463" y="1340768"/>
            <a:ext cx="3887785" cy="14761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9750" y="224645"/>
            <a:ext cx="8064500" cy="18002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Subline/Navigation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 bwMode="gray">
          <a:xfrm>
            <a:off x="4716464" y="2996952"/>
            <a:ext cx="3887786" cy="144016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 bwMode="gray">
          <a:xfrm>
            <a:off x="4716464" y="4581028"/>
            <a:ext cx="3887785" cy="14403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 bwMode="gray">
          <a:xfrm>
            <a:off x="539750" y="1412875"/>
            <a:ext cx="3887788" cy="1404057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 bwMode="gray">
          <a:xfrm>
            <a:off x="539750" y="3033112"/>
            <a:ext cx="3887788" cy="1404000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8"/>
          </p:nvPr>
        </p:nvSpPr>
        <p:spPr bwMode="gray">
          <a:xfrm>
            <a:off x="539750" y="4617132"/>
            <a:ext cx="3887788" cy="1401230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en-US" dirty="0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27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Text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39751" y="1340768"/>
            <a:ext cx="3887787" cy="14761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9750" y="224645"/>
            <a:ext cx="8064500" cy="18002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Subline/Navigation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 bwMode="gray">
          <a:xfrm>
            <a:off x="539750" y="2996952"/>
            <a:ext cx="3887788" cy="144016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 bwMode="gray">
          <a:xfrm>
            <a:off x="539752" y="4581028"/>
            <a:ext cx="3887787" cy="14403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 bwMode="gray">
          <a:xfrm>
            <a:off x="4716462" y="1412875"/>
            <a:ext cx="3887788" cy="1404057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 bwMode="gray">
          <a:xfrm>
            <a:off x="4716462" y="3033112"/>
            <a:ext cx="3887788" cy="1404000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8"/>
          </p:nvPr>
        </p:nvSpPr>
        <p:spPr bwMode="gray">
          <a:xfrm>
            <a:off x="4716462" y="4617132"/>
            <a:ext cx="3887788" cy="1401230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en-US" dirty="0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08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3845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 bwMode="gray">
          <a:xfrm>
            <a:off x="-19051" y="515144"/>
            <a:ext cx="9172575" cy="6370240"/>
            <a:chOff x="-19051" y="515144"/>
            <a:chExt cx="9172575" cy="6370240"/>
          </a:xfrm>
        </p:grpSpPr>
        <p:pic>
          <p:nvPicPr>
            <p:cNvPr id="14" name="Picture 2" descr="W:\Projekte\Red Pepper\PTV\Grafiken\PPT_Moebiusband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8"/>
            <a:stretch/>
          </p:blipFill>
          <p:spPr bwMode="gray">
            <a:xfrm>
              <a:off x="-19051" y="2819400"/>
              <a:ext cx="9172575" cy="406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Bild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503548" y="515144"/>
              <a:ext cx="1511300" cy="60960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 userDrawn="1"/>
          </p:nvSpPr>
          <p:spPr bwMode="gray">
            <a:xfrm>
              <a:off x="539750" y="6326854"/>
              <a:ext cx="785898" cy="215444"/>
            </a:xfrm>
            <a:prstGeom prst="rect">
              <a:avLst/>
            </a:prstGeom>
          </p:spPr>
          <p:txBody>
            <a:bodyPr vert="horz" wrap="none" lIns="0" tIns="0" rIns="0" bIns="0" rtlCol="0" anchor="b" anchorCtr="0"/>
            <a:lstStyle>
              <a:defPPr>
                <a:defRPr lang="de-DE"/>
              </a:defPPr>
              <a:lvl1pPr algn="r">
                <a:defRPr sz="800"/>
              </a:lvl1pPr>
            </a:lstStyle>
            <a:p>
              <a:pPr lvl="0" algn="l"/>
              <a:r>
                <a:rPr lang="de-DE" noProof="0" dirty="0" smtClean="0">
                  <a:solidFill>
                    <a:schemeClr val="bg1"/>
                  </a:solidFill>
                </a:rPr>
                <a:t>www.ptvgroup.com</a:t>
              </a:r>
              <a:endParaRPr lang="de-DE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539750" y="2240868"/>
            <a:ext cx="6300788" cy="288032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noProof="0" smtClean="0"/>
              <a:t>Click to edit Master title style</a:t>
            </a:r>
            <a:endParaRPr lang="de-DE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539750" y="2562906"/>
            <a:ext cx="6300788" cy="2450269"/>
          </a:xfrm>
        </p:spPr>
        <p:txBody>
          <a:bodyPr anchor="t" anchorCtr="0"/>
          <a:lstStyle>
            <a:lvl1pPr marL="266700" indent="-266700" algn="l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tabLst>
                <a:tab pos="266700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de-DE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012160" y="5733256"/>
            <a:ext cx="2580730" cy="809042"/>
          </a:xfrm>
        </p:spPr>
        <p:txBody>
          <a:bodyPr anchor="b" anchorCtr="0"/>
          <a:lstStyle>
            <a:lvl1pPr algn="r">
              <a:lnSpc>
                <a:spcPct val="11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de-DE" dirty="0" smtClean="0"/>
              <a:t>Name, Ort,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710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39750" y="1357722"/>
            <a:ext cx="8064500" cy="4663666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9750" y="224645"/>
            <a:ext cx="8064500" cy="18002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Subline/Navigation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5101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39750" y="1357722"/>
            <a:ext cx="3887788" cy="466366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9750" y="224645"/>
            <a:ext cx="8064500" cy="18002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Subline/Navigation</a:t>
            </a:r>
            <a:endParaRPr lang="de-DE" noProof="0"/>
          </a:p>
        </p:txBody>
      </p:sp>
      <p:sp>
        <p:nvSpPr>
          <p:cNvPr id="6" name="Inhaltsplatzhalter 2"/>
          <p:cNvSpPr>
            <a:spLocks noGrp="1"/>
          </p:cNvSpPr>
          <p:nvPr>
            <p:ph idx="13"/>
          </p:nvPr>
        </p:nvSpPr>
        <p:spPr bwMode="gray">
          <a:xfrm>
            <a:off x="4716463" y="1357722"/>
            <a:ext cx="3875819" cy="466366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3984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9750" y="224645"/>
            <a:ext cx="8064500" cy="18002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Subline/Navigation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1226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9750" y="224645"/>
            <a:ext cx="8064500" cy="18002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Subline/Navigation</a:t>
            </a:r>
            <a:endParaRPr lang="de-DE" noProof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539750" y="1412874"/>
            <a:ext cx="8064500" cy="4608513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95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9750" y="224645"/>
            <a:ext cx="8064500" cy="18002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Subline/Navigation</a:t>
            </a:r>
            <a:endParaRPr lang="de-DE" noProof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539750" y="1412874"/>
            <a:ext cx="3887788" cy="4608513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4"/>
          </p:nvPr>
        </p:nvSpPr>
        <p:spPr bwMode="gray">
          <a:xfrm>
            <a:off x="4716462" y="1412874"/>
            <a:ext cx="3887788" cy="4608513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64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9750" y="224645"/>
            <a:ext cx="8064500" cy="18002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Subline/Navigation</a:t>
            </a:r>
            <a:endParaRPr lang="de-DE" noProof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539750" y="1412875"/>
            <a:ext cx="3887788" cy="2160588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4"/>
          </p:nvPr>
        </p:nvSpPr>
        <p:spPr bwMode="gray">
          <a:xfrm>
            <a:off x="4716462" y="1412875"/>
            <a:ext cx="3887788" cy="2160588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5"/>
          </p:nvPr>
        </p:nvSpPr>
        <p:spPr bwMode="gray">
          <a:xfrm>
            <a:off x="539750" y="3861358"/>
            <a:ext cx="3887788" cy="2160588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6"/>
          </p:nvPr>
        </p:nvSpPr>
        <p:spPr bwMode="gray">
          <a:xfrm>
            <a:off x="4716462" y="3861358"/>
            <a:ext cx="3887788" cy="2160030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13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39751" y="3805646"/>
            <a:ext cx="1836006" cy="221574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Autor I Thema I Datum (Eingabe per "Einfügen &gt; Kopf- und Fußzeile")</a:t>
            </a:r>
            <a:endParaRPr lang="de-DE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9750" y="224645"/>
            <a:ext cx="8064500" cy="18002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Subline/Navigation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 bwMode="gray">
          <a:xfrm>
            <a:off x="2592388" y="3805646"/>
            <a:ext cx="1835150" cy="221574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 bwMode="gray">
          <a:xfrm>
            <a:off x="4716463" y="3805646"/>
            <a:ext cx="1835150" cy="221574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10" name="Inhaltsplatzhalter 2"/>
          <p:cNvSpPr>
            <a:spLocks noGrp="1"/>
          </p:cNvSpPr>
          <p:nvPr>
            <p:ph idx="15"/>
          </p:nvPr>
        </p:nvSpPr>
        <p:spPr bwMode="gray">
          <a:xfrm>
            <a:off x="6768244" y="3805646"/>
            <a:ext cx="1836006" cy="221574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 bwMode="gray">
          <a:xfrm>
            <a:off x="539750" y="1412875"/>
            <a:ext cx="1836006" cy="2160141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 bwMode="gray">
          <a:xfrm>
            <a:off x="2592388" y="1412875"/>
            <a:ext cx="1835150" cy="2160141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8"/>
          </p:nvPr>
        </p:nvSpPr>
        <p:spPr bwMode="gray">
          <a:xfrm>
            <a:off x="4716462" y="1412875"/>
            <a:ext cx="1835151" cy="2160141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9"/>
          </p:nvPr>
        </p:nvSpPr>
        <p:spPr bwMode="gray">
          <a:xfrm>
            <a:off x="6768244" y="1412875"/>
            <a:ext cx="1836006" cy="2160141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de-DE"/>
            </a:lvl1pPr>
          </a:lstStyle>
          <a:p>
            <a:pPr lvl="0" algn="ctr"/>
            <a:r>
              <a:rPr lang="en-US" dirty="0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6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539750" y="495722"/>
            <a:ext cx="8064500" cy="7560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39750" y="1357722"/>
            <a:ext cx="8064500" cy="46636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592388" y="6328800"/>
            <a:ext cx="5520704" cy="215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Autor I Thema I Datum (Eingabe per "Einfügen &gt; Kopf- und Fußzeile")</a:t>
            </a:r>
            <a:endParaRPr lang="de-DE" noProof="0" dirty="0"/>
          </a:p>
        </p:txBody>
      </p:sp>
      <p:sp>
        <p:nvSpPr>
          <p:cNvPr id="9" name="Textfeld 8"/>
          <p:cNvSpPr txBox="1"/>
          <p:nvPr/>
        </p:nvSpPr>
        <p:spPr bwMode="gray">
          <a:xfrm>
            <a:off x="1662027" y="6326854"/>
            <a:ext cx="785898" cy="21544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de-DE"/>
            </a:defPPr>
            <a:lvl1pPr algn="r">
              <a:defRPr sz="800"/>
            </a:lvl1pPr>
          </a:lstStyle>
          <a:p>
            <a:pPr lvl="0" algn="l"/>
            <a:r>
              <a:rPr lang="de-DE" noProof="0" dirty="0" smtClean="0"/>
              <a:t>www.ptvgroup.com</a:t>
            </a:r>
            <a:endParaRPr lang="de-DE" noProof="0" dirty="0"/>
          </a:p>
        </p:txBody>
      </p:sp>
      <p:sp>
        <p:nvSpPr>
          <p:cNvPr id="10" name="Textfeld 9"/>
          <p:cNvSpPr txBox="1"/>
          <p:nvPr/>
        </p:nvSpPr>
        <p:spPr bwMode="gray">
          <a:xfrm>
            <a:off x="8139069" y="6328800"/>
            <a:ext cx="609395" cy="21544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de-DE"/>
            </a:defPPr>
            <a:lvl1pPr algn="r">
              <a:defRPr sz="800"/>
            </a:lvl1pPr>
          </a:lstStyle>
          <a:p>
            <a:pPr lvl="0" algn="l"/>
            <a:r>
              <a:rPr lang="de-DE" noProof="0" dirty="0" smtClean="0"/>
              <a:t>I Page </a:t>
            </a:r>
            <a:fld id="{C959D347-F71B-4BB4-8464-FA4D153279BA}" type="slidenum">
              <a:rPr lang="de-DE" noProof="0" smtClean="0"/>
              <a:t>‹#›</a:t>
            </a:fld>
            <a:endParaRPr lang="de-DE" noProof="0" dirty="0"/>
          </a:p>
        </p:txBody>
      </p:sp>
      <p:pic>
        <p:nvPicPr>
          <p:cNvPr id="11" name="Bild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17641" y="6291891"/>
            <a:ext cx="993659" cy="2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5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6" r:id="rId4"/>
    <p:sldLayoutId id="2147483663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55" r:id="rId12"/>
  </p:sldLayoutIdLst>
  <p:hf sldNum="0" hdr="0" dt="0"/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2100" b="1" kern="1200" cap="all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>
          <a:tab pos="2667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spcBef>
          <a:spcPts val="0"/>
        </a:spcBef>
        <a:buClr>
          <a:schemeClr val="accent1"/>
        </a:buClr>
        <a:buFont typeface="Wingdings 3" pitchFamily="18" charset="2"/>
        <a:buChar char=""/>
        <a:tabLst>
          <a:tab pos="2667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80975" algn="l" defTabSz="914400" rtl="0" eaLnBrk="1" latinLnBrk="0" hangingPunct="1">
        <a:spcBef>
          <a:spcPts val="0"/>
        </a:spcBef>
        <a:buClr>
          <a:schemeClr val="accent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buClr>
          <a:schemeClr val="accent1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180975" algn="l" defTabSz="914400" rtl="0" eaLnBrk="1" latinLnBrk="0" hangingPunct="1">
        <a:spcBef>
          <a:spcPts val="0"/>
        </a:spcBef>
        <a:buClr>
          <a:schemeClr val="accent1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avi"/><Relationship Id="rId7" Type="http://schemas.openxmlformats.org/officeDocument/2006/relationships/image" Target="../media/image16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2.avi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Dynamic assignment with departure time choice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315200" y="5733256"/>
            <a:ext cx="1277690" cy="809042"/>
          </a:xfrm>
        </p:spPr>
        <p:txBody>
          <a:bodyPr/>
          <a:lstStyle/>
          <a:p>
            <a:endParaRPr lang="de-DE" dirty="0" smtClean="0"/>
          </a:p>
          <a:p>
            <a:pPr algn="l"/>
            <a:r>
              <a:rPr lang="de-DE" dirty="0" smtClean="0"/>
              <a:t>Steve Perone, Portland</a:t>
            </a:r>
          </a:p>
          <a:p>
            <a:pPr algn="l"/>
            <a:r>
              <a:rPr lang="de-DE" dirty="0" smtClean="0"/>
              <a:t>Chetan Joshi, Portland</a:t>
            </a:r>
          </a:p>
          <a:p>
            <a:pPr algn="l"/>
            <a:r>
              <a:rPr lang="de-DE" dirty="0" smtClean="0"/>
              <a:t>Jingtao Ma, Portland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05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94878"/>
          </a:xfrm>
        </p:spPr>
        <p:txBody>
          <a:bodyPr/>
          <a:lstStyle/>
          <a:p>
            <a:r>
              <a:rPr lang="de-DE" dirty="0" smtClean="0"/>
              <a:t>Network capacities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9793" y="1066800"/>
            <a:ext cx="8048171" cy="49545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de-DE" b="1" dirty="0"/>
          </a:p>
          <a:p>
            <a:endParaRPr lang="de-DE" i="1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</a:p>
          <a:p>
            <a:endParaRPr lang="de-DE" b="1" dirty="0"/>
          </a:p>
          <a:p>
            <a:endParaRPr lang="de-DE" b="1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Application – Portland </a:t>
            </a:r>
            <a:r>
              <a:rPr lang="de-DE" dirty="0" smtClean="0"/>
              <a:t>Metro Area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gray">
          <a:xfrm>
            <a:off x="533400" y="2057400"/>
            <a:ext cx="4337050" cy="411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gray">
          <a:xfrm>
            <a:off x="533400" y="1121226"/>
            <a:ext cx="4953000" cy="4822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1B34"/>
              </a:buClr>
            </a:pPr>
            <a:r>
              <a:rPr lang="en-US" sz="1600" b="1" dirty="0" smtClean="0">
                <a:solidFill>
                  <a:srgbClr val="636467"/>
                </a:solidFill>
              </a:rPr>
              <a:t>Approach/Exit capacity model</a:t>
            </a:r>
            <a:r>
              <a:rPr lang="en-US" sz="1600" dirty="0" smtClean="0">
                <a:solidFill>
                  <a:srgbClr val="636467"/>
                </a:solidFill>
              </a:rPr>
              <a:t>:</a:t>
            </a:r>
          </a:p>
          <a:p>
            <a:pPr>
              <a:buClr>
                <a:srgbClr val="ED1B34"/>
              </a:buClr>
            </a:pPr>
            <a:endParaRPr lang="en-US" sz="1600" dirty="0" smtClean="0">
              <a:solidFill>
                <a:srgbClr val="636467"/>
              </a:solidFill>
            </a:endParaRPr>
          </a:p>
          <a:p>
            <a:pPr marL="285750" indent="-285750"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sz="1600" dirty="0" smtClean="0">
                <a:solidFill>
                  <a:srgbClr val="636467"/>
                </a:solidFill>
              </a:rPr>
              <a:t>Signals: </a:t>
            </a:r>
          </a:p>
          <a:p>
            <a:pPr marL="552450" lvl="1" indent="-285750">
              <a:buClr>
                <a:srgbClr val="ED1B3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636467"/>
                </a:solidFill>
              </a:rPr>
              <a:t>Exit capacity = Approach link capacity * (0.55) [factor]</a:t>
            </a:r>
            <a:endParaRPr lang="en-US" sz="1400" dirty="0">
              <a:solidFill>
                <a:srgbClr val="636467"/>
              </a:solidFill>
            </a:endParaRPr>
          </a:p>
          <a:p>
            <a:pPr lvl="1" indent="0">
              <a:buClr>
                <a:srgbClr val="ED1B34"/>
              </a:buClr>
              <a:buNone/>
            </a:pPr>
            <a:endParaRPr lang="en-US" sz="1400" dirty="0" smtClean="0">
              <a:solidFill>
                <a:srgbClr val="636467"/>
              </a:solidFill>
            </a:endParaRPr>
          </a:p>
          <a:p>
            <a:pPr lvl="2" indent="0">
              <a:buClr>
                <a:srgbClr val="ED1B34"/>
              </a:buClr>
              <a:buNone/>
            </a:pPr>
            <a:r>
              <a:rPr lang="en-US" sz="1400" dirty="0">
                <a:solidFill>
                  <a:srgbClr val="636467"/>
                </a:solidFill>
              </a:rPr>
              <a:t> </a:t>
            </a:r>
            <a:r>
              <a:rPr lang="en-US" sz="1400" dirty="0" smtClean="0">
                <a:solidFill>
                  <a:srgbClr val="636467"/>
                </a:solidFill>
              </a:rPr>
              <a:t>    </a:t>
            </a:r>
          </a:p>
          <a:p>
            <a:pPr marL="285750" indent="-285750"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sz="1600" dirty="0" smtClean="0"/>
              <a:t>All-way/Two-way stops:</a:t>
            </a:r>
          </a:p>
          <a:p>
            <a:pPr marL="552450" lvl="1" indent="-285750">
              <a:buClr>
                <a:srgbClr val="ED1B34"/>
              </a:buClr>
              <a:buFont typeface="Arial" pitchFamily="34" charset="0"/>
              <a:buChar char="•"/>
            </a:pPr>
            <a:r>
              <a:rPr lang="en-US" sz="1400" dirty="0" smtClean="0"/>
              <a:t>Exit capacity (stopped leg) = Approach link capacity *(0.5) [factor] </a:t>
            </a:r>
          </a:p>
          <a:p>
            <a:pPr marL="552450" lvl="1" indent="-285750">
              <a:buClr>
                <a:srgbClr val="ED1B34"/>
              </a:buClr>
              <a:buFont typeface="Arial" pitchFamily="34" charset="0"/>
              <a:buChar char="•"/>
            </a:pPr>
            <a:endParaRPr lang="en-US" sz="1400" dirty="0" smtClean="0"/>
          </a:p>
          <a:p>
            <a:pPr lvl="1" indent="0">
              <a:buClr>
                <a:srgbClr val="ED1B34"/>
              </a:buClr>
              <a:buNone/>
            </a:pPr>
            <a:endParaRPr lang="en-US" sz="1400" dirty="0"/>
          </a:p>
          <a:p>
            <a:pPr lvl="1" indent="0">
              <a:buClr>
                <a:srgbClr val="ED1B34"/>
              </a:buClr>
              <a:buNone/>
            </a:pPr>
            <a:r>
              <a:rPr lang="en-US" sz="1400" dirty="0">
                <a:solidFill>
                  <a:srgbClr val="636467"/>
                </a:solidFill>
              </a:rPr>
              <a:t>**factor typically lower for </a:t>
            </a:r>
            <a:r>
              <a:rPr lang="en-US" sz="1400" dirty="0" smtClean="0">
                <a:solidFill>
                  <a:srgbClr val="636467"/>
                </a:solidFill>
              </a:rPr>
              <a:t>stop controlled intersections </a:t>
            </a:r>
            <a:r>
              <a:rPr lang="en-US" sz="1400" dirty="0">
                <a:solidFill>
                  <a:srgbClr val="636467"/>
                </a:solidFill>
              </a:rPr>
              <a:t>due </a:t>
            </a:r>
            <a:r>
              <a:rPr lang="en-US" sz="1400" dirty="0" smtClean="0">
                <a:solidFill>
                  <a:srgbClr val="636467"/>
                </a:solidFill>
              </a:rPr>
              <a:t>to acceleration/deceleration involved in compulsory stopping</a:t>
            </a:r>
            <a:endParaRPr lang="en-US" sz="1400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gray">
          <a:xfrm>
            <a:off x="4800598" y="1366157"/>
            <a:ext cx="3872596" cy="4729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66157"/>
            <a:ext cx="27146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5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94878"/>
          </a:xfrm>
        </p:spPr>
        <p:txBody>
          <a:bodyPr/>
          <a:lstStyle/>
          <a:p>
            <a:r>
              <a:rPr lang="de-DE" dirty="0" smtClean="0"/>
              <a:t>Network capacities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9793" y="1066800"/>
            <a:ext cx="8048171" cy="49545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de-DE" b="1" dirty="0"/>
          </a:p>
          <a:p>
            <a:endParaRPr lang="de-DE" i="1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</a:p>
          <a:p>
            <a:endParaRPr lang="de-DE" b="1" dirty="0"/>
          </a:p>
          <a:p>
            <a:endParaRPr lang="de-DE" b="1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Application – Portland </a:t>
            </a:r>
            <a:r>
              <a:rPr lang="de-DE" dirty="0" smtClean="0"/>
              <a:t>Metro Area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gray">
          <a:xfrm>
            <a:off x="533400" y="2057400"/>
            <a:ext cx="4337050" cy="411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gray">
          <a:xfrm>
            <a:off x="533400" y="1121226"/>
            <a:ext cx="4953000" cy="4822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1B34"/>
              </a:buClr>
            </a:pPr>
            <a:r>
              <a:rPr lang="en-US" sz="1600" b="1" dirty="0" smtClean="0">
                <a:solidFill>
                  <a:srgbClr val="636467"/>
                </a:solidFill>
              </a:rPr>
              <a:t>Approach/Exit capacity model</a:t>
            </a:r>
            <a:r>
              <a:rPr lang="en-US" sz="1600" dirty="0" smtClean="0">
                <a:solidFill>
                  <a:srgbClr val="636467"/>
                </a:solidFill>
              </a:rPr>
              <a:t>:</a:t>
            </a:r>
          </a:p>
          <a:p>
            <a:pPr>
              <a:buClr>
                <a:srgbClr val="ED1B34"/>
              </a:buClr>
            </a:pPr>
            <a:endParaRPr lang="en-US" sz="1600" dirty="0" smtClean="0">
              <a:solidFill>
                <a:srgbClr val="636467"/>
              </a:solidFill>
            </a:endParaRPr>
          </a:p>
          <a:p>
            <a:pPr marL="285750" indent="-285750"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sz="1600" dirty="0" smtClean="0">
                <a:solidFill>
                  <a:srgbClr val="636467"/>
                </a:solidFill>
              </a:rPr>
              <a:t>Signals: </a:t>
            </a:r>
          </a:p>
          <a:p>
            <a:pPr marL="552450" lvl="1" indent="-285750">
              <a:buClr>
                <a:srgbClr val="ED1B3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636467"/>
                </a:solidFill>
              </a:rPr>
              <a:t>Exit capacity = Approach link capacity * (0.55) [factor]</a:t>
            </a:r>
            <a:endParaRPr lang="en-US" sz="1400" dirty="0">
              <a:solidFill>
                <a:srgbClr val="636467"/>
              </a:solidFill>
            </a:endParaRPr>
          </a:p>
          <a:p>
            <a:pPr lvl="1" indent="0">
              <a:buClr>
                <a:srgbClr val="ED1B34"/>
              </a:buClr>
              <a:buNone/>
            </a:pPr>
            <a:endParaRPr lang="en-US" sz="1400" dirty="0" smtClean="0">
              <a:solidFill>
                <a:srgbClr val="636467"/>
              </a:solidFill>
            </a:endParaRPr>
          </a:p>
          <a:p>
            <a:pPr lvl="2" indent="0">
              <a:buClr>
                <a:srgbClr val="ED1B34"/>
              </a:buClr>
              <a:buNone/>
            </a:pPr>
            <a:r>
              <a:rPr lang="en-US" sz="1400" dirty="0">
                <a:solidFill>
                  <a:srgbClr val="636467"/>
                </a:solidFill>
              </a:rPr>
              <a:t> </a:t>
            </a:r>
            <a:r>
              <a:rPr lang="en-US" sz="1400" dirty="0" smtClean="0">
                <a:solidFill>
                  <a:srgbClr val="636467"/>
                </a:solidFill>
              </a:rPr>
              <a:t>    </a:t>
            </a:r>
          </a:p>
          <a:p>
            <a:pPr marL="285750" indent="-285750"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sz="1600" dirty="0" smtClean="0"/>
              <a:t>All-way/Two-way stops:</a:t>
            </a:r>
          </a:p>
          <a:p>
            <a:pPr marL="552450" lvl="1" indent="-285750">
              <a:buClr>
                <a:srgbClr val="ED1B34"/>
              </a:buClr>
              <a:buFont typeface="Arial" pitchFamily="34" charset="0"/>
              <a:buChar char="•"/>
            </a:pPr>
            <a:r>
              <a:rPr lang="en-US" sz="1400" dirty="0" smtClean="0"/>
              <a:t>Exit capacity (stopped leg) = Approach link capacity *(0.5) [factor] </a:t>
            </a:r>
          </a:p>
          <a:p>
            <a:pPr marL="552450" lvl="1" indent="-285750">
              <a:buClr>
                <a:srgbClr val="ED1B34"/>
              </a:buClr>
              <a:buFont typeface="Arial" pitchFamily="34" charset="0"/>
              <a:buChar char="•"/>
            </a:pPr>
            <a:endParaRPr lang="en-US" sz="1400" dirty="0" smtClean="0"/>
          </a:p>
          <a:p>
            <a:pPr lvl="1" indent="0">
              <a:buClr>
                <a:srgbClr val="ED1B34"/>
              </a:buClr>
              <a:buNone/>
            </a:pPr>
            <a:endParaRPr lang="en-US" sz="1400" dirty="0"/>
          </a:p>
          <a:p>
            <a:pPr lvl="1" indent="0">
              <a:buClr>
                <a:srgbClr val="ED1B34"/>
              </a:buClr>
              <a:buNone/>
            </a:pPr>
            <a:r>
              <a:rPr lang="en-US" sz="1400" dirty="0">
                <a:solidFill>
                  <a:srgbClr val="636467"/>
                </a:solidFill>
              </a:rPr>
              <a:t>**factor typically lower for </a:t>
            </a:r>
            <a:r>
              <a:rPr lang="en-US" sz="1400" dirty="0" smtClean="0">
                <a:solidFill>
                  <a:srgbClr val="636467"/>
                </a:solidFill>
              </a:rPr>
              <a:t>stop controlled intersections </a:t>
            </a:r>
            <a:r>
              <a:rPr lang="en-US" sz="1400" dirty="0">
                <a:solidFill>
                  <a:srgbClr val="636467"/>
                </a:solidFill>
              </a:rPr>
              <a:t>due </a:t>
            </a:r>
            <a:r>
              <a:rPr lang="en-US" sz="1400" dirty="0" smtClean="0">
                <a:solidFill>
                  <a:srgbClr val="636467"/>
                </a:solidFill>
              </a:rPr>
              <a:t>to acceleration/deceleration involved in compulsory stopping</a:t>
            </a:r>
            <a:endParaRPr lang="en-US" sz="1400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gray">
          <a:xfrm>
            <a:off x="4800598" y="1366157"/>
            <a:ext cx="3872596" cy="4729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66157"/>
            <a:ext cx="27146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6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94878"/>
          </a:xfrm>
        </p:spPr>
        <p:txBody>
          <a:bodyPr/>
          <a:lstStyle/>
          <a:p>
            <a:r>
              <a:rPr lang="de-DE" dirty="0" smtClean="0"/>
              <a:t>Departure time choice parameters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9793" y="1066800"/>
            <a:ext cx="8048171" cy="49545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de-DE" b="1" dirty="0"/>
          </a:p>
          <a:p>
            <a:endParaRPr lang="de-DE" i="1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</a:p>
          <a:p>
            <a:endParaRPr lang="de-DE" b="1" dirty="0"/>
          </a:p>
          <a:p>
            <a:endParaRPr lang="de-DE" b="1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Application – Portland </a:t>
            </a:r>
            <a:r>
              <a:rPr lang="de-DE" dirty="0" smtClean="0"/>
              <a:t>Metro Area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gray">
          <a:xfrm>
            <a:off x="533400" y="2057400"/>
            <a:ext cx="4337050" cy="411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gray">
          <a:xfrm>
            <a:off x="533400" y="1121226"/>
            <a:ext cx="8001000" cy="4822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636467"/>
                </a:solidFill>
              </a:rPr>
              <a:t>Literature on previous work done by </a:t>
            </a:r>
            <a:r>
              <a:rPr lang="en-US" sz="1600" b="1" i="1" dirty="0" err="1" smtClean="0">
                <a:solidFill>
                  <a:srgbClr val="636467"/>
                </a:solidFill>
              </a:rPr>
              <a:t>Vickrey</a:t>
            </a:r>
            <a:r>
              <a:rPr lang="en-US" sz="1600" b="1" i="1" dirty="0" smtClean="0">
                <a:solidFill>
                  <a:srgbClr val="636467"/>
                </a:solidFill>
              </a:rPr>
              <a:t>, Small, </a:t>
            </a:r>
            <a:r>
              <a:rPr lang="en-US" sz="1600" b="1" i="1" dirty="0" err="1" smtClean="0"/>
              <a:t>Mahmassani</a:t>
            </a:r>
            <a:r>
              <a:rPr lang="en-US" sz="1600" b="1" i="1" dirty="0" smtClean="0"/>
              <a:t>…</a:t>
            </a:r>
            <a:endParaRPr lang="en-US" sz="1600" b="1" i="1" dirty="0" smtClean="0">
              <a:solidFill>
                <a:srgbClr val="636467"/>
              </a:solidFill>
            </a:endParaRPr>
          </a:p>
          <a:p>
            <a:pPr>
              <a:buClr>
                <a:srgbClr val="ED1B34"/>
              </a:buClr>
            </a:pPr>
            <a:endParaRPr lang="en-US" sz="1600" b="1" dirty="0">
              <a:solidFill>
                <a:srgbClr val="636467"/>
              </a:solidFill>
            </a:endParaRPr>
          </a:p>
          <a:p>
            <a:pPr>
              <a:buClr>
                <a:srgbClr val="ED1B34"/>
              </a:buClr>
            </a:pPr>
            <a:r>
              <a:rPr lang="en-US" sz="1600" b="1" dirty="0" smtClean="0">
                <a:solidFill>
                  <a:srgbClr val="636467"/>
                </a:solidFill>
              </a:rPr>
              <a:t>Generalized cost given by</a:t>
            </a:r>
            <a:r>
              <a:rPr lang="en-US" sz="1600" dirty="0" smtClean="0">
                <a:solidFill>
                  <a:srgbClr val="636467"/>
                </a:solidFill>
              </a:rPr>
              <a:t>:</a:t>
            </a:r>
          </a:p>
          <a:p>
            <a:endParaRPr lang="de-DE" sz="1600" i="1" dirty="0" smtClean="0"/>
          </a:p>
          <a:p>
            <a:r>
              <a:rPr lang="de-DE" sz="1600" i="1" dirty="0" smtClean="0"/>
              <a:t>Cost </a:t>
            </a:r>
            <a:r>
              <a:rPr lang="de-DE" sz="1600" i="1" dirty="0"/>
              <a:t>= </a:t>
            </a:r>
            <a:r>
              <a:rPr lang="de-DE" sz="1600" i="1" dirty="0" smtClean="0"/>
              <a:t>{a*toll </a:t>
            </a:r>
            <a:r>
              <a:rPr lang="de-DE" sz="1600" i="1" dirty="0"/>
              <a:t>+ b*journey time[h] + c*DeltaT(early)[h] + d*DeltaT(late)[h</a:t>
            </a:r>
            <a:r>
              <a:rPr lang="de-DE" sz="1600" i="1" dirty="0" smtClean="0"/>
              <a:t>]}</a:t>
            </a:r>
            <a:r>
              <a:rPr lang="de-DE" sz="1600" b="1" i="1" dirty="0" smtClean="0"/>
              <a:t>*</a:t>
            </a:r>
            <a:endParaRPr lang="de-DE" sz="1600" b="1" i="1" dirty="0"/>
          </a:p>
          <a:p>
            <a:endParaRPr lang="de-DE" sz="1600" i="1" dirty="0"/>
          </a:p>
          <a:p>
            <a:r>
              <a:rPr lang="de-DE" sz="1600" i="1" dirty="0"/>
              <a:t>where:</a:t>
            </a:r>
          </a:p>
          <a:p>
            <a:r>
              <a:rPr lang="de-DE" sz="1600" i="1" dirty="0"/>
              <a:t>	</a:t>
            </a:r>
            <a:r>
              <a:rPr lang="en-US" sz="1600" dirty="0"/>
              <a:t>a = coefficient for road </a:t>
            </a:r>
            <a:r>
              <a:rPr lang="en-US" sz="1600" dirty="0" smtClean="0"/>
              <a:t>toll (not used)</a:t>
            </a:r>
            <a:endParaRPr lang="en-US" sz="1600" dirty="0"/>
          </a:p>
          <a:p>
            <a:pPr>
              <a:buClr>
                <a:schemeClr val="accent1"/>
              </a:buClr>
            </a:pPr>
            <a:r>
              <a:rPr lang="en-US" sz="1600" dirty="0"/>
              <a:t>	b = coefficient for travel time </a:t>
            </a:r>
            <a:r>
              <a:rPr lang="en-US" sz="1600" dirty="0" smtClean="0"/>
              <a:t>(6.4 $/h</a:t>
            </a:r>
            <a:r>
              <a:rPr lang="en-US" sz="1600" b="1" dirty="0" smtClean="0"/>
              <a:t>**</a:t>
            </a:r>
            <a:r>
              <a:rPr lang="en-US" sz="1600" dirty="0" smtClean="0"/>
              <a:t>)</a:t>
            </a:r>
            <a:endParaRPr lang="en-US" sz="1600" dirty="0"/>
          </a:p>
          <a:p>
            <a:pPr>
              <a:buClr>
                <a:schemeClr val="accent1"/>
              </a:buClr>
            </a:pPr>
            <a:r>
              <a:rPr lang="en-US" sz="1600" dirty="0"/>
              <a:t>	c = coefficient for an early </a:t>
            </a:r>
            <a:r>
              <a:rPr lang="en-US" sz="1600" dirty="0" smtClean="0"/>
              <a:t>arrival</a:t>
            </a:r>
            <a:r>
              <a:rPr lang="en-US" sz="1600" dirty="0" smtClean="0"/>
              <a:t> </a:t>
            </a:r>
            <a:r>
              <a:rPr lang="en-US" sz="1600" dirty="0" smtClean="0"/>
              <a:t>(3.9$/h</a:t>
            </a:r>
            <a:r>
              <a:rPr lang="en-US" sz="1600" b="1" dirty="0" smtClean="0"/>
              <a:t>**</a:t>
            </a:r>
            <a:r>
              <a:rPr lang="en-US" sz="1600" dirty="0" smtClean="0"/>
              <a:t>)</a:t>
            </a:r>
          </a:p>
          <a:p>
            <a:pPr>
              <a:buClr>
                <a:schemeClr val="accent1"/>
              </a:buClr>
            </a:pPr>
            <a:r>
              <a:rPr lang="en-US" sz="1600" dirty="0" smtClean="0"/>
              <a:t>	d = coefficient for a late </a:t>
            </a:r>
            <a:r>
              <a:rPr lang="en-US" sz="1600" dirty="0" smtClean="0"/>
              <a:t>arrival</a:t>
            </a:r>
            <a:r>
              <a:rPr lang="en-US" sz="1600" dirty="0" smtClean="0"/>
              <a:t> </a:t>
            </a:r>
            <a:r>
              <a:rPr lang="en-US" sz="1600" dirty="0" smtClean="0"/>
              <a:t>(15.21$/h</a:t>
            </a:r>
            <a:r>
              <a:rPr lang="en-US" sz="1600" b="1" dirty="0" smtClean="0"/>
              <a:t>**</a:t>
            </a:r>
            <a:r>
              <a:rPr lang="en-US" sz="1600" dirty="0" smtClean="0"/>
              <a:t>)</a:t>
            </a:r>
          </a:p>
          <a:p>
            <a:endParaRPr lang="en-US" sz="1200" i="1" dirty="0" smtClean="0"/>
          </a:p>
          <a:p>
            <a:endParaRPr lang="en-US" sz="1200" i="1" dirty="0"/>
          </a:p>
          <a:p>
            <a:r>
              <a:rPr lang="en-US" sz="1200" i="1" dirty="0" smtClean="0"/>
              <a:t>*</a:t>
            </a:r>
            <a:r>
              <a:rPr lang="en-US" sz="1200" i="1" dirty="0" err="1"/>
              <a:t>Vickrey</a:t>
            </a:r>
            <a:r>
              <a:rPr lang="en-US" sz="1200" i="1" dirty="0"/>
              <a:t> </a:t>
            </a:r>
            <a:r>
              <a:rPr lang="en-US" sz="1200" i="1" dirty="0" smtClean="0"/>
              <a:t> W.S</a:t>
            </a:r>
            <a:endParaRPr lang="en-US" sz="1200" i="1" dirty="0"/>
          </a:p>
          <a:p>
            <a:r>
              <a:rPr lang="en-US" sz="1200" i="1" dirty="0"/>
              <a:t>**Small K.A, Noland R.B</a:t>
            </a:r>
          </a:p>
          <a:p>
            <a:pPr>
              <a:buClr>
                <a:schemeClr val="accent1"/>
              </a:buClr>
            </a:pPr>
            <a:endParaRPr lang="en-US" sz="1600" b="1" dirty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gray">
          <a:xfrm>
            <a:off x="4800598" y="1366157"/>
            <a:ext cx="3872596" cy="4729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94878"/>
          </a:xfrm>
        </p:spPr>
        <p:txBody>
          <a:bodyPr/>
          <a:lstStyle/>
          <a:p>
            <a:r>
              <a:rPr lang="de-DE" dirty="0"/>
              <a:t>Model troubleshooting and validation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9793" y="1066800"/>
            <a:ext cx="8048171" cy="49545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de-DE" b="1" dirty="0"/>
          </a:p>
          <a:p>
            <a:endParaRPr lang="de-DE" i="1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</a:p>
          <a:p>
            <a:endParaRPr lang="de-DE" b="1" dirty="0"/>
          </a:p>
          <a:p>
            <a:endParaRPr lang="de-DE" b="1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Application – Portland </a:t>
            </a:r>
            <a:r>
              <a:rPr lang="de-DE" dirty="0" smtClean="0"/>
              <a:t>Metro Area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gray">
          <a:xfrm>
            <a:off x="533400" y="2057400"/>
            <a:ext cx="4337050" cy="411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gray">
          <a:xfrm>
            <a:off x="533400" y="1121226"/>
            <a:ext cx="8001000" cy="4822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1B34"/>
              </a:buClr>
            </a:pPr>
            <a:r>
              <a:rPr lang="en-US" sz="1600" b="1" dirty="0" smtClean="0">
                <a:solidFill>
                  <a:srgbClr val="636467"/>
                </a:solidFill>
              </a:rPr>
              <a:t>Vertical queuing allows identification of bottlenecks and possible gridlocks… </a:t>
            </a:r>
          </a:p>
          <a:p>
            <a:pPr>
              <a:buClr>
                <a:srgbClr val="ED1B34"/>
              </a:buClr>
            </a:pPr>
            <a:endParaRPr lang="en-US" sz="1600" b="1" dirty="0" smtClean="0">
              <a:solidFill>
                <a:srgbClr val="636467"/>
              </a:solidFill>
            </a:endParaRPr>
          </a:p>
          <a:p>
            <a:pPr>
              <a:buClr>
                <a:schemeClr val="accent1"/>
              </a:buClr>
            </a:pPr>
            <a:endParaRPr lang="en-US" sz="1600" b="1" dirty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gray">
          <a:xfrm>
            <a:off x="4800598" y="1366157"/>
            <a:ext cx="3872596" cy="4729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218" name="Picture 2" descr="\\192.168.22.8\File_Server\Users\cjoshi\DUE_Tutorial_Dec2011\Vertical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92" y="1676399"/>
            <a:ext cx="565467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649192" y="3124200"/>
            <a:ext cx="1856008" cy="838200"/>
          </a:xfrm>
          <a:prstGeom prst="ellipse">
            <a:avLst/>
          </a:prstGeom>
          <a:noFill/>
          <a:ln w="31750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857583">
            <a:off x="4800598" y="1905000"/>
            <a:ext cx="1856008" cy="838200"/>
          </a:xfrm>
          <a:prstGeom prst="ellipse">
            <a:avLst/>
          </a:prstGeom>
          <a:noFill/>
          <a:ln w="31750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aptureNospill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1219200"/>
            <a:ext cx="6288192" cy="27668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94878"/>
          </a:xfrm>
        </p:spPr>
        <p:txBody>
          <a:bodyPr/>
          <a:lstStyle/>
          <a:p>
            <a:r>
              <a:rPr lang="de-DE" dirty="0"/>
              <a:t>Model troubleshooting and validation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9793" y="1066800"/>
            <a:ext cx="8048171" cy="49545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de-DE" b="1" dirty="0"/>
          </a:p>
          <a:p>
            <a:endParaRPr lang="de-DE" i="1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</a:p>
          <a:p>
            <a:endParaRPr lang="de-DE" b="1" dirty="0"/>
          </a:p>
          <a:p>
            <a:endParaRPr lang="de-DE" b="1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Application – Portland </a:t>
            </a:r>
            <a:r>
              <a:rPr lang="de-DE" dirty="0" smtClean="0"/>
              <a:t>Metro Area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gray">
          <a:xfrm>
            <a:off x="533400" y="2057400"/>
            <a:ext cx="4337050" cy="411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gray">
          <a:xfrm>
            <a:off x="533400" y="1121226"/>
            <a:ext cx="8001000" cy="4822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1B34"/>
              </a:buClr>
            </a:pPr>
            <a:r>
              <a:rPr lang="en-US" sz="1600" b="1" dirty="0" smtClean="0">
                <a:solidFill>
                  <a:srgbClr val="636467"/>
                </a:solidFill>
              </a:rPr>
              <a:t>Vertical queuing allows identification of bottlenecks and possible gridlocks… </a:t>
            </a:r>
          </a:p>
          <a:p>
            <a:pPr>
              <a:buClr>
                <a:srgbClr val="ED1B34"/>
              </a:buClr>
            </a:pPr>
            <a:endParaRPr lang="en-US" sz="1600" b="1" dirty="0" smtClean="0">
              <a:solidFill>
                <a:srgbClr val="636467"/>
              </a:solidFill>
            </a:endParaRPr>
          </a:p>
          <a:p>
            <a:pPr>
              <a:buClr>
                <a:schemeClr val="accent1"/>
              </a:buClr>
            </a:pPr>
            <a:endParaRPr lang="en-US" sz="1600" b="1" dirty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gray">
          <a:xfrm>
            <a:off x="4800598" y="1366157"/>
            <a:ext cx="3872596" cy="4729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Capture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1497" y="3429000"/>
            <a:ext cx="6180095" cy="23023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0921" y="343334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Horizontal Queue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40921" y="1743339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Vertical Queue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35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94878"/>
          </a:xfrm>
        </p:spPr>
        <p:txBody>
          <a:bodyPr/>
          <a:lstStyle/>
          <a:p>
            <a:r>
              <a:rPr lang="de-DE" dirty="0"/>
              <a:t>Model troubleshooting </a:t>
            </a:r>
            <a:r>
              <a:rPr lang="de-DE" dirty="0" smtClean="0"/>
              <a:t>and validation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9793" y="1066800"/>
            <a:ext cx="8048171" cy="49545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de-DE" b="1" dirty="0"/>
          </a:p>
          <a:p>
            <a:endParaRPr lang="de-DE" i="1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</a:p>
          <a:p>
            <a:endParaRPr lang="de-DE" b="1" dirty="0"/>
          </a:p>
          <a:p>
            <a:endParaRPr lang="de-DE" b="1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Application – Portland </a:t>
            </a:r>
            <a:r>
              <a:rPr lang="de-DE" dirty="0" smtClean="0"/>
              <a:t>Metro Area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gray">
          <a:xfrm>
            <a:off x="533400" y="2057400"/>
            <a:ext cx="4337050" cy="411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gray">
          <a:xfrm>
            <a:off x="533400" y="1121226"/>
            <a:ext cx="8001000" cy="4822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636467"/>
                </a:solidFill>
              </a:rPr>
              <a:t>Overall flows for 2 </a:t>
            </a:r>
            <a:r>
              <a:rPr lang="en-US" sz="1600" b="1" dirty="0" err="1" smtClean="0">
                <a:solidFill>
                  <a:srgbClr val="636467"/>
                </a:solidFill>
              </a:rPr>
              <a:t>hr</a:t>
            </a:r>
            <a:r>
              <a:rPr lang="en-US" sz="1600" b="1" dirty="0" smtClean="0">
                <a:solidFill>
                  <a:srgbClr val="636467"/>
                </a:solidFill>
              </a:rPr>
              <a:t> period across key freeway/ramp locations were validated</a:t>
            </a:r>
          </a:p>
          <a:p>
            <a:pPr>
              <a:buClr>
                <a:srgbClr val="ED1B34"/>
              </a:buClr>
            </a:pPr>
            <a:endParaRPr lang="en-US" sz="1600" b="1" dirty="0" smtClean="0">
              <a:solidFill>
                <a:srgbClr val="636467"/>
              </a:solidFill>
            </a:endParaRPr>
          </a:p>
          <a:p>
            <a:pPr>
              <a:buClr>
                <a:schemeClr val="accent1"/>
              </a:buClr>
            </a:pPr>
            <a:endParaRPr lang="en-US" sz="1600" b="1" dirty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gray">
          <a:xfrm>
            <a:off x="4800598" y="1366157"/>
            <a:ext cx="3872596" cy="4729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99283"/>
            <a:ext cx="7306959" cy="425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94878"/>
          </a:xfrm>
        </p:spPr>
        <p:txBody>
          <a:bodyPr/>
          <a:lstStyle/>
          <a:p>
            <a:r>
              <a:rPr lang="de-DE" dirty="0" smtClean="0"/>
              <a:t>scenarios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9793" y="1066800"/>
            <a:ext cx="8048171" cy="49545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de-DE" b="1" dirty="0"/>
          </a:p>
          <a:p>
            <a:endParaRPr lang="de-DE" i="1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</a:p>
          <a:p>
            <a:endParaRPr lang="de-DE" b="1" dirty="0"/>
          </a:p>
          <a:p>
            <a:endParaRPr lang="de-DE" b="1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Application – Portland </a:t>
            </a:r>
            <a:r>
              <a:rPr lang="de-DE" dirty="0" smtClean="0"/>
              <a:t>Metro Area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gray">
          <a:xfrm>
            <a:off x="533400" y="2057400"/>
            <a:ext cx="4337050" cy="411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gray">
          <a:xfrm>
            <a:off x="533400" y="1121226"/>
            <a:ext cx="8001000" cy="4822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1B34"/>
              </a:buClr>
            </a:pPr>
            <a:r>
              <a:rPr lang="en-US" sz="1600" b="1" dirty="0" smtClean="0">
                <a:solidFill>
                  <a:srgbClr val="636467"/>
                </a:solidFill>
              </a:rPr>
              <a:t>Two scenarios tested against a base condition</a:t>
            </a:r>
          </a:p>
          <a:p>
            <a:pPr>
              <a:buClr>
                <a:srgbClr val="ED1B34"/>
              </a:buClr>
            </a:pPr>
            <a:endParaRPr lang="en-US" sz="1600" b="1" dirty="0" smtClean="0">
              <a:solidFill>
                <a:srgbClr val="636467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sz="1600" dirty="0" smtClean="0">
                <a:solidFill>
                  <a:srgbClr val="636467"/>
                </a:solidFill>
              </a:rPr>
              <a:t>Base, no departure time choice with flat demand profile</a:t>
            </a:r>
          </a:p>
          <a:p>
            <a:pPr marL="285750" indent="-285750">
              <a:lnSpc>
                <a:spcPct val="150000"/>
              </a:lnSpc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sz="1600" dirty="0" smtClean="0">
                <a:solidFill>
                  <a:srgbClr val="636467"/>
                </a:solidFill>
              </a:rPr>
              <a:t>Departure time choice with no early departure shoulder</a:t>
            </a:r>
          </a:p>
          <a:p>
            <a:pPr marL="285750" indent="-285750">
              <a:lnSpc>
                <a:spcPct val="150000"/>
              </a:lnSpc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sz="1600" dirty="0" smtClean="0">
                <a:solidFill>
                  <a:srgbClr val="636467"/>
                </a:solidFill>
              </a:rPr>
              <a:t>Departure time choice with early departure shoulder starting 1 </a:t>
            </a:r>
            <a:r>
              <a:rPr lang="en-US" sz="1600" dirty="0" err="1" smtClean="0">
                <a:solidFill>
                  <a:srgbClr val="636467"/>
                </a:solidFill>
              </a:rPr>
              <a:t>hr</a:t>
            </a:r>
            <a:r>
              <a:rPr lang="en-US" sz="1600" dirty="0" smtClean="0">
                <a:solidFill>
                  <a:srgbClr val="636467"/>
                </a:solidFill>
              </a:rPr>
              <a:t> before peak</a:t>
            </a:r>
          </a:p>
          <a:p>
            <a:pPr>
              <a:buClr>
                <a:srgbClr val="ED1B34"/>
              </a:buClr>
            </a:pPr>
            <a:endParaRPr lang="en-US" sz="1600" b="1" dirty="0">
              <a:solidFill>
                <a:srgbClr val="636467"/>
              </a:solidFill>
            </a:endParaRPr>
          </a:p>
          <a:p>
            <a:pPr>
              <a:buClr>
                <a:schemeClr val="accent1"/>
              </a:buClr>
            </a:pPr>
            <a:endParaRPr lang="en-US" sz="1600" b="1" dirty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gray">
          <a:xfrm>
            <a:off x="4800598" y="1366157"/>
            <a:ext cx="3872596" cy="4729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94878"/>
          </a:xfrm>
        </p:spPr>
        <p:txBody>
          <a:bodyPr/>
          <a:lstStyle/>
          <a:p>
            <a:r>
              <a:rPr lang="de-DE" dirty="0" smtClean="0"/>
              <a:t>scenarios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9793" y="1066800"/>
            <a:ext cx="8048171" cy="49545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de-DE" b="1" dirty="0"/>
          </a:p>
          <a:p>
            <a:endParaRPr lang="de-DE" i="1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</a:p>
          <a:p>
            <a:endParaRPr lang="de-DE" b="1" dirty="0"/>
          </a:p>
          <a:p>
            <a:endParaRPr lang="de-DE" b="1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Application – Portland </a:t>
            </a:r>
            <a:r>
              <a:rPr lang="de-DE" dirty="0" smtClean="0"/>
              <a:t>Metro Area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gray">
          <a:xfrm>
            <a:off x="533400" y="2057400"/>
            <a:ext cx="4337050" cy="411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gray">
          <a:xfrm>
            <a:off x="533400" y="1121226"/>
            <a:ext cx="8001000" cy="4822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endParaRPr lang="en-US" sz="1600" b="1" dirty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gray">
          <a:xfrm>
            <a:off x="4800598" y="1366157"/>
            <a:ext cx="3872596" cy="4729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573812"/>
              </p:ext>
            </p:extLst>
          </p:nvPr>
        </p:nvGraphicFramePr>
        <p:xfrm>
          <a:off x="838200" y="1329690"/>
          <a:ext cx="6837045" cy="429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15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94878"/>
          </a:xfrm>
        </p:spPr>
        <p:txBody>
          <a:bodyPr/>
          <a:lstStyle/>
          <a:p>
            <a:r>
              <a:rPr lang="de-DE" dirty="0" smtClean="0"/>
              <a:t>Assignment convergence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9793" y="1066800"/>
            <a:ext cx="8048171" cy="49545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de-DE" b="1" dirty="0"/>
          </a:p>
          <a:p>
            <a:endParaRPr lang="de-DE" i="1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</a:p>
          <a:p>
            <a:endParaRPr lang="de-DE" b="1" dirty="0"/>
          </a:p>
          <a:p>
            <a:endParaRPr lang="de-DE" b="1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Application – Portland </a:t>
            </a:r>
            <a:r>
              <a:rPr lang="de-DE" dirty="0" smtClean="0"/>
              <a:t>Metro Area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gray">
          <a:xfrm>
            <a:off x="533400" y="2057400"/>
            <a:ext cx="4337050" cy="411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gray">
          <a:xfrm>
            <a:off x="533400" y="1121226"/>
            <a:ext cx="8001000" cy="4822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026550"/>
              </p:ext>
            </p:extLst>
          </p:nvPr>
        </p:nvGraphicFramePr>
        <p:xfrm>
          <a:off x="685800" y="1295400"/>
          <a:ext cx="7227570" cy="4598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89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remarks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01000" cy="4419600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1"/>
              </a:buClr>
              <a:buFont typeface="Wingdings 3" pitchFamily="18" charset="2"/>
              <a:buChar char=""/>
            </a:pPr>
            <a:r>
              <a:rPr lang="de-DE" dirty="0" smtClean="0"/>
              <a:t>Network coding effort significantly less (close to static assignment network coding)</a:t>
            </a:r>
          </a:p>
          <a:p>
            <a:pPr marL="285750" indent="-285750">
              <a:buClr>
                <a:schemeClr val="accent1"/>
              </a:buClr>
              <a:buFont typeface="Wingdings 3" pitchFamily="18" charset="2"/>
              <a:buChar char=""/>
            </a:pPr>
            <a:r>
              <a:rPr lang="de-DE" dirty="0" smtClean="0"/>
              <a:t>Implicit path enumeration requires significantly less resources (max memory footpint for the PDX network &lt; 3GB)</a:t>
            </a:r>
          </a:p>
          <a:p>
            <a:pPr marL="285750" indent="-285750">
              <a:buClr>
                <a:schemeClr val="accent1"/>
              </a:buClr>
              <a:buFont typeface="Wingdings 3" pitchFamily="18" charset="2"/>
              <a:buChar char=""/>
            </a:pPr>
            <a:r>
              <a:rPr lang="de-DE" dirty="0" smtClean="0"/>
              <a:t>Capacity calculation methods are scalable</a:t>
            </a:r>
          </a:p>
          <a:p>
            <a:pPr marL="285750" indent="-285750">
              <a:buClr>
                <a:schemeClr val="accent1"/>
              </a:buClr>
              <a:buFont typeface="Wingdings 3" pitchFamily="18" charset="2"/>
              <a:buChar char=""/>
            </a:pPr>
            <a:r>
              <a:rPr lang="de-DE" dirty="0" smtClean="0"/>
              <a:t>Demand </a:t>
            </a:r>
            <a:r>
              <a:rPr lang="de-DE" dirty="0"/>
              <a:t>classes </a:t>
            </a:r>
            <a:r>
              <a:rPr lang="de-DE" dirty="0" smtClean="0"/>
              <a:t>need </a:t>
            </a:r>
            <a:r>
              <a:rPr lang="de-DE" dirty="0"/>
              <a:t>to be defined </a:t>
            </a:r>
            <a:r>
              <a:rPr lang="de-DE" dirty="0" smtClean="0"/>
              <a:t>differently to capture flexibility in schedules </a:t>
            </a:r>
            <a:r>
              <a:rPr lang="de-DE" dirty="0"/>
              <a:t>(eg. based on employment </a:t>
            </a:r>
            <a:r>
              <a:rPr lang="de-DE" dirty="0" smtClean="0"/>
              <a:t>type)  </a:t>
            </a:r>
            <a:endParaRPr lang="de-DE" dirty="0"/>
          </a:p>
          <a:p>
            <a:pPr marL="285750" indent="-285750">
              <a:buClr>
                <a:schemeClr val="accent1"/>
              </a:buClr>
              <a:buFont typeface="Wingdings 3" pitchFamily="18" charset="2"/>
              <a:buChar char=""/>
            </a:pPr>
            <a:r>
              <a:rPr lang="de-DE" dirty="0" smtClean="0"/>
              <a:t>Departure time choice integration is possible within assignment, but equilibrium is difficult to achieve given the degrees of freedom. </a:t>
            </a:r>
            <a:endParaRPr lang="de-DE" dirty="0"/>
          </a:p>
          <a:p>
            <a:pPr marL="285750" indent="-285750">
              <a:buClr>
                <a:schemeClr val="accent1"/>
              </a:buClr>
              <a:buFont typeface="Wingdings 3" pitchFamily="18" charset="2"/>
              <a:buChar char=""/>
            </a:pPr>
            <a:r>
              <a:rPr lang="de-DE" dirty="0" smtClean="0"/>
              <a:t>Assignment method is not multi-threaded, multi-threaded version of the assignment method will be much quicker.   </a:t>
            </a:r>
          </a:p>
          <a:p>
            <a:pPr marL="285750" indent="-285750">
              <a:buClr>
                <a:schemeClr val="accent1"/>
              </a:buClr>
              <a:buFont typeface="Wingdings 3" pitchFamily="18" charset="2"/>
              <a:buChar char=""/>
            </a:pPr>
            <a:endParaRPr lang="de-DE" dirty="0"/>
          </a:p>
          <a:p>
            <a:pPr>
              <a:buClr>
                <a:schemeClr val="accent1"/>
              </a:buClr>
            </a:pPr>
            <a:endParaRPr lang="de-DE" dirty="0"/>
          </a:p>
          <a:p>
            <a:pPr marL="285750" indent="-285750">
              <a:buClr>
                <a:schemeClr val="accent1"/>
              </a:buClr>
              <a:buFont typeface="Wingdings 3" pitchFamily="18" charset="2"/>
              <a:buChar char=""/>
            </a:pPr>
            <a:endParaRPr lang="de-DE" dirty="0" smtClean="0"/>
          </a:p>
          <a:p>
            <a:pPr lvl="2" indent="0">
              <a:buNone/>
            </a:pPr>
            <a:endParaRPr lang="de-DE" dirty="0"/>
          </a:p>
          <a:p>
            <a:pPr>
              <a:buClr>
                <a:schemeClr val="accent1"/>
              </a:buClr>
            </a:pP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mtClean="0"/>
              <a:t>Subline/Navigation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9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de-DE" dirty="0"/>
              <a:t>Macroscopic Dynamic Assignment Model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dirty="0" smtClean="0"/>
              <a:t>Departure Time </a:t>
            </a:r>
            <a:r>
              <a:rPr lang="de-DE" dirty="0"/>
              <a:t>C</a:t>
            </a:r>
            <a:r>
              <a:rPr lang="de-DE" dirty="0" smtClean="0"/>
              <a:t>hoice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dirty="0" smtClean="0"/>
              <a:t>Application – Portland Metro Area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dirty="0" smtClean="0"/>
              <a:t>Remarks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credits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01000" cy="44196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 3" pitchFamily="18" charset="2"/>
              <a:buChar char=""/>
            </a:pPr>
            <a:r>
              <a:rPr lang="de-DE" dirty="0" smtClean="0"/>
              <a:t>Base network and demand data: </a:t>
            </a:r>
          </a:p>
          <a:p>
            <a:pPr>
              <a:lnSpc>
                <a:spcPct val="200000"/>
              </a:lnSpc>
              <a:buClr>
                <a:schemeClr val="accent1"/>
              </a:buClr>
            </a:pPr>
            <a:r>
              <a:rPr lang="de-DE" dirty="0"/>
              <a:t>	</a:t>
            </a:r>
            <a:r>
              <a:rPr lang="de-DE" dirty="0" smtClean="0"/>
              <a:t>Portland Metro (Peter Bosa et al.) 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 3" pitchFamily="18" charset="2"/>
              <a:buChar char=""/>
            </a:pPr>
            <a:r>
              <a:rPr lang="de-DE" dirty="0" smtClean="0"/>
              <a:t>Assignment parameters (explanation of math): </a:t>
            </a:r>
          </a:p>
          <a:p>
            <a:pPr>
              <a:lnSpc>
                <a:spcPct val="200000"/>
              </a:lnSpc>
              <a:buClr>
                <a:schemeClr val="accent1"/>
              </a:buClr>
            </a:pPr>
            <a:r>
              <a:rPr lang="de-DE" dirty="0"/>
              <a:t>	</a:t>
            </a:r>
            <a:r>
              <a:rPr lang="de-DE" dirty="0" smtClean="0"/>
              <a:t>Klaus Noekel, Ingmar </a:t>
            </a:r>
            <a:r>
              <a:rPr lang="en-US" dirty="0" err="1" smtClean="0"/>
              <a:t>Hofsäß</a:t>
            </a:r>
            <a:r>
              <a:rPr lang="en-US" dirty="0" smtClean="0"/>
              <a:t>, </a:t>
            </a:r>
            <a:r>
              <a:rPr lang="en-US" dirty="0" err="1" smtClean="0"/>
              <a:t>Anett</a:t>
            </a:r>
            <a:r>
              <a:rPr lang="en-US" dirty="0" smtClean="0"/>
              <a:t> </a:t>
            </a:r>
            <a:r>
              <a:rPr lang="en-US" dirty="0" err="1" smtClean="0"/>
              <a:t>Ehlert</a:t>
            </a:r>
            <a:endParaRPr lang="de-DE" dirty="0" smtClean="0"/>
          </a:p>
          <a:p>
            <a:pPr>
              <a:buClr>
                <a:schemeClr val="accent1"/>
              </a:buClr>
            </a:pPr>
            <a:endParaRPr lang="de-DE" dirty="0"/>
          </a:p>
          <a:p>
            <a:pPr>
              <a:buClr>
                <a:schemeClr val="accent1"/>
              </a:buClr>
            </a:pPr>
            <a:endParaRPr lang="de-DE" dirty="0"/>
          </a:p>
          <a:p>
            <a:pPr marL="285750" indent="-285750">
              <a:buClr>
                <a:schemeClr val="accent1"/>
              </a:buClr>
              <a:buFont typeface="Wingdings 3" pitchFamily="18" charset="2"/>
              <a:buChar char=""/>
            </a:pPr>
            <a:endParaRPr lang="de-DE" dirty="0" smtClean="0"/>
          </a:p>
          <a:p>
            <a:pPr lvl="2" indent="0">
              <a:buNone/>
            </a:pPr>
            <a:endParaRPr lang="de-DE" dirty="0"/>
          </a:p>
          <a:p>
            <a:pPr>
              <a:buClr>
                <a:schemeClr val="accent1"/>
              </a:buClr>
            </a:pP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mtClean="0"/>
              <a:t>Subline/Navigation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1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94878"/>
          </a:xfrm>
        </p:spPr>
        <p:txBody>
          <a:bodyPr/>
          <a:lstStyle/>
          <a:p>
            <a:r>
              <a:rPr lang="de-DE" dirty="0" smtClean="0"/>
              <a:t>Network capacities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9793" y="1066800"/>
            <a:ext cx="8048171" cy="49545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de-DE" b="1" dirty="0"/>
          </a:p>
          <a:p>
            <a:endParaRPr lang="de-DE" i="1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</a:p>
          <a:p>
            <a:endParaRPr lang="de-DE" b="1" dirty="0"/>
          </a:p>
          <a:p>
            <a:endParaRPr lang="de-DE" b="1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Application – Portland </a:t>
            </a:r>
            <a:r>
              <a:rPr lang="de-DE" dirty="0" smtClean="0"/>
              <a:t>Metro Area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gray">
          <a:xfrm>
            <a:off x="533400" y="2057400"/>
            <a:ext cx="4337050" cy="411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gray">
          <a:xfrm>
            <a:off x="547006" y="1143000"/>
            <a:ext cx="7722054" cy="23839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1B34"/>
              </a:buClr>
            </a:pPr>
            <a:r>
              <a:rPr lang="en-US" sz="1600" b="1" dirty="0" smtClean="0">
                <a:solidFill>
                  <a:srgbClr val="636467"/>
                </a:solidFill>
              </a:rPr>
              <a:t>Link capacities (max flow rate) based on link speeds :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07" y="1461975"/>
            <a:ext cx="140807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Inhaltsplatzhalter 2"/>
          <p:cNvSpPr txBox="1">
            <a:spLocks/>
          </p:cNvSpPr>
          <p:nvPr/>
        </p:nvSpPr>
        <p:spPr bwMode="gray">
          <a:xfrm>
            <a:off x="533400" y="3595006"/>
            <a:ext cx="4953000" cy="2500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1B34"/>
              </a:buClr>
            </a:pPr>
            <a:r>
              <a:rPr lang="en-US" sz="1600" b="1" dirty="0" smtClean="0">
                <a:solidFill>
                  <a:srgbClr val="636467"/>
                </a:solidFill>
              </a:rPr>
              <a:t>Approach/Exit capacity model</a:t>
            </a:r>
            <a:r>
              <a:rPr lang="en-US" sz="1600" dirty="0" smtClean="0">
                <a:solidFill>
                  <a:srgbClr val="636467"/>
                </a:solidFill>
              </a:rPr>
              <a:t>:</a:t>
            </a:r>
          </a:p>
          <a:p>
            <a:pPr marL="285750" indent="-285750"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sz="1600" dirty="0" smtClean="0">
                <a:solidFill>
                  <a:srgbClr val="636467"/>
                </a:solidFill>
              </a:rPr>
              <a:t>Signals/All-way stops: </a:t>
            </a:r>
          </a:p>
          <a:p>
            <a:pPr marL="552450" lvl="1" indent="-285750">
              <a:buClr>
                <a:srgbClr val="ED1B3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636467"/>
                </a:solidFill>
              </a:rPr>
              <a:t>Exit capacity = Approach link capacity * factor</a:t>
            </a:r>
          </a:p>
          <a:p>
            <a:pPr lvl="2" indent="0">
              <a:buClr>
                <a:srgbClr val="ED1B34"/>
              </a:buClr>
              <a:buNone/>
            </a:pPr>
            <a:r>
              <a:rPr lang="en-US" sz="1400" dirty="0">
                <a:solidFill>
                  <a:srgbClr val="636467"/>
                </a:solidFill>
              </a:rPr>
              <a:t> </a:t>
            </a:r>
            <a:r>
              <a:rPr lang="en-US" sz="1400" dirty="0" smtClean="0">
                <a:solidFill>
                  <a:srgbClr val="636467"/>
                </a:solidFill>
              </a:rPr>
              <a:t>    </a:t>
            </a:r>
          </a:p>
          <a:p>
            <a:pPr marL="285750" indent="-285750"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sz="1600" dirty="0" smtClean="0"/>
              <a:t>Two-way stops/yields:</a:t>
            </a:r>
          </a:p>
          <a:p>
            <a:pPr marL="552450" lvl="1" indent="-285750">
              <a:buClr>
                <a:srgbClr val="ED1B34"/>
              </a:buClr>
              <a:buFont typeface="Arial" pitchFamily="34" charset="0"/>
              <a:buChar char="•"/>
            </a:pPr>
            <a:r>
              <a:rPr lang="en-US" sz="1400" dirty="0" smtClean="0"/>
              <a:t>Exit capacity (stopped leg) = Approach link capacity * factor </a:t>
            </a:r>
          </a:p>
          <a:p>
            <a:pPr marL="552450" lvl="1" indent="-285750">
              <a:buClr>
                <a:srgbClr val="ED1B34"/>
              </a:buClr>
              <a:buFont typeface="Arial" pitchFamily="34" charset="0"/>
              <a:buChar char="•"/>
            </a:pPr>
            <a:endParaRPr lang="en-US" sz="1400" dirty="0"/>
          </a:p>
          <a:p>
            <a:pPr lvl="1" indent="0">
              <a:buClr>
                <a:srgbClr val="ED1B34"/>
              </a:buClr>
              <a:buNone/>
            </a:pPr>
            <a:r>
              <a:rPr lang="en-US" sz="1200" dirty="0">
                <a:solidFill>
                  <a:srgbClr val="636467"/>
                </a:solidFill>
              </a:rPr>
              <a:t>**factor typically lower for </a:t>
            </a:r>
            <a:r>
              <a:rPr lang="en-US" sz="1200" dirty="0" smtClean="0">
                <a:solidFill>
                  <a:srgbClr val="636467"/>
                </a:solidFill>
              </a:rPr>
              <a:t>all-way stops </a:t>
            </a:r>
            <a:r>
              <a:rPr lang="en-US" sz="1200" dirty="0">
                <a:solidFill>
                  <a:srgbClr val="636467"/>
                </a:solidFill>
              </a:rPr>
              <a:t>due to   </a:t>
            </a:r>
            <a:r>
              <a:rPr lang="en-US" sz="1200" dirty="0" smtClean="0">
                <a:solidFill>
                  <a:srgbClr val="636467"/>
                </a:solidFill>
              </a:rPr>
              <a:t>acceleration/deceleration involved in compulsory stopping</a:t>
            </a:r>
            <a:endParaRPr lang="en-US" sz="1200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gray">
          <a:xfrm>
            <a:off x="4800598" y="1366157"/>
            <a:ext cx="3872596" cy="4729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95549"/>
            <a:ext cx="27146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55" y="1461975"/>
            <a:ext cx="3261784" cy="206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3855829" y="2266949"/>
            <a:ext cx="413085" cy="228600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-19051" y="0"/>
            <a:ext cx="9172575" cy="6885384"/>
            <a:chOff x="-19051" y="0"/>
            <a:chExt cx="9172575" cy="6885384"/>
          </a:xfrm>
        </p:grpSpPr>
        <p:sp>
          <p:nvSpPr>
            <p:cNvPr id="2" name="Rechteck 1"/>
            <p:cNvSpPr/>
            <p:nvPr/>
          </p:nvSpPr>
          <p:spPr>
            <a:xfrm>
              <a:off x="0" y="0"/>
              <a:ext cx="9144000" cy="418508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Clr>
                  <a:schemeClr val="accent1"/>
                </a:buClr>
                <a:buFont typeface="Wingdings 3" pitchFamily="18" charset="2"/>
                <a:buChar char="´"/>
              </a:pPr>
              <a:endParaRPr lang="de-DE" smtClean="0">
                <a:solidFill>
                  <a:schemeClr val="tx1"/>
                </a:solidFill>
              </a:endParaRPr>
            </a:p>
          </p:txBody>
        </p:sp>
        <p:pic>
          <p:nvPicPr>
            <p:cNvPr id="15" name="Bild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736565" y="1911688"/>
              <a:ext cx="3672408" cy="1481308"/>
            </a:xfrm>
            <a:prstGeom prst="rect">
              <a:avLst/>
            </a:prstGeom>
          </p:spPr>
        </p:pic>
        <p:grpSp>
          <p:nvGrpSpPr>
            <p:cNvPr id="8" name="Gruppieren 7"/>
            <p:cNvGrpSpPr/>
            <p:nvPr/>
          </p:nvGrpSpPr>
          <p:grpSpPr bwMode="gray">
            <a:xfrm>
              <a:off x="-19051" y="2819400"/>
              <a:ext cx="9172575" cy="4065984"/>
              <a:chOff x="-19051" y="2819400"/>
              <a:chExt cx="9172575" cy="4065984"/>
            </a:xfrm>
          </p:grpSpPr>
          <p:pic>
            <p:nvPicPr>
              <p:cNvPr id="9" name="Picture 2" descr="W:\Projekte\Red Pepper\PTV\Grafiken\PPT_Moebiusband.png"/>
              <p:cNvPicPr>
                <a:picLocks noChangeAspect="1" noChangeArrowheads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88"/>
              <a:stretch/>
            </p:blipFill>
            <p:spPr bwMode="gray">
              <a:xfrm>
                <a:off x="-19051" y="2819400"/>
                <a:ext cx="9172575" cy="4065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feld 10"/>
              <p:cNvSpPr txBox="1"/>
              <p:nvPr userDrawn="1"/>
            </p:nvSpPr>
            <p:spPr bwMode="gray">
              <a:xfrm>
                <a:off x="539750" y="6326854"/>
                <a:ext cx="785898" cy="215444"/>
              </a:xfrm>
              <a:prstGeom prst="rect">
                <a:avLst/>
              </a:prstGeom>
            </p:spPr>
            <p:txBody>
              <a:bodyPr vert="horz" wrap="none" lIns="0" tIns="0" rIns="0" bIns="0" rtlCol="0" anchor="b" anchorCtr="0"/>
              <a:lstStyle>
                <a:defPPr>
                  <a:defRPr lang="de-DE"/>
                </a:defPPr>
                <a:lvl1pPr algn="r">
                  <a:defRPr sz="800"/>
                </a:lvl1pPr>
              </a:lstStyle>
              <a:p>
                <a:pPr lvl="0" algn="l"/>
                <a:r>
                  <a:rPr lang="de-DE" noProof="0" smtClean="0">
                    <a:solidFill>
                      <a:schemeClr val="bg1"/>
                    </a:solidFill>
                  </a:rPr>
                  <a:t>www.ptvag.com</a:t>
                </a:r>
                <a:endParaRPr lang="de-DE" noProof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6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94878"/>
          </a:xfrm>
        </p:spPr>
        <p:txBody>
          <a:bodyPr/>
          <a:lstStyle/>
          <a:p>
            <a:r>
              <a:rPr lang="de-DE" dirty="0" smtClean="0"/>
              <a:t>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429" y="1066800"/>
            <a:ext cx="8048171" cy="5106988"/>
          </a:xfrm>
        </p:spPr>
        <p:txBody>
          <a:bodyPr/>
          <a:lstStyle/>
          <a:p>
            <a:r>
              <a:rPr lang="en-US" dirty="0" smtClean="0"/>
              <a:t>Aimed </a:t>
            </a:r>
            <a:r>
              <a:rPr lang="en-US" dirty="0"/>
              <a:t>at solving the Within-Day Dynamic Traffic Assignment (WDDTA) on link networks addressing explicitly the simulation of queue </a:t>
            </a:r>
            <a:r>
              <a:rPr lang="en-US" dirty="0" smtClean="0"/>
              <a:t>spillovers</a:t>
            </a:r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Macroscopic </a:t>
            </a:r>
            <a:r>
              <a:rPr lang="de-DE" dirty="0"/>
              <a:t>Dynamic </a:t>
            </a:r>
            <a:r>
              <a:rPr lang="de-DE" dirty="0" smtClean="0"/>
              <a:t>Assignment Model 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36" y="1752600"/>
            <a:ext cx="3767364" cy="38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 bwMode="gray">
          <a:xfrm>
            <a:off x="533400" y="2057400"/>
            <a:ext cx="4337050" cy="411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gray">
          <a:xfrm>
            <a:off x="571500" y="1790700"/>
            <a:ext cx="4309836" cy="403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dirty="0" smtClean="0">
                <a:solidFill>
                  <a:srgbClr val="636467"/>
                </a:solidFill>
              </a:rPr>
              <a:t>Temporal profile approach: </a:t>
            </a:r>
            <a:r>
              <a:rPr lang="en-US" dirty="0">
                <a:solidFill>
                  <a:srgbClr val="636467"/>
                </a:solidFill>
              </a:rPr>
              <a:t>V</a:t>
            </a:r>
            <a:r>
              <a:rPr lang="en-US" dirty="0" smtClean="0">
                <a:solidFill>
                  <a:srgbClr val="636467"/>
                </a:solidFill>
              </a:rPr>
              <a:t>alue variables determined as a function of time for the entire period of analysis</a:t>
            </a:r>
          </a:p>
          <a:p>
            <a:pPr marL="285750" indent="-285750"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dirty="0"/>
              <a:t>Spill-back can be modeled explicitly simply by switching between two alternative network performance </a:t>
            </a:r>
            <a:r>
              <a:rPr lang="en-US" dirty="0" smtClean="0"/>
              <a:t>models</a:t>
            </a:r>
          </a:p>
          <a:p>
            <a:pPr marL="285750" indent="-285750"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dirty="0"/>
              <a:t>The path choice </a:t>
            </a:r>
            <a:r>
              <a:rPr lang="en-US" dirty="0" smtClean="0"/>
              <a:t>model can adopt either a deterministic view or a </a:t>
            </a:r>
            <a:r>
              <a:rPr lang="en-US" dirty="0" err="1" smtClean="0"/>
              <a:t>Probit</a:t>
            </a:r>
            <a:r>
              <a:rPr lang="en-US" dirty="0" smtClean="0"/>
              <a:t> view to reflect subjective user perceptions</a:t>
            </a:r>
            <a:endParaRPr lang="de-DE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81336" y="5648100"/>
            <a:ext cx="3767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- Gentile </a:t>
            </a:r>
            <a:r>
              <a:rPr lang="it-IT" sz="1200" i="1" dirty="0"/>
              <a:t>G., Meschini L., Noekel K. (2006) Dynamic User Equilibrium – DUE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4229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94878"/>
          </a:xfrm>
        </p:spPr>
        <p:txBody>
          <a:bodyPr/>
          <a:lstStyle/>
          <a:p>
            <a:r>
              <a:rPr lang="de-DE" dirty="0" smtClean="0"/>
              <a:t>Traffic flow 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429" y="914400"/>
            <a:ext cx="8048171" cy="5259388"/>
          </a:xfrm>
        </p:spPr>
        <p:txBody>
          <a:bodyPr/>
          <a:lstStyle/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Macroscopic </a:t>
            </a:r>
            <a:r>
              <a:rPr lang="de-DE" dirty="0"/>
              <a:t>Dynamic </a:t>
            </a:r>
            <a:r>
              <a:rPr lang="de-DE" dirty="0" smtClean="0"/>
              <a:t>Assignment Model 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gray">
          <a:xfrm>
            <a:off x="533400" y="2057400"/>
            <a:ext cx="4337050" cy="411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332"/>
            <a:ext cx="47529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87979"/>
            <a:ext cx="378003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787979"/>
            <a:ext cx="3743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3400" y="3738098"/>
            <a:ext cx="3200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D1B34"/>
              </a:buClr>
              <a:buFont typeface="Wingdings 3" pitchFamily="18" charset="2"/>
              <a:buChar char=""/>
            </a:pPr>
            <a:r>
              <a:rPr lang="de-DE" dirty="0" smtClean="0"/>
              <a:t>Links are characterized by: </a:t>
            </a:r>
            <a:endParaRPr lang="de-DE" dirty="0"/>
          </a:p>
        </p:txBody>
      </p:sp>
      <p:sp>
        <p:nvSpPr>
          <p:cNvPr id="13" name="Rectangle 12"/>
          <p:cNvSpPr/>
          <p:nvPr/>
        </p:nvSpPr>
        <p:spPr>
          <a:xfrm>
            <a:off x="533400" y="990600"/>
            <a:ext cx="7511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dirty="0"/>
              <a:t>Based on Simplified Theory of Kinematic Waves (STKW) with parabolic-trapezoidal and trapezoidal fundamental diagrams</a:t>
            </a:r>
          </a:p>
        </p:txBody>
      </p:sp>
    </p:spTree>
    <p:extLst>
      <p:ext uri="{BB962C8B-B14F-4D97-AF65-F5344CB8AC3E}">
        <p14:creationId xmlns:p14="http://schemas.microsoft.com/office/powerpoint/2010/main" val="29645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94878"/>
          </a:xfrm>
        </p:spPr>
        <p:txBody>
          <a:bodyPr/>
          <a:lstStyle/>
          <a:p>
            <a:r>
              <a:rPr lang="de-DE" dirty="0" smtClean="0"/>
              <a:t>Junction capacity and queuing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429" y="1066800"/>
            <a:ext cx="8048171" cy="5106988"/>
          </a:xfrm>
        </p:spPr>
        <p:txBody>
          <a:bodyPr/>
          <a:lstStyle/>
          <a:p>
            <a:r>
              <a:rPr lang="en-US" dirty="0" smtClean="0"/>
              <a:t>Network </a:t>
            </a:r>
            <a:r>
              <a:rPr lang="en-US" dirty="0"/>
              <a:t>performance </a:t>
            </a:r>
            <a:r>
              <a:rPr lang="en-US" dirty="0" smtClean="0"/>
              <a:t>model captures queuing (FIFO) and spillback and is specified as </a:t>
            </a:r>
            <a:r>
              <a:rPr lang="en-US" dirty="0"/>
              <a:t>circular chain of three </a:t>
            </a:r>
            <a:r>
              <a:rPr lang="en-US" dirty="0" smtClean="0"/>
              <a:t>models solved iteratively</a:t>
            </a:r>
            <a:r>
              <a:rPr lang="de-DE" dirty="0"/>
              <a:t>: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Macroscopic </a:t>
            </a:r>
            <a:r>
              <a:rPr lang="de-DE" dirty="0"/>
              <a:t>Dynamic </a:t>
            </a:r>
            <a:r>
              <a:rPr lang="de-DE" dirty="0" smtClean="0"/>
              <a:t>Assignment Model 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gray">
          <a:xfrm>
            <a:off x="533400" y="2057400"/>
            <a:ext cx="4337050" cy="411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701925" y="5576500"/>
            <a:ext cx="3767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- Fixed point network performance model</a:t>
            </a:r>
            <a:endParaRPr lang="en-US" sz="12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31430"/>
            <a:ext cx="7525236" cy="357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4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94878"/>
          </a:xfrm>
        </p:spPr>
        <p:txBody>
          <a:bodyPr/>
          <a:lstStyle/>
          <a:p>
            <a:r>
              <a:rPr lang="de-DE" dirty="0" smtClean="0"/>
              <a:t>Model specification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429" y="1219200"/>
            <a:ext cx="8048171" cy="4954588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eparture time choice model based on original specification by </a:t>
            </a:r>
            <a:r>
              <a:rPr lang="en-US" dirty="0" err="1" smtClean="0"/>
              <a:t>Vickrey</a:t>
            </a:r>
            <a:r>
              <a:rPr lang="en-US" dirty="0" smtClean="0"/>
              <a:t> and integrated into the overall assignment process.  </a:t>
            </a:r>
          </a:p>
          <a:p>
            <a:endParaRPr lang="de-DE" b="1" dirty="0"/>
          </a:p>
          <a:p>
            <a:r>
              <a:rPr lang="de-DE" i="1" dirty="0" smtClean="0"/>
              <a:t>Cost = a*toll + b*journey time[h] + c*DeltaT(early)[h] + d*DeltaT(late)[h]</a:t>
            </a:r>
          </a:p>
          <a:p>
            <a:endParaRPr lang="de-DE" i="1" dirty="0" smtClean="0"/>
          </a:p>
          <a:p>
            <a:r>
              <a:rPr lang="de-DE" i="1" dirty="0"/>
              <a:t>w</a:t>
            </a:r>
            <a:r>
              <a:rPr lang="de-DE" i="1" dirty="0" smtClean="0"/>
              <a:t>here:</a:t>
            </a:r>
          </a:p>
          <a:p>
            <a:r>
              <a:rPr lang="de-DE" i="1" dirty="0"/>
              <a:t>	</a:t>
            </a:r>
            <a:r>
              <a:rPr lang="en-US" dirty="0" smtClean="0"/>
              <a:t>a = coefficient </a:t>
            </a:r>
            <a:r>
              <a:rPr lang="en-US" dirty="0"/>
              <a:t>for road toll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	b = coefficient </a:t>
            </a:r>
            <a:r>
              <a:rPr lang="en-US" dirty="0"/>
              <a:t>for travel time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	c = coefficient </a:t>
            </a:r>
            <a:r>
              <a:rPr lang="en-US" dirty="0"/>
              <a:t>for an early </a:t>
            </a:r>
            <a:r>
              <a:rPr lang="en-US" dirty="0" smtClean="0"/>
              <a:t>arrival</a:t>
            </a:r>
            <a:r>
              <a:rPr lang="en-US" dirty="0" smtClean="0"/>
              <a:t> </a:t>
            </a:r>
            <a:endParaRPr lang="en-US" dirty="0"/>
          </a:p>
          <a:p>
            <a:pPr>
              <a:buClr>
                <a:schemeClr val="accent1"/>
              </a:buClr>
            </a:pPr>
            <a:r>
              <a:rPr lang="en-US" dirty="0" smtClean="0"/>
              <a:t>	d = coefficient </a:t>
            </a:r>
            <a:r>
              <a:rPr lang="en-US" dirty="0"/>
              <a:t>for a late </a:t>
            </a:r>
            <a:r>
              <a:rPr lang="en-US" dirty="0" smtClean="0"/>
              <a:t>arrival</a:t>
            </a:r>
            <a:endParaRPr lang="en-US" dirty="0"/>
          </a:p>
          <a:p>
            <a:endParaRPr lang="de-DE" i="1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</a:p>
          <a:p>
            <a:endParaRPr lang="de-DE" b="1" dirty="0"/>
          </a:p>
          <a:p>
            <a:endParaRPr lang="de-DE" b="1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Departure Time </a:t>
            </a:r>
            <a:r>
              <a:rPr lang="de-DE" dirty="0"/>
              <a:t>C</a:t>
            </a:r>
            <a:r>
              <a:rPr lang="de-DE" dirty="0" smtClean="0"/>
              <a:t>hoice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gray">
          <a:xfrm>
            <a:off x="533400" y="2057400"/>
            <a:ext cx="4337050" cy="411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20937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94878"/>
          </a:xfrm>
        </p:spPr>
        <p:txBody>
          <a:bodyPr/>
          <a:lstStyle/>
          <a:p>
            <a:r>
              <a:rPr lang="de-DE" dirty="0" smtClean="0"/>
              <a:t>Model area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9793" y="1066800"/>
            <a:ext cx="8048171" cy="4954588"/>
          </a:xfrm>
        </p:spPr>
        <p:txBody>
          <a:bodyPr/>
          <a:lstStyle/>
          <a:p>
            <a:r>
              <a:rPr lang="en-US" dirty="0" smtClean="0"/>
              <a:t>Portland Metro Area (Oregon)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Area(City): 145.09 </a:t>
            </a:r>
            <a:r>
              <a:rPr lang="en-US" dirty="0" err="1"/>
              <a:t>sq</a:t>
            </a:r>
            <a:r>
              <a:rPr lang="en-US" dirty="0"/>
              <a:t> </a:t>
            </a:r>
            <a:r>
              <a:rPr lang="en-US" dirty="0" smtClean="0"/>
              <a:t>mi</a:t>
            </a:r>
            <a:endParaRPr lang="en-US" dirty="0"/>
          </a:p>
          <a:p>
            <a:r>
              <a:rPr lang="en-US" dirty="0" smtClean="0"/>
              <a:t>Population (Metro): 2,260,000</a:t>
            </a:r>
          </a:p>
          <a:p>
            <a:r>
              <a:rPr lang="en-US" dirty="0" smtClean="0"/>
              <a:t>Major Highways: I-5, I-84, I-205, I-405, US 26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de-DE" b="1" dirty="0"/>
          </a:p>
          <a:p>
            <a:endParaRPr lang="de-DE" i="1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</a:p>
          <a:p>
            <a:endParaRPr lang="de-DE" b="1" dirty="0"/>
          </a:p>
          <a:p>
            <a:endParaRPr lang="de-DE" b="1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Application – Portland Metro Area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gray">
          <a:xfrm>
            <a:off x="533400" y="2057400"/>
            <a:ext cx="4337050" cy="411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554611"/>
            <a:ext cx="4530969" cy="256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http://blog.oregonlive.com/news_impact/2009/06/large_traff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43148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8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94878"/>
          </a:xfrm>
        </p:spPr>
        <p:txBody>
          <a:bodyPr/>
          <a:lstStyle/>
          <a:p>
            <a:r>
              <a:rPr lang="de-DE" dirty="0" smtClean="0"/>
              <a:t>Model network and demand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9793" y="1066800"/>
            <a:ext cx="8048171" cy="4954588"/>
          </a:xfrm>
        </p:spPr>
        <p:txBody>
          <a:bodyPr/>
          <a:lstStyle/>
          <a:p>
            <a:r>
              <a:rPr lang="en-US" dirty="0"/>
              <a:t>Base network and demand developed by Portland Metro </a:t>
            </a:r>
            <a:r>
              <a:rPr lang="en-US" dirty="0" smtClean="0"/>
              <a:t>(Peter </a:t>
            </a:r>
            <a:r>
              <a:rPr lang="en-US" dirty="0" err="1" smtClean="0"/>
              <a:t>Bosa</a:t>
            </a:r>
            <a:r>
              <a:rPr lang="en-US" dirty="0" smtClean="0"/>
              <a:t> et al.)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de-DE" b="1" dirty="0"/>
          </a:p>
          <a:p>
            <a:endParaRPr lang="de-DE" i="1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</a:p>
          <a:p>
            <a:endParaRPr lang="de-DE" b="1" dirty="0"/>
          </a:p>
          <a:p>
            <a:endParaRPr lang="de-DE" b="1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Application – Portland </a:t>
            </a:r>
            <a:r>
              <a:rPr lang="de-DE" dirty="0" smtClean="0"/>
              <a:t>Metro Area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gray">
          <a:xfrm>
            <a:off x="533400" y="2057400"/>
            <a:ext cx="4337050" cy="411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552748" cy="343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2"/>
          <p:cNvSpPr txBox="1">
            <a:spLocks/>
          </p:cNvSpPr>
          <p:nvPr/>
        </p:nvSpPr>
        <p:spPr bwMode="gray">
          <a:xfrm>
            <a:off x="533400" y="1496240"/>
            <a:ext cx="4309836" cy="2389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1B34"/>
              </a:buClr>
            </a:pPr>
            <a:r>
              <a:rPr lang="en-US" sz="1600" b="1" dirty="0" smtClean="0">
                <a:solidFill>
                  <a:srgbClr val="636467"/>
                </a:solidFill>
              </a:rPr>
              <a:t>Network summary:</a:t>
            </a:r>
          </a:p>
          <a:p>
            <a:pPr marL="285750" indent="-285750"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sz="1600" dirty="0" smtClean="0">
                <a:solidFill>
                  <a:srgbClr val="636467"/>
                </a:solidFill>
              </a:rPr>
              <a:t>Zones: 2,162</a:t>
            </a:r>
          </a:p>
          <a:p>
            <a:pPr marL="285750" indent="-285750"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sz="1600" dirty="0" smtClean="0"/>
              <a:t>Links: 38,228</a:t>
            </a:r>
          </a:p>
          <a:p>
            <a:pPr marL="285750" indent="-285750"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sz="1600" dirty="0" smtClean="0"/>
              <a:t>Nodes: 15,638</a:t>
            </a:r>
          </a:p>
          <a:p>
            <a:pPr marL="285750" indent="-285750"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sz="1600" dirty="0" smtClean="0"/>
              <a:t>Intersection control:</a:t>
            </a:r>
          </a:p>
          <a:p>
            <a:pPr marL="733425" lvl="2" indent="-285750">
              <a:buClr>
                <a:srgbClr val="ED1B34"/>
              </a:buClr>
            </a:pPr>
            <a:r>
              <a:rPr lang="en-US" dirty="0" smtClean="0"/>
              <a:t>Two way stops/yields: 1751</a:t>
            </a:r>
          </a:p>
          <a:p>
            <a:pPr marL="733425" lvl="2" indent="-285750">
              <a:buClr>
                <a:srgbClr val="ED1B34"/>
              </a:buClr>
            </a:pPr>
            <a:r>
              <a:rPr lang="en-US" dirty="0" smtClean="0"/>
              <a:t>All-way stops: 395</a:t>
            </a:r>
          </a:p>
          <a:p>
            <a:pPr marL="733425" lvl="2" indent="-285750">
              <a:buClr>
                <a:srgbClr val="ED1B34"/>
              </a:buClr>
            </a:pPr>
            <a:r>
              <a:rPr lang="en-US" dirty="0" smtClean="0"/>
              <a:t>Signals + ramp meters: 2221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gray">
          <a:xfrm>
            <a:off x="533400" y="3981450"/>
            <a:ext cx="4309836" cy="2057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1B34"/>
              </a:buClr>
            </a:pPr>
            <a:r>
              <a:rPr lang="en-US" sz="1600" b="1" dirty="0" smtClean="0">
                <a:solidFill>
                  <a:srgbClr val="636467"/>
                </a:solidFill>
              </a:rPr>
              <a:t>Demand summary</a:t>
            </a:r>
            <a:r>
              <a:rPr lang="en-US" sz="1600" dirty="0" smtClean="0">
                <a:solidFill>
                  <a:srgbClr val="636467"/>
                </a:solidFill>
              </a:rPr>
              <a:t>:</a:t>
            </a:r>
          </a:p>
          <a:p>
            <a:pPr marL="285750" indent="-285750"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sz="1600" dirty="0" smtClean="0">
                <a:solidFill>
                  <a:srgbClr val="636467"/>
                </a:solidFill>
              </a:rPr>
              <a:t>Demand classes: HOV, SOV</a:t>
            </a:r>
          </a:p>
          <a:p>
            <a:pPr marL="285750" indent="-285750"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sz="1600" dirty="0" smtClean="0"/>
              <a:t>Total PCE demand: 833,130</a:t>
            </a:r>
          </a:p>
          <a:p>
            <a:pPr marL="285750" indent="-285750"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sz="1600" dirty="0" smtClean="0"/>
              <a:t>Modeling period: 4:00 pm to 6:00 pm</a:t>
            </a:r>
          </a:p>
          <a:p>
            <a:pPr marL="285750" indent="-285750">
              <a:buClr>
                <a:srgbClr val="ED1B34"/>
              </a:buClr>
              <a:buFont typeface="Wingdings 3" pitchFamily="18" charset="2"/>
              <a:buChar char=""/>
            </a:pPr>
            <a:r>
              <a:rPr lang="en-US" sz="1600" dirty="0" smtClean="0"/>
              <a:t>Analysis intervals: 10 minutes 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40009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95722"/>
            <a:ext cx="8064500" cy="494878"/>
          </a:xfrm>
        </p:spPr>
        <p:txBody>
          <a:bodyPr/>
          <a:lstStyle/>
          <a:p>
            <a:r>
              <a:rPr lang="de-DE" dirty="0" smtClean="0"/>
              <a:t>Network capacities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9793" y="1066800"/>
            <a:ext cx="8048171" cy="49545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de-DE" b="1" dirty="0"/>
          </a:p>
          <a:p>
            <a:endParaRPr lang="de-DE" i="1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</a:p>
          <a:p>
            <a:endParaRPr lang="de-DE" b="1" dirty="0"/>
          </a:p>
          <a:p>
            <a:endParaRPr lang="de-DE" b="1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Application – Portland </a:t>
            </a:r>
            <a:r>
              <a:rPr lang="de-DE" dirty="0" smtClean="0"/>
              <a:t>Metro Area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gray">
          <a:xfrm>
            <a:off x="533400" y="2057400"/>
            <a:ext cx="4337050" cy="411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gray">
          <a:xfrm>
            <a:off x="547006" y="1143000"/>
            <a:ext cx="7722054" cy="23839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1B34"/>
              </a:buClr>
            </a:pPr>
            <a:r>
              <a:rPr lang="en-US" sz="1600" b="1" dirty="0" smtClean="0">
                <a:solidFill>
                  <a:srgbClr val="636467"/>
                </a:solidFill>
              </a:rPr>
              <a:t>Link capacities (max flow rate) based on </a:t>
            </a:r>
            <a:r>
              <a:rPr lang="en-US" sz="1600" b="1" dirty="0" smtClean="0">
                <a:solidFill>
                  <a:srgbClr val="636467"/>
                </a:solidFill>
              </a:rPr>
              <a:t>link speeds (posted speed limits):</a:t>
            </a:r>
            <a:endParaRPr lang="en-US" sz="1600" b="1" dirty="0" smtClean="0">
              <a:solidFill>
                <a:srgbClr val="636467"/>
              </a:solidFill>
            </a:endParaRPr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65" y="2109106"/>
            <a:ext cx="1940766" cy="283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Inhaltsplatzhalter 2"/>
          <p:cNvSpPr txBox="1">
            <a:spLocks/>
          </p:cNvSpPr>
          <p:nvPr/>
        </p:nvSpPr>
        <p:spPr bwMode="gray">
          <a:xfrm>
            <a:off x="4800598" y="1366157"/>
            <a:ext cx="3872596" cy="4729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1809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4871"/>
            <a:ext cx="493486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5682914" y="3344635"/>
            <a:ext cx="489285" cy="364670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Wingdings 3" pitchFamily="18" charset="2"/>
              <a:buChar char="´"/>
            </a:pPr>
            <a:endParaRPr lang="en-US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TV_PowerPoint_Master_20120511">
  <a:themeElements>
    <a:clrScheme name="PTV PPT 2012-05-01">
      <a:dk1>
        <a:srgbClr val="636467"/>
      </a:dk1>
      <a:lt1>
        <a:sysClr val="window" lastClr="FFFFFF"/>
      </a:lt1>
      <a:dk2>
        <a:srgbClr val="A0A1A1"/>
      </a:dk2>
      <a:lt2>
        <a:srgbClr val="BCBDC0"/>
      </a:lt2>
      <a:accent1>
        <a:srgbClr val="ED1B34"/>
      </a:accent1>
      <a:accent2>
        <a:srgbClr val="636467"/>
      </a:accent2>
      <a:accent3>
        <a:srgbClr val="00ACCD"/>
      </a:accent3>
      <a:accent4>
        <a:srgbClr val="BFEAF3"/>
      </a:accent4>
      <a:accent5>
        <a:srgbClr val="8DCB47"/>
      </a:accent5>
      <a:accent6>
        <a:srgbClr val="AFDB7F"/>
      </a:accent6>
      <a:hlink>
        <a:srgbClr val="636467"/>
      </a:hlink>
      <a:folHlink>
        <a:srgbClr val="636467"/>
      </a:folHlink>
    </a:clrScheme>
    <a:fontScheme name="PTV Word">
      <a:majorFont>
        <a:latin typeface="AvenirNext LT Pro Medium"/>
        <a:ea typeface=""/>
        <a:cs typeface=""/>
      </a:majorFont>
      <a:minorFont>
        <a:latin typeface="AvenirNext LT Pro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2"/>
          </a:solidFill>
        </a:ln>
      </a:spPr>
      <a:bodyPr rtlCol="0" anchor="ctr"/>
      <a:lstStyle>
        <a:defPPr marL="285750" indent="-285750" algn="ctr">
          <a:buClr>
            <a:schemeClr val="accent1"/>
          </a:buClr>
          <a:buFont typeface="Wingdings 3" pitchFamily="18" charset="2"/>
          <a:buChar char="´"/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PTV PPT 2012-05-01">
      <a:dk1>
        <a:srgbClr val="636467"/>
      </a:dk1>
      <a:lt1>
        <a:sysClr val="window" lastClr="FFFFFF"/>
      </a:lt1>
      <a:dk2>
        <a:srgbClr val="A0A1A1"/>
      </a:dk2>
      <a:lt2>
        <a:srgbClr val="BCBDC0"/>
      </a:lt2>
      <a:accent1>
        <a:srgbClr val="ED1B34"/>
      </a:accent1>
      <a:accent2>
        <a:srgbClr val="636467"/>
      </a:accent2>
      <a:accent3>
        <a:srgbClr val="00ACCD"/>
      </a:accent3>
      <a:accent4>
        <a:srgbClr val="BFEAF3"/>
      </a:accent4>
      <a:accent5>
        <a:srgbClr val="8DCB47"/>
      </a:accent5>
      <a:accent6>
        <a:srgbClr val="AFDB7F"/>
      </a:accent6>
      <a:hlink>
        <a:srgbClr val="636467"/>
      </a:hlink>
      <a:folHlink>
        <a:srgbClr val="636467"/>
      </a:folHlink>
    </a:clrScheme>
    <a:fontScheme name="PTV Word">
      <a:majorFont>
        <a:latin typeface="AvenirNext LT Pro Medium"/>
        <a:ea typeface=""/>
        <a:cs typeface=""/>
      </a:majorFont>
      <a:minorFont>
        <a:latin typeface="AvenirNext LT Pro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PTV PPT 2012-05-01">
      <a:dk1>
        <a:srgbClr val="636467"/>
      </a:dk1>
      <a:lt1>
        <a:sysClr val="window" lastClr="FFFFFF"/>
      </a:lt1>
      <a:dk2>
        <a:srgbClr val="A0A1A1"/>
      </a:dk2>
      <a:lt2>
        <a:srgbClr val="BCBDC0"/>
      </a:lt2>
      <a:accent1>
        <a:srgbClr val="ED1B34"/>
      </a:accent1>
      <a:accent2>
        <a:srgbClr val="636467"/>
      </a:accent2>
      <a:accent3>
        <a:srgbClr val="00ACCD"/>
      </a:accent3>
      <a:accent4>
        <a:srgbClr val="BFEAF3"/>
      </a:accent4>
      <a:accent5>
        <a:srgbClr val="8DCB47"/>
      </a:accent5>
      <a:accent6>
        <a:srgbClr val="AFDB7F"/>
      </a:accent6>
      <a:hlink>
        <a:srgbClr val="636467"/>
      </a:hlink>
      <a:folHlink>
        <a:srgbClr val="636467"/>
      </a:folHlink>
    </a:clrScheme>
    <a:fontScheme name="PTV Word">
      <a:majorFont>
        <a:latin typeface="AvenirNext LT Pro Medium"/>
        <a:ea typeface=""/>
        <a:cs typeface=""/>
      </a:majorFont>
      <a:minorFont>
        <a:latin typeface="AvenirNext LT Pro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7302</TotalTime>
  <Words>886</Words>
  <Application>Microsoft Office PowerPoint</Application>
  <PresentationFormat>On-screen Show (4:3)</PresentationFormat>
  <Paragraphs>480</Paragraphs>
  <Slides>22</Slides>
  <Notes>22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PTV_PowerPoint_Master_20120511</vt:lpstr>
      <vt:lpstr>Dynamic assignment with departure time choice</vt:lpstr>
      <vt:lpstr>outline</vt:lpstr>
      <vt:lpstr>overview</vt:lpstr>
      <vt:lpstr>Traffic flow model</vt:lpstr>
      <vt:lpstr>Junction capacity and queuing</vt:lpstr>
      <vt:lpstr>Model specification</vt:lpstr>
      <vt:lpstr>Model area</vt:lpstr>
      <vt:lpstr>Model network and demand</vt:lpstr>
      <vt:lpstr>Network capacities</vt:lpstr>
      <vt:lpstr>Network capacities</vt:lpstr>
      <vt:lpstr>Network capacities</vt:lpstr>
      <vt:lpstr>Departure time choice parameters</vt:lpstr>
      <vt:lpstr>Model troubleshooting and validation </vt:lpstr>
      <vt:lpstr>Model troubleshooting and validation </vt:lpstr>
      <vt:lpstr>Model troubleshooting and validation </vt:lpstr>
      <vt:lpstr>scenarios</vt:lpstr>
      <vt:lpstr>scenarios</vt:lpstr>
      <vt:lpstr>Assignment convergence</vt:lpstr>
      <vt:lpstr>remarks</vt:lpstr>
      <vt:lpstr>credits</vt:lpstr>
      <vt:lpstr>Network capacities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118</cp:revision>
  <dcterms:created xsi:type="dcterms:W3CDTF">2012-06-21T22:04:43Z</dcterms:created>
  <dcterms:modified xsi:type="dcterms:W3CDTF">2013-05-09T21:40:28Z</dcterms:modified>
</cp:coreProperties>
</file>