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2" r:id="rId3"/>
    <p:sldId id="263" r:id="rId4"/>
    <p:sldId id="260" r:id="rId5"/>
    <p:sldId id="257" r:id="rId6"/>
    <p:sldId id="264" r:id="rId7"/>
    <p:sldId id="259" r:id="rId8"/>
    <p:sldId id="258" r:id="rId9"/>
    <p:sldId id="261" r:id="rId10"/>
    <p:sldId id="265" r:id="rId11"/>
    <p:sldId id="266" r:id="rId12"/>
    <p:sldId id="268" r:id="rId13"/>
    <p:sldId id="267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94E04-16A2-4932-ACA7-59198FF4303F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8B0C6-D49A-45DC-9603-D8ED38D3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3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762000"/>
            <a:ext cx="406400" cy="3352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203200" y="2209800"/>
            <a:ext cx="406400" cy="4648200"/>
          </a:xfrm>
          <a:prstGeom prst="rect">
            <a:avLst/>
          </a:prstGeom>
          <a:solidFill>
            <a:srgbClr val="F9D03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 rot="5400000">
            <a:off x="5791200" y="533400"/>
            <a:ext cx="304800" cy="118872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985839"/>
            <a:ext cx="10356851" cy="14446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27413"/>
            <a:ext cx="10356851" cy="17526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29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D3176-D496-4055-934F-50B3BD8EF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5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4084" y="301625"/>
            <a:ext cx="2614083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301625"/>
            <a:ext cx="7643284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E694C-5955-42E7-95A4-23E368E8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301626"/>
            <a:ext cx="10460567" cy="84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827213"/>
            <a:ext cx="5128684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9484" y="1827213"/>
            <a:ext cx="512868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CC2F2-6AF2-4D68-A6F0-0EE1FAF73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1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1371600"/>
            <a:ext cx="10460567" cy="4876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202363"/>
            <a:ext cx="2844800" cy="457200"/>
          </a:xfrm>
        </p:spPr>
        <p:txBody>
          <a:bodyPr/>
          <a:lstStyle>
            <a:lvl1pPr>
              <a:defRPr>
                <a:solidFill>
                  <a:srgbClr val="FFC000"/>
                </a:solidFill>
                <a:latin typeface="+mn-lt"/>
              </a:defRPr>
            </a:lvl1pPr>
          </a:lstStyle>
          <a:p>
            <a:pPr>
              <a:defRPr/>
            </a:pPr>
            <a:fld id="{844ECD92-8AA5-4167-B894-C9FDC9F27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527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278563"/>
            <a:ext cx="2844800" cy="381000"/>
          </a:xfrm>
        </p:spPr>
        <p:txBody>
          <a:bodyPr/>
          <a:lstStyle>
            <a:lvl1pPr>
              <a:defRPr baseline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549852D0-C75D-47B5-BDE3-FB3E2A5B4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42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827213"/>
            <a:ext cx="5128684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9484" y="1827213"/>
            <a:ext cx="512868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A3B5-5F8A-4BEF-A0F7-3781F178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7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C1CEF-6412-4403-9F7D-CEFE17BC3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9C4E2-C315-4BCF-83AA-908CAEBD4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0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1B9F-49BF-4167-B202-D8075CBBC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4D70C-D018-47D5-AA3A-B73E6A501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C0B7E-C212-44A0-A157-27BA043A7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1" y="301626"/>
            <a:ext cx="1046056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1827213"/>
            <a:ext cx="10460567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9A6E42-FDF3-4CC5-8267-8D26225F1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533400"/>
            <a:ext cx="406400" cy="33528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9D03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203200" y="2209800"/>
            <a:ext cx="406400" cy="4648200"/>
          </a:xfrm>
          <a:prstGeom prst="rect">
            <a:avLst/>
          </a:prstGeom>
          <a:solidFill>
            <a:srgbClr val="F9D03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 rot="5400000">
            <a:off x="5842000" y="482600"/>
            <a:ext cx="304800" cy="119888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03200" y="1143000"/>
            <a:ext cx="11785600" cy="76200"/>
          </a:xfrm>
          <a:prstGeom prst="rect">
            <a:avLst/>
          </a:prstGeom>
          <a:solidFill>
            <a:srgbClr val="F9D03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3048000" y="6262689"/>
            <a:ext cx="5384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rgbClr val="FFCC66"/>
                </a:solidFill>
              </a:rPr>
              <a:t>Statewide</a:t>
            </a:r>
            <a:r>
              <a:rPr lang="en-US" sz="1800" baseline="0" dirty="0" smtClean="0">
                <a:solidFill>
                  <a:srgbClr val="FFCC66"/>
                </a:solidFill>
              </a:rPr>
              <a:t> Modeling Challenges 2013</a:t>
            </a:r>
            <a:endParaRPr lang="en-US" sz="1800" dirty="0" smtClean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9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9D039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Evolving Needs Challenges and Experiences in Statewide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Alan Horowitz</a:t>
            </a:r>
          </a:p>
          <a:p>
            <a:r>
              <a:rPr lang="en-US" dirty="0" smtClean="0"/>
              <a:t>University of Wisconsin -- Milwaukee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4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Agenda Items from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Because </a:t>
            </a:r>
            <a:r>
              <a:rPr lang="en-US" dirty="0"/>
              <a:t>of long rural </a:t>
            </a:r>
            <a:r>
              <a:rPr lang="en-US" dirty="0" smtClean="0"/>
              <a:t>trips, most </a:t>
            </a:r>
            <a:r>
              <a:rPr lang="en-US" dirty="0"/>
              <a:t>current models are incapable of correctly modeling peak periods, so </a:t>
            </a:r>
            <a:r>
              <a:rPr lang="en-US" dirty="0" smtClean="0"/>
              <a:t>traffic assignments </a:t>
            </a:r>
            <a:r>
              <a:rPr lang="en-US" dirty="0"/>
              <a:t>require improved ways of dealing with traffic dynamics</a:t>
            </a:r>
            <a:r>
              <a:rPr lang="en-US" dirty="0" smtClean="0"/>
              <a:t>.  (Alan’s comment:  tools available, but slow)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Better </a:t>
            </a:r>
            <a:r>
              <a:rPr lang="en-US" dirty="0"/>
              <a:t>methods are needed to overcome the lack of precision from coarse zone </a:t>
            </a:r>
            <a:r>
              <a:rPr lang="en-US" dirty="0" smtClean="0"/>
              <a:t>systems.  (Alan’s comment:  we have seen models with multiple zone structures)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Computation </a:t>
            </a:r>
            <a:r>
              <a:rPr lang="en-US" dirty="0"/>
              <a:t>time continues to constrain what can be accomplished in a statewide </a:t>
            </a:r>
            <a:r>
              <a:rPr lang="en-US" dirty="0" smtClean="0"/>
              <a:t>model; faster </a:t>
            </a:r>
            <a:r>
              <a:rPr lang="en-US" dirty="0"/>
              <a:t>algorithms, particularly at the traffic assignment step, are desirable</a:t>
            </a:r>
            <a:r>
              <a:rPr lang="en-US" dirty="0" smtClean="0"/>
              <a:t>.  (Alan’s comment:  faster algorithms have been formulated recently, all have issues; parallel computing always helps.)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Statewide </a:t>
            </a:r>
            <a:r>
              <a:rPr lang="en-US" dirty="0"/>
              <a:t>models still rigidly segregate freight by mode. Research is needed </a:t>
            </a:r>
            <a:r>
              <a:rPr lang="en-US" dirty="0" smtClean="0"/>
              <a:t>regarding how </a:t>
            </a:r>
            <a:r>
              <a:rPr lang="en-US" dirty="0"/>
              <a:t>to best handle intermodal shipments that span multiple modes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Improvements </a:t>
            </a:r>
            <a:r>
              <a:rPr lang="en-US" dirty="0"/>
              <a:t>are needed in knowledge of mode choice for long-distance </a:t>
            </a:r>
            <a:r>
              <a:rPr lang="en-US" dirty="0" smtClean="0"/>
              <a:t>freight, particularly </a:t>
            </a:r>
            <a:r>
              <a:rPr lang="en-US" dirty="0"/>
              <a:t>in the costs of transporting freight by varying modes</a:t>
            </a:r>
            <a:r>
              <a:rPr lang="en-US" dirty="0" smtClean="0"/>
              <a:t>.  (Alan’s comment:  some progress, e.g., CFIRE Cost Model.)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Research </a:t>
            </a:r>
            <a:r>
              <a:rPr lang="en-US" dirty="0"/>
              <a:t>Agenda Items from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There </a:t>
            </a:r>
            <a:r>
              <a:rPr lang="en-US" dirty="0"/>
              <a:t>is increased interest in obtaining origin-destination tables from ground counts, </a:t>
            </a:r>
            <a:r>
              <a:rPr lang="en-US" dirty="0" smtClean="0"/>
              <a:t>but the </a:t>
            </a:r>
            <a:r>
              <a:rPr lang="en-US" dirty="0"/>
              <a:t>sizes of statewide networks are daunting. Better methods, suitable for </a:t>
            </a:r>
            <a:r>
              <a:rPr lang="en-US" dirty="0" smtClean="0"/>
              <a:t>large-scale, highly </a:t>
            </a:r>
            <a:r>
              <a:rPr lang="en-US" dirty="0"/>
              <a:t>detailed and multiclass models, are needed</a:t>
            </a:r>
            <a:r>
              <a:rPr lang="en-US" dirty="0" smtClean="0"/>
              <a:t>.  (Alan’s comment:  seriously large, parallel computers are now necessary)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Innovative </a:t>
            </a:r>
            <a:r>
              <a:rPr lang="en-US" dirty="0"/>
              <a:t>methods are needed for combining existing data sources and economic </a:t>
            </a:r>
            <a:r>
              <a:rPr lang="en-US" dirty="0" smtClean="0"/>
              <a:t>models for </a:t>
            </a:r>
            <a:r>
              <a:rPr lang="en-US" dirty="0"/>
              <a:t>filling-in the gaps in the Commodity Flow Survey. The potential of FHWA’s </a:t>
            </a:r>
            <a:r>
              <a:rPr lang="en-US" dirty="0" smtClean="0"/>
              <a:t>Freight Analysis </a:t>
            </a:r>
            <a:r>
              <a:rPr lang="en-US" dirty="0"/>
              <a:t>Framework (FAF) for providing better commodity flow information </a:t>
            </a:r>
            <a:r>
              <a:rPr lang="en-US" dirty="0" smtClean="0"/>
              <a:t>should continue </a:t>
            </a:r>
            <a:r>
              <a:rPr lang="en-US" dirty="0"/>
              <a:t>to be explored</a:t>
            </a:r>
            <a:r>
              <a:rPr lang="en-US" dirty="0" smtClean="0"/>
              <a:t>.  (Alan’s comment:  FAF is a valuable resource.)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There </a:t>
            </a:r>
            <a:r>
              <a:rPr lang="en-US" dirty="0"/>
              <a:t>is a need for a National Business Travel Survey, analogous to the NHTS, that </a:t>
            </a:r>
            <a:r>
              <a:rPr lang="en-US" dirty="0" smtClean="0"/>
              <a:t>can shed </a:t>
            </a:r>
            <a:r>
              <a:rPr lang="en-US" dirty="0"/>
              <a:t>light on business logistics practices and provide information that can lead to </a:t>
            </a:r>
            <a:r>
              <a:rPr lang="en-US" dirty="0" smtClean="0"/>
              <a:t>default commercial </a:t>
            </a:r>
            <a:r>
              <a:rPr lang="en-US" dirty="0"/>
              <a:t>trip making characteristics for the QRFM.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University </a:t>
            </a:r>
            <a:r>
              <a:rPr lang="en-US" dirty="0"/>
              <a:t>transportation planning curricula should be upgraded to meet the challenges </a:t>
            </a:r>
            <a:r>
              <a:rPr lang="en-US" dirty="0" smtClean="0"/>
              <a:t>of integrated </a:t>
            </a:r>
            <a:r>
              <a:rPr lang="en-US" dirty="0"/>
              <a:t>transportation/land-use/economic-activity models</a:t>
            </a:r>
            <a:r>
              <a:rPr lang="en-US" dirty="0" smtClean="0"/>
              <a:t>.  (Alan’s comment:  TRB committees are still working on this.)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5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TRB Conference on Freight Demand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Create a national freight flow model, presumably a later generation of </a:t>
            </a:r>
            <a:r>
              <a:rPr lang="en-US" dirty="0" smtClean="0"/>
              <a:t>FAF2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Develop </a:t>
            </a:r>
            <a:r>
              <a:rPr lang="en-US" dirty="0"/>
              <a:t>a freight-data architecture, leading toward a coordinated data collection </a:t>
            </a:r>
            <a:r>
              <a:rPr lang="en-US" dirty="0" smtClean="0"/>
              <a:t>effort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Create </a:t>
            </a:r>
            <a:r>
              <a:rPr lang="en-US" dirty="0"/>
              <a:t>examples and case studies of how to best use secondary data </a:t>
            </a:r>
            <a:r>
              <a:rPr lang="en-US" dirty="0" smtClean="0"/>
              <a:t>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Make </a:t>
            </a:r>
            <a:r>
              <a:rPr lang="en-US" dirty="0"/>
              <a:t>available a “</a:t>
            </a:r>
            <a:r>
              <a:rPr lang="en-US" dirty="0" err="1"/>
              <a:t>microdata</a:t>
            </a:r>
            <a:r>
              <a:rPr lang="en-US" dirty="0"/>
              <a:t>” set of freight-related demographic </a:t>
            </a:r>
            <a:r>
              <a:rPr lang="en-US" dirty="0" smtClean="0"/>
              <a:t>information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Update </a:t>
            </a:r>
            <a:r>
              <a:rPr lang="en-US" dirty="0"/>
              <a:t>freight databases more </a:t>
            </a:r>
            <a:r>
              <a:rPr lang="en-US" dirty="0" smtClean="0"/>
              <a:t>frequently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Determine </a:t>
            </a:r>
            <a:r>
              <a:rPr lang="en-US" dirty="0"/>
              <a:t>best practices in truck origin-destination collection </a:t>
            </a:r>
            <a:r>
              <a:rPr lang="en-US" dirty="0" smtClean="0"/>
              <a:t>methodologies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Create </a:t>
            </a:r>
            <a:r>
              <a:rPr lang="en-US" dirty="0"/>
              <a:t>a safety post-processor.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Items from TRB’s Subcommittee on Statewide Travel 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Identify </a:t>
            </a:r>
            <a:r>
              <a:rPr lang="en-US" dirty="0"/>
              <a:t>the existence, characteristics and location of data on freight movements for </a:t>
            </a:r>
            <a:r>
              <a:rPr lang="en-US" dirty="0" smtClean="0"/>
              <a:t>use in </a:t>
            </a:r>
            <a:r>
              <a:rPr lang="en-US" dirty="0"/>
              <a:t>statewide travel </a:t>
            </a:r>
            <a:r>
              <a:rPr lang="en-US" dirty="0" smtClean="0"/>
              <a:t>forecasting (Alan’s comment:  University of Toledo repository is a good example)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Improve </a:t>
            </a:r>
            <a:r>
              <a:rPr lang="en-US" dirty="0"/>
              <a:t>passenger travel demand estimation in multimodal, statewide passenger </a:t>
            </a:r>
            <a:r>
              <a:rPr lang="en-US" dirty="0" smtClean="0"/>
              <a:t>travel forecasting </a:t>
            </a:r>
            <a:r>
              <a:rPr lang="en-US" dirty="0"/>
              <a:t>models for use in the statewide transportation planning </a:t>
            </a:r>
            <a:r>
              <a:rPr lang="en-US" dirty="0" smtClean="0"/>
              <a:t>process (Alan’s comment:  recent papers seen in air travel; recreational travel);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Critically </a:t>
            </a:r>
            <a:r>
              <a:rPr lang="en-US" dirty="0"/>
              <a:t>review the analytical tools available to states for estimating and depicting </a:t>
            </a:r>
            <a:r>
              <a:rPr lang="en-US" dirty="0" smtClean="0"/>
              <a:t>the movement </a:t>
            </a:r>
            <a:r>
              <a:rPr lang="en-US" dirty="0"/>
              <a:t>of freight over major transportation </a:t>
            </a:r>
            <a:r>
              <a:rPr lang="en-US" dirty="0" smtClean="0"/>
              <a:t>facilities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Review </a:t>
            </a:r>
            <a:r>
              <a:rPr lang="en-US" dirty="0"/>
              <a:t>both current and potentially novel ways of generating both base year and </a:t>
            </a:r>
            <a:r>
              <a:rPr lang="en-US" dirty="0" smtClean="0"/>
              <a:t>forecast origin-to-destination</a:t>
            </a:r>
            <a:r>
              <a:rPr lang="en-US" dirty="0"/>
              <a:t>, statewide freight movement </a:t>
            </a:r>
            <a:r>
              <a:rPr lang="en-US" dirty="0" smtClean="0"/>
              <a:t>matrices (Alan’s comment: discussed as a possible NCHRP synthesis project)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6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Recent Subcommittee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Update the NCHRP Synthesis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Research or update knowledge on non-household travel for statewide modeling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OD table estimation from ground counts for statewide modeling (held back pending NCHRP 8-83)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4ECD92-8AA5-4167-B894-C9FDC9F27F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CFIRE’s Current Initiatives Relating to Statewide Travel Forecasting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RI-01  A </a:t>
            </a:r>
            <a:r>
              <a:rPr lang="en-US" dirty="0"/>
              <a:t>Multi-Modal Freight Safety, Security, and Environmental Routing Tool</a:t>
            </a:r>
          </a:p>
          <a:p>
            <a:r>
              <a:rPr lang="en-US" dirty="0" smtClean="0"/>
              <a:t>RI-04  Mining </a:t>
            </a:r>
            <a:r>
              <a:rPr lang="en-US" dirty="0"/>
              <a:t>Automatic Identification Systems (AIS) Data for Improved Vessel Trip Analysis Capabilities</a:t>
            </a:r>
          </a:p>
          <a:p>
            <a:r>
              <a:rPr lang="en-US" dirty="0" smtClean="0"/>
              <a:t>RI-05  Estimating </a:t>
            </a:r>
            <a:r>
              <a:rPr lang="en-US" dirty="0"/>
              <a:t>the Effects of Climate Change on Transportation Infrastructure</a:t>
            </a:r>
          </a:p>
          <a:p>
            <a:r>
              <a:rPr lang="en-US" dirty="0" smtClean="0"/>
              <a:t>RI-06  Realigning </a:t>
            </a:r>
            <a:r>
              <a:rPr lang="en-US" dirty="0"/>
              <a:t>Multimodal Freight Networks in Response to International Capacity Expansion</a:t>
            </a:r>
          </a:p>
          <a:p>
            <a:r>
              <a:rPr lang="en-US" dirty="0" smtClean="0"/>
              <a:t>RI-07  Enhancing </a:t>
            </a:r>
            <a:r>
              <a:rPr lang="en-US" dirty="0"/>
              <a:t>Rail Connectivity to Underserved Rural </a:t>
            </a:r>
            <a:r>
              <a:rPr lang="en-US" dirty="0" smtClean="0"/>
              <a:t>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0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Personal Wish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highly detailed highway passenger vehicle OD matrix for freight routing purposes.</a:t>
            </a:r>
          </a:p>
          <a:p>
            <a:r>
              <a:rPr lang="en-US" dirty="0" smtClean="0"/>
              <a:t> Methods for exploiting newer speed data bases</a:t>
            </a:r>
          </a:p>
          <a:p>
            <a:pPr lvl="1"/>
            <a:r>
              <a:rPr lang="en-US" dirty="0" smtClean="0"/>
              <a:t>Free travel time</a:t>
            </a:r>
          </a:p>
          <a:p>
            <a:pPr lvl="1"/>
            <a:r>
              <a:rPr lang="en-US" dirty="0" smtClean="0"/>
              <a:t>Volume/speed relationships;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nderstanding intersection delays; turning movement delays;</a:t>
            </a:r>
          </a:p>
          <a:p>
            <a:pPr lvl="1"/>
            <a:r>
              <a:rPr lang="en-US" dirty="0" smtClean="0"/>
              <a:t>Understanding travel time reliability.</a:t>
            </a:r>
          </a:p>
          <a:p>
            <a:pPr lvl="1"/>
            <a:r>
              <a:rPr lang="en-US" dirty="0" smtClean="0"/>
              <a:t>Convert bi-directional volumes to directional volume</a:t>
            </a:r>
          </a:p>
          <a:p>
            <a:pPr lvl="1"/>
            <a:r>
              <a:rPr lang="en-US" dirty="0" smtClean="0"/>
              <a:t>Convert 24-hour counts to single-hour counts</a:t>
            </a:r>
          </a:p>
          <a:p>
            <a:r>
              <a:rPr lang="en-US" dirty="0" smtClean="0"/>
              <a:t>More research on rural path choice, particularly near work zones.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7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dirty="0" smtClean="0"/>
              <a:t> </a:t>
            </a:r>
            <a:r>
              <a:rPr lang="en-US" dirty="0" smtClean="0"/>
              <a:t>Personal Hands-On</a:t>
            </a:r>
            <a:br>
              <a:rPr lang="en-US" dirty="0" smtClean="0"/>
            </a:br>
            <a:r>
              <a:rPr lang="en-US" dirty="0" smtClean="0"/>
              <a:t>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Wisconsin RADIUS</a:t>
            </a:r>
          </a:p>
          <a:p>
            <a:r>
              <a:rPr lang="en-US" dirty="0" smtClean="0"/>
              <a:t>Two large networks</a:t>
            </a:r>
          </a:p>
          <a:p>
            <a:pPr lvl="1"/>
            <a:r>
              <a:rPr lang="en-US" dirty="0" smtClean="0"/>
              <a:t>I-39 from </a:t>
            </a:r>
            <a:r>
              <a:rPr lang="en-US" dirty="0" smtClean="0"/>
              <a:t>N Central </a:t>
            </a:r>
            <a:r>
              <a:rPr lang="en-US" dirty="0" smtClean="0"/>
              <a:t>IL to Madison WI</a:t>
            </a:r>
          </a:p>
          <a:p>
            <a:pPr lvl="1"/>
            <a:r>
              <a:rPr lang="en-US" dirty="0" smtClean="0"/>
              <a:t>I-94 from NE IL through Milwaukee past</a:t>
            </a:r>
            <a:br>
              <a:rPr lang="en-US" dirty="0" smtClean="0"/>
            </a:br>
            <a:r>
              <a:rPr lang="en-US" dirty="0" smtClean="0"/>
              <a:t>Madison</a:t>
            </a:r>
          </a:p>
          <a:p>
            <a:r>
              <a:rPr lang="en-US" dirty="0" smtClean="0"/>
              <a:t>Simulated dynamically, using a “refined”</a:t>
            </a:r>
            <a:br>
              <a:rPr lang="en-US" dirty="0" smtClean="0"/>
            </a:br>
            <a:r>
              <a:rPr lang="en-US" dirty="0" smtClean="0"/>
              <a:t>OD </a:t>
            </a:r>
            <a:r>
              <a:rPr lang="en-US" dirty="0" smtClean="0"/>
              <a:t>table (by hourly traffic counts)</a:t>
            </a:r>
            <a:br>
              <a:rPr lang="en-US" dirty="0" smtClean="0"/>
            </a:br>
            <a:r>
              <a:rPr lang="en-US" dirty="0" smtClean="0"/>
              <a:t>from a 3-step model based on</a:t>
            </a:r>
            <a:br>
              <a:rPr lang="en-US" dirty="0" smtClean="0"/>
            </a:br>
            <a:r>
              <a:rPr lang="en-US" dirty="0" smtClean="0"/>
              <a:t>NCHRP 365.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460" y="174202"/>
            <a:ext cx="4426227" cy="637582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75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MAFC </a:t>
            </a:r>
            <a:r>
              <a:rPr lang="en-US" dirty="0" err="1" smtClean="0"/>
              <a:t>Microsimulation</a:t>
            </a:r>
            <a:r>
              <a:rPr lang="en-US" dirty="0" smtClean="0"/>
              <a:t> Truck Model</a:t>
            </a:r>
          </a:p>
          <a:p>
            <a:r>
              <a:rPr lang="en-US" dirty="0" smtClean="0"/>
              <a:t>Basic unit is a shipment “tour”</a:t>
            </a:r>
          </a:p>
          <a:p>
            <a:r>
              <a:rPr lang="en-US" dirty="0" smtClean="0"/>
              <a:t>Exceptionally high degree of</a:t>
            </a:r>
            <a:br>
              <a:rPr lang="en-US" dirty="0" smtClean="0"/>
            </a:br>
            <a:r>
              <a:rPr lang="en-US" dirty="0" smtClean="0"/>
              <a:t>precision:</a:t>
            </a:r>
            <a:endParaRPr lang="en-US" dirty="0" smtClean="0"/>
          </a:p>
          <a:p>
            <a:pPr lvl="1"/>
            <a:r>
              <a:rPr lang="en-US" dirty="0" smtClean="0"/>
              <a:t>Actual establishment locations</a:t>
            </a:r>
            <a:br>
              <a:rPr lang="en-US" dirty="0" smtClean="0"/>
            </a:br>
            <a:r>
              <a:rPr lang="en-US" dirty="0" smtClean="0"/>
              <a:t>for origins and destinations</a:t>
            </a:r>
            <a:br>
              <a:rPr lang="en-US" dirty="0" smtClean="0"/>
            </a:br>
            <a:r>
              <a:rPr lang="en-US" dirty="0" smtClean="0"/>
              <a:t>(no TAZs)</a:t>
            </a:r>
          </a:p>
          <a:p>
            <a:pPr lvl="1"/>
            <a:r>
              <a:rPr lang="en-US" dirty="0" smtClean="0"/>
              <a:t>Commodities at 3-digit SCTG</a:t>
            </a:r>
          </a:p>
          <a:p>
            <a:pPr lvl="1"/>
            <a:r>
              <a:rPr lang="en-US" dirty="0" smtClean="0"/>
              <a:t>Industries at 5-digit NAICS</a:t>
            </a:r>
          </a:p>
          <a:p>
            <a:pPr lvl="1"/>
            <a:r>
              <a:rPr lang="en-US" dirty="0" smtClean="0"/>
              <a:t>DTA at 1 hour time slices</a:t>
            </a:r>
          </a:p>
          <a:p>
            <a:endParaRPr lang="en-US" dirty="0"/>
          </a:p>
        </p:txBody>
      </p:sp>
      <p:pic>
        <p:nvPicPr>
          <p:cNvPr id="4" name="Picture 11" descr="MVFCStaticResul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3625" y="2557670"/>
            <a:ext cx="6522418" cy="40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87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Travel Forecasting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06" y="1449450"/>
            <a:ext cx="7611971" cy="48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8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 Recent NCHRP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NCHRP Report #735:  Long-Distance and Rural Travel Transferable Parameters for Statewide Travel Forecasting Models</a:t>
            </a:r>
          </a:p>
          <a:p>
            <a:r>
              <a:rPr lang="en-US" dirty="0" smtClean="0"/>
              <a:t>NCHRP Report #716: Travel Demand Forecasting: Parameters and Techniques</a:t>
            </a:r>
          </a:p>
          <a:p>
            <a:r>
              <a:rPr lang="en-US" dirty="0" smtClean="0"/>
              <a:t>NCHRP Project 836-B Task 91 Final Report: Validation and Sensitivity Considerations for Statewide Models</a:t>
            </a:r>
          </a:p>
          <a:p>
            <a:r>
              <a:rPr lang="en-US" dirty="0"/>
              <a:t>NCHRP Project </a:t>
            </a:r>
            <a:r>
              <a:rPr lang="en-US" dirty="0" smtClean="0"/>
              <a:t>08-36 Task 70: National Travel Demand Forecasting </a:t>
            </a:r>
            <a:r>
              <a:rPr lang="en-US" dirty="0" smtClean="0"/>
              <a:t>Model</a:t>
            </a:r>
          </a:p>
          <a:p>
            <a:r>
              <a:rPr lang="en-US" dirty="0"/>
              <a:t>NCHRP Synthesis 358: Statewide Travel Forecasting </a:t>
            </a:r>
            <a:r>
              <a:rPr lang="en-US" dirty="0" smtClean="0"/>
              <a:t>Models</a:t>
            </a:r>
          </a:p>
          <a:p>
            <a:r>
              <a:rPr lang="en-US" dirty="0"/>
              <a:t>NCHRP Report </a:t>
            </a:r>
            <a:r>
              <a:rPr lang="en-US" dirty="0" smtClean="0"/>
              <a:t>606: </a:t>
            </a:r>
            <a:r>
              <a:rPr lang="en-US" dirty="0"/>
              <a:t>Forecasting Statewide Freight Toolkit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3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FHWA Follow-up on National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long distance OD matrix</a:t>
            </a:r>
          </a:p>
          <a:p>
            <a:pPr lvl="1"/>
            <a:r>
              <a:rPr lang="en-US" dirty="0" smtClean="0"/>
              <a:t>100 miles or greater</a:t>
            </a:r>
          </a:p>
          <a:p>
            <a:pPr lvl="1"/>
            <a:r>
              <a:rPr lang="en-US" dirty="0" err="1" smtClean="0"/>
              <a:t>Multimodel</a:t>
            </a:r>
            <a:r>
              <a:rPr lang="en-US" dirty="0" smtClean="0"/>
              <a:t>: bus, air, rail, auto</a:t>
            </a:r>
          </a:p>
          <a:p>
            <a:pPr lvl="1"/>
            <a:r>
              <a:rPr lang="en-US" dirty="0" smtClean="0"/>
              <a:t>Forecasts to 2040</a:t>
            </a:r>
          </a:p>
          <a:p>
            <a:pPr lvl="1"/>
            <a:r>
              <a:rPr lang="en-US" dirty="0" smtClean="0"/>
              <a:t>Maybe about 240 zones</a:t>
            </a:r>
          </a:p>
          <a:p>
            <a:pPr lvl="1"/>
            <a:r>
              <a:rPr lang="en-US" dirty="0" smtClean="0"/>
              <a:t>Contact for </a:t>
            </a:r>
            <a:r>
              <a:rPr lang="en-US" dirty="0"/>
              <a:t>more info:  </a:t>
            </a:r>
            <a:r>
              <a:rPr lang="en-US" dirty="0" err="1" smtClean="0"/>
              <a:t>Tianjia</a:t>
            </a:r>
            <a:r>
              <a:rPr lang="en-US" dirty="0" smtClean="0"/>
              <a:t> Tang</a:t>
            </a:r>
            <a:r>
              <a:rPr lang="en-US" dirty="0"/>
              <a:t>, Danny </a:t>
            </a:r>
            <a:r>
              <a:rPr lang="en-US" dirty="0" smtClean="0"/>
              <a:t>Jenkins, presentations here.</a:t>
            </a:r>
          </a:p>
          <a:p>
            <a:r>
              <a:rPr lang="en-US" dirty="0" smtClean="0"/>
              <a:t>Exploratory study for a National Travel Model</a:t>
            </a:r>
          </a:p>
          <a:p>
            <a:pPr lvl="1"/>
            <a:r>
              <a:rPr lang="en-US" dirty="0"/>
              <a:t>Contact for more info: </a:t>
            </a:r>
            <a:r>
              <a:rPr lang="en-US" dirty="0" err="1"/>
              <a:t>Tianjia</a:t>
            </a:r>
            <a:r>
              <a:rPr lang="en-US" dirty="0"/>
              <a:t> </a:t>
            </a:r>
            <a:r>
              <a:rPr lang="en-US" dirty="0" smtClean="0"/>
              <a:t>Tang, Brad </a:t>
            </a:r>
            <a:r>
              <a:rPr lang="en-US" dirty="0" err="1" smtClean="0"/>
              <a:t>Gudzinas</a:t>
            </a:r>
            <a:endParaRPr lang="en-US" dirty="0" smtClean="0"/>
          </a:p>
          <a:p>
            <a:r>
              <a:rPr lang="en-US" dirty="0" smtClean="0"/>
              <a:t>Exploratory study for a new long distance travel survey</a:t>
            </a:r>
          </a:p>
          <a:p>
            <a:pPr lvl="1"/>
            <a:r>
              <a:rPr lang="en-US" dirty="0"/>
              <a:t>Contact for more info: </a:t>
            </a:r>
            <a:r>
              <a:rPr lang="en-US" dirty="0" err="1"/>
              <a:t>Tianjia</a:t>
            </a:r>
            <a:r>
              <a:rPr lang="en-US" dirty="0"/>
              <a:t> Tang, Patrick Zhang</a:t>
            </a:r>
          </a:p>
        </p:txBody>
      </p:sp>
    </p:spTree>
    <p:extLst>
      <p:ext uri="{BB962C8B-B14F-4D97-AF65-F5344CB8AC3E}">
        <p14:creationId xmlns:p14="http://schemas.microsoft.com/office/powerpoint/2010/main" val="322814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Whitepaper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NCHRP Project 08-36, Task 76c </a:t>
            </a:r>
            <a:r>
              <a:rPr lang="en-US" dirty="0"/>
              <a:t>White Paper: </a:t>
            </a:r>
            <a:r>
              <a:rPr lang="en-US" dirty="0" smtClean="0"/>
              <a:t>Statewide </a:t>
            </a:r>
            <a:r>
              <a:rPr lang="en-US" dirty="0"/>
              <a:t>Travel Demand </a:t>
            </a:r>
            <a:r>
              <a:rPr lang="en-US" dirty="0" smtClean="0"/>
              <a:t>Forecasting, Prepared for: “Meeting </a:t>
            </a:r>
            <a:r>
              <a:rPr lang="en-US" dirty="0"/>
              <a:t>Federal Surface Transportation </a:t>
            </a:r>
            <a:r>
              <a:rPr lang="en-US" dirty="0" smtClean="0"/>
              <a:t>Requirements </a:t>
            </a:r>
            <a:r>
              <a:rPr lang="en-US" dirty="0"/>
              <a:t>in Statewide and </a:t>
            </a:r>
            <a:r>
              <a:rPr lang="en-US" dirty="0" smtClean="0"/>
              <a:t>Metropolitan Transportation </a:t>
            </a:r>
            <a:r>
              <a:rPr lang="en-US" dirty="0"/>
              <a:t>Planning: A </a:t>
            </a:r>
            <a:r>
              <a:rPr lang="en-US" dirty="0" smtClean="0"/>
              <a:t>Conference”, 2008.  (Modest update to NCHRP Synthesis 358)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Statewide </a:t>
            </a:r>
            <a:r>
              <a:rPr lang="en-US" dirty="0" smtClean="0"/>
              <a:t>Models,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20" y="1738571"/>
            <a:ext cx="6779190" cy="45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0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Many, many unfinished agenda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major recommendations from the Peer Exchange in Longboat Key have been accomplished, see TRB E-C075.</a:t>
            </a:r>
          </a:p>
          <a:p>
            <a:pPr lvl="1"/>
            <a:r>
              <a:rPr lang="en-US" dirty="0" smtClean="0"/>
              <a:t>Follow-on to the Irvine Conference in 1999, TRB E-C011</a:t>
            </a:r>
          </a:p>
          <a:p>
            <a:pPr lvl="1"/>
            <a:r>
              <a:rPr lang="en-US" dirty="0" smtClean="0"/>
              <a:t>Recommendations related to validation, national model, repeat of ATS, update of QRFM.</a:t>
            </a:r>
          </a:p>
          <a:p>
            <a:pPr lvl="1"/>
            <a:r>
              <a:rPr lang="en-US" dirty="0" smtClean="0"/>
              <a:t>The QRFM II update for rural and commercial:   </a:t>
            </a:r>
            <a:r>
              <a:rPr lang="en-US" dirty="0" smtClean="0"/>
              <a:t>D</a:t>
            </a:r>
            <a:r>
              <a:rPr lang="en-US" dirty="0" smtClean="0"/>
              <a:t>id include some intercity data, but may have fallen short of transferable parameters; not much on commercial trip making.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76203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4839</TotalTime>
  <Words>1073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Eclipse</vt:lpstr>
      <vt:lpstr>The Evolving Needs Challenges and Experiences in Statewide Modeling</vt:lpstr>
      <vt:lpstr>Some Personal Hands-On Involvement</vt:lpstr>
      <vt:lpstr>And…</vt:lpstr>
      <vt:lpstr>Statewide Travel Forecasting Web Page</vt:lpstr>
      <vt:lpstr>Resources:  Recent NCHRP Studies</vt:lpstr>
      <vt:lpstr>FHWA Follow-up on National Model </vt:lpstr>
      <vt:lpstr>Latest Whitepaper</vt:lpstr>
      <vt:lpstr>Status of Statewide Models, 2008</vt:lpstr>
      <vt:lpstr>Many, many unfinished agenda items</vt:lpstr>
      <vt:lpstr>Research Agenda Items from Synthesis</vt:lpstr>
      <vt:lpstr>More Research Agenda Items from Synthesis</vt:lpstr>
      <vt:lpstr>TRB Conference on Freight Demand Modeling</vt:lpstr>
      <vt:lpstr>Other Items from TRB’s Subcommittee on Statewide Travel Forecasting</vt:lpstr>
      <vt:lpstr>Most Recent Subcommittee Priorities</vt:lpstr>
      <vt:lpstr>CFIRE’s Current Initiatives Relating to Statewide Travel Forecasting </vt:lpstr>
      <vt:lpstr>My Personal Wish List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Horowitz</dc:creator>
  <cp:lastModifiedBy>Alan Horowitz</cp:lastModifiedBy>
  <cp:revision>44</cp:revision>
  <dcterms:created xsi:type="dcterms:W3CDTF">2013-04-25T16:55:19Z</dcterms:created>
  <dcterms:modified xsi:type="dcterms:W3CDTF">2013-04-29T17:21:25Z</dcterms:modified>
</cp:coreProperties>
</file>