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8"/>
  </p:notesMasterIdLst>
  <p:sldIdLst>
    <p:sldId id="256" r:id="rId2"/>
    <p:sldId id="294" r:id="rId3"/>
    <p:sldId id="293" r:id="rId4"/>
    <p:sldId id="257" r:id="rId5"/>
    <p:sldId id="260" r:id="rId6"/>
    <p:sldId id="263" r:id="rId7"/>
    <p:sldId id="258" r:id="rId8"/>
    <p:sldId id="259" r:id="rId9"/>
    <p:sldId id="285" r:id="rId10"/>
    <p:sldId id="287" r:id="rId11"/>
    <p:sldId id="288" r:id="rId12"/>
    <p:sldId id="292" r:id="rId13"/>
    <p:sldId id="265" r:id="rId14"/>
    <p:sldId id="262" r:id="rId15"/>
    <p:sldId id="274" r:id="rId16"/>
    <p:sldId id="275" r:id="rId17"/>
    <p:sldId id="290" r:id="rId18"/>
    <p:sldId id="266" r:id="rId19"/>
    <p:sldId id="278" r:id="rId20"/>
    <p:sldId id="267" r:id="rId21"/>
    <p:sldId id="279" r:id="rId22"/>
    <p:sldId id="268" r:id="rId23"/>
    <p:sldId id="280" r:id="rId24"/>
    <p:sldId id="269" r:id="rId25"/>
    <p:sldId id="281" r:id="rId26"/>
    <p:sldId id="270" r:id="rId27"/>
    <p:sldId id="282" r:id="rId28"/>
    <p:sldId id="271" r:id="rId29"/>
    <p:sldId id="283" r:id="rId30"/>
    <p:sldId id="272" r:id="rId31"/>
    <p:sldId id="284" r:id="rId32"/>
    <p:sldId id="273" r:id="rId33"/>
    <p:sldId id="276" r:id="rId34"/>
    <p:sldId id="291" r:id="rId35"/>
    <p:sldId id="289" r:id="rId36"/>
    <p:sldId id="277" r:id="rId37"/>
  </p:sldIdLst>
  <p:sldSz cx="9144000" cy="6858000" type="screen4x3"/>
  <p:notesSz cx="6858000" cy="9144000"/>
  <p:embeddedFontLst>
    <p:embeddedFont>
      <p:font typeface="Segoe UI" pitchFamily="34" charset="0"/>
      <p:regular r:id="rId39"/>
      <p:bold r:id="rId40"/>
      <p:italic r:id="rId41"/>
      <p:boldItalic r:id="rId42"/>
    </p:embeddedFont>
    <p:embeddedFont>
      <p:font typeface="Calibri" pitchFamily="34" charset="0"/>
      <p:regular r:id="rId43"/>
      <p:bold r:id="rId44"/>
      <p:italic r:id="rId45"/>
      <p:boldItalic r:id="rId46"/>
    </p:embeddedFont>
    <p:embeddedFont>
      <p:font typeface="Consolas" pitchFamily="49" charset="0"/>
      <p:regular r:id="rId47"/>
      <p:bold r:id="rId48"/>
      <p:italic r:id="rId49"/>
      <p:boldItalic r:id="rId5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EB9"/>
    <a:srgbClr val="FFFFB7"/>
    <a:srgbClr val="FFE389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79" autoAdjust="0"/>
    <p:restoredTop sz="85694" autoAdjust="0"/>
  </p:normalViewPr>
  <p:slideViewPr>
    <p:cSldViewPr>
      <p:cViewPr varScale="1">
        <p:scale>
          <a:sx n="80" d="100"/>
          <a:sy n="80" d="100"/>
        </p:scale>
        <p:origin x="-166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4.fntdata"/><Relationship Id="rId47" Type="http://schemas.openxmlformats.org/officeDocument/2006/relationships/font" Target="fonts/font9.fntdata"/><Relationship Id="rId50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46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3.fntdata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6.fntdata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5.fntdata"/><Relationship Id="rId48" Type="http://schemas.openxmlformats.org/officeDocument/2006/relationships/font" Target="fonts/font10.fntdata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FC9E46-6661-440F-AAA5-D35A982F66B9}" type="datetimeFigureOut">
              <a:rPr lang="en-US" smtClean="0"/>
              <a:t>5/20/2015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BFD428-78CA-4153-AEB8-CFB182FCB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341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 #5: if we got into</a:t>
            </a:r>
            <a:r>
              <a:rPr lang="en-US" baseline="0" dirty="0" smtClean="0"/>
              <a:t> mode, there would be 64 alternatives to look at… and we don’t want to be here all day!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FD428-78CA-4153-AEB8-CFB182FCB93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1177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</a:t>
            </a:r>
            <a:r>
              <a:rPr lang="en-US" dirty="0" err="1" smtClean="0"/>
              <a:t>Schuessler-Axhausen</a:t>
            </a:r>
            <a:r>
              <a:rPr lang="en-US" dirty="0" smtClean="0"/>
              <a:t> with </a:t>
            </a:r>
            <a:r>
              <a:rPr lang="en-US" dirty="0" err="1" smtClean="0"/>
              <a:t>Stopher</a:t>
            </a:r>
            <a:r>
              <a:rPr lang="en-US" dirty="0" smtClean="0"/>
              <a:t> Filtering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FD428-78CA-4153-AEB8-CFB182FCB93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8386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Filtering is important because if the GPS ran just 20% of the day, there would be over</a:t>
            </a:r>
            <a:r>
              <a:rPr lang="en-US" baseline="0" dirty="0" smtClean="0"/>
              <a:t> 17,000 points.  There would be jumps, drifts, and other issues.  Some of this would be known by the GPS Device – points with fewer than 3 satellites, points where the horizontal dilution of position is too great, etc.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Trip ID because if we can’t get the correct number of trips, there is no way MC can be correct.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FD428-78CA-4153-AEB8-CFB182FCB93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4986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 HDOP increases, positional</a:t>
            </a:r>
            <a:r>
              <a:rPr lang="en-US" baseline="0" dirty="0" smtClean="0"/>
              <a:t> precision decreases</a:t>
            </a:r>
          </a:p>
          <a:p>
            <a:r>
              <a:rPr lang="en-US" baseline="0" dirty="0" smtClean="0"/>
              <a:t>S-A may be an issue, since elevation range in Cincinnati is around 520 feet AMSL to 900 feet (or more) AMSL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FD428-78CA-4153-AEB8-CFB182FCB93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3207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6.7 MPH is a pace of 8:57</a:t>
            </a:r>
            <a:r>
              <a:rPr lang="en-US" baseline="0" dirty="0" smtClean="0"/>
              <a:t> minutes per mile.  That’s a pretty decent run!</a:t>
            </a:r>
            <a:endParaRPr lang="en-US" dirty="0" smtClean="0"/>
          </a:p>
          <a:p>
            <a:r>
              <a:rPr lang="en-US" dirty="0" smtClean="0"/>
              <a:t>All per an Internet calculator at</a:t>
            </a:r>
            <a:r>
              <a:rPr lang="en-US" baseline="0" dirty="0" smtClean="0"/>
              <a:t> </a:t>
            </a:r>
            <a:r>
              <a:rPr lang="en-US" dirty="0" smtClean="0"/>
              <a:t>http://www.csgnetwork.com/degreelenllavcalc.html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FD428-78CA-4153-AEB8-CFB182FCB93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3280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FD428-78CA-4153-AEB8-CFB182FCB93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2572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mother</a:t>
            </a:r>
            <a:r>
              <a:rPr lang="en-US" baseline="0" dirty="0" smtClean="0"/>
              <a:t> of all mess ups</a:t>
            </a:r>
          </a:p>
          <a:p>
            <a:r>
              <a:rPr lang="en-US" baseline="0" dirty="0" smtClean="0"/>
              <a:t>#1 is a dangerous assumption, as is #2</a:t>
            </a:r>
          </a:p>
          <a:p>
            <a:r>
              <a:rPr lang="en-US" baseline="0" dirty="0" smtClean="0"/>
              <a:t>The meme is </a:t>
            </a:r>
            <a:r>
              <a:rPr lang="en-US" baseline="0" dirty="0" err="1" smtClean="0"/>
              <a:t>Nute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Gunray</a:t>
            </a:r>
            <a:r>
              <a:rPr lang="en-US" baseline="0" dirty="0" smtClean="0"/>
              <a:t>, a </a:t>
            </a:r>
            <a:r>
              <a:rPr lang="en-US" baseline="0" dirty="0" err="1" smtClean="0"/>
              <a:t>Neimoidan</a:t>
            </a:r>
            <a:r>
              <a:rPr lang="en-US" baseline="0" dirty="0" smtClean="0"/>
              <a:t> that was in episode I: The Phantom Menace and was blocking a trade route and ultimately unleashed the clone war on </a:t>
            </a:r>
            <a:r>
              <a:rPr lang="en-US" baseline="0" dirty="0" err="1" smtClean="0"/>
              <a:t>Naboo</a:t>
            </a:r>
            <a:r>
              <a:rPr lang="en-US" baseline="0" dirty="0" smtClean="0"/>
              <a:t>, the planet inhabited by both the </a:t>
            </a:r>
            <a:r>
              <a:rPr lang="en-US" baseline="0" dirty="0" err="1" smtClean="0"/>
              <a:t>Gungans</a:t>
            </a:r>
            <a:r>
              <a:rPr lang="en-US" baseline="0" dirty="0" smtClean="0"/>
              <a:t> (Jar </a:t>
            </a:r>
            <a:r>
              <a:rPr lang="en-US" baseline="0" dirty="0" err="1" smtClean="0"/>
              <a:t>Jar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Binks</a:t>
            </a:r>
            <a:r>
              <a:rPr lang="en-US" baseline="0" dirty="0" smtClean="0"/>
              <a:t>) and humans, led by Queen Padme Amidala.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FD428-78CA-4153-AEB8-CFB182FCB93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8434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I’m about to show are many charts.  The charts</a:t>
            </a:r>
            <a:r>
              <a:rPr lang="en-US" baseline="0" dirty="0" smtClean="0"/>
              <a:t> filter out the outlier data points.  These are the outliers.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FD428-78CA-4153-AEB8-CFB182FCB93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3247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Likely looks good because of the AI matched with intense ‘non-A and possible</a:t>
            </a:r>
            <a:r>
              <a:rPr lang="en-US" baseline="0" dirty="0" smtClean="0"/>
              <a:t> I’.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FD428-78CA-4153-AEB8-CFB182FCB93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6141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</a:t>
            </a:r>
            <a:r>
              <a:rPr lang="en-US" dirty="0" err="1" smtClean="0"/>
              <a:t>Shuessler-Axhausen</a:t>
            </a:r>
            <a:r>
              <a:rPr lang="en-US" baseline="0" dirty="0" smtClean="0"/>
              <a:t> Trips with Lawson Filtering</a:t>
            </a:r>
            <a:endParaRPr lang="en-US" dirty="0" smtClean="0"/>
          </a:p>
          <a:p>
            <a:r>
              <a:rPr lang="en-US" dirty="0" smtClean="0"/>
              <a:t>Note: removed</a:t>
            </a:r>
            <a:r>
              <a:rPr lang="en-US" baseline="0" dirty="0" smtClean="0"/>
              <a:t> one that the algorithm predicted 756 trips (pretty sure they didn’t make 31.5 trips per hour, all day)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FD428-78CA-4153-AEB8-CFB182FCB93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67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67000"/>
            <a:ext cx="7772400" cy="6858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48711-1902-4620-81B9-0C8C3084A359}" type="datetimeFigureOut">
              <a:rPr lang="en-US" smtClean="0"/>
              <a:t>5/20/2015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7A474-266E-4535-A779-F9810BA941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48711-1902-4620-81B9-0C8C3084A359}" type="datetimeFigureOut">
              <a:rPr lang="en-US" smtClean="0"/>
              <a:t>5/20/2015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7A474-266E-4535-A779-F9810BA941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48711-1902-4620-81B9-0C8C3084A359}" type="datetimeFigureOut">
              <a:rPr lang="en-US" smtClean="0"/>
              <a:t>5/20/2015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7A474-266E-4535-A779-F9810BA941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077200" cy="685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229600" cy="45259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48711-1902-4620-81B9-0C8C3084A359}" type="datetimeFigureOut">
              <a:rPr lang="en-US" smtClean="0"/>
              <a:t>5/20/2015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7A474-266E-4535-A779-F9810BA941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48711-1902-4620-81B9-0C8C3084A359}" type="datetimeFigureOut">
              <a:rPr lang="en-US" smtClean="0"/>
              <a:t>5/20/2015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7A474-266E-4535-A779-F9810BA941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48711-1902-4620-81B9-0C8C3084A359}" type="datetimeFigureOut">
              <a:rPr lang="en-US" smtClean="0"/>
              <a:t>5/20/2015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7A474-266E-4535-A779-F9810BA941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48711-1902-4620-81B9-0C8C3084A359}" type="datetimeFigureOut">
              <a:rPr lang="en-US" smtClean="0"/>
              <a:t>5/20/2015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7A474-266E-4535-A779-F9810BA941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48711-1902-4620-81B9-0C8C3084A359}" type="datetimeFigureOut">
              <a:rPr lang="en-US" smtClean="0"/>
              <a:t>5/20/2015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7A474-266E-4535-A779-F9810BA941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48711-1902-4620-81B9-0C8C3084A359}" type="datetimeFigureOut">
              <a:rPr lang="en-US" smtClean="0"/>
              <a:t>5/20/2015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7A474-266E-4535-A779-F9810BA941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48711-1902-4620-81B9-0C8C3084A359}" type="datetimeFigureOut">
              <a:rPr lang="en-US" smtClean="0"/>
              <a:t>5/20/2015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7A474-266E-4535-A779-F9810BA941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48711-1902-4620-81B9-0C8C3084A359}" type="datetimeFigureOut">
              <a:rPr lang="en-US" smtClean="0"/>
              <a:t>5/20/2015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7A474-266E-4535-A779-F9810BA941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0"/>
            <a:ext cx="7086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838200"/>
            <a:ext cx="7772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148711-1902-4620-81B9-0C8C3084A359}" type="datetimeFigureOut">
              <a:rPr lang="en-US" smtClean="0"/>
              <a:t>5/20/2015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7A474-266E-4535-A779-F9810BA9413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mailto:arohne@oki.org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2895600"/>
            <a:ext cx="838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Testing NCHRP 775 on a Real Dataset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300" y="3461657"/>
            <a:ext cx="891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Andrew Rohne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TRB Transportation Planning Applications Conference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May 20, 2015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32745">
            <a:off x="5941809" y="1051507"/>
            <a:ext cx="927298" cy="5602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Methods: Lawson Filtering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229600" cy="4953000"/>
          </a:xfrm>
        </p:spPr>
        <p:txBody>
          <a:bodyPr/>
          <a:lstStyle/>
          <a:p>
            <a:r>
              <a:rPr lang="en-US" dirty="0" smtClean="0"/>
              <a:t>Remove if…</a:t>
            </a:r>
          </a:p>
          <a:p>
            <a:pPr lvl="1"/>
            <a:r>
              <a:rPr lang="en-US" dirty="0" smtClean="0"/>
              <a:t>HDOP &gt; 5</a:t>
            </a:r>
          </a:p>
          <a:p>
            <a:pPr lvl="1"/>
            <a:r>
              <a:rPr lang="en-US" dirty="0" err="1" smtClean="0"/>
              <a:t>Num</a:t>
            </a:r>
            <a:r>
              <a:rPr lang="en-US" dirty="0" smtClean="0"/>
              <a:t> Satellites &lt; 3</a:t>
            </a:r>
          </a:p>
          <a:p>
            <a:pPr lvl="1"/>
            <a:r>
              <a:rPr lang="en-US" dirty="0" smtClean="0"/>
              <a:t>Speed &lt; 3 m/s (6.7 MPH) (!!!)</a:t>
            </a:r>
          </a:p>
          <a:p>
            <a:pPr lvl="1"/>
            <a:r>
              <a:rPr lang="en-US" dirty="0" smtClean="0"/>
              <a:t>Less than 0.00005° of movement</a:t>
            </a:r>
          </a:p>
          <a:p>
            <a:pPr lvl="2"/>
            <a:r>
              <a:rPr lang="en-US" dirty="0" smtClean="0"/>
              <a:t>In Cincinnati: 18’ Latitude, 14’ Longitude</a:t>
            </a:r>
          </a:p>
          <a:p>
            <a:pPr lvl="2"/>
            <a:r>
              <a:rPr lang="en-US" dirty="0" smtClean="0"/>
              <a:t>In Tampa: 18’ Latitude, 16’ Longitude</a:t>
            </a:r>
          </a:p>
          <a:p>
            <a:pPr lvl="2"/>
            <a:r>
              <a:rPr lang="en-US" dirty="0" smtClean="0"/>
              <a:t>In Calgary: 18’ Latitude, 11.5’ Longitude</a:t>
            </a:r>
          </a:p>
          <a:p>
            <a:pPr lvl="2"/>
            <a:r>
              <a:rPr lang="en-US" dirty="0" smtClean="0"/>
              <a:t>In Fairbanks: 18’ Latitude, 7’ 10” Longitude</a:t>
            </a:r>
          </a:p>
          <a:p>
            <a:pPr lvl="2"/>
            <a:r>
              <a:rPr lang="en-US" dirty="0" smtClean="0"/>
              <a:t>Here: 18’ Latitude 14’ Longitude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268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5344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Methods: Trips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err="1"/>
              <a:t>Schussler-Axhausen</a:t>
            </a:r>
            <a:endParaRPr lang="en-US" b="1" dirty="0" smtClean="0"/>
          </a:p>
          <a:p>
            <a:pPr marL="0" indent="0">
              <a:buNone/>
            </a:pPr>
            <a:r>
              <a:rPr lang="en-US" dirty="0" smtClean="0"/>
              <a:t>Dwell time and activity detection based on point density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Wolf</a:t>
            </a:r>
          </a:p>
          <a:p>
            <a:pPr marL="0" indent="0">
              <a:buNone/>
            </a:pPr>
            <a:r>
              <a:rPr lang="en-US" dirty="0" smtClean="0"/>
              <a:t>Dwell time of 120s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72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Methods: OKI “AI”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Proprietary method</a:t>
            </a:r>
          </a:p>
          <a:p>
            <a:r>
              <a:rPr lang="en-US" dirty="0" smtClean="0"/>
              <a:t>Used PR data to train models</a:t>
            </a:r>
          </a:p>
          <a:p>
            <a:r>
              <a:rPr lang="en-US" dirty="0" smtClean="0"/>
              <a:t>2 minute stop duration used in filtering</a:t>
            </a:r>
          </a:p>
          <a:p>
            <a:pPr lvl="1"/>
            <a:r>
              <a:rPr lang="en-US" dirty="0" smtClean="0"/>
              <a:t>Likely </a:t>
            </a:r>
            <a:r>
              <a:rPr lang="en-US" dirty="0" err="1" smtClean="0"/>
              <a:t>Stopher</a:t>
            </a:r>
            <a:r>
              <a:rPr lang="en-US" dirty="0" smtClean="0"/>
              <a:t> method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9275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NCHRP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Uses R for Filtering and Trip ID</a:t>
            </a:r>
          </a:p>
          <a:p>
            <a:r>
              <a:rPr lang="en-US" dirty="0" smtClean="0"/>
              <a:t>Mode Change and Choice outside of R</a:t>
            </a:r>
          </a:p>
          <a:p>
            <a:r>
              <a:rPr lang="en-US" dirty="0" smtClean="0"/>
              <a:t>Code is open, on </a:t>
            </a:r>
            <a:r>
              <a:rPr lang="en-US" dirty="0" err="1" smtClean="0"/>
              <a:t>Github</a:t>
            </a:r>
            <a:endParaRPr lang="en-US" dirty="0" smtClean="0"/>
          </a:p>
          <a:p>
            <a:r>
              <a:rPr lang="en-US" dirty="0" smtClean="0"/>
              <a:t>Easy to use once data is formatted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09294" y="5147231"/>
            <a:ext cx="62167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https://github.com/msimas/NCHRP08-89</a:t>
            </a:r>
          </a:p>
        </p:txBody>
      </p:sp>
    </p:spTree>
    <p:extLst>
      <p:ext uri="{BB962C8B-B14F-4D97-AF65-F5344CB8AC3E}">
        <p14:creationId xmlns:p14="http://schemas.microsoft.com/office/powerpoint/2010/main" val="158109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 Setup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Added functions to read &amp; format PR data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Added loop to read GPS (3+ days) and subset to trip day</a:t>
            </a:r>
          </a:p>
          <a:p>
            <a:pPr marL="914400" lvl="1" indent="-514350"/>
            <a:r>
              <a:rPr lang="en-US" dirty="0" smtClean="0"/>
              <a:t>Adjust to time zone &amp; daylight savings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Wrapped in a function to run algorithms</a:t>
            </a:r>
          </a:p>
          <a:p>
            <a:pPr marL="914400" lvl="1" indent="-514350"/>
            <a:r>
              <a:rPr lang="en-US" dirty="0" smtClean="0"/>
              <a:t>Clustered across processor cores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Output summaries, visualizations, etc.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36752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Assumptions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That the PR data is always right</a:t>
            </a:r>
          </a:p>
          <a:p>
            <a:r>
              <a:rPr lang="en-US" dirty="0" smtClean="0"/>
              <a:t>That calculated values (acceleration) are OK</a:t>
            </a:r>
            <a:endParaRPr lang="en-US" dirty="0"/>
          </a:p>
        </p:txBody>
      </p:sp>
      <p:pic>
        <p:nvPicPr>
          <p:cNvPr id="7170" name="Picture 2" descr="Nute Gunray 3 -  You Assume Too Mu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291" y="2362200"/>
            <a:ext cx="3733417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04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Filtered Out-</a:t>
            </a:r>
            <a:r>
              <a:rPr lang="en-US" dirty="0" err="1" smtClean="0"/>
              <a:t>liers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4512917"/>
              </p:ext>
            </p:extLst>
          </p:nvPr>
        </p:nvGraphicFramePr>
        <p:xfrm>
          <a:off x="1336589" y="1190506"/>
          <a:ext cx="6858000" cy="3870960"/>
        </p:xfrm>
        <a:graphic>
          <a:graphicData uri="http://schemas.openxmlformats.org/drawingml/2006/table">
            <a:tbl>
              <a:tblPr/>
              <a:tblGrid>
                <a:gridCol w="2286000"/>
                <a:gridCol w="2286000"/>
                <a:gridCol w="2286000"/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>
                          <a:solidFill>
                            <a:srgbClr val="555555"/>
                          </a:solidFill>
                          <a:effectLst/>
                          <a:latin typeface="Segoe UI" panose="020B0502040204020203" pitchFamily="34" charset="0"/>
                        </a:rPr>
                        <a:t>Method</a:t>
                      </a:r>
                    </a:p>
                  </a:txBody>
                  <a:tcPr marL="57150" marR="114300" marT="28575" marB="28575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555555"/>
                          </a:solidFill>
                          <a:effectLst/>
                          <a:latin typeface="Segoe UI" panose="020B0502040204020203" pitchFamily="34" charset="0"/>
                        </a:rPr>
                        <a:t>|</a:t>
                      </a:r>
                      <a:r>
                        <a:rPr lang="el-GR" sz="2800" b="1" dirty="0" smtClean="0">
                          <a:solidFill>
                            <a:srgbClr val="555555"/>
                          </a:solidFill>
                          <a:effectLst/>
                          <a:latin typeface="Segoe UI" panose="020B0502040204020203" pitchFamily="34" charset="0"/>
                        </a:rPr>
                        <a:t>Δ</a:t>
                      </a:r>
                      <a:r>
                        <a:rPr lang="en-US" sz="2800" b="1" dirty="0" smtClean="0">
                          <a:solidFill>
                            <a:srgbClr val="555555"/>
                          </a:solidFill>
                          <a:effectLst/>
                          <a:latin typeface="Segoe UI" panose="020B0502040204020203" pitchFamily="34" charset="0"/>
                        </a:rPr>
                        <a:t> Trips|&gt;</a:t>
                      </a:r>
                      <a:r>
                        <a:rPr lang="en-US" sz="2800" b="1" dirty="0">
                          <a:solidFill>
                            <a:srgbClr val="555555"/>
                          </a:solidFill>
                          <a:effectLst/>
                          <a:latin typeface="Segoe UI" panose="020B0502040204020203" pitchFamily="34" charset="0"/>
                        </a:rPr>
                        <a:t>25</a:t>
                      </a:r>
                    </a:p>
                  </a:txBody>
                  <a:tcPr marL="57150" marR="114300" marT="28575" marB="28575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555555"/>
                          </a:solidFill>
                          <a:effectLst/>
                          <a:latin typeface="Segoe UI" panose="020B0502040204020203" pitchFamily="34" charset="0"/>
                        </a:rPr>
                        <a:t>is NA</a:t>
                      </a:r>
                    </a:p>
                  </a:txBody>
                  <a:tcPr marL="57150" marR="114300" marT="28575" marB="28575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2800">
                          <a:effectLst/>
                          <a:latin typeface="Consolas" panose="020B0609020204030204" pitchFamily="49" charset="0"/>
                        </a:rPr>
                        <a:t>AI</a:t>
                      </a:r>
                    </a:p>
                  </a:txBody>
                  <a:tcPr marL="57150" marR="114300" marT="28575" marB="28575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effectLst/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marL="57150" marR="114300" marT="28575" marB="28575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>
                          <a:effectLst/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marL="57150" marR="114300" marT="28575" marB="28575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2800">
                          <a:effectLst/>
                          <a:latin typeface="Consolas" panose="020B0609020204030204" pitchFamily="49" charset="0"/>
                        </a:rPr>
                        <a:t>SA.L</a:t>
                      </a:r>
                    </a:p>
                  </a:txBody>
                  <a:tcPr marL="57150" marR="114300" marT="28575" marB="28575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effectLst/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marL="57150" marR="114300" marT="28575" marB="28575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>
                          <a:effectLst/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marL="57150" marR="114300" marT="28575" marB="28575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2800">
                          <a:effectLst/>
                          <a:latin typeface="Consolas" panose="020B0609020204030204" pitchFamily="49" charset="0"/>
                        </a:rPr>
                        <a:t>SA.S</a:t>
                      </a:r>
                    </a:p>
                  </a:txBody>
                  <a:tcPr marL="57150" marR="114300" marT="28575" marB="28575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effectLst/>
                          <a:latin typeface="Consolas" panose="020B0609020204030204" pitchFamily="49" charset="0"/>
                        </a:rPr>
                        <a:t>13</a:t>
                      </a:r>
                    </a:p>
                  </a:txBody>
                  <a:tcPr marL="57150" marR="114300" marT="28575" marB="28575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>
                          <a:effectLst/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marL="57150" marR="114300" marT="28575" marB="28575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2800" dirty="0">
                          <a:effectLst/>
                          <a:latin typeface="Consolas" panose="020B0609020204030204" pitchFamily="49" charset="0"/>
                        </a:rPr>
                        <a:t>SA.SA</a:t>
                      </a:r>
                    </a:p>
                  </a:txBody>
                  <a:tcPr marL="57150" marR="114300" marT="28575" marB="28575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>
                          <a:effectLst/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marL="57150" marR="114300" marT="28575" marB="28575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effectLst/>
                          <a:latin typeface="Consolas" panose="020B0609020204030204" pitchFamily="49" charset="0"/>
                        </a:rPr>
                        <a:t>3</a:t>
                      </a:r>
                    </a:p>
                  </a:txBody>
                  <a:tcPr marL="57150" marR="114300" marT="28575" marB="28575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2800" dirty="0">
                          <a:effectLst/>
                          <a:latin typeface="Consolas" panose="020B0609020204030204" pitchFamily="49" charset="0"/>
                        </a:rPr>
                        <a:t>W.L</a:t>
                      </a:r>
                    </a:p>
                  </a:txBody>
                  <a:tcPr marL="57150" marR="114300" marT="28575" marB="28575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>
                          <a:effectLst/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 marL="57150" marR="114300" marT="28575" marB="28575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effectLst/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marL="57150" marR="114300" marT="28575" marB="28575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2800">
                          <a:effectLst/>
                          <a:latin typeface="Consolas" panose="020B0609020204030204" pitchFamily="49" charset="0"/>
                        </a:rPr>
                        <a:t>W.S</a:t>
                      </a:r>
                    </a:p>
                  </a:txBody>
                  <a:tcPr marL="57150" marR="114300" marT="28575" marB="28575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>
                          <a:effectLst/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marL="57150" marR="114300" marT="28575" marB="28575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effectLst/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marL="57150" marR="114300" marT="28575" marB="28575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2800" dirty="0">
                          <a:effectLst/>
                          <a:latin typeface="Consolas" panose="020B0609020204030204" pitchFamily="49" charset="0"/>
                        </a:rPr>
                        <a:t>W.SA</a:t>
                      </a:r>
                    </a:p>
                  </a:txBody>
                  <a:tcPr marL="57150" marR="114300" marT="28575" marB="28575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>
                          <a:effectLst/>
                          <a:latin typeface="Consolas" panose="020B0609020204030204" pitchFamily="49" charset="0"/>
                        </a:rPr>
                        <a:t>8</a:t>
                      </a:r>
                    </a:p>
                  </a:txBody>
                  <a:tcPr marL="57150" marR="114300" marT="28575" marB="28575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effectLst/>
                          <a:latin typeface="Consolas" panose="020B0609020204030204" pitchFamily="49" charset="0"/>
                        </a:rPr>
                        <a:t>3</a:t>
                      </a:r>
                    </a:p>
                  </a:txBody>
                  <a:tcPr marL="57150" marR="114300" marT="28575" marB="28575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81000" y="19272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257424" y="5257800"/>
            <a:ext cx="19367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smtClean="0"/>
              <a:t>N=989 people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39208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Total Trips by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3877"/>
            <a:ext cx="9144000" cy="6004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453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 vs. AI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82576"/>
            <a:ext cx="9144000" cy="6004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326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 vs. AI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123950"/>
            <a:ext cx="9144000" cy="461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155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NCHRP 775 (AKA 08-89)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Applying GPS Data to Understand Travel Behavior</a:t>
            </a:r>
          </a:p>
          <a:p>
            <a:r>
              <a:rPr lang="en-US" dirty="0" smtClean="0"/>
              <a:t>Looks at using GPS Data with travel surveys</a:t>
            </a:r>
          </a:p>
          <a:p>
            <a:r>
              <a:rPr lang="en-US" dirty="0" smtClean="0"/>
              <a:t>Provides code to impute trip end, mode, purpose</a:t>
            </a:r>
          </a:p>
        </p:txBody>
      </p:sp>
    </p:spTree>
    <p:extLst>
      <p:ext uri="{BB962C8B-B14F-4D97-AF65-F5344CB8AC3E}">
        <p14:creationId xmlns:p14="http://schemas.microsoft.com/office/powerpoint/2010/main" val="1946624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 vs. SA Trips/Lawson Filtering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3877"/>
            <a:ext cx="9144000" cy="6004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8982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 vs. SA Trips/Lawson Filtering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123950"/>
            <a:ext cx="9144000" cy="461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22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 vs. SA Trips/</a:t>
            </a:r>
            <a:r>
              <a:rPr lang="en-US" dirty="0" err="1" smtClean="0"/>
              <a:t>Stopher</a:t>
            </a:r>
            <a:r>
              <a:rPr lang="en-US" dirty="0" smtClean="0"/>
              <a:t> Filtering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3877"/>
            <a:ext cx="9144000" cy="6004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3058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 vs. SA Trips/</a:t>
            </a:r>
            <a:r>
              <a:rPr lang="en-US" dirty="0" err="1"/>
              <a:t>Stopher</a:t>
            </a:r>
            <a:r>
              <a:rPr lang="en-US" dirty="0"/>
              <a:t> Filtering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123950"/>
            <a:ext cx="9144000" cy="461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27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 vs. SA Trips and Filtering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3877"/>
            <a:ext cx="9144000" cy="6004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5006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 vs. SA Trips and Filtering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23950"/>
            <a:ext cx="9144000" cy="461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279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 vs. Wolf Trips/Lawson Filtering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1688"/>
            <a:ext cx="9144000" cy="600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0815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 vs. Wolf Trips/Lawson Filtering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123949"/>
            <a:ext cx="9144000" cy="461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167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 vs. Wolf Trips/</a:t>
            </a:r>
            <a:r>
              <a:rPr lang="en-US" dirty="0" err="1" smtClean="0"/>
              <a:t>Stopher</a:t>
            </a:r>
            <a:r>
              <a:rPr lang="en-US" dirty="0" smtClean="0"/>
              <a:t> Filtering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6" y="861025"/>
            <a:ext cx="9133114" cy="5996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3065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 vs. Wolf Trips/</a:t>
            </a:r>
            <a:r>
              <a:rPr lang="en-US" dirty="0" err="1"/>
              <a:t>Stopher</a:t>
            </a:r>
            <a:r>
              <a:rPr lang="en-US" dirty="0"/>
              <a:t> Filtering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123950"/>
            <a:ext cx="9144000" cy="461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77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Disclaimer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This is </a:t>
            </a:r>
            <a:r>
              <a:rPr lang="en-US" b="1" dirty="0" smtClean="0">
                <a:solidFill>
                  <a:srgbClr val="FF0000"/>
                </a:solidFill>
              </a:rPr>
              <a:t>one data point </a:t>
            </a:r>
            <a:r>
              <a:rPr lang="en-US" dirty="0" smtClean="0"/>
              <a:t>– use caution with results</a:t>
            </a:r>
          </a:p>
        </p:txBody>
      </p:sp>
    </p:spTree>
    <p:extLst>
      <p:ext uri="{BB962C8B-B14F-4D97-AF65-F5344CB8AC3E}">
        <p14:creationId xmlns:p14="http://schemas.microsoft.com/office/powerpoint/2010/main" val="22852336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 vs. Wolf Trips/SA Filtering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2" y="864923"/>
            <a:ext cx="9127177" cy="5993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4907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 vs. Wolf Trips/SA Filtering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23949"/>
            <a:ext cx="9144000" cy="4610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272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Overall Summary Statistics</a:t>
            </a:r>
            <a:endParaRPr lang="en-US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8126683"/>
              </p:ext>
            </p:extLst>
          </p:nvPr>
        </p:nvGraphicFramePr>
        <p:xfrm>
          <a:off x="1634376" y="1738607"/>
          <a:ext cx="5875248" cy="3380786"/>
        </p:xfrm>
        <a:graphic>
          <a:graphicData uri="http://schemas.openxmlformats.org/drawingml/2006/table">
            <a:tbl>
              <a:tblPr/>
              <a:tblGrid>
                <a:gridCol w="1468812"/>
                <a:gridCol w="1468812"/>
                <a:gridCol w="1468812"/>
                <a:gridCol w="1468812"/>
              </a:tblGrid>
              <a:tr h="169871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solidFill>
                            <a:srgbClr val="555555"/>
                          </a:solidFill>
                          <a:effectLst/>
                          <a:latin typeface="Segoe UI" panose="020B0502040204020203" pitchFamily="34" charset="0"/>
                        </a:rPr>
                        <a:t>Method</a:t>
                      </a:r>
                    </a:p>
                  </a:txBody>
                  <a:tcPr marL="53372" marR="106744" marT="26686" marB="26686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>
                          <a:solidFill>
                            <a:srgbClr val="555555"/>
                          </a:solidFill>
                          <a:effectLst/>
                          <a:latin typeface="Segoe UI" panose="020B0502040204020203" pitchFamily="34" charset="0"/>
                        </a:rPr>
                        <a:t>R2</a:t>
                      </a:r>
                    </a:p>
                  </a:txBody>
                  <a:tcPr marL="53372" marR="106744" marT="26686" marB="26686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>
                          <a:solidFill>
                            <a:srgbClr val="555555"/>
                          </a:solidFill>
                          <a:effectLst/>
                          <a:latin typeface="Segoe UI" panose="020B0502040204020203" pitchFamily="34" charset="0"/>
                        </a:rPr>
                        <a:t>RMSE</a:t>
                      </a:r>
                    </a:p>
                  </a:txBody>
                  <a:tcPr marL="53372" marR="106744" marT="26686" marB="26686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>
                          <a:solidFill>
                            <a:srgbClr val="555555"/>
                          </a:solidFill>
                          <a:effectLst/>
                          <a:latin typeface="Segoe UI" panose="020B0502040204020203" pitchFamily="34" charset="0"/>
                        </a:rPr>
                        <a:t>AAE</a:t>
                      </a:r>
                    </a:p>
                  </a:txBody>
                  <a:tcPr marL="53372" marR="106744" marT="26686" marB="26686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</a:tr>
              <a:tr h="307580">
                <a:tc>
                  <a:txBody>
                    <a:bodyPr/>
                    <a:lstStyle/>
                    <a:p>
                      <a:r>
                        <a:rPr lang="en-US" sz="2400" dirty="0">
                          <a:effectLst/>
                          <a:latin typeface="Consolas" panose="020B0609020204030204" pitchFamily="49" charset="0"/>
                        </a:rPr>
                        <a:t>AI</a:t>
                      </a:r>
                    </a:p>
                  </a:txBody>
                  <a:tcPr marL="53372" marR="106744" marT="26686" marB="26686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effectLst/>
                          <a:latin typeface="Consolas" panose="020B0609020204030204" pitchFamily="49" charset="0"/>
                        </a:rPr>
                        <a:t>0.917</a:t>
                      </a:r>
                      <a:endParaRPr lang="en-US" sz="2400" dirty="0"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53372" marR="106744" marT="26686" marB="26686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effectLst/>
                          <a:latin typeface="Consolas" panose="020B0609020204030204" pitchFamily="49" charset="0"/>
                        </a:rPr>
                        <a:t>1.345</a:t>
                      </a:r>
                      <a:endParaRPr lang="en-US" sz="2400" dirty="0"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53372" marR="106744" marT="26686" marB="26686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effectLst/>
                          <a:latin typeface="Consolas" panose="020B0609020204030204" pitchFamily="49" charset="0"/>
                        </a:rPr>
                        <a:t>0.643</a:t>
                      </a:r>
                      <a:endParaRPr lang="en-US" sz="2400" dirty="0"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53372" marR="106744" marT="26686" marB="26686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6862"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  <a:latin typeface="Consolas" panose="020B0609020204030204" pitchFamily="49" charset="0"/>
                        </a:rPr>
                        <a:t>SA.L</a:t>
                      </a:r>
                    </a:p>
                  </a:txBody>
                  <a:tcPr marL="53372" marR="106744" marT="26686" marB="26686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effectLst/>
                          <a:latin typeface="Consolas" panose="020B0609020204030204" pitchFamily="49" charset="0"/>
                        </a:rPr>
                        <a:t>-</a:t>
                      </a:r>
                      <a:r>
                        <a:rPr lang="en-US" sz="2400" dirty="0" smtClean="0">
                          <a:effectLst/>
                          <a:latin typeface="Consolas" panose="020B0609020204030204" pitchFamily="49" charset="0"/>
                        </a:rPr>
                        <a:t>0.021</a:t>
                      </a:r>
                      <a:endParaRPr lang="en-US" sz="2400" dirty="0"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53372" marR="106744" marT="26686" marB="26686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effectLst/>
                          <a:latin typeface="Consolas" panose="020B0609020204030204" pitchFamily="49" charset="0"/>
                        </a:rPr>
                        <a:t>24.515</a:t>
                      </a:r>
                      <a:endParaRPr lang="en-US" sz="2400" dirty="0"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53372" marR="106744" marT="26686" marB="26686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effectLst/>
                          <a:latin typeface="Consolas" panose="020B0609020204030204" pitchFamily="49" charset="0"/>
                        </a:rPr>
                        <a:t>4.534</a:t>
                      </a:r>
                      <a:endParaRPr lang="en-US" sz="2400" dirty="0"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53372" marR="106744" marT="26686" marB="26686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580"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  <a:latin typeface="Consolas" panose="020B0609020204030204" pitchFamily="49" charset="0"/>
                        </a:rPr>
                        <a:t>SA.S</a:t>
                      </a:r>
                    </a:p>
                  </a:txBody>
                  <a:tcPr marL="53372" marR="106744" marT="26686" marB="26686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effectLst/>
                          <a:latin typeface="Consolas" panose="020B0609020204030204" pitchFamily="49" charset="0"/>
                        </a:rPr>
                        <a:t>0.468</a:t>
                      </a:r>
                      <a:endParaRPr lang="en-US" sz="2400" dirty="0"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53372" marR="106744" marT="26686" marB="26686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effectLst/>
                          <a:latin typeface="Consolas" panose="020B0609020204030204" pitchFamily="49" charset="0"/>
                        </a:rPr>
                        <a:t>7.665</a:t>
                      </a:r>
                      <a:endParaRPr lang="en-US" sz="2400" dirty="0"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53372" marR="106744" marT="26686" marB="26686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effectLst/>
                          <a:latin typeface="Consolas" panose="020B0609020204030204" pitchFamily="49" charset="0"/>
                        </a:rPr>
                        <a:t>4.514</a:t>
                      </a:r>
                      <a:endParaRPr lang="en-US" sz="2400" dirty="0"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53372" marR="106744" marT="26686" marB="26686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580"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  <a:latin typeface="Consolas" panose="020B0609020204030204" pitchFamily="49" charset="0"/>
                        </a:rPr>
                        <a:t>SA.SA</a:t>
                      </a:r>
                    </a:p>
                  </a:txBody>
                  <a:tcPr marL="53372" marR="106744" marT="26686" marB="26686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effectLst/>
                          <a:latin typeface="Consolas" panose="020B0609020204030204" pitchFamily="49" charset="0"/>
                        </a:rPr>
                        <a:t>0.280</a:t>
                      </a:r>
                      <a:endParaRPr lang="en-US" sz="2400" dirty="0"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53372" marR="106744" marT="26686" marB="26686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effectLst/>
                          <a:latin typeface="Consolas" panose="020B0609020204030204" pitchFamily="49" charset="0"/>
                        </a:rPr>
                        <a:t>4.659</a:t>
                      </a:r>
                      <a:endParaRPr lang="en-US" sz="2400" dirty="0"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53372" marR="106744" marT="26686" marB="26686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effectLst/>
                          <a:latin typeface="Consolas" panose="020B0609020204030204" pitchFamily="49" charset="0"/>
                        </a:rPr>
                        <a:t>2.880</a:t>
                      </a:r>
                      <a:endParaRPr lang="en-US" sz="2400" dirty="0"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53372" marR="106744" marT="26686" marB="26686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580"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  <a:latin typeface="Consolas" panose="020B0609020204030204" pitchFamily="49" charset="0"/>
                        </a:rPr>
                        <a:t>W.L</a:t>
                      </a:r>
                    </a:p>
                  </a:txBody>
                  <a:tcPr marL="53372" marR="106744" marT="26686" marB="26686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effectLst/>
                          <a:latin typeface="Consolas" panose="020B0609020204030204" pitchFamily="49" charset="0"/>
                        </a:rPr>
                        <a:t>0.005</a:t>
                      </a:r>
                      <a:endParaRPr lang="en-US" sz="2400" dirty="0"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53372" marR="106744" marT="26686" marB="26686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effectLst/>
                          <a:latin typeface="Consolas" panose="020B0609020204030204" pitchFamily="49" charset="0"/>
                        </a:rPr>
                        <a:t>4.794</a:t>
                      </a:r>
                      <a:endParaRPr lang="en-US" sz="2400" dirty="0"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53372" marR="106744" marT="26686" marB="26686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effectLst/>
                          <a:latin typeface="Consolas" panose="020B0609020204030204" pitchFamily="49" charset="0"/>
                        </a:rPr>
                        <a:t>3.731</a:t>
                      </a:r>
                      <a:endParaRPr lang="en-US" sz="2400" dirty="0"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53372" marR="106744" marT="26686" marB="26686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580"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  <a:latin typeface="Consolas" panose="020B0609020204030204" pitchFamily="49" charset="0"/>
                        </a:rPr>
                        <a:t>W.S</a:t>
                      </a:r>
                    </a:p>
                  </a:txBody>
                  <a:tcPr marL="53372" marR="106744" marT="26686" marB="26686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effectLst/>
                          <a:latin typeface="Consolas" panose="020B0609020204030204" pitchFamily="49" charset="0"/>
                        </a:rPr>
                        <a:t>0.060</a:t>
                      </a:r>
                      <a:endParaRPr lang="en-US" sz="2400" dirty="0"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53372" marR="106744" marT="26686" marB="26686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effectLst/>
                          <a:latin typeface="Consolas" panose="020B0609020204030204" pitchFamily="49" charset="0"/>
                        </a:rPr>
                        <a:t>5.296</a:t>
                      </a:r>
                      <a:endParaRPr lang="en-US" sz="2400" dirty="0"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53372" marR="106744" marT="26686" marB="26686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effectLst/>
                          <a:latin typeface="Consolas" panose="020B0609020204030204" pitchFamily="49" charset="0"/>
                        </a:rPr>
                        <a:t>3.137</a:t>
                      </a:r>
                      <a:endParaRPr lang="en-US" sz="2400" dirty="0"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53372" marR="106744" marT="26686" marB="26686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580">
                <a:tc>
                  <a:txBody>
                    <a:bodyPr/>
                    <a:lstStyle/>
                    <a:p>
                      <a:r>
                        <a:rPr lang="en-US" sz="2400" dirty="0">
                          <a:effectLst/>
                          <a:latin typeface="Consolas" panose="020B0609020204030204" pitchFamily="49" charset="0"/>
                        </a:rPr>
                        <a:t>W.SA</a:t>
                      </a:r>
                    </a:p>
                  </a:txBody>
                  <a:tcPr marL="53372" marR="106744" marT="26686" marB="26686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effectLst/>
                          <a:latin typeface="Consolas" panose="020B0609020204030204" pitchFamily="49" charset="0"/>
                        </a:rPr>
                        <a:t>0.250</a:t>
                      </a:r>
                      <a:endParaRPr lang="en-US" sz="2400" dirty="0"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53372" marR="106744" marT="26686" marB="26686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effectLst/>
                          <a:latin typeface="Consolas" panose="020B0609020204030204" pitchFamily="49" charset="0"/>
                        </a:rPr>
                        <a:t>8.088</a:t>
                      </a:r>
                      <a:endParaRPr lang="en-US" sz="2400" dirty="0"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53372" marR="106744" marT="26686" marB="26686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effectLst/>
                          <a:latin typeface="Consolas" panose="020B0609020204030204" pitchFamily="49" charset="0"/>
                        </a:rPr>
                        <a:t>5.708</a:t>
                      </a:r>
                      <a:endParaRPr lang="en-US" sz="2400" dirty="0"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53372" marR="106744" marT="26686" marB="26686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9262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5344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GPS is great, but strive for 100% PR</a:t>
            </a:r>
          </a:p>
          <a:p>
            <a:r>
              <a:rPr lang="en-US" dirty="0" smtClean="0"/>
              <a:t>Any automatic methods should be enhanced with non-automatic QC… LOTS!</a:t>
            </a:r>
          </a:p>
          <a:p>
            <a:endParaRPr lang="en-US" sz="1400" dirty="0"/>
          </a:p>
          <a:p>
            <a:pPr marL="0" indent="0">
              <a:buNone/>
            </a:pPr>
            <a:r>
              <a:rPr lang="en-US" dirty="0" smtClean="0"/>
              <a:t>Note that survey usability is drastically decreased when using automatic (non-PR) methods:</a:t>
            </a:r>
          </a:p>
          <a:p>
            <a:pPr marL="0" indent="0">
              <a:buNone/>
            </a:pPr>
            <a:r>
              <a:rPr lang="en-US" i="1" dirty="0" smtClean="0"/>
              <a:t>“Efficiency </a:t>
            </a:r>
            <a:r>
              <a:rPr lang="en-US" i="1" dirty="0"/>
              <a:t>coefficient of 0.5 for anything lower than GPS-assisted PR complete </a:t>
            </a:r>
            <a:r>
              <a:rPr lang="en-US" i="1" dirty="0" smtClean="0"/>
              <a:t>HH”</a:t>
            </a:r>
          </a:p>
          <a:p>
            <a:pPr marL="0" indent="0">
              <a:buNone/>
            </a:pPr>
            <a:r>
              <a:rPr lang="en-US" i="1" dirty="0" smtClean="0"/>
              <a:t>		-Peter Vovsha ABJ40 Meeting 1/2015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192305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Conclusions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5344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One data point – use with caution!</a:t>
            </a:r>
          </a:p>
          <a:p>
            <a:r>
              <a:rPr lang="en-US" dirty="0" smtClean="0"/>
              <a:t>This is a narrow view of a larger issue</a:t>
            </a:r>
          </a:p>
          <a:p>
            <a:r>
              <a:rPr lang="en-US" dirty="0" smtClean="0"/>
              <a:t>Region </a:t>
            </a:r>
            <a:r>
              <a:rPr lang="en-US" dirty="0"/>
              <a:t>specific AI model </a:t>
            </a:r>
            <a:r>
              <a:rPr lang="en-US" dirty="0" smtClean="0"/>
              <a:t>won over general models</a:t>
            </a:r>
          </a:p>
          <a:p>
            <a:pPr lvl="1"/>
            <a:r>
              <a:rPr lang="en-US" dirty="0" smtClean="0"/>
              <a:t>Trained to region</a:t>
            </a:r>
          </a:p>
          <a:p>
            <a:pPr lvl="1"/>
            <a:r>
              <a:rPr lang="en-US" dirty="0" smtClean="0"/>
              <a:t>Data delivered ONE YEAR after data collection end</a:t>
            </a:r>
          </a:p>
          <a:p>
            <a:r>
              <a:rPr lang="en-US" dirty="0" smtClean="0"/>
              <a:t>These methods are part of the PR puzzle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93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pic>
        <p:nvPicPr>
          <p:cNvPr id="5" name="Picture 2" descr="http://img2.wikia.nocookie.net/__cb20150227134608/ssb/images/6/6b/Its-a-trap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1143000"/>
            <a:ext cx="8458200" cy="338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10503" y="4638211"/>
            <a:ext cx="6722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Admiral </a:t>
            </a:r>
            <a:r>
              <a:rPr lang="en-US" dirty="0" err="1" smtClean="0"/>
              <a:t>Ackbar</a:t>
            </a:r>
            <a:r>
              <a:rPr lang="en-US" dirty="0" smtClean="0"/>
              <a:t> talking about automatic GPS Trip Imputation Methods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230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95629" y="1676400"/>
            <a:ext cx="275274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Questions?</a:t>
            </a:r>
            <a:endParaRPr lang="en-US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2548914" y="2743200"/>
            <a:ext cx="404617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/>
              <a:t>Andrew Rohne</a:t>
            </a:r>
          </a:p>
          <a:p>
            <a:pPr algn="ctr"/>
            <a:r>
              <a:rPr lang="en-US" sz="3600" dirty="0" smtClean="0"/>
              <a:t>OKI Regional Council</a:t>
            </a:r>
          </a:p>
          <a:p>
            <a:pPr algn="ctr"/>
            <a:r>
              <a:rPr lang="en-US" sz="3600" dirty="0" smtClean="0">
                <a:hlinkClick r:id="rId2"/>
              </a:rPr>
              <a:t>arohne@oki.org</a:t>
            </a:r>
            <a:endParaRPr lang="en-US" sz="3600" dirty="0" smtClean="0"/>
          </a:p>
          <a:p>
            <a:pPr algn="ctr"/>
            <a:r>
              <a:rPr lang="en-US" sz="3600" dirty="0" smtClean="0"/>
              <a:t>@</a:t>
            </a:r>
            <a:r>
              <a:rPr lang="en-US" sz="3600" dirty="0" err="1" smtClean="0"/>
              <a:t>okiAndrew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3391030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876800" cy="4525963"/>
          </a:xfrm>
        </p:spPr>
        <p:txBody>
          <a:bodyPr/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Large-Scale GPS-Only HHTS</a:t>
            </a:r>
          </a:p>
          <a:p>
            <a:r>
              <a:rPr lang="en-US" dirty="0" smtClean="0"/>
              <a:t>In 2010</a:t>
            </a:r>
          </a:p>
          <a:p>
            <a:r>
              <a:rPr lang="en-US" dirty="0" smtClean="0"/>
              <a:t>New NCHRP 775 in 2014</a:t>
            </a:r>
          </a:p>
          <a:p>
            <a:endParaRPr lang="en-US" dirty="0"/>
          </a:p>
        </p:txBody>
      </p:sp>
      <p:pic>
        <p:nvPicPr>
          <p:cNvPr id="1026" name="Picture 2" descr="http://cheeseburgerbrown.com/Darth_Vader/R2-D2_media/R5D4-BadMotivat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67112"/>
            <a:ext cx="3810000" cy="2357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0489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That Survey…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086600" cy="4525963"/>
          </a:xfrm>
        </p:spPr>
        <p:txBody>
          <a:bodyPr/>
          <a:lstStyle/>
          <a:p>
            <a:r>
              <a:rPr lang="en-US" dirty="0" smtClean="0"/>
              <a:t>ODOT Research</a:t>
            </a:r>
          </a:p>
          <a:p>
            <a:r>
              <a:rPr lang="en-US" dirty="0" smtClean="0"/>
              <a:t>2,051 Usable HHs – AI method</a:t>
            </a:r>
          </a:p>
          <a:p>
            <a:r>
              <a:rPr lang="en-US" dirty="0" smtClean="0"/>
              <a:t>3 Days GPS</a:t>
            </a:r>
          </a:p>
          <a:p>
            <a:r>
              <a:rPr lang="en-US" dirty="0" smtClean="0"/>
              <a:t>600 HHs Prompted Recall – 1 Day</a:t>
            </a:r>
          </a:p>
          <a:p>
            <a:r>
              <a:rPr lang="en-US" dirty="0" smtClean="0"/>
              <a:t>1 Calendar Year Collection Period</a:t>
            </a:r>
          </a:p>
          <a:p>
            <a:pPr lvl="1"/>
            <a:r>
              <a:rPr lang="en-US" dirty="0" smtClean="0"/>
              <a:t>August 2009-2010</a:t>
            </a:r>
          </a:p>
          <a:p>
            <a:r>
              <a:rPr lang="en-US" dirty="0" smtClean="0"/>
              <a:t>2 Datasets: PR and “AI”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52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Question…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458776" y="1676400"/>
            <a:ext cx="622644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Do the algorithms in NCHRP 775</a:t>
            </a:r>
          </a:p>
          <a:p>
            <a:pPr algn="ctr"/>
            <a:r>
              <a:rPr lang="en-US" sz="3600" dirty="0" smtClean="0"/>
              <a:t> provide better data?</a:t>
            </a:r>
            <a:endParaRPr lang="en-US" sz="3600" dirty="0"/>
          </a:p>
        </p:txBody>
      </p:sp>
      <p:pic>
        <p:nvPicPr>
          <p:cNvPr id="1026" name="Picture 2" descr="http://www.starwars7news.com/wp-content/uploads/2014/05/alec-guinness-as-ben-obi-wan-kenobi-in-star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429000"/>
            <a:ext cx="3155950" cy="2324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59794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Methodology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Get PR Data Day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Get “AI” Data for PR Day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Narrow Raw GPS data to PR Day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Run PR Day through NCHRP 775 Methods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Compare Trip Counts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74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419100" y="2653393"/>
            <a:ext cx="8305800" cy="1295400"/>
          </a:xfrm>
          <a:prstGeom prst="rect">
            <a:avLst/>
          </a:prstGeom>
          <a:solidFill>
            <a:srgbClr val="FFEEB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Trip Identification Algorithms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19100" y="1183822"/>
            <a:ext cx="8305800" cy="1295400"/>
          </a:xfrm>
          <a:prstGeom prst="rect">
            <a:avLst/>
          </a:prstGeom>
          <a:solidFill>
            <a:srgbClr val="FFFFB7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Filtering Algorithms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Six Comparisons…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47700" y="1317171"/>
            <a:ext cx="1371600" cy="6422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Stopher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886200" y="1317171"/>
            <a:ext cx="1371600" cy="6422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Schussler-Axhausen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124700" y="1317171"/>
            <a:ext cx="1371600" cy="6422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Lawson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819400" y="2781300"/>
            <a:ext cx="1371600" cy="6422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Schussler-Axhausen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953000" y="2781300"/>
            <a:ext cx="1371600" cy="6422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Wolf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36814" y="4495800"/>
            <a:ext cx="7792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There are mode change, mode choice, and trip purpose algorithms in NCHRP 775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50804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Methods: Filtering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err="1" smtClean="0"/>
              <a:t>Stopher</a:t>
            </a:r>
            <a:endParaRPr lang="en-US" b="1" dirty="0" smtClean="0"/>
          </a:p>
          <a:p>
            <a:r>
              <a:rPr lang="en-US" dirty="0" smtClean="0"/>
              <a:t>Remove points with &lt;3 satellites and HDOP&gt;=5</a:t>
            </a:r>
          </a:p>
          <a:p>
            <a:r>
              <a:rPr lang="en-US" dirty="0" smtClean="0"/>
              <a:t>Remove no-movement points</a:t>
            </a:r>
          </a:p>
          <a:p>
            <a:pPr marL="0" indent="0">
              <a:buNone/>
            </a:pPr>
            <a:r>
              <a:rPr lang="en-US" b="1" dirty="0" err="1" smtClean="0"/>
              <a:t>Schussler-Axhausen</a:t>
            </a:r>
            <a:endParaRPr lang="en-US" b="1" dirty="0" smtClean="0"/>
          </a:p>
          <a:p>
            <a:r>
              <a:rPr lang="en-US" dirty="0" smtClean="0"/>
              <a:t>Remove if Altitude not within the study area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318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1784</TotalTime>
  <Words>1032</Words>
  <Application>Microsoft Office PowerPoint</Application>
  <PresentationFormat>On-screen Show (4:3)</PresentationFormat>
  <Paragraphs>208</Paragraphs>
  <Slides>36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Arial</vt:lpstr>
      <vt:lpstr>Segoe UI</vt:lpstr>
      <vt:lpstr>Calibri</vt:lpstr>
      <vt:lpstr>Consolas</vt:lpstr>
      <vt:lpstr>Office Theme</vt:lpstr>
      <vt:lpstr>PowerPoint Presentation</vt:lpstr>
      <vt:lpstr>What is NCHRP 775 (AKA 08-89)</vt:lpstr>
      <vt:lpstr>Disclaimer</vt:lpstr>
      <vt:lpstr>Motivation</vt:lpstr>
      <vt:lpstr>That Survey…</vt:lpstr>
      <vt:lpstr>The Question…</vt:lpstr>
      <vt:lpstr>Methodology</vt:lpstr>
      <vt:lpstr>Six Comparisons…</vt:lpstr>
      <vt:lpstr>The Methods: Filtering</vt:lpstr>
      <vt:lpstr>The Methods: Lawson Filtering</vt:lpstr>
      <vt:lpstr>The Methods: Trips</vt:lpstr>
      <vt:lpstr>The Methods: OKI “AI”</vt:lpstr>
      <vt:lpstr>NCHRP Code</vt:lpstr>
      <vt:lpstr>R Setup</vt:lpstr>
      <vt:lpstr>Assumptions</vt:lpstr>
      <vt:lpstr>Filtered Out-liers</vt:lpstr>
      <vt:lpstr>Total Trips by Method</vt:lpstr>
      <vt:lpstr>PR vs. AI</vt:lpstr>
      <vt:lpstr>PR vs. AI</vt:lpstr>
      <vt:lpstr>PR vs. SA Trips/Lawson Filtering</vt:lpstr>
      <vt:lpstr>PR vs. SA Trips/Lawson Filtering</vt:lpstr>
      <vt:lpstr>PR vs. SA Trips/Stopher Filtering</vt:lpstr>
      <vt:lpstr>PR vs. SA Trips/Stopher Filtering</vt:lpstr>
      <vt:lpstr>PR vs. SA Trips and Filtering</vt:lpstr>
      <vt:lpstr>PR vs. SA Trips and Filtering</vt:lpstr>
      <vt:lpstr>PR vs. Wolf Trips/Lawson Filtering</vt:lpstr>
      <vt:lpstr>PR vs. Wolf Trips/Lawson Filtering</vt:lpstr>
      <vt:lpstr>PR vs. Wolf Trips/Stopher Filtering</vt:lpstr>
      <vt:lpstr>PR vs. Wolf Trips/Stopher Filtering</vt:lpstr>
      <vt:lpstr>PR vs. Wolf Trips/SA Filtering</vt:lpstr>
      <vt:lpstr>PR vs. Wolf Trips/SA Filtering</vt:lpstr>
      <vt:lpstr>Overall Summary Statistics</vt:lpstr>
      <vt:lpstr>Conclusions</vt:lpstr>
      <vt:lpstr>Conclusions 2</vt:lpstr>
      <vt:lpstr>Conclusions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bmason</dc:creator>
  <cp:lastModifiedBy>Andrew</cp:lastModifiedBy>
  <cp:revision>69</cp:revision>
  <dcterms:created xsi:type="dcterms:W3CDTF">2014-11-04T14:12:32Z</dcterms:created>
  <dcterms:modified xsi:type="dcterms:W3CDTF">2015-05-20T17:20:36Z</dcterms:modified>
</cp:coreProperties>
</file>