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6" r:id="rId3"/>
    <p:sldId id="340" r:id="rId4"/>
    <p:sldId id="341" r:id="rId5"/>
    <p:sldId id="342" r:id="rId6"/>
    <p:sldId id="343" r:id="rId7"/>
    <p:sldId id="345" r:id="rId8"/>
    <p:sldId id="355" r:id="rId9"/>
    <p:sldId id="351" r:id="rId10"/>
    <p:sldId id="352" r:id="rId11"/>
    <p:sldId id="348" r:id="rId12"/>
    <p:sldId id="349" r:id="rId13"/>
    <p:sldId id="350" r:id="rId14"/>
    <p:sldId id="353" r:id="rId15"/>
    <p:sldId id="354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72271" autoAdjust="0"/>
  </p:normalViewPr>
  <p:slideViewPr>
    <p:cSldViewPr>
      <p:cViewPr>
        <p:scale>
          <a:sx n="70" d="100"/>
          <a:sy n="70" d="100"/>
        </p:scale>
        <p:origin x="-211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VRPC-MODEL\DVRPC-Modeling%20E\Modeling\Data_Non_Demographic\2010-12%20On_Board_Transit_Survey\Report\Results\Expanded\June_16\Income%20by%20Rout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VRPC-MODEL\DVRPC-Modeling%20E\Modeling\Data_Non_Demographic\2010-12%20On_Board_Transit_Survey\Report\Results\Expanded\June_16\Cho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City Bus</c:v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Query1!$AD$11:$AD$18</c:f>
              <c:strCache>
                <c:ptCount val="8"/>
                <c:pt idx="0">
                  <c:v>under $25,000</c:v>
                </c:pt>
                <c:pt idx="1">
                  <c:v>$25,000 to $34,999</c:v>
                </c:pt>
                <c:pt idx="2">
                  <c:v>$35,000 to $49,999</c:v>
                </c:pt>
                <c:pt idx="3">
                  <c:v>$50,000 to $74,999</c:v>
                </c:pt>
                <c:pt idx="4">
                  <c:v>$75,000 to $99,999</c:v>
                </c:pt>
                <c:pt idx="5">
                  <c:v>$100,000 to $149,999</c:v>
                </c:pt>
                <c:pt idx="6">
                  <c:v>$150,000 to $199,999</c:v>
                </c:pt>
                <c:pt idx="7">
                  <c:v>$200,000+</c:v>
                </c:pt>
              </c:strCache>
            </c:strRef>
          </c:cat>
          <c:val>
            <c:numRef>
              <c:f>Query1!$AC$11:$AC$18</c:f>
              <c:numCache>
                <c:formatCode>0.0%</c:formatCode>
                <c:ptCount val="8"/>
                <c:pt idx="0">
                  <c:v>0.45597660398601469</c:v>
                </c:pt>
                <c:pt idx="1">
                  <c:v>0.19768945987828929</c:v>
                </c:pt>
                <c:pt idx="2">
                  <c:v>0.13961028687895977</c:v>
                </c:pt>
                <c:pt idx="3">
                  <c:v>0.10163892959367864</c:v>
                </c:pt>
                <c:pt idx="4">
                  <c:v>6.1469331243817156E-2</c:v>
                </c:pt>
                <c:pt idx="5">
                  <c:v>2.6685364705676989E-2</c:v>
                </c:pt>
                <c:pt idx="6">
                  <c:v>8.1880157917625269E-3</c:v>
                </c:pt>
                <c:pt idx="7">
                  <c:v>8.7420079218008505E-3</c:v>
                </c:pt>
              </c:numCache>
            </c:numRef>
          </c:val>
        </c:ser>
        <c:ser>
          <c:idx val="1"/>
          <c:order val="1"/>
          <c:tx>
            <c:v>Regional Rail</c:v>
          </c:tx>
          <c:spPr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Query1!$AC$28:$AC$35</c:f>
              <c:numCache>
                <c:formatCode>0.0%</c:formatCode>
                <c:ptCount val="8"/>
                <c:pt idx="0">
                  <c:v>6.9150437482359578E-2</c:v>
                </c:pt>
                <c:pt idx="1">
                  <c:v>5.5038103302286201E-2</c:v>
                </c:pt>
                <c:pt idx="2">
                  <c:v>8.4815128422241037E-2</c:v>
                </c:pt>
                <c:pt idx="3">
                  <c:v>0.1864239345187694</c:v>
                </c:pt>
                <c:pt idx="4">
                  <c:v>0.16285633643804684</c:v>
                </c:pt>
                <c:pt idx="5">
                  <c:v>0.22819644369178663</c:v>
                </c:pt>
                <c:pt idx="6">
                  <c:v>0.10993508326277167</c:v>
                </c:pt>
                <c:pt idx="7">
                  <c:v>0.10358453288173863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43616"/>
        <c:axId val="72145152"/>
      </c:barChart>
      <c:catAx>
        <c:axId val="72143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2145152"/>
        <c:crosses val="autoZero"/>
        <c:auto val="1"/>
        <c:lblAlgn val="ctr"/>
        <c:lblOffset val="100"/>
        <c:noMultiLvlLbl val="0"/>
      </c:catAx>
      <c:valAx>
        <c:axId val="721451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2143616"/>
        <c:crosses val="autoZero"/>
        <c:crossBetween val="between"/>
      </c:valAx>
      <c:spPr>
        <a:solidFill>
          <a:srgbClr val="FEF1DA"/>
        </a:solidFill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choice</c:v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Query8!$T$12:$T$15</c:f>
              <c:strCache>
                <c:ptCount val="4"/>
                <c:pt idx="0">
                  <c:v>I have no other way to travel</c:v>
                </c:pt>
                <c:pt idx="1">
                  <c:v>I use SEPTA because it is the best choice for me</c:v>
                </c:pt>
                <c:pt idx="2">
                  <c:v>I usually use another type of transportation</c:v>
                </c:pt>
                <c:pt idx="3">
                  <c:v>no response</c:v>
                </c:pt>
              </c:strCache>
            </c:strRef>
          </c:cat>
          <c:val>
            <c:numRef>
              <c:f>Query8!$S$12:$S$15</c:f>
              <c:numCache>
                <c:formatCode>0.0%</c:formatCode>
                <c:ptCount val="4"/>
                <c:pt idx="0">
                  <c:v>0.3964880622740985</c:v>
                </c:pt>
                <c:pt idx="1">
                  <c:v>0.52128192417228869</c:v>
                </c:pt>
                <c:pt idx="2">
                  <c:v>6.1661759650632086E-2</c:v>
                </c:pt>
                <c:pt idx="3">
                  <c:v>2.0568253902980758E-2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9A0A-3ECE-4EF3-B7FB-CDE00FFCBB6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F74B-D31A-4364-9FBF-E9FF30F8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4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859F699B-804D-49E8-B354-B57048B3613A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068154BE-6546-4F0E-8E73-977C4BCD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54BE-6546-4F0E-8E73-977C4BCD57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D6298D-C55D-46DC-9134-D3C669D794E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8D150A-2EF6-4E35-BAE5-5D13C48CBBC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618E28-05B6-45F7-88F5-5C48764FE7F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79C8A2-6273-452C-B985-F59BDB6400E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54BE-6546-4F0E-8E73-977C4BCD57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1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54BE-6546-4F0E-8E73-977C4BCD57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54BE-6546-4F0E-8E73-977C4BCD57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8DABAB-6A25-471B-9F72-47DD3747E70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C72BD2-8312-435D-9809-72C34D51444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D3B27B-AD8B-44C9-86BF-E03C57AEB8E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734A03-109D-4EE1-9A1C-7BCD7932375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139AC0-EF67-410D-9B81-A2CA84DF301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139AC0-EF67-410D-9B81-A2CA84DF301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F899F5-AD1D-4831-8DE6-8999B6B0124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59994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6044184"/>
            <a:ext cx="647700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43200" y="3657600"/>
            <a:ext cx="62484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67000" y="6050037"/>
            <a:ext cx="64770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-9144" y="6068699"/>
            <a:ext cx="2599944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5/13/2015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5/13/2015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lane@DVRPC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rpc.org/Transportation/Modeling/Data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442720"/>
            <a:ext cx="5791200" cy="381508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On-board transit surveys in </a:t>
            </a:r>
            <a:r>
              <a:rPr lang="en-US" sz="4000" b="1" dirty="0" err="1" smtClean="0"/>
              <a:t>philadelphia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- </a:t>
            </a:r>
            <a:r>
              <a:rPr lang="en-US" sz="3600" cap="none" dirty="0" smtClean="0"/>
              <a:t>Where we’ve been, and</a:t>
            </a:r>
            <a:r>
              <a:rPr lang="en-US" sz="3600" cap="none" dirty="0"/>
              <a:t/>
            </a:r>
            <a:br>
              <a:rPr lang="en-US" sz="3600" cap="none" dirty="0"/>
            </a:br>
            <a:r>
              <a:rPr lang="en-US" sz="4000" b="1" dirty="0" smtClean="0"/>
              <a:t>-</a:t>
            </a:r>
            <a:r>
              <a:rPr lang="en-US" sz="3600" b="1" dirty="0"/>
              <a:t> </a:t>
            </a:r>
            <a:r>
              <a:rPr lang="en-US" sz="3600" cap="none" dirty="0" smtClean="0"/>
              <a:t>Where we’re going</a:t>
            </a:r>
            <a:r>
              <a:rPr lang="en-US" sz="3600" cap="none" dirty="0" smtClean="0">
                <a:latin typeface="+mn-lt"/>
              </a:rPr>
              <a:t/>
            </a:r>
            <a:br>
              <a:rPr lang="en-US" sz="3600" cap="none" dirty="0" smtClean="0">
                <a:latin typeface="+mn-lt"/>
              </a:rPr>
            </a:br>
            <a:r>
              <a:rPr lang="en-US" sz="3600" cap="none" dirty="0" smtClean="0"/>
              <a:t/>
            </a:r>
            <a:br>
              <a:rPr lang="en-US" sz="3600" cap="none" dirty="0" smtClean="0"/>
            </a:br>
            <a:r>
              <a:rPr lang="en-US" sz="3600" cap="none" dirty="0" smtClean="0"/>
              <a:t/>
            </a:r>
            <a:br>
              <a:rPr lang="en-US" sz="3600" cap="none" dirty="0" smtClean="0"/>
            </a:br>
            <a:endParaRPr lang="en-US" sz="40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6050037"/>
            <a:ext cx="6324600" cy="685800"/>
          </a:xfrm>
        </p:spPr>
        <p:txBody>
          <a:bodyPr/>
          <a:lstStyle/>
          <a:p>
            <a:pPr algn="r"/>
            <a:r>
              <a:rPr lang="en-US" dirty="0" smtClean="0"/>
              <a:t>Brad S. Lane, AICP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096000"/>
            <a:ext cx="2590800" cy="609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May 21,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2666729"/>
            <a:ext cx="1700787" cy="6863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90800" y="1828800"/>
            <a:ext cx="0" cy="2286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4666433" cy="36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4876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800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/>
              <a:t>SEPTA Key </a:t>
            </a:r>
            <a:r>
              <a:rPr lang="en-US" sz="2800" dirty="0" smtClean="0"/>
              <a:t>Card – phased implementation beginning in 2015</a:t>
            </a:r>
            <a:endParaRPr lang="en-US" sz="2800" dirty="0"/>
          </a:p>
          <a:p>
            <a:pPr marL="342900" indent="-342900">
              <a:buFontTx/>
              <a:buAutoNum type="arabicPeriod"/>
              <a:defRPr/>
            </a:pPr>
            <a:endParaRPr lang="en-US" sz="28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 smtClean="0"/>
              <a:t>Steady stream of data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B</a:t>
            </a:r>
            <a:r>
              <a:rPr lang="en-US" sz="2800" dirty="0" err="1" smtClean="0"/>
              <a:t>oardings</a:t>
            </a:r>
            <a:r>
              <a:rPr lang="en-US" sz="2800" dirty="0" smtClean="0"/>
              <a:t>, and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OD data</a:t>
            </a: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8" t="33411" r="37428" b="23314"/>
          <a:stretch>
            <a:fillRect/>
          </a:stretch>
        </p:blipFill>
        <p:spPr bwMode="auto">
          <a:xfrm>
            <a:off x="5037138" y="1676400"/>
            <a:ext cx="425926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Fare Payment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84" y="1552575"/>
            <a:ext cx="51911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533099"/>
            <a:ext cx="541020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8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 smtClean="0"/>
              <a:t>Have been used elsewhere</a:t>
            </a:r>
          </a:p>
          <a:p>
            <a:pPr>
              <a:defRPr/>
            </a:pPr>
            <a:r>
              <a:rPr lang="en-US" sz="2800" dirty="0"/>
              <a:t>	</a:t>
            </a:r>
            <a:r>
              <a:rPr lang="en-US" sz="2800" dirty="0" smtClean="0"/>
              <a:t>Metro </a:t>
            </a:r>
            <a:r>
              <a:rPr lang="en-US" sz="2800" dirty="0"/>
              <a:t>Transit in </a:t>
            </a:r>
            <a:r>
              <a:rPr lang="en-US" sz="2800" dirty="0" smtClean="0"/>
              <a:t>Madison, WI </a:t>
            </a:r>
          </a:p>
          <a:p>
            <a:pPr>
              <a:defRPr/>
            </a:pPr>
            <a:r>
              <a:rPr lang="en-US" sz="2800" dirty="0"/>
              <a:t>	</a:t>
            </a:r>
            <a:r>
              <a:rPr lang="en-US" sz="2800" dirty="0" smtClean="0"/>
              <a:t>Valley Metro in Phoenix, AZ</a:t>
            </a:r>
            <a:endParaRPr lang="en-US" sz="2800" dirty="0"/>
          </a:p>
          <a:p>
            <a:pPr marL="342900" indent="-342900">
              <a:buFontTx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2800" dirty="0" smtClean="0"/>
              <a:t>Use to collect 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Household, and 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Demographic info</a:t>
            </a:r>
            <a:endParaRPr lang="en-US" sz="28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51" y="4267200"/>
            <a:ext cx="473820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PCs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262" y="1524000"/>
            <a:ext cx="844073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Pluses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 smtClean="0"/>
              <a:t>Makes it easier on the passenger – no form to fill out.  </a:t>
            </a:r>
          </a:p>
          <a:p>
            <a:pPr>
              <a:defRPr/>
            </a:pPr>
            <a:endParaRPr lang="en-US" altLang="en-US" sz="2000" dirty="0" smtClean="0"/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US" altLang="en-US" sz="2000" dirty="0" smtClean="0"/>
              <a:t>Allow </a:t>
            </a:r>
            <a:r>
              <a:rPr lang="en-US" altLang="en-US" sz="2000" dirty="0"/>
              <a:t>riders with low English skills and </a:t>
            </a:r>
            <a:r>
              <a:rPr lang="en-US" altLang="en-US" sz="2000" dirty="0" smtClean="0"/>
              <a:t>disabilities </a:t>
            </a:r>
            <a:r>
              <a:rPr lang="en-US" altLang="en-US" sz="2000" dirty="0"/>
              <a:t>to take the survey since surveyors can guide riders through questions and record their answers. 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altLang="en-US" sz="2000" dirty="0"/>
          </a:p>
          <a:p>
            <a:pPr marL="342900" indent="-342900">
              <a:buFontTx/>
              <a:buAutoNum type="arabicPeriod" startAt="2"/>
              <a:defRPr/>
            </a:pPr>
            <a:r>
              <a:rPr lang="en-US" altLang="en-US" sz="2000" dirty="0"/>
              <a:t>C</a:t>
            </a:r>
            <a:r>
              <a:rPr lang="en-US" altLang="en-US" sz="2000" dirty="0" smtClean="0"/>
              <a:t>ollect </a:t>
            </a:r>
            <a:r>
              <a:rPr lang="en-US" altLang="en-US" sz="2000" dirty="0"/>
              <a:t>more accurate location data since tablets use GPS to locate riders’ starting and ending locations and surveyors can error check responses. 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altLang="en-US" sz="2000" dirty="0"/>
          </a:p>
          <a:p>
            <a:pPr marL="342900" indent="-342900">
              <a:buFontTx/>
              <a:buAutoNum type="arabicPeriod" startAt="2"/>
              <a:defRPr/>
            </a:pPr>
            <a:r>
              <a:rPr lang="en-US" altLang="en-US" sz="2000" dirty="0"/>
              <a:t>C</a:t>
            </a:r>
            <a:r>
              <a:rPr lang="en-US" altLang="en-US" sz="2000" dirty="0" smtClean="0"/>
              <a:t>lean</a:t>
            </a:r>
            <a:r>
              <a:rPr lang="en-US" altLang="en-US" sz="2000" dirty="0"/>
              <a:t>, organize, and present data in real time. 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2800" dirty="0" smtClean="0"/>
              <a:t>Minuses</a:t>
            </a:r>
            <a:endParaRPr lang="en-US" altLang="en-US" sz="2800" dirty="0"/>
          </a:p>
          <a:p>
            <a:pPr marL="342900" indent="-342900">
              <a:buFontTx/>
              <a:buAutoNum type="arabicPeriod"/>
              <a:defRPr/>
            </a:pPr>
            <a:r>
              <a:rPr lang="en-US" altLang="en-US" sz="2000" dirty="0"/>
              <a:t>They take longer than paper-based surveys and are more expensive because of the time surveyors spend asking questions. 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/ Minus of Tablets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Jersey Transit bus routes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PATCO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17443"/>
            <a:ext cx="3335740" cy="2501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1"/>
            <a:ext cx="3335740" cy="25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Brad Lane, AICP</a:t>
            </a:r>
          </a:p>
          <a:p>
            <a:pPr marL="0" indent="0">
              <a:buNone/>
            </a:pPr>
            <a:r>
              <a:rPr lang="en-US" dirty="0" smtClean="0"/>
              <a:t>(215) 238 – 2886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blane@DVRPC.org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Brief History</a:t>
            </a:r>
          </a:p>
          <a:p>
            <a:endParaRPr lang="en-US" dirty="0" smtClean="0"/>
          </a:p>
          <a:p>
            <a:r>
              <a:rPr lang="en-US" dirty="0" smtClean="0"/>
              <a:t>2011 </a:t>
            </a:r>
            <a:r>
              <a:rPr lang="en-US" dirty="0" err="1" smtClean="0"/>
              <a:t>Regionwide</a:t>
            </a:r>
            <a:r>
              <a:rPr lang="en-US" dirty="0" smtClean="0"/>
              <a:t> On-Board Survey</a:t>
            </a:r>
          </a:p>
          <a:p>
            <a:endParaRPr lang="en-US" dirty="0" smtClean="0"/>
          </a:p>
          <a:p>
            <a:r>
              <a:rPr lang="en-US" dirty="0" smtClean="0"/>
              <a:t>Transitioning from paper to digital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76400"/>
            <a:ext cx="8686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464" indent="-283464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We would occasionally survey selected individual routes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But - Philadelphia </a:t>
            </a:r>
            <a:r>
              <a:rPr lang="en-US" sz="2800" dirty="0"/>
              <a:t>region had not done a </a:t>
            </a:r>
            <a:r>
              <a:rPr lang="en-US" sz="2800" dirty="0" smtClean="0"/>
              <a:t>comprehensive, system-wide </a:t>
            </a:r>
            <a:r>
              <a:rPr lang="en-US" sz="2800" dirty="0"/>
              <a:t>on-board transit survey since 1990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During this timespan  - big changes in terms of out-migration from urban core to </a:t>
            </a:r>
            <a:r>
              <a:rPr lang="en-US" sz="2800" dirty="0" smtClean="0"/>
              <a:t>suburbs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No longer had a good understanding of who the passengers were, and how they were using the system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/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599"/>
            <a:ext cx="52578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464" indent="-283464"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R</a:t>
            </a:r>
            <a:r>
              <a:rPr lang="en-US" sz="2800" dirty="0" err="1" smtClean="0"/>
              <a:t>egionwide</a:t>
            </a:r>
            <a:r>
              <a:rPr lang="en-US" sz="2800" dirty="0" smtClean="0"/>
              <a:t> </a:t>
            </a:r>
            <a:r>
              <a:rPr lang="en-US" sz="2800" dirty="0"/>
              <a:t>survey of most of the major routes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</a:t>
            </a:r>
            <a:r>
              <a:rPr lang="en-US" sz="2800" dirty="0" smtClean="0"/>
              <a:t>aper </a:t>
            </a:r>
            <a:r>
              <a:rPr lang="en-US" sz="2800" dirty="0"/>
              <a:t>hand-out, mail back survey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Done in 3 phases, over a 12 month period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Handed out close to 160,000 surveys</a:t>
            </a:r>
          </a:p>
          <a:p>
            <a:pPr>
              <a:defRPr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Survey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50673"/>
            <a:ext cx="33147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2998"/>
            <a:ext cx="8704263" cy="52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Form - 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5959"/>
            <a:ext cx="8801669" cy="534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Form -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22737945"/>
              </p:ext>
            </p:extLst>
          </p:nvPr>
        </p:nvGraphicFramePr>
        <p:xfrm>
          <a:off x="609600" y="1600200"/>
          <a:ext cx="8339065" cy="50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Income Comparison – City Bus Passenger vs. Regional Rail Passenger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Travel Mode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16131576"/>
              </p:ext>
            </p:extLst>
          </p:nvPr>
        </p:nvGraphicFramePr>
        <p:xfrm>
          <a:off x="990600" y="1828800"/>
          <a:ext cx="7289800" cy="437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8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17500" y="2217737"/>
            <a:ext cx="46783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0078AE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8AE"/>
              </a:buClr>
              <a:buFont typeface="Wingdings" pitchFamily="2" charset="2"/>
              <a:buChar char="§"/>
              <a:defRPr sz="2200" b="1">
                <a:solidFill>
                  <a:srgbClr val="67ABD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7ABD1"/>
              </a:buClr>
              <a:buChar char="•"/>
              <a:defRPr sz="2000" b="1">
                <a:solidFill>
                  <a:srgbClr val="5F5F5F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Survey document and data available on-line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chemeClr val="tx1"/>
                </a:solidFill>
                <a:latin typeface="Arial" charset="0"/>
                <a:hlinkClick r:id="rId3"/>
              </a:rPr>
              <a:t>http://www.dvrpc.org/Transportation/Modeling/Data.htm</a:t>
            </a:r>
            <a:endParaRPr lang="en-US" altLang="en-US" sz="1800" b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9883" r="24268" b="4134"/>
          <a:stretch>
            <a:fillRect/>
          </a:stretch>
        </p:blipFill>
        <p:spPr bwMode="auto">
          <a:xfrm>
            <a:off x="4995862" y="1676400"/>
            <a:ext cx="401052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VRPC_Trans-PPT-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VRPC_Trans-PPT-template">
    <a:majorFont>
      <a:latin typeface="Arial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16117</TotalTime>
  <Words>311</Words>
  <Application>Microsoft Office PowerPoint</Application>
  <PresentationFormat>On-screen Show (4:3)</PresentationFormat>
  <Paragraphs>101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On-board transit surveys in philadelphia - Where we’ve been, and - Where we’re going   </vt:lpstr>
      <vt:lpstr>Outline</vt:lpstr>
      <vt:lpstr>Background / History</vt:lpstr>
      <vt:lpstr>2011 Survey</vt:lpstr>
      <vt:lpstr>Survey Form - front</vt:lpstr>
      <vt:lpstr>Survey Form - back</vt:lpstr>
      <vt:lpstr>Income Comparison – City Bus Passenger vs. Regional Rail Passenger</vt:lpstr>
      <vt:lpstr>Alternative Travel Mode</vt:lpstr>
      <vt:lpstr>PowerPoint Presentation</vt:lpstr>
      <vt:lpstr>PowerPoint Presentation</vt:lpstr>
      <vt:lpstr>Electronic Fare Payment</vt:lpstr>
      <vt:lpstr>Tablet PCs</vt:lpstr>
      <vt:lpstr>Plus / Minus of Tablets</vt:lpstr>
      <vt:lpstr>Upcoming surveys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Program Ammend</dc:title>
  <dc:creator>Puchalsky, Chris</dc:creator>
  <cp:lastModifiedBy>Lane, Brad</cp:lastModifiedBy>
  <cp:revision>277</cp:revision>
  <cp:lastPrinted>2015-05-07T13:23:43Z</cp:lastPrinted>
  <dcterms:created xsi:type="dcterms:W3CDTF">2012-04-23T15:57:22Z</dcterms:created>
  <dcterms:modified xsi:type="dcterms:W3CDTF">2015-05-13T20:26:05Z</dcterms:modified>
</cp:coreProperties>
</file>