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316" r:id="rId6"/>
    <p:sldId id="317" r:id="rId7"/>
    <p:sldId id="318" r:id="rId8"/>
    <p:sldId id="319" r:id="rId9"/>
    <p:sldId id="320" r:id="rId10"/>
    <p:sldId id="326" r:id="rId11"/>
    <p:sldId id="327" r:id="rId12"/>
    <p:sldId id="321" r:id="rId13"/>
    <p:sldId id="322" r:id="rId14"/>
    <p:sldId id="335" r:id="rId15"/>
    <p:sldId id="336" r:id="rId16"/>
    <p:sldId id="337" r:id="rId17"/>
    <p:sldId id="333" r:id="rId18"/>
    <p:sldId id="343" r:id="rId19"/>
    <p:sldId id="323" r:id="rId20"/>
    <p:sldId id="328" r:id="rId21"/>
    <p:sldId id="325" r:id="rId22"/>
    <p:sldId id="339" r:id="rId23"/>
    <p:sldId id="324" r:id="rId24"/>
    <p:sldId id="344" r:id="rId25"/>
    <p:sldId id="340" r:id="rId26"/>
    <p:sldId id="342" r:id="rId27"/>
    <p:sldId id="341" r:id="rId28"/>
    <p:sldId id="331" r:id="rId29"/>
    <p:sldId id="334" r:id="rId30"/>
    <p:sldId id="332" r:id="rId31"/>
    <p:sldId id="329" r:id="rId32"/>
    <p:sldId id="330" r:id="rId33"/>
    <p:sldId id="269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50" autoAdjust="0"/>
    <p:restoredTop sz="94660"/>
  </p:normalViewPr>
  <p:slideViewPr>
    <p:cSldViewPr showGuides="1">
      <p:cViewPr varScale="1">
        <p:scale>
          <a:sx n="167" d="100"/>
          <a:sy n="167" d="100"/>
        </p:scale>
        <p:origin x="120" y="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A5713-30A2-4C46-A138-45E04CF16C4C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FDFDC-0AA2-134D-855D-553A4C274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16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C86F0-38F4-AA42-9A91-8760138474F4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03743-C30C-5349-B7E9-FEAC7B178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467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14650"/>
            <a:ext cx="7086600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4573494"/>
            <a:ext cx="2133600" cy="273844"/>
          </a:xfrm>
          <a:prstGeom prst="rect">
            <a:avLst/>
          </a:prstGeom>
        </p:spPr>
        <p:txBody>
          <a:bodyPr/>
          <a:lstStyle/>
          <a:p>
            <a:fld id="{74F6E91C-D5A8-9C48-AAD9-D6AE8011B5B4}" type="datetime1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87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34200" y="4573494"/>
            <a:ext cx="2133600" cy="273844"/>
          </a:xfrm>
          <a:prstGeom prst="rect">
            <a:avLst/>
          </a:prstGeom>
        </p:spPr>
        <p:txBody>
          <a:bodyPr/>
          <a:lstStyle/>
          <a:p>
            <a:fld id="{E510BACD-F20F-3740-AD4D-018747FB5E8D}" type="datetime1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3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4573494"/>
            <a:ext cx="2133600" cy="273844"/>
          </a:xfrm>
          <a:prstGeom prst="rect">
            <a:avLst/>
          </a:prstGeom>
        </p:spPr>
        <p:txBody>
          <a:bodyPr/>
          <a:lstStyle/>
          <a:p>
            <a:fld id="{68C0608F-F790-5F4E-8126-06CA577DD1D5}" type="datetime1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50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4573494"/>
            <a:ext cx="2133600" cy="273844"/>
          </a:xfrm>
          <a:prstGeom prst="rect">
            <a:avLst/>
          </a:prstGeom>
        </p:spPr>
        <p:txBody>
          <a:bodyPr/>
          <a:lstStyle/>
          <a:p>
            <a:fld id="{ACB6401B-BD8F-DD4E-A611-4DCFB2399232}" type="datetime1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6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4573494"/>
            <a:ext cx="2133600" cy="273844"/>
          </a:xfrm>
          <a:prstGeom prst="rect">
            <a:avLst/>
          </a:prstGeom>
        </p:spPr>
        <p:txBody>
          <a:bodyPr/>
          <a:lstStyle/>
          <a:p>
            <a:fld id="{E3CD33A6-C5E4-A949-BAB0-780DE814508D}" type="datetime1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9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4573494"/>
            <a:ext cx="2133600" cy="273844"/>
          </a:xfrm>
          <a:prstGeom prst="rect">
            <a:avLst/>
          </a:prstGeom>
        </p:spPr>
        <p:txBody>
          <a:bodyPr/>
          <a:lstStyle/>
          <a:p>
            <a:fld id="{89B6FDEE-81A9-C44C-8F49-F2344B50C919}" type="datetime1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82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34200" y="4573494"/>
            <a:ext cx="2133600" cy="273844"/>
          </a:xfrm>
          <a:prstGeom prst="rect">
            <a:avLst/>
          </a:prstGeom>
        </p:spPr>
        <p:txBody>
          <a:bodyPr/>
          <a:lstStyle/>
          <a:p>
            <a:fld id="{860CDDA3-48ED-A340-BDAB-D3A08CF5E2E5}" type="datetime1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8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34200" y="4573494"/>
            <a:ext cx="2133600" cy="273844"/>
          </a:xfrm>
          <a:prstGeom prst="rect">
            <a:avLst/>
          </a:prstGeom>
        </p:spPr>
        <p:txBody>
          <a:bodyPr/>
          <a:lstStyle/>
          <a:p>
            <a:fld id="{07D87F63-DE48-9348-9600-6655BF32DDFE}" type="datetime1">
              <a:rPr lang="en-US" smtClean="0"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2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34200" y="4573494"/>
            <a:ext cx="2133600" cy="273844"/>
          </a:xfrm>
          <a:prstGeom prst="rect">
            <a:avLst/>
          </a:prstGeom>
        </p:spPr>
        <p:txBody>
          <a:bodyPr/>
          <a:lstStyle/>
          <a:p>
            <a:fld id="{9DF31E6B-CF4F-154A-96B0-116240A94D49}" type="datetime1">
              <a:rPr lang="en-US" smtClean="0"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9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+ Full P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34200" y="4573494"/>
            <a:ext cx="2133600" cy="273844"/>
          </a:xfrm>
          <a:prstGeom prst="rect">
            <a:avLst/>
          </a:prstGeom>
        </p:spPr>
        <p:txBody>
          <a:bodyPr/>
          <a:lstStyle/>
          <a:p>
            <a:fld id="{AC8D31D2-83B8-BB43-B1FB-8C542054FFC9}" type="datetime1">
              <a:rPr lang="en-US" smtClean="0"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9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 i="0">
                <a:solidFill>
                  <a:schemeClr val="accent5">
                    <a:lumMod val="50000"/>
                  </a:schemeClr>
                </a:solidFill>
                <a:latin typeface="Corbel"/>
              </a:defRPr>
            </a:lvl1pPr>
          </a:lstStyle>
          <a:p>
            <a:fld id="{704A3219-CE18-4C34-BA13-4AF1FC70FF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0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34200" y="4573494"/>
            <a:ext cx="2133600" cy="273844"/>
          </a:xfrm>
          <a:prstGeom prst="rect">
            <a:avLst/>
          </a:prstGeom>
        </p:spPr>
        <p:txBody>
          <a:bodyPr/>
          <a:lstStyle/>
          <a:p>
            <a:fld id="{6A99C789-92E0-FA42-9762-10067CAB7CB4}" type="datetime1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6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>
            <a:alphaModFix amt="6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  <a14:imgEffect>
                      <a14:brightnessContrast bright="1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0" t="18832" r="19148" b="993"/>
          <a:stretch/>
        </p:blipFill>
        <p:spPr>
          <a:xfrm>
            <a:off x="4937760" y="0"/>
            <a:ext cx="4233702" cy="513184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4629150"/>
            <a:ext cx="2133600" cy="4889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04A3219-CE18-4C34-BA13-4AF1FC70FF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629150"/>
            <a:ext cx="2682247" cy="40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4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0000"/>
          </a:solidFill>
          <a:latin typeface="Corbel" panose="020B0503020204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ory@mtc.ca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42951"/>
            <a:ext cx="7772400" cy="1957390"/>
          </a:xfrm>
        </p:spPr>
        <p:txBody>
          <a:bodyPr>
            <a:normAutofit/>
          </a:bodyPr>
          <a:lstStyle/>
          <a:p>
            <a:r>
              <a:rPr lang="en-US" dirty="0" smtClean="0"/>
              <a:t>Realizing the Promise of Activity-based Travel Models in the San Francisco Bay Area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14650"/>
            <a:ext cx="8077200" cy="131445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Presentation TRB Planning Applications Conference</a:t>
            </a:r>
          </a:p>
          <a:p>
            <a:r>
              <a:rPr lang="en-US" sz="2000" dirty="0" smtClean="0"/>
              <a:t>David Ory | </a:t>
            </a:r>
            <a:r>
              <a:rPr lang="en-US" sz="2000" dirty="0" smtClean="0">
                <a:hlinkClick r:id="rId2"/>
              </a:rPr>
              <a:t>dory@mtc.ca.gov</a:t>
            </a:r>
            <a:endParaRPr lang="en-US" sz="2000" dirty="0" smtClean="0"/>
          </a:p>
          <a:p>
            <a:r>
              <a:rPr lang="en-US" sz="2000" dirty="0" smtClean="0"/>
              <a:t>May 2015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044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228600"/>
            <a:ext cx="8001000" cy="44005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00"/>
                </a:solidFill>
                <a:latin typeface="Corbel" panose="020B0503020204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</a:rPr>
              <a:t>Easy </a:t>
            </a:r>
          </a:p>
          <a:p>
            <a:r>
              <a:rPr lang="en-US" sz="4800" dirty="0" smtClean="0"/>
              <a:t>Validation Statistics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8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"/>
            <a:ext cx="6072752" cy="44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10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"/>
            <a:ext cx="6072752" cy="44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95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"/>
            <a:ext cx="6072752" cy="44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36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"/>
            <a:ext cx="6072752" cy="44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33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"/>
            <a:ext cx="6077019" cy="44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88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228600"/>
            <a:ext cx="8001000" cy="44005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00"/>
                </a:solidFill>
                <a:latin typeface="Corbel" panose="020B0503020204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</a:rPr>
              <a:t>Hard </a:t>
            </a:r>
          </a:p>
          <a:p>
            <a:r>
              <a:rPr lang="en-US" sz="4800" dirty="0" smtClean="0"/>
              <a:t>Predicting Trends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0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182880"/>
            <a:ext cx="4512373" cy="43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7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"/>
            <a:ext cx="6072752" cy="44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8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916" t="17334" r="67084" b="8000"/>
          <a:stretch/>
        </p:blipFill>
        <p:spPr>
          <a:xfrm>
            <a:off x="457200" y="91440"/>
            <a:ext cx="3657600" cy="426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228600"/>
            <a:ext cx="6477000" cy="440055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00"/>
                </a:solidFill>
                <a:latin typeface="Corbel" panose="020B0503020204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6000" dirty="0" smtClean="0"/>
              <a:t>Promise</a:t>
            </a:r>
          </a:p>
          <a:p>
            <a:r>
              <a:rPr lang="en-US" sz="6000" dirty="0" smtClean="0"/>
              <a:t>Approach</a:t>
            </a:r>
          </a:p>
          <a:p>
            <a:r>
              <a:rPr lang="en-US" sz="6000" dirty="0" smtClean="0"/>
              <a:t>Macro Trends</a:t>
            </a:r>
          </a:p>
          <a:p>
            <a:r>
              <a:rPr lang="en-US" sz="6000" dirty="0" smtClean="0"/>
              <a:t>Results</a:t>
            </a:r>
          </a:p>
          <a:p>
            <a:r>
              <a:rPr lang="en-US" sz="6000" dirty="0" smtClean="0"/>
              <a:t>Recommendations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"/>
            <a:ext cx="6072752" cy="44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5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"/>
            <a:ext cx="6072752" cy="44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4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"/>
            <a:ext cx="6072752" cy="44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1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"/>
            <a:ext cx="6072752" cy="44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0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"/>
            <a:ext cx="6072752" cy="44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8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"/>
            <a:ext cx="6072752" cy="44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"/>
            <a:ext cx="6072752" cy="44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3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"/>
            <a:ext cx="6072752" cy="44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7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228600"/>
            <a:ext cx="6477000" cy="440055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00"/>
                </a:solidFill>
                <a:latin typeface="Corbel" panose="020B0503020204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6000" dirty="0" smtClean="0"/>
              <a:t>Promise</a:t>
            </a:r>
          </a:p>
          <a:p>
            <a:r>
              <a:rPr lang="en-US" sz="6000" dirty="0" smtClean="0"/>
              <a:t>Approach</a:t>
            </a:r>
          </a:p>
          <a:p>
            <a:r>
              <a:rPr lang="en-US" sz="6000" dirty="0" smtClean="0"/>
              <a:t>Macro Trends</a:t>
            </a:r>
          </a:p>
          <a:p>
            <a:r>
              <a:rPr lang="en-US" sz="6000" dirty="0" smtClean="0"/>
              <a:t>Results</a:t>
            </a:r>
          </a:p>
          <a:p>
            <a:r>
              <a:rPr lang="en-US" sz="6000" dirty="0" smtClean="0">
                <a:solidFill>
                  <a:schemeClr val="bg1">
                    <a:lumMod val="50000"/>
                  </a:schemeClr>
                </a:solidFill>
              </a:rPr>
              <a:t>Recommendations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3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228600"/>
            <a:ext cx="8229600" cy="44005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00"/>
                </a:solidFill>
                <a:latin typeface="Corbel" panose="020B0503020204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Make back-casting part of your practice (easy)</a:t>
            </a:r>
          </a:p>
          <a:p>
            <a:r>
              <a:rPr lang="en-US" sz="4800" dirty="0" smtClean="0"/>
              <a:t>Calibrate to the Signal (hard)</a:t>
            </a:r>
          </a:p>
          <a:p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</a:rPr>
              <a:t>Estimate to the Signal (harder)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7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228600"/>
            <a:ext cx="6477000" cy="440055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00"/>
                </a:solidFill>
                <a:latin typeface="Corbel" panose="020B0503020204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  <a:t>Promise</a:t>
            </a:r>
          </a:p>
          <a:p>
            <a:r>
              <a:rPr lang="en-US" sz="6000" dirty="0" smtClean="0"/>
              <a:t>Approach</a:t>
            </a:r>
          </a:p>
          <a:p>
            <a:r>
              <a:rPr lang="en-US" sz="6000" dirty="0" smtClean="0"/>
              <a:t>Macro Trends</a:t>
            </a:r>
          </a:p>
          <a:p>
            <a:r>
              <a:rPr lang="en-US" sz="6000" dirty="0" smtClean="0"/>
              <a:t>Results</a:t>
            </a:r>
          </a:p>
          <a:p>
            <a:r>
              <a:rPr lang="en-US" sz="6000" dirty="0" smtClean="0"/>
              <a:t>Recommendations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7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228600"/>
            <a:ext cx="6553200" cy="40957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00"/>
                </a:solidFill>
                <a:latin typeface="Corbel" panose="020B0503020204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5000" b="0" dirty="0" smtClean="0"/>
              <a:t>&lt;</a:t>
            </a:r>
            <a:r>
              <a:rPr lang="en-US" sz="15000" b="0" i="1" dirty="0" smtClean="0"/>
              <a:t>fin</a:t>
            </a:r>
            <a:r>
              <a:rPr lang="en-US" sz="15000" b="0" dirty="0" smtClean="0"/>
              <a:t>&gt;</a:t>
            </a:r>
            <a:endParaRPr lang="en-US" sz="150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7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228600"/>
            <a:ext cx="8001000" cy="44005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00"/>
                </a:solidFill>
                <a:latin typeface="Corbel" panose="020B0503020204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Transferable</a:t>
            </a:r>
          </a:p>
          <a:p>
            <a:r>
              <a:rPr lang="en-US" sz="4800" dirty="0" smtClean="0"/>
              <a:t>Less Calibration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5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228600"/>
            <a:ext cx="6477000" cy="440055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00"/>
                </a:solidFill>
                <a:latin typeface="Corbel" panose="020B0503020204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6000" dirty="0" smtClean="0"/>
              <a:t>Promise</a:t>
            </a:r>
          </a:p>
          <a:p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Approach</a:t>
            </a:r>
          </a:p>
          <a:p>
            <a:r>
              <a:rPr lang="en-US" sz="6000" dirty="0" smtClean="0"/>
              <a:t>Macro Trends</a:t>
            </a:r>
          </a:p>
          <a:p>
            <a:r>
              <a:rPr lang="en-US" sz="6000" dirty="0" smtClean="0"/>
              <a:t>Results</a:t>
            </a:r>
          </a:p>
          <a:p>
            <a:r>
              <a:rPr lang="en-US" sz="6000" dirty="0" smtClean="0"/>
              <a:t>Recommendations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3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228600"/>
            <a:ext cx="8001000" cy="44005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00"/>
                </a:solidFill>
                <a:latin typeface="Corbel" panose="020B0503020204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Calibrated model to 2000</a:t>
            </a:r>
          </a:p>
          <a:p>
            <a:r>
              <a:rPr lang="en-US" sz="4800" dirty="0" smtClean="0"/>
              <a:t>Validated to 2000 &amp; 2005</a:t>
            </a:r>
          </a:p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Realized 2010 Land Use</a:t>
            </a:r>
          </a:p>
          <a:p>
            <a:r>
              <a:rPr lang="en-US" sz="4800" dirty="0" smtClean="0"/>
              <a:t>Realized &amp; Coded 2010 Supply</a:t>
            </a:r>
          </a:p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Forecasted 2010 Demand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228600"/>
            <a:ext cx="6477000" cy="440055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00"/>
                </a:solidFill>
                <a:latin typeface="Corbel" panose="020B0503020204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6000" dirty="0" smtClean="0"/>
              <a:t>Promise</a:t>
            </a:r>
          </a:p>
          <a:p>
            <a:r>
              <a:rPr lang="en-US" sz="6000" dirty="0" smtClean="0"/>
              <a:t>Approach</a:t>
            </a:r>
          </a:p>
          <a:p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</a:rPr>
              <a:t>Macro Trends</a:t>
            </a:r>
          </a:p>
          <a:p>
            <a:r>
              <a:rPr lang="en-US" sz="6000" dirty="0" smtClean="0"/>
              <a:t>Results</a:t>
            </a:r>
          </a:p>
          <a:p>
            <a:r>
              <a:rPr lang="en-US" sz="6000" dirty="0" smtClean="0"/>
              <a:t>Recommendations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7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"/>
            <a:ext cx="6072752" cy="44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1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228600"/>
            <a:ext cx="6477000" cy="440055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00"/>
                </a:solidFill>
                <a:latin typeface="Corbel" panose="020B0503020204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6000" dirty="0" smtClean="0"/>
              <a:t>Promise</a:t>
            </a:r>
          </a:p>
          <a:p>
            <a:r>
              <a:rPr lang="en-US" sz="6000" dirty="0" smtClean="0"/>
              <a:t>Approach</a:t>
            </a:r>
          </a:p>
          <a:p>
            <a:r>
              <a:rPr lang="en-US" sz="6000" dirty="0" smtClean="0"/>
              <a:t>Macro Trends</a:t>
            </a:r>
          </a:p>
          <a:p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</a:rPr>
              <a:t>Results</a:t>
            </a:r>
          </a:p>
          <a:p>
            <a:r>
              <a:rPr lang="en-US" sz="6000" dirty="0" smtClean="0"/>
              <a:t>Recommendations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3219-CE18-4C34-BA13-4AF1FC70FF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TC-ICM">
      <a:dk1>
        <a:srgbClr val="00007F"/>
      </a:dk1>
      <a:lt1>
        <a:sysClr val="window" lastClr="FFFFFF"/>
      </a:lt1>
      <a:dk2>
        <a:srgbClr val="17365D"/>
      </a:dk2>
      <a:lt2>
        <a:srgbClr val="EEECE1"/>
      </a:lt2>
      <a:accent1>
        <a:srgbClr val="4F81BD"/>
      </a:accent1>
      <a:accent2>
        <a:srgbClr val="C00000"/>
      </a:accent2>
      <a:accent3>
        <a:srgbClr val="9BBB59"/>
      </a:accent3>
      <a:accent4>
        <a:srgbClr val="FFCC00"/>
      </a:accent4>
      <a:accent5>
        <a:srgbClr val="76923C"/>
      </a:accent5>
      <a:accent6>
        <a:srgbClr val="FF9900"/>
      </a:accent6>
      <a:hlink>
        <a:srgbClr val="31859B"/>
      </a:hlink>
      <a:folHlink>
        <a:srgbClr val="E36C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13B155C57C3D4499BE3699C77949D9" ma:contentTypeVersion="1" ma:contentTypeDescription="Create a new document." ma:contentTypeScope="" ma:versionID="b3d84ca552164ece2d8f2786762d8324">
  <xsd:schema xmlns:xsd="http://www.w3.org/2001/XMLSchema" xmlns:xs="http://www.w3.org/2001/XMLSchema" xmlns:p="http://schemas.microsoft.com/office/2006/metadata/properties" xmlns:ns3="557aa5b9-32e2-43dc-9008-22e02a2a3e26" targetNamespace="http://schemas.microsoft.com/office/2006/metadata/properties" ma:root="true" ma:fieldsID="0112781b56c5c9365f13c65d4520e360" ns3:_="">
    <xsd:import namespace="557aa5b9-32e2-43dc-9008-22e02a2a3e26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7aa5b9-32e2-43dc-9008-22e02a2a3e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C85B49-22D5-4914-80BB-2ADB236F81AD}">
  <ds:schemaRefs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557aa5b9-32e2-43dc-9008-22e02a2a3e2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FB32137-EC26-44FF-8301-72536CEDA9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05ED79-A870-400B-ACC0-C5B794D915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7aa5b9-32e2-43dc-9008-22e02a2a3e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145</Words>
  <Application>Microsoft Office PowerPoint</Application>
  <PresentationFormat>On-screen Show (16:9)</PresentationFormat>
  <Paragraphs>78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Corbel</vt:lpstr>
      <vt:lpstr>Office Theme</vt:lpstr>
      <vt:lpstr>Realizing the Promise of Activity-based Travel Models in the San Francisco Bay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Stone</dc:creator>
  <cp:lastModifiedBy>David Ory</cp:lastModifiedBy>
  <cp:revision>82</cp:revision>
  <dcterms:created xsi:type="dcterms:W3CDTF">2014-08-21T17:36:41Z</dcterms:created>
  <dcterms:modified xsi:type="dcterms:W3CDTF">2015-04-30T21:50:11Z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0x0101008913B155C57C3D4499BE3699C77949D9</vt:lpwstr>
  </property>
  <property fmtid="{D5CDD505-2E9C-101B-9397-08002B2CF9AE}" pid="3" name="IsMyDocuments">
    <vt:bool>true</vt:bool>
  </property>
</Properties>
</file>