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  <p:sldMasterId id="2147483776" r:id="rId2"/>
  </p:sldMasterIdLst>
  <p:notesMasterIdLst>
    <p:notesMasterId r:id="rId11"/>
  </p:notesMasterIdLst>
  <p:sldIdLst>
    <p:sldId id="256" r:id="rId3"/>
    <p:sldId id="273" r:id="rId4"/>
    <p:sldId id="272" r:id="rId5"/>
    <p:sldId id="277" r:id="rId6"/>
    <p:sldId id="281" r:id="rId7"/>
    <p:sldId id="279" r:id="rId8"/>
    <p:sldId id="269" r:id="rId9"/>
    <p:sldId id="280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 showGuides="1">
      <p:cViewPr varScale="1">
        <p:scale>
          <a:sx n="76" d="100"/>
          <a:sy n="76" d="100"/>
        </p:scale>
        <p:origin x="12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wang\Documents\CS\Conference\2015_05_Planning_Application_Conference\Presentation\University%20Student%20Transit%20Sha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wang\Documents\CS\Conference\2015_05_Planning_Application_Conference\Presentation\University%20Student%20Transit%20Shar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wang\Documents\CS\Conference\2015_05_Planning_Application_Conference\Presentation\Validation%20Data%201125201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Population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Sheet1!$B$3:$B$4</c:f>
              <c:strCache>
                <c:ptCount val="2"/>
                <c:pt idx="0">
                  <c:v>Students at four universities</c:v>
                </c:pt>
                <c:pt idx="1">
                  <c:v>Other population</c:v>
                </c:pt>
              </c:strCache>
            </c:strRef>
          </c:cat>
          <c:val>
            <c:numRef>
              <c:f>Sheet1!$C$3:$C$4</c:f>
              <c:numCache>
                <c:formatCode>_(* #,##0_);_(* \(#,##0\);_(* "-"??_);_(@_)</c:formatCode>
                <c:ptCount val="2"/>
                <c:pt idx="0">
                  <c:v>79621</c:v>
                </c:pt>
                <c:pt idx="1">
                  <c:v>1559034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Transit Ridership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Sheet1!$F$3:$F$4</c:f>
              <c:strCache>
                <c:ptCount val="2"/>
                <c:pt idx="0">
                  <c:v>Students at four universities</c:v>
                </c:pt>
                <c:pt idx="1">
                  <c:v>Other population</c:v>
                </c:pt>
              </c:strCache>
            </c:strRef>
          </c:cat>
          <c:val>
            <c:numRef>
              <c:f>Sheet1!$G$3:$G$4</c:f>
              <c:numCache>
                <c:formatCode>_(* #,##0_);_(* \(#,##0\);_(* "-"??_);_(@_)</c:formatCode>
                <c:ptCount val="2"/>
                <c:pt idx="0">
                  <c:v>39126</c:v>
                </c:pt>
                <c:pt idx="1">
                  <c:v>44121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2011 UNC Commuting Survey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25400" dir="5400000" rotWithShape="0">
                <a:srgbClr val="000000">
                  <a:alpha val="48000"/>
                </a:srgbClr>
              </a:outerShdw>
            </a:effectLst>
          </c:spPr>
          <c:marker>
            <c:symbol val="none"/>
          </c:marker>
          <c:cat>
            <c:strRef>
              <c:f>Sheet1!$B$3:$B$7</c:f>
              <c:strCache>
                <c:ptCount val="5"/>
                <c:pt idx="0">
                  <c:v>Less than 2 miles</c:v>
                </c:pt>
                <c:pt idx="1">
                  <c:v>2-5 miles</c:v>
                </c:pt>
                <c:pt idx="2">
                  <c:v>6-10 miles</c:v>
                </c:pt>
                <c:pt idx="3">
                  <c:v>11-20 miles</c:v>
                </c:pt>
                <c:pt idx="4">
                  <c:v>Over 20 miles</c:v>
                </c:pt>
              </c:strCache>
            </c:strRef>
          </c:cat>
          <c:val>
            <c:numRef>
              <c:f>Sheet1!$C$3:$C$7</c:f>
              <c:numCache>
                <c:formatCode>0%</c:formatCode>
                <c:ptCount val="5"/>
                <c:pt idx="0">
                  <c:v>0.36799999999999999</c:v>
                </c:pt>
                <c:pt idx="1">
                  <c:v>0.29299999999999998</c:v>
                </c:pt>
                <c:pt idx="2">
                  <c:v>0.19</c:v>
                </c:pt>
                <c:pt idx="3">
                  <c:v>3.3000000000000002E-2</c:v>
                </c:pt>
                <c:pt idx="4">
                  <c:v>0.11600000000000001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2009 UNC Commuting Survey</c:v>
                </c:pt>
              </c:strCache>
            </c:strRef>
          </c:tx>
          <c:spPr>
            <a:ln w="3492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>
              <a:outerShdw blurRad="50800" dist="25400" dir="5400000" rotWithShape="0">
                <a:srgbClr val="000000">
                  <a:alpha val="48000"/>
                </a:srgbClr>
              </a:outerShdw>
            </a:effectLst>
          </c:spPr>
          <c:marker>
            <c:symbol val="none"/>
          </c:marker>
          <c:cat>
            <c:strRef>
              <c:f>Sheet1!$B$3:$B$7</c:f>
              <c:strCache>
                <c:ptCount val="5"/>
                <c:pt idx="0">
                  <c:v>Less than 2 miles</c:v>
                </c:pt>
                <c:pt idx="1">
                  <c:v>2-5 miles</c:v>
                </c:pt>
                <c:pt idx="2">
                  <c:v>6-10 miles</c:v>
                </c:pt>
                <c:pt idx="3">
                  <c:v>11-20 miles</c:v>
                </c:pt>
                <c:pt idx="4">
                  <c:v>Over 20 miles</c:v>
                </c:pt>
              </c:strCache>
            </c:strRef>
          </c:cat>
          <c:val>
            <c:numRef>
              <c:f>Sheet1!$D$3:$D$7</c:f>
              <c:numCache>
                <c:formatCode>0%</c:formatCode>
                <c:ptCount val="5"/>
                <c:pt idx="0">
                  <c:v>0.40100000000000002</c:v>
                </c:pt>
                <c:pt idx="1">
                  <c:v>0.26300000000000001</c:v>
                </c:pt>
                <c:pt idx="2">
                  <c:v>0.16800000000000001</c:v>
                </c:pt>
                <c:pt idx="3">
                  <c:v>0.04</c:v>
                </c:pt>
                <c:pt idx="4">
                  <c:v>0.128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2007 UNC Commuting Survey</c:v>
                </c:pt>
              </c:strCache>
            </c:strRef>
          </c:tx>
          <c:spPr>
            <a:ln w="34925" cap="rnd">
              <a:solidFill>
                <a:srgbClr val="92D050"/>
              </a:solidFill>
              <a:round/>
            </a:ln>
            <a:effectLst>
              <a:outerShdw blurRad="50800" dist="25400" dir="5400000" rotWithShape="0">
                <a:srgbClr val="000000">
                  <a:alpha val="48000"/>
                </a:srgbClr>
              </a:outerShdw>
            </a:effectLst>
          </c:spPr>
          <c:marker>
            <c:symbol val="none"/>
          </c:marker>
          <c:cat>
            <c:strRef>
              <c:f>Sheet1!$B$3:$B$7</c:f>
              <c:strCache>
                <c:ptCount val="5"/>
                <c:pt idx="0">
                  <c:v>Less than 2 miles</c:v>
                </c:pt>
                <c:pt idx="1">
                  <c:v>2-5 miles</c:v>
                </c:pt>
                <c:pt idx="2">
                  <c:v>6-10 miles</c:v>
                </c:pt>
                <c:pt idx="3">
                  <c:v>11-20 miles</c:v>
                </c:pt>
                <c:pt idx="4">
                  <c:v>Over 20 miles</c:v>
                </c:pt>
              </c:strCache>
            </c:strRef>
          </c:cat>
          <c:val>
            <c:numRef>
              <c:f>Sheet1!$E$3:$E$7</c:f>
              <c:numCache>
                <c:formatCode>0%</c:formatCode>
                <c:ptCount val="5"/>
                <c:pt idx="0">
                  <c:v>0.27</c:v>
                </c:pt>
                <c:pt idx="1">
                  <c:v>0.38900000000000001</c:v>
                </c:pt>
                <c:pt idx="2">
                  <c:v>0.124</c:v>
                </c:pt>
                <c:pt idx="3">
                  <c:v>0.10400000000000001</c:v>
                </c:pt>
                <c:pt idx="4">
                  <c:v>0.11199999999999999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Residence Location Model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>
              <a:outerShdw blurRad="50800" dist="25400" dir="5400000" rotWithShape="0">
                <a:srgbClr val="000000">
                  <a:alpha val="48000"/>
                </a:srgbClr>
              </a:outerShdw>
            </a:effectLst>
          </c:spPr>
          <c:marker>
            <c:symbol val="none"/>
          </c:marker>
          <c:cat>
            <c:strRef>
              <c:f>Sheet1!$B$3:$B$7</c:f>
              <c:strCache>
                <c:ptCount val="5"/>
                <c:pt idx="0">
                  <c:v>Less than 2 miles</c:v>
                </c:pt>
                <c:pt idx="1">
                  <c:v>2-5 miles</c:v>
                </c:pt>
                <c:pt idx="2">
                  <c:v>6-10 miles</c:v>
                </c:pt>
                <c:pt idx="3">
                  <c:v>11-20 miles</c:v>
                </c:pt>
                <c:pt idx="4">
                  <c:v>Over 20 miles</c:v>
                </c:pt>
              </c:strCache>
            </c:strRef>
          </c:cat>
          <c:val>
            <c:numRef>
              <c:f>Sheet1!$F$3:$F$7</c:f>
              <c:numCache>
                <c:formatCode>0%</c:formatCode>
                <c:ptCount val="5"/>
                <c:pt idx="0">
                  <c:v>0.28630001655424259</c:v>
                </c:pt>
                <c:pt idx="1">
                  <c:v>0.41801310312533735</c:v>
                </c:pt>
                <c:pt idx="2">
                  <c:v>0.13560274879334488</c:v>
                </c:pt>
                <c:pt idx="3">
                  <c:v>0.12417252095240855</c:v>
                </c:pt>
                <c:pt idx="4">
                  <c:v>3.5911610574666582E-2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2647296"/>
        <c:axId val="312647856"/>
      </c:lineChart>
      <c:catAx>
        <c:axId val="31264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647856"/>
        <c:crosses val="autoZero"/>
        <c:auto val="1"/>
        <c:lblAlgn val="ctr"/>
        <c:lblOffset val="100"/>
        <c:noMultiLvlLbl val="0"/>
      </c:catAx>
      <c:valAx>
        <c:axId val="31264785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60000"/>
                  <a:lumOff val="40000"/>
                  <a:alpha val="3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647296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2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“All Strata” and “Strata 1 and 2” are from HHS. “Off-Campus Student” and “On-Campus Student” are from NCSU Student Survey. The numbers in parenthesis</a:t>
            </a:r>
            <a:r>
              <a:rPr lang="en-US" baseline="0" dirty="0" smtClean="0"/>
              <a:t> are from HHS.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86565-4822-4E75-9BEF-D04DEE79A0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99039" y="2433483"/>
            <a:ext cx="3749402" cy="995517"/>
          </a:xfrm>
        </p:spPr>
        <p:txBody>
          <a:bodyPr/>
          <a:lstStyle>
            <a:lvl1pPr marL="0" indent="0" algn="l">
              <a:spcBef>
                <a:spcPct val="50000"/>
              </a:spcBef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Client Name</a:t>
            </a:r>
          </a:p>
        </p:txBody>
      </p:sp>
      <p:pic>
        <p:nvPicPr>
          <p:cNvPr id="13" name="Picture 12" descr="traffic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2284" y="2306836"/>
            <a:ext cx="4444682" cy="2966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152400"/>
            <a:ext cx="7964424" cy="981456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1" kern="12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1219200"/>
            <a:ext cx="7964424" cy="417576"/>
          </a:xfrm>
        </p:spPr>
        <p:txBody>
          <a:bodyPr>
            <a:no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14498" y="6228559"/>
            <a:ext cx="34046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effectLst/>
              </a:rPr>
              <a:t>Transportation leadership you can trust.</a:t>
            </a:r>
          </a:p>
        </p:txBody>
      </p:sp>
      <p:pic>
        <p:nvPicPr>
          <p:cNvPr id="9" name="Picture 8" descr="CS_Logo_2955U_No_T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/>
        </p:nvSpPr>
        <p:spPr>
          <a:xfrm>
            <a:off x="535909" y="2169951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to</a:t>
            </a:r>
            <a:endParaRPr lang="en-US" sz="1400" b="1" i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4632" y="3517488"/>
            <a:ext cx="3403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by</a:t>
            </a:r>
            <a:r>
              <a:rPr lang="en-US" sz="1100" i="1" dirty="0" smtClean="0">
                <a:solidFill>
                  <a:schemeClr val="tx2"/>
                </a:solidFill>
              </a:rPr>
              <a:t/>
            </a:r>
            <a:br>
              <a:rPr lang="en-US" sz="1100" i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Cambridge Systematics, Inc.</a:t>
            </a:r>
            <a:endParaRPr lang="en-US" sz="2000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5136971"/>
            <a:ext cx="3351213" cy="346075"/>
          </a:xfrm>
        </p:spPr>
        <p:txBody>
          <a:bodyPr/>
          <a:lstStyle>
            <a:lvl1pPr>
              <a:buFontTx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84632" y="4075991"/>
            <a:ext cx="3763809" cy="1060980"/>
          </a:xfrm>
        </p:spPr>
        <p:txBody>
          <a:bodyPr/>
          <a:lstStyle>
            <a:lvl1pPr>
              <a:buFont typeface="Arial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830" y="2262433"/>
            <a:ext cx="999241" cy="1390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49830" y="2005553"/>
            <a:ext cx="999241" cy="2568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1674674"/>
            <a:ext cx="822960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Please select a Custom</a:t>
            </a:r>
            <a:r>
              <a:rPr lang="en-US" sz="3600" baseline="0" dirty="0" smtClean="0"/>
              <a:t> CS Theme </a:t>
            </a:r>
            <a:br>
              <a:rPr lang="en-US" sz="3600" baseline="0" dirty="0" smtClean="0"/>
            </a:br>
            <a:r>
              <a:rPr lang="en-US" sz="3600" baseline="0" dirty="0" smtClean="0"/>
              <a:t>from the Design Tab . . .</a:t>
            </a:r>
          </a:p>
          <a:p>
            <a:pPr algn="ctr"/>
            <a:r>
              <a:rPr lang="en-US" sz="3600" baseline="0" dirty="0" smtClean="0"/>
              <a:t>then Delete this Slide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287" y="217356"/>
            <a:ext cx="8576920" cy="1806317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287" y="2023673"/>
            <a:ext cx="8576920" cy="707390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409" y="30526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74409" y="3315672"/>
            <a:ext cx="5967786" cy="857865"/>
          </a:xfrm>
        </p:spPr>
        <p:txBody>
          <a:bodyPr/>
          <a:lstStyle>
            <a:lvl1pPr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4409" y="43652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409" y="46066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74409" y="6280878"/>
            <a:ext cx="2161493" cy="309233"/>
          </a:xfrm>
        </p:spPr>
        <p:txBody>
          <a:bodyPr/>
          <a:lstStyle>
            <a:lvl1pPr>
              <a:buFontTx/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74409" y="4976013"/>
            <a:ext cx="4065246" cy="538163"/>
          </a:xfrm>
        </p:spPr>
        <p:txBody>
          <a:bodyPr/>
          <a:lstStyle>
            <a:lvl1pPr>
              <a:buFontTx/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899"/>
            <a:ext cx="8229600" cy="47672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rgbClr val="213B65"/>
              </a:buCl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 anchor="ctr" anchorCtr="0"/>
          <a:lstStyle>
            <a:lvl1pPr algn="ctr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8900"/>
            <a:ext cx="4038600" cy="47672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8900"/>
            <a:ext cx="4038600" cy="47672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830" y="2262433"/>
            <a:ext cx="999241" cy="1390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49830" y="2005553"/>
            <a:ext cx="999241" cy="2568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674674"/>
            <a:ext cx="822960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Please select a Custom</a:t>
            </a:r>
            <a:r>
              <a:rPr lang="en-US" sz="3600" baseline="0" dirty="0" smtClean="0"/>
              <a:t> CS Theme </a:t>
            </a:r>
            <a:br>
              <a:rPr lang="en-US" sz="3600" baseline="0" dirty="0" smtClean="0"/>
            </a:br>
            <a:r>
              <a:rPr lang="en-US" sz="3600" baseline="0" dirty="0" smtClean="0"/>
              <a:t>from the Design Tab . . .</a:t>
            </a:r>
          </a:p>
          <a:p>
            <a:pPr algn="ctr"/>
            <a:r>
              <a:rPr lang="en-US" sz="3600" baseline="0" dirty="0" smtClean="0"/>
              <a:t>then Delete this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8490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84903"/>
            <a:ext cx="7964424" cy="751873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82522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argo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87254">
            <a:off x="5571172" y="3446333"/>
            <a:ext cx="3147333" cy="2110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truck1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46149">
            <a:off x="5545327" y="1778405"/>
            <a:ext cx="2911092" cy="1950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truck2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1158" y="2661769"/>
            <a:ext cx="3391194" cy="226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152400"/>
            <a:ext cx="7964424" cy="981456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1" kern="12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1219200"/>
            <a:ext cx="7964424" cy="417576"/>
          </a:xfrm>
        </p:spPr>
        <p:txBody>
          <a:bodyPr>
            <a:no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714498" y="6228559"/>
            <a:ext cx="34046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effectLst/>
              </a:rPr>
              <a:t>Transportation leadership you can trust.</a:t>
            </a:r>
          </a:p>
        </p:txBody>
      </p:sp>
      <p:pic>
        <p:nvPicPr>
          <p:cNvPr id="13" name="Picture 12" descr="CS_Logo_2955U_No_T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/>
        </p:spPr>
      </p:pic>
      <p:sp>
        <p:nvSpPr>
          <p:cNvPr id="2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99039" y="2433484"/>
            <a:ext cx="3389312" cy="995516"/>
          </a:xfrm>
        </p:spPr>
        <p:txBody>
          <a:bodyPr/>
          <a:lstStyle>
            <a:lvl1pPr marL="0" indent="0" algn="l">
              <a:spcBef>
                <a:spcPct val="50000"/>
              </a:spcBef>
              <a:buFontTx/>
              <a:buNone/>
              <a:defRPr sz="2000"/>
            </a:lvl1pPr>
          </a:lstStyle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Client Name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l">
              <a:spcBef>
                <a:spcPct val="50000"/>
              </a:spcBef>
            </a:pPr>
            <a:endParaRPr lang="en-US" sz="1200" i="1" dirty="0" smtClean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909" y="2169951"/>
            <a:ext cx="1055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to</a:t>
            </a:r>
            <a:endParaRPr lang="en-US" sz="1400" b="1" i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632" y="3517488"/>
            <a:ext cx="3403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by</a:t>
            </a:r>
            <a:r>
              <a:rPr lang="en-US" sz="1100" i="1" dirty="0" smtClean="0">
                <a:solidFill>
                  <a:schemeClr val="tx2"/>
                </a:solidFill>
              </a:rPr>
              <a:t/>
            </a:r>
            <a:br>
              <a:rPr lang="en-US" sz="1100" i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Cambridge Systematics, Inc.</a:t>
            </a:r>
            <a:endParaRPr lang="en-US" sz="2000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5136971"/>
            <a:ext cx="3351213" cy="346075"/>
          </a:xfrm>
        </p:spPr>
        <p:txBody>
          <a:bodyPr/>
          <a:lstStyle>
            <a:lvl1pPr>
              <a:buFontTx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84632" y="4075991"/>
            <a:ext cx="3763809" cy="1060980"/>
          </a:xfrm>
        </p:spPr>
        <p:txBody>
          <a:bodyPr/>
          <a:lstStyle>
            <a:lvl1pPr>
              <a:buFont typeface="Arial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rain1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69946">
            <a:off x="5480243" y="2081397"/>
            <a:ext cx="3124471" cy="2072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train3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2372" y="3565863"/>
            <a:ext cx="3383573" cy="226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152400"/>
            <a:ext cx="7964424" cy="981456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1" kern="12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1219200"/>
            <a:ext cx="7964424" cy="417576"/>
          </a:xfrm>
        </p:spPr>
        <p:txBody>
          <a:bodyPr>
            <a:no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714498" y="6228559"/>
            <a:ext cx="34046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effectLst/>
              </a:rPr>
              <a:t>Transportation leadership you can trust.</a:t>
            </a:r>
          </a:p>
        </p:txBody>
      </p:sp>
      <p:pic>
        <p:nvPicPr>
          <p:cNvPr id="14" name="Picture 13" descr="CS_Logo_2955U_No_T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/>
        </p:spPr>
      </p:pic>
      <p:pic>
        <p:nvPicPr>
          <p:cNvPr id="19" name="Picture 18" descr="train2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89652">
            <a:off x="4322120" y="2681709"/>
            <a:ext cx="2270957" cy="1912786"/>
          </a:xfrm>
          <a:prstGeom prst="rect">
            <a:avLst/>
          </a:prstGeom>
          <a:solidFill>
            <a:schemeClr val="accent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99039" y="2433484"/>
            <a:ext cx="3389312" cy="995516"/>
          </a:xfrm>
        </p:spPr>
        <p:txBody>
          <a:bodyPr/>
          <a:lstStyle>
            <a:lvl1pPr marL="0" indent="0" algn="l">
              <a:spcBef>
                <a:spcPct val="50000"/>
              </a:spcBef>
              <a:buFontTx/>
              <a:buNone/>
              <a:defRPr sz="2000"/>
            </a:lvl1pPr>
          </a:lstStyle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Client Name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l">
              <a:spcBef>
                <a:spcPct val="50000"/>
              </a:spcBef>
            </a:pPr>
            <a:endParaRPr lang="en-US" sz="1200" i="1" dirty="0" smtClean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909" y="2169951"/>
            <a:ext cx="1055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to</a:t>
            </a:r>
            <a:endParaRPr lang="en-US" sz="1400" b="1" i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632" y="3517488"/>
            <a:ext cx="3403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by</a:t>
            </a:r>
            <a:r>
              <a:rPr lang="en-US" sz="1100" i="1" dirty="0" smtClean="0">
                <a:solidFill>
                  <a:schemeClr val="tx2"/>
                </a:solidFill>
              </a:rPr>
              <a:t/>
            </a:r>
            <a:br>
              <a:rPr lang="en-US" sz="1100" i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Cambridge Systematics, Inc.</a:t>
            </a:r>
            <a:endParaRPr lang="en-US" sz="2000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5136971"/>
            <a:ext cx="3351213" cy="346075"/>
          </a:xfrm>
        </p:spPr>
        <p:txBody>
          <a:bodyPr/>
          <a:lstStyle>
            <a:lvl1pPr>
              <a:buFontTx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84632" y="4075991"/>
            <a:ext cx="3763809" cy="1060980"/>
          </a:xfrm>
        </p:spPr>
        <p:txBody>
          <a:bodyPr/>
          <a:lstStyle>
            <a:lvl1pPr>
              <a:buFont typeface="Arial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ign1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7478" y="1866034"/>
            <a:ext cx="2880610" cy="2034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mirror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5839">
            <a:off x="4382600" y="3820096"/>
            <a:ext cx="2802365" cy="1828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road1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11566">
            <a:off x="6369832" y="2475228"/>
            <a:ext cx="2179509" cy="3254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152400"/>
            <a:ext cx="7964424" cy="981456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1" kern="12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1219200"/>
            <a:ext cx="7964424" cy="417576"/>
          </a:xfrm>
        </p:spPr>
        <p:txBody>
          <a:bodyPr>
            <a:no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714498" y="6228559"/>
            <a:ext cx="34046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effectLst/>
              </a:rPr>
              <a:t>Transportation leadership you can trust.</a:t>
            </a:r>
          </a:p>
        </p:txBody>
      </p:sp>
      <p:pic>
        <p:nvPicPr>
          <p:cNvPr id="14" name="Picture 13" descr="CS_Logo_2955U_No_T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/>
        </p:spPr>
      </p:pic>
      <p:sp>
        <p:nvSpPr>
          <p:cNvPr id="2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99039" y="2433484"/>
            <a:ext cx="3389312" cy="995516"/>
          </a:xfrm>
        </p:spPr>
        <p:txBody>
          <a:bodyPr/>
          <a:lstStyle>
            <a:lvl1pPr marL="0" indent="0" algn="l">
              <a:spcBef>
                <a:spcPct val="50000"/>
              </a:spcBef>
              <a:buFontTx/>
              <a:buNone/>
              <a:defRPr sz="2000"/>
            </a:lvl1pPr>
          </a:lstStyle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Client Name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l">
              <a:spcBef>
                <a:spcPct val="50000"/>
              </a:spcBef>
            </a:pPr>
            <a:endParaRPr lang="en-US" sz="1200" i="1" dirty="0" smtClean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909" y="2169951"/>
            <a:ext cx="1055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to</a:t>
            </a:r>
            <a:endParaRPr lang="en-US" sz="1400" b="1" i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632" y="3517488"/>
            <a:ext cx="3403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by</a:t>
            </a:r>
            <a:r>
              <a:rPr lang="en-US" sz="1100" i="1" dirty="0" smtClean="0">
                <a:solidFill>
                  <a:schemeClr val="tx2"/>
                </a:solidFill>
              </a:rPr>
              <a:t/>
            </a:r>
            <a:br>
              <a:rPr lang="en-US" sz="1100" i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Cambridge Systematics, Inc.</a:t>
            </a:r>
            <a:endParaRPr lang="en-US" sz="2000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5136971"/>
            <a:ext cx="3351213" cy="346075"/>
          </a:xfrm>
        </p:spPr>
        <p:txBody>
          <a:bodyPr/>
          <a:lstStyle>
            <a:lvl1pPr>
              <a:buFontTx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84632" y="4075991"/>
            <a:ext cx="3763809" cy="1060980"/>
          </a:xfrm>
        </p:spPr>
        <p:txBody>
          <a:bodyPr/>
          <a:lstStyle>
            <a:lvl1pPr>
              <a:buFont typeface="Arial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bg1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S_Logo_2955U_No_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828800"/>
            <a:ext cx="9144000" cy="3200400"/>
          </a:xfrm>
          <a:prstGeom prst="rect">
            <a:avLst/>
          </a:prstGeom>
          <a:gradFill flip="none" rotWithShape="1">
            <a:gsLst>
              <a:gs pos="0">
                <a:srgbClr val="00549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100000" scaled="0"/>
            <a:tileRect/>
          </a:gradFill>
          <a:ln w="12700"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extrusionH="76200" contourW="12700">
            <a:bevelT w="139700" h="139700"/>
            <a:extrusionClr>
              <a:schemeClr val="tx1"/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6938"/>
            <a:ext cx="8229600" cy="124009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CS_Logo_2955U_No_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S_Logo_2955U_No_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CS_Logo_2955U_No_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CS_Logo_2955U_No_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8.jp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8000">
              <a:schemeClr val="bg2">
                <a:lumMod val="20000"/>
                <a:lumOff val="80000"/>
              </a:schemeClr>
            </a:gs>
            <a:gs pos="64000">
              <a:schemeClr val="tx1">
                <a:lumMod val="10000"/>
                <a:lumOff val="90000"/>
              </a:schemeClr>
            </a:gs>
            <a:gs pos="100000">
              <a:srgbClr val="FFFFCC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993091" y="5888017"/>
            <a:ext cx="539496" cy="530352"/>
            <a:chOff x="5246216" y="3070829"/>
            <a:chExt cx="716342" cy="716342"/>
          </a:xfrm>
        </p:grpSpPr>
        <p:pic>
          <p:nvPicPr>
            <p:cNvPr id="29" name="Picture 28" descr="sphere.png"/>
            <p:cNvPicPr>
              <a:picLocks noChangeAspect="1"/>
            </p:cNvPicPr>
            <p:nvPr userDrawn="1"/>
          </p:nvPicPr>
          <p:blipFill>
            <a:blip r:embed="rId12" cstate="print"/>
            <a:srcRect b="7450"/>
            <a:stretch>
              <a:fillRect/>
            </a:stretch>
          </p:blipFill>
          <p:spPr>
            <a:xfrm>
              <a:off x="5246216" y="3070829"/>
              <a:ext cx="716342" cy="662971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30" name="Picture 29" descr="sphere_shadow.png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5246216" y="3070829"/>
              <a:ext cx="716342" cy="71634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8267604" y="5945570"/>
            <a:ext cx="716342" cy="716342"/>
            <a:chOff x="5246216" y="3070829"/>
            <a:chExt cx="716342" cy="716342"/>
          </a:xfrm>
        </p:grpSpPr>
        <p:pic>
          <p:nvPicPr>
            <p:cNvPr id="19" name="Picture 18" descr="sphere.png"/>
            <p:cNvPicPr>
              <a:picLocks noChangeAspect="1"/>
            </p:cNvPicPr>
            <p:nvPr userDrawn="1"/>
          </p:nvPicPr>
          <p:blipFill>
            <a:blip r:embed="rId12" cstate="print"/>
            <a:srcRect b="7450"/>
            <a:stretch>
              <a:fillRect/>
            </a:stretch>
          </p:blipFill>
          <p:spPr>
            <a:xfrm>
              <a:off x="5246216" y="3070829"/>
              <a:ext cx="716342" cy="662971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26" name="Picture 25" descr="sphere_shadow.png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5246216" y="3070829"/>
              <a:ext cx="716342" cy="71634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6140" y="6114046"/>
            <a:ext cx="481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400" b="1" kern="1200" dirty="0">
          <a:ln>
            <a:solidFill>
              <a:schemeClr val="bg2">
                <a:lumMod val="60000"/>
                <a:lumOff val="40000"/>
              </a:schemeClr>
            </a:solidFill>
          </a:ln>
          <a:solidFill>
            <a:schemeClr val="tx1"/>
          </a:solidFill>
          <a:effectLst>
            <a:innerShdw blurRad="63500" dist="50800">
              <a:prstClr val="black"/>
            </a:inn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ts val="3000"/>
        </a:spcBef>
        <a:buSzPct val="80000"/>
        <a:buFontTx/>
        <a:buBlip>
          <a:blip r:embed="rId14"/>
        </a:buBlip>
        <a:defRPr sz="2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rgbClr val="FFFF00"/>
        </a:buClr>
        <a:buFont typeface="Arial" pitchFamily="34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bg1">
            <a:lumMod val="60000"/>
            <a:lumOff val="40000"/>
          </a:schemeClr>
        </a:buClr>
        <a:buFont typeface="Arial" pitchFamily="34" charset="0"/>
        <a:buChar char="♦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rgbClr val="FFFF00"/>
        </a:buClr>
        <a:buFont typeface="Arial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9959"/>
            <a:ext cx="8229600" cy="11767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8899"/>
            <a:ext cx="8229600" cy="4767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66" y="6303301"/>
            <a:ext cx="481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000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ts val="2400"/>
        </a:spcBef>
        <a:buSzPct val="100000"/>
        <a:buFontTx/>
        <a:buBlip>
          <a:blip r:embed="rId11"/>
        </a:buBlip>
        <a:defRPr sz="2400" b="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0"/>
        </a:spcBef>
        <a:buClr>
          <a:srgbClr val="213B65"/>
        </a:buClr>
        <a:buFont typeface="Arial" pitchFamily="34" charset="0"/>
        <a:buChar char="»"/>
        <a:defRPr sz="2200" b="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rgbClr val="213B65"/>
        </a:buClr>
        <a:buFont typeface="Arial" pitchFamily="34" charset="0"/>
        <a:buChar char="•"/>
        <a:defRPr sz="2000" b="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bg1"/>
        </a:buClr>
        <a:buFont typeface="Arial" pitchFamily="34" charset="0"/>
        <a:buChar char="♦"/>
        <a:defRPr sz="1800" b="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Font typeface="Arial" pitchFamily="34" charset="0"/>
        <a:buChar char="–"/>
        <a:defRPr sz="1800" b="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8448" y="275128"/>
            <a:ext cx="7964424" cy="884903"/>
          </a:xfrm>
        </p:spPr>
        <p:txBody>
          <a:bodyPr/>
          <a:lstStyle/>
          <a:p>
            <a:r>
              <a:rPr lang="en-US" dirty="0">
                <a:effectLst/>
              </a:rPr>
              <a:t>Modeling University Student Trips Separately from the General </a:t>
            </a:r>
            <a:r>
              <a:rPr lang="en-US" dirty="0" smtClean="0">
                <a:effectLst/>
              </a:rPr>
              <a:t>Population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84632" y="1184307"/>
            <a:ext cx="7964424" cy="751873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a Regional Travel Demand Model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06753" y="2416272"/>
            <a:ext cx="8467314" cy="857865"/>
          </a:xfrm>
        </p:spPr>
        <p:txBody>
          <a:bodyPr/>
          <a:lstStyle/>
          <a:p>
            <a:r>
              <a:rPr lang="en-US" sz="1600" b="0" dirty="0" smtClean="0"/>
              <a:t>Presented to</a:t>
            </a:r>
          </a:p>
          <a:p>
            <a:pPr>
              <a:spcBef>
                <a:spcPts val="600"/>
              </a:spcBef>
            </a:pPr>
            <a:r>
              <a:rPr lang="en-US" sz="2100" dirty="0" smtClean="0"/>
              <a:t>15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TRB National Transportation Planning Application Conference</a:t>
            </a:r>
            <a:endParaRPr lang="en-US" sz="2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6754" y="5214890"/>
            <a:ext cx="4065246" cy="61946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400" b="0" dirty="0" smtClean="0"/>
              <a:t>May 21, 2015</a:t>
            </a:r>
          </a:p>
          <a:p>
            <a:pPr>
              <a:spcBef>
                <a:spcPts val="600"/>
              </a:spcBef>
            </a:pPr>
            <a:r>
              <a:rPr lang="en-US" sz="1400" b="0" dirty="0" smtClean="0"/>
              <a:t>Atlantic City, New Jersey</a:t>
            </a:r>
            <a:endParaRPr lang="en-US" sz="14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6754" y="3807531"/>
            <a:ext cx="7570446" cy="942494"/>
          </a:xfrm>
        </p:spPr>
        <p:txBody>
          <a:bodyPr/>
          <a:lstStyle/>
          <a:p>
            <a:r>
              <a:rPr lang="en-US" b="0" dirty="0"/>
              <a:t>Presented by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Chao Wang, Cambridge Systematics, Inc.   (Email: cwang@camsys.com)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Joseph </a:t>
            </a:r>
            <a:r>
              <a:rPr lang="en-US" dirty="0" err="1" smtClean="0"/>
              <a:t>Huegy</a:t>
            </a:r>
            <a:r>
              <a:rPr lang="en-US" dirty="0" smtClean="0"/>
              <a:t>, </a:t>
            </a:r>
            <a:r>
              <a:rPr lang="en-US" b="0" dirty="0"/>
              <a:t> </a:t>
            </a:r>
            <a:r>
              <a:rPr lang="en-US" dirty="0"/>
              <a:t>Institute for Transportation Research and Education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267" y="6287274"/>
            <a:ext cx="856600" cy="35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and more university student surveys are conducted</a:t>
            </a:r>
          </a:p>
          <a:p>
            <a:pPr lvl="1"/>
            <a:r>
              <a:rPr lang="en-US" dirty="0" smtClean="0"/>
              <a:t>4 universities in Virginia (2009, 2010)</a:t>
            </a:r>
            <a:endParaRPr lang="en-US" dirty="0"/>
          </a:p>
          <a:p>
            <a:pPr lvl="1"/>
            <a:r>
              <a:rPr lang="en-US" dirty="0" smtClean="0"/>
              <a:t>Arizona State University (2012)</a:t>
            </a:r>
          </a:p>
          <a:p>
            <a:pPr lvl="1"/>
            <a:r>
              <a:rPr lang="en-US" dirty="0" smtClean="0"/>
              <a:t>8 colleges/universities in Utah (2012)</a:t>
            </a:r>
          </a:p>
          <a:p>
            <a:pPr lvl="1"/>
            <a:r>
              <a:rPr lang="en-US" dirty="0" smtClean="0"/>
              <a:t>2 universities in Texas (2013)</a:t>
            </a:r>
          </a:p>
          <a:p>
            <a:pPr lvl="1"/>
            <a:r>
              <a:rPr lang="en-US" dirty="0" smtClean="0"/>
              <a:t>6 universities in North Carolina (2013, 2014)</a:t>
            </a:r>
          </a:p>
          <a:p>
            <a:pPr marL="342900" lvl="1" indent="-342900">
              <a:spcBef>
                <a:spcPts val="1800"/>
              </a:spcBef>
              <a:buSzPct val="100000"/>
              <a:buBlip>
                <a:blip r:embed="rId2"/>
              </a:buBlip>
            </a:pPr>
            <a:r>
              <a:rPr lang="en-US" sz="2400" dirty="0"/>
              <a:t>Compared to the general population, university students have </a:t>
            </a:r>
          </a:p>
          <a:p>
            <a:pPr lvl="1"/>
            <a:r>
              <a:rPr lang="en-US" dirty="0" smtClean="0"/>
              <a:t>Higher </a:t>
            </a:r>
            <a:r>
              <a:rPr lang="en-US" dirty="0"/>
              <a:t>trip rate</a:t>
            </a:r>
          </a:p>
          <a:p>
            <a:pPr lvl="1"/>
            <a:r>
              <a:rPr lang="en-US" dirty="0"/>
              <a:t>Shorter trip distance</a:t>
            </a:r>
          </a:p>
          <a:p>
            <a:pPr lvl="1"/>
            <a:r>
              <a:rPr lang="en-US" dirty="0"/>
              <a:t>Different time of day distribution</a:t>
            </a:r>
          </a:p>
          <a:p>
            <a:pPr lvl="1"/>
            <a:r>
              <a:rPr lang="en-US" dirty="0"/>
              <a:t>Higher shares of non-motorized </a:t>
            </a:r>
            <a:r>
              <a:rPr lang="en-US" dirty="0" smtClean="0"/>
              <a:t>and transit trips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practices</a:t>
            </a:r>
          </a:p>
          <a:p>
            <a:pPr lvl="1"/>
            <a:r>
              <a:rPr lang="en-US" dirty="0" smtClean="0"/>
              <a:t>No special treatments</a:t>
            </a:r>
          </a:p>
          <a:p>
            <a:pPr lvl="1"/>
            <a:r>
              <a:rPr lang="en-US" dirty="0" smtClean="0"/>
              <a:t>Introduce special generators</a:t>
            </a:r>
          </a:p>
          <a:p>
            <a:pPr lvl="1"/>
            <a:r>
              <a:rPr lang="en-US" dirty="0" smtClean="0"/>
              <a:t>Model Home Based University trips</a:t>
            </a:r>
          </a:p>
          <a:p>
            <a:r>
              <a:rPr lang="en-US" dirty="0" smtClean="0"/>
              <a:t>Proposed method</a:t>
            </a:r>
            <a:endParaRPr lang="en-US" dirty="0"/>
          </a:p>
          <a:p>
            <a:pPr lvl="1"/>
            <a:r>
              <a:rPr lang="en-US" dirty="0" smtClean="0"/>
              <a:t>Model university students separately from the general population</a:t>
            </a:r>
          </a:p>
          <a:p>
            <a:pPr lvl="2"/>
            <a:r>
              <a:rPr lang="en-US" dirty="0" smtClean="0"/>
              <a:t>Different trip purposes</a:t>
            </a:r>
          </a:p>
          <a:p>
            <a:pPr lvl="2"/>
            <a:r>
              <a:rPr lang="en-US" dirty="0" smtClean="0"/>
              <a:t>Different market segmentations</a:t>
            </a:r>
          </a:p>
          <a:p>
            <a:pPr lvl="2"/>
            <a:r>
              <a:rPr lang="en-US" dirty="0" smtClean="0"/>
              <a:t>Different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Triangle Regional Travel Demand Model (</a:t>
            </a:r>
            <a:r>
              <a:rPr lang="en-US" dirty="0" err="1" smtClean="0"/>
              <a:t>TRM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spcBef>
                <a:spcPts val="600"/>
              </a:spcBef>
            </a:pP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/>
          </a:p>
          <a:p>
            <a:pPr>
              <a:spcBef>
                <a:spcPts val="600"/>
              </a:spcBef>
            </a:pPr>
            <a:r>
              <a:rPr lang="en-US" sz="2000" dirty="0" err="1" smtClean="0"/>
              <a:t>TRM</a:t>
            </a:r>
            <a:r>
              <a:rPr lang="en-US" sz="2000" dirty="0" smtClean="0"/>
              <a:t> </a:t>
            </a:r>
            <a:r>
              <a:rPr lang="en-US" sz="2000" dirty="0"/>
              <a:t>is a trip based four-step model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1.6 million population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Four major universities in the region (about 80K students)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North Carolina State University (</a:t>
            </a:r>
            <a:r>
              <a:rPr lang="en-US" sz="1600" dirty="0" err="1" smtClean="0"/>
              <a:t>NCSU</a:t>
            </a:r>
            <a:r>
              <a:rPr lang="en-US" sz="1600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University of North Carolina at Chapel Hill (</a:t>
            </a:r>
            <a:r>
              <a:rPr lang="en-US" sz="1600" dirty="0" err="1" smtClean="0"/>
              <a:t>UNC</a:t>
            </a:r>
            <a:r>
              <a:rPr lang="en-US" sz="1600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Duke University (DUKE)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North Carolina Central University (</a:t>
            </a:r>
            <a:r>
              <a:rPr lang="en-US" sz="1600" dirty="0" err="1" smtClean="0"/>
              <a:t>NCCU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3" b="15408"/>
          <a:stretch/>
        </p:blipFill>
        <p:spPr>
          <a:xfrm>
            <a:off x="784256" y="1284612"/>
            <a:ext cx="7437252" cy="287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worth the hassle to model university students separately?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20133" y="1363132"/>
          <a:ext cx="5046133" cy="3107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3996265" y="3496732"/>
          <a:ext cx="4876801" cy="287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82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separate off-campus students from the general population</a:t>
            </a:r>
          </a:p>
          <a:p>
            <a:pPr lvl="1"/>
            <a:r>
              <a:rPr lang="en-US" dirty="0" smtClean="0"/>
              <a:t>Collect student home addresses from universities</a:t>
            </a:r>
          </a:p>
          <a:p>
            <a:pPr lvl="1"/>
            <a:r>
              <a:rPr lang="en-US" dirty="0" smtClean="0"/>
              <a:t>Population synthesizer</a:t>
            </a:r>
          </a:p>
          <a:p>
            <a:pPr lvl="1"/>
            <a:r>
              <a:rPr lang="en-US" dirty="0" smtClean="0"/>
              <a:t>Off-campus student residence location model</a:t>
            </a:r>
          </a:p>
          <a:p>
            <a:pPr lvl="2"/>
            <a:r>
              <a:rPr lang="en-US" dirty="0" smtClean="0"/>
              <a:t>Determine the total number of HBU </a:t>
            </a:r>
            <a:r>
              <a:rPr lang="en-US" dirty="0"/>
              <a:t>trips made by off-campus </a:t>
            </a:r>
            <a:r>
              <a:rPr lang="en-US" dirty="0" smtClean="0"/>
              <a:t>students</a:t>
            </a:r>
          </a:p>
          <a:p>
            <a:pPr lvl="2"/>
            <a:r>
              <a:rPr lang="en-US" dirty="0" smtClean="0"/>
              <a:t>Develop a discrete choice model to locate the home ends</a:t>
            </a:r>
          </a:p>
          <a:p>
            <a:pPr lvl="2"/>
            <a:r>
              <a:rPr lang="en-US" dirty="0" smtClean="0"/>
              <a:t>Calculate the zonal number of off-campus students, based on the HBU trip rate as a function of the distance to campus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Validation - distribution </a:t>
            </a:r>
            <a:r>
              <a:rPr lang="en-US" dirty="0"/>
              <a:t>of distance from home to </a:t>
            </a:r>
            <a:r>
              <a:rPr lang="en-US" dirty="0" smtClean="0"/>
              <a:t>campus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139771"/>
              </p:ext>
            </p:extLst>
          </p:nvPr>
        </p:nvGraphicFramePr>
        <p:xfrm>
          <a:off x="457200" y="1358899"/>
          <a:ext cx="8356600" cy="476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87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impact of university student trips on a travel demand model might be big enough to require a separate model from the general population.</a:t>
            </a:r>
          </a:p>
          <a:p>
            <a:r>
              <a:rPr lang="en-US" sz="2800" dirty="0" smtClean="0"/>
              <a:t>Off-campus students are usually treated as household </a:t>
            </a:r>
            <a:r>
              <a:rPr lang="en-US" sz="2800" dirty="0" smtClean="0"/>
              <a:t>population in the socio-economic data. </a:t>
            </a:r>
            <a:r>
              <a:rPr lang="en-US" sz="2800" dirty="0" smtClean="0"/>
              <a:t>They need to be separated from the general population carefully.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91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cs_glass">
  <a:themeElements>
    <a:clrScheme name="cs_glass">
      <a:dk1>
        <a:srgbClr val="00376F"/>
      </a:dk1>
      <a:lt1>
        <a:srgbClr val="FFFFFF"/>
      </a:lt1>
      <a:dk2>
        <a:srgbClr val="003A69"/>
      </a:dk2>
      <a:lt2>
        <a:srgbClr val="002448"/>
      </a:lt2>
      <a:accent1>
        <a:srgbClr val="D2D200"/>
      </a:accent1>
      <a:accent2>
        <a:srgbClr val="5DB6FF"/>
      </a:accent2>
      <a:accent3>
        <a:srgbClr val="FF8080"/>
      </a:accent3>
      <a:accent4>
        <a:srgbClr val="97A7F3"/>
      </a:accent4>
      <a:accent5>
        <a:srgbClr val="CECECE"/>
      </a:accent5>
      <a:accent6>
        <a:srgbClr val="A2E3A2"/>
      </a:accent6>
      <a:hlink>
        <a:srgbClr val="0099CC"/>
      </a:hlink>
      <a:folHlink>
        <a:srgbClr val="0099CC"/>
      </a:folHlink>
    </a:clrScheme>
    <a:fontScheme name="cs_glass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cs_glas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rgbClr val="00162D"/>
          </a:solidFill>
          <a:prstDash val="solid"/>
        </a:ln>
        <a:ln w="12700" cap="flat" cmpd="thickThin" algn="ctr">
          <a:solidFill>
            <a:srgbClr val="001E3C"/>
          </a:solidFill>
          <a:prstDash val="solid"/>
        </a:ln>
        <a:ln w="19050" cap="flat" cmpd="thickThin" algn="ctr">
          <a:solidFill>
            <a:srgbClr val="002040"/>
          </a:solidFill>
          <a:prstDash val="solid"/>
        </a:ln>
      </a:lnStyleLst>
      <a:effectStyleLst>
        <a:effectStyle>
          <a:effectLst>
            <a:outerShdw blurRad="50800" dist="38100" dir="5400000" algn="ctr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  <a:reflection blurRad="12700" stA="30000" endPos="28000" dist="38100" dir="5400000" sy="-100000" rotWithShape="0"/>
          </a:effectLst>
          <a:scene3d>
            <a:camera prst="orthographicFront">
              <a:rot lat="0" lon="0" rev="0"/>
            </a:camera>
            <a:lightRig rig="threePt" dir="tl"/>
          </a:scene3d>
          <a:sp3d extrusionH="63500" prstMaterial="metal">
            <a:bevelT w="101600" h="101600"/>
          </a:sp3d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  <a:reflection blurRad="12700" stA="26000" endPos="28000" dist="38100" dir="5400000" sy="-100000" rotWithShape="0"/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extrusionH="63500" prstMaterial="metal">
            <a:bevelT w="101600" h="10160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_gray">
  <a:themeElements>
    <a:clrScheme name="cs_gray">
      <a:dk1>
        <a:sysClr val="windowText" lastClr="000000"/>
      </a:dk1>
      <a:lt1>
        <a:srgbClr val="004573"/>
      </a:lt1>
      <a:dk2>
        <a:srgbClr val="242852"/>
      </a:dk2>
      <a:lt2>
        <a:srgbClr val="ACCBF9"/>
      </a:lt2>
      <a:accent1>
        <a:srgbClr val="629DD1"/>
      </a:accent1>
      <a:accent2>
        <a:srgbClr val="004573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s_gray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cs_glass</Template>
  <TotalTime>1554</TotalTime>
  <Words>395</Words>
  <Application>Microsoft Office PowerPoint</Application>
  <PresentationFormat>On-screen Show (4:3)</PresentationFormat>
  <Paragraphs>65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MT</vt:lpstr>
      <vt:lpstr>Tw Cen MT</vt:lpstr>
      <vt:lpstr>cs_glass</vt:lpstr>
      <vt:lpstr>cs_gray</vt:lpstr>
      <vt:lpstr>Modeling University Student Trips Separately from the General Population</vt:lpstr>
      <vt:lpstr>Background    </vt:lpstr>
      <vt:lpstr>Methods</vt:lpstr>
      <vt:lpstr>Triangle Regional Travel Demand Model (TRM)</vt:lpstr>
      <vt:lpstr>Is it worth the hassle to model university students separately?</vt:lpstr>
      <vt:lpstr>Challenges</vt:lpstr>
      <vt:lpstr>Validation - distribution of distance from home to campus</vt:lpstr>
      <vt:lpstr>Summary</vt:lpstr>
    </vt:vector>
  </TitlesOfParts>
  <Company>Cambridge Systematics,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Cambridge Systematics, Inc.</dc:creator>
  <cp:lastModifiedBy>Eric</cp:lastModifiedBy>
  <cp:revision>100</cp:revision>
  <dcterms:created xsi:type="dcterms:W3CDTF">2015-05-05T22:40:30Z</dcterms:created>
  <dcterms:modified xsi:type="dcterms:W3CDTF">2015-05-18T04:04:40Z</dcterms:modified>
</cp:coreProperties>
</file>