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89" r:id="rId4"/>
    <p:sldId id="285" r:id="rId5"/>
    <p:sldId id="293" r:id="rId6"/>
    <p:sldId id="274" r:id="rId7"/>
    <p:sldId id="260" r:id="rId8"/>
    <p:sldId id="264" r:id="rId9"/>
    <p:sldId id="262" r:id="rId10"/>
    <p:sldId id="298" r:id="rId11"/>
    <p:sldId id="276" r:id="rId12"/>
    <p:sldId id="296" r:id="rId13"/>
    <p:sldId id="294" r:id="rId14"/>
    <p:sldId id="295" r:id="rId15"/>
    <p:sldId id="270" r:id="rId16"/>
    <p:sldId id="292" r:id="rId17"/>
    <p:sldId id="277" r:id="rId18"/>
    <p:sldId id="279" r:id="rId19"/>
    <p:sldId id="256" r:id="rId20"/>
    <p:sldId id="267" r:id="rId21"/>
    <p:sldId id="261" r:id="rId22"/>
    <p:sldId id="290" r:id="rId23"/>
    <p:sldId id="299" r:id="rId24"/>
    <p:sldId id="291" r:id="rId25"/>
    <p:sldId id="30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>
        <p:scale>
          <a:sx n="100" d="100"/>
          <a:sy n="100" d="100"/>
        </p:scale>
        <p:origin x="-114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CCDD39-1CB0-4B02-8AEF-F3541778B38F}" type="doc">
      <dgm:prSet loTypeId="urn:microsoft.com/office/officeart/2005/8/layout/radial2" loCatId="relationship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CC872B-6E92-4459-9EED-5432D460A032}">
      <dgm:prSet phldrT="[Text]" custT="1"/>
      <dgm:spPr/>
      <dgm:t>
        <a:bodyPr/>
        <a:lstStyle/>
        <a:p>
          <a:r>
            <a:rPr lang="en-US" sz="1400" b="1" dirty="0" smtClean="0"/>
            <a:t>200,400</a:t>
          </a:r>
          <a:endParaRPr lang="en-US" sz="1200" b="1" dirty="0"/>
        </a:p>
      </dgm:t>
    </dgm:pt>
    <dgm:pt modelId="{6A33FF50-D69C-4421-ADE7-7125001239C3}" type="parTrans" cxnId="{AF2B5988-0720-4508-A7BB-113E61B8ACDB}">
      <dgm:prSet/>
      <dgm:spPr/>
      <dgm:t>
        <a:bodyPr/>
        <a:lstStyle/>
        <a:p>
          <a:endParaRPr lang="en-US"/>
        </a:p>
      </dgm:t>
    </dgm:pt>
    <dgm:pt modelId="{87BE3647-F778-40ED-B6E4-4C4F4BC2FA83}" type="sibTrans" cxnId="{AF2B5988-0720-4508-A7BB-113E61B8ACDB}">
      <dgm:prSet/>
      <dgm:spPr/>
      <dgm:t>
        <a:bodyPr/>
        <a:lstStyle/>
        <a:p>
          <a:endParaRPr lang="en-US"/>
        </a:p>
      </dgm:t>
    </dgm:pt>
    <dgm:pt modelId="{898E2494-BFAE-4C2A-A57D-D4F73C4D8468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2012 Brazos County Census population</a:t>
          </a:r>
          <a:endParaRPr lang="en-US" dirty="0"/>
        </a:p>
      </dgm:t>
    </dgm:pt>
    <dgm:pt modelId="{0648CE7E-8543-490C-816D-CFBB7915F000}" type="parTrans" cxnId="{816F44D6-13F0-4B2F-AED4-EAA2E4DC69BF}">
      <dgm:prSet/>
      <dgm:spPr/>
      <dgm:t>
        <a:bodyPr/>
        <a:lstStyle/>
        <a:p>
          <a:endParaRPr lang="en-US"/>
        </a:p>
      </dgm:t>
    </dgm:pt>
    <dgm:pt modelId="{703DC24A-D7FA-4DB3-88E6-95F5DFF9D5BD}" type="sibTrans" cxnId="{816F44D6-13F0-4B2F-AED4-EAA2E4DC69BF}">
      <dgm:prSet/>
      <dgm:spPr/>
      <dgm:t>
        <a:bodyPr/>
        <a:lstStyle/>
        <a:p>
          <a:endParaRPr lang="en-US"/>
        </a:p>
      </dgm:t>
    </dgm:pt>
    <dgm:pt modelId="{1A9F9FE3-1C24-4B7D-A370-ED946436C9BB}">
      <dgm:prSet phldrT="[Text]" custT="1"/>
      <dgm:spPr/>
      <dgm:t>
        <a:bodyPr/>
        <a:lstStyle/>
        <a:p>
          <a:r>
            <a:rPr lang="en-US" sz="1400" b="1" dirty="0" smtClean="0"/>
            <a:t>50,227</a:t>
          </a:r>
          <a:endParaRPr lang="en-US" sz="1400" b="1" dirty="0"/>
        </a:p>
      </dgm:t>
    </dgm:pt>
    <dgm:pt modelId="{45FAE378-F990-449A-B0BA-C74EFAF8232A}" type="parTrans" cxnId="{82CC73B6-A6BF-43FA-957F-C6CC4C66925B}">
      <dgm:prSet/>
      <dgm:spPr/>
      <dgm:t>
        <a:bodyPr/>
        <a:lstStyle/>
        <a:p>
          <a:endParaRPr lang="en-US"/>
        </a:p>
      </dgm:t>
    </dgm:pt>
    <dgm:pt modelId="{9605A4CC-3BE2-41E6-99EB-A7D4F84CEB32}" type="sibTrans" cxnId="{82CC73B6-A6BF-43FA-957F-C6CC4C66925B}">
      <dgm:prSet/>
      <dgm:spPr/>
      <dgm:t>
        <a:bodyPr/>
        <a:lstStyle/>
        <a:p>
          <a:endParaRPr lang="en-US"/>
        </a:p>
      </dgm:t>
    </dgm:pt>
    <dgm:pt modelId="{AAD01168-40A0-4868-BCB5-96F7A1339C42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2012 TAMU enrollment</a:t>
          </a:r>
          <a:endParaRPr lang="en-US" dirty="0"/>
        </a:p>
      </dgm:t>
    </dgm:pt>
    <dgm:pt modelId="{04A8D43F-0A4F-4A91-BC74-D4D9863A2AC7}" type="parTrans" cxnId="{A6F15AC3-1880-4D17-B2A3-32DEC96C7917}">
      <dgm:prSet/>
      <dgm:spPr/>
      <dgm:t>
        <a:bodyPr/>
        <a:lstStyle/>
        <a:p>
          <a:endParaRPr lang="en-US"/>
        </a:p>
      </dgm:t>
    </dgm:pt>
    <dgm:pt modelId="{7695D873-3640-4508-9EAE-D2FB5A70C660}" type="sibTrans" cxnId="{A6F15AC3-1880-4D17-B2A3-32DEC96C7917}">
      <dgm:prSet/>
      <dgm:spPr/>
      <dgm:t>
        <a:bodyPr/>
        <a:lstStyle/>
        <a:p>
          <a:endParaRPr lang="en-US"/>
        </a:p>
      </dgm:t>
    </dgm:pt>
    <dgm:pt modelId="{A83205E2-C9A9-4988-87C2-25AF6B32418C}">
      <dgm:prSet phldrT="[Text]" custT="1"/>
      <dgm:spPr/>
      <dgm:t>
        <a:bodyPr/>
        <a:lstStyle/>
        <a:p>
          <a:r>
            <a:rPr lang="en-US" sz="1400" b="1" dirty="0" smtClean="0"/>
            <a:t>31.5%</a:t>
          </a:r>
          <a:endParaRPr lang="en-US" sz="1400" b="1" dirty="0"/>
        </a:p>
      </dgm:t>
    </dgm:pt>
    <dgm:pt modelId="{8DCCDA3D-BC5F-4320-B8A4-DFB4052E41D8}" type="parTrans" cxnId="{A56AFA88-724E-41C6-9FD6-70C199A8F6D2}">
      <dgm:prSet/>
      <dgm:spPr/>
      <dgm:t>
        <a:bodyPr/>
        <a:lstStyle/>
        <a:p>
          <a:endParaRPr lang="en-US"/>
        </a:p>
      </dgm:t>
    </dgm:pt>
    <dgm:pt modelId="{3E8A3DA7-86E8-4700-B889-A7067B5461D3}" type="sibTrans" cxnId="{A56AFA88-724E-41C6-9FD6-70C199A8F6D2}">
      <dgm:prSet/>
      <dgm:spPr/>
      <dgm:t>
        <a:bodyPr/>
        <a:lstStyle/>
        <a:p>
          <a:endParaRPr lang="en-US"/>
        </a:p>
      </dgm:t>
    </dgm:pt>
    <dgm:pt modelId="{B4471E00-39D3-403C-BBE8-C510BB88918C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Percentage of Brazos County population</a:t>
          </a:r>
          <a:endParaRPr lang="en-US" dirty="0"/>
        </a:p>
      </dgm:t>
    </dgm:pt>
    <dgm:pt modelId="{9FB35E46-4319-45E7-B854-002BB7CB21B8}" type="parTrans" cxnId="{59A5103A-42C8-4666-A100-1A2EF2B62087}">
      <dgm:prSet/>
      <dgm:spPr/>
      <dgm:t>
        <a:bodyPr/>
        <a:lstStyle/>
        <a:p>
          <a:endParaRPr lang="en-US"/>
        </a:p>
      </dgm:t>
    </dgm:pt>
    <dgm:pt modelId="{B3597ADB-6356-4EAE-B260-1A666B9AAE7C}" type="sibTrans" cxnId="{59A5103A-42C8-4666-A100-1A2EF2B62087}">
      <dgm:prSet/>
      <dgm:spPr/>
      <dgm:t>
        <a:bodyPr/>
        <a:lstStyle/>
        <a:p>
          <a:endParaRPr lang="en-US"/>
        </a:p>
      </dgm:t>
    </dgm:pt>
    <dgm:pt modelId="{771EEC0A-DF4D-4C0B-A30F-B149DF4402D3}">
      <dgm:prSet phldrT="[Text]" custT="1"/>
      <dgm:spPr/>
      <dgm:t>
        <a:bodyPr/>
        <a:lstStyle/>
        <a:p>
          <a:r>
            <a:rPr lang="en-US" sz="1400" b="1" dirty="0" smtClean="0"/>
            <a:t>13,000</a:t>
          </a:r>
          <a:endParaRPr lang="en-US" sz="1400" b="1" dirty="0"/>
        </a:p>
      </dgm:t>
    </dgm:pt>
    <dgm:pt modelId="{B1C76EC4-2F44-49F5-990A-15B9C6FFAB71}" type="parTrans" cxnId="{82EE45AB-2429-4B60-80A1-5418D4729E39}">
      <dgm:prSet/>
      <dgm:spPr/>
      <dgm:t>
        <a:bodyPr/>
        <a:lstStyle/>
        <a:p>
          <a:endParaRPr lang="en-US"/>
        </a:p>
      </dgm:t>
    </dgm:pt>
    <dgm:pt modelId="{98D8479F-57F8-4E64-BAA5-A6DF10ED1EEF}" type="sibTrans" cxnId="{82EE45AB-2429-4B60-80A1-5418D4729E39}">
      <dgm:prSet/>
      <dgm:spPr/>
      <dgm:t>
        <a:bodyPr/>
        <a:lstStyle/>
        <a:p>
          <a:endParaRPr lang="en-US"/>
        </a:p>
      </dgm:t>
    </dgm:pt>
    <dgm:pt modelId="{5A538143-B9A4-4EE4-948E-8EBC51190E4C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 2012 </a:t>
          </a:r>
          <a:r>
            <a:rPr lang="en-US" dirty="0" err="1" smtClean="0"/>
            <a:t>Blinn</a:t>
          </a:r>
          <a:r>
            <a:rPr lang="en-US" dirty="0" smtClean="0"/>
            <a:t> College enrollment</a:t>
          </a:r>
          <a:endParaRPr lang="en-US" dirty="0"/>
        </a:p>
      </dgm:t>
    </dgm:pt>
    <dgm:pt modelId="{17E9841F-3A27-49BA-B82B-643806AABA6F}" type="parTrans" cxnId="{08CCA8DC-224A-4934-9B2B-2B255193A08E}">
      <dgm:prSet/>
      <dgm:spPr/>
      <dgm:t>
        <a:bodyPr/>
        <a:lstStyle/>
        <a:p>
          <a:endParaRPr lang="en-US"/>
        </a:p>
      </dgm:t>
    </dgm:pt>
    <dgm:pt modelId="{A70E03BE-609B-4247-9DF1-6AF8933C800B}" type="sibTrans" cxnId="{08CCA8DC-224A-4934-9B2B-2B255193A08E}">
      <dgm:prSet/>
      <dgm:spPr/>
      <dgm:t>
        <a:bodyPr/>
        <a:lstStyle/>
        <a:p>
          <a:endParaRPr lang="en-US"/>
        </a:p>
      </dgm:t>
    </dgm:pt>
    <dgm:pt modelId="{C2013945-98B3-4473-91ED-6B3543F1FD0B}">
      <dgm:prSet phldrT="[Text]" custT="1"/>
      <dgm:spPr/>
      <dgm:t>
        <a:bodyPr/>
        <a:lstStyle/>
        <a:p>
          <a:r>
            <a:rPr lang="en-US" sz="1400" b="1" dirty="0" smtClean="0"/>
            <a:t>Region</a:t>
          </a:r>
          <a:endParaRPr lang="en-US" sz="1400" b="1" dirty="0"/>
        </a:p>
      </dgm:t>
    </dgm:pt>
    <dgm:pt modelId="{81024506-391B-4EDB-B81A-B6D5A92A7038}" type="parTrans" cxnId="{84EFD92B-512C-4076-A1D3-F8E237D55EEB}">
      <dgm:prSet/>
      <dgm:spPr/>
      <dgm:t>
        <a:bodyPr/>
        <a:lstStyle/>
        <a:p>
          <a:endParaRPr lang="en-US"/>
        </a:p>
      </dgm:t>
    </dgm:pt>
    <dgm:pt modelId="{1E365727-CA7E-47FA-9A78-E0C494CE0572}" type="sibTrans" cxnId="{84EFD92B-512C-4076-A1D3-F8E237D55EEB}">
      <dgm:prSet/>
      <dgm:spPr/>
      <dgm:t>
        <a:bodyPr/>
        <a:lstStyle/>
        <a:p>
          <a:endParaRPr lang="en-US"/>
        </a:p>
      </dgm:t>
    </dgm:pt>
    <dgm:pt modelId="{88B4B7B0-C605-45DB-8B61-0AA6A2CEDFE0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Hospitals</a:t>
          </a:r>
          <a:endParaRPr lang="en-US" dirty="0"/>
        </a:p>
      </dgm:t>
    </dgm:pt>
    <dgm:pt modelId="{CE75F686-A7C4-4F24-8561-696F4200666A}" type="parTrans" cxnId="{FF96B4A7-ED73-4103-BC35-B01E179DDF66}">
      <dgm:prSet/>
      <dgm:spPr/>
      <dgm:t>
        <a:bodyPr/>
        <a:lstStyle/>
        <a:p>
          <a:endParaRPr lang="en-US"/>
        </a:p>
      </dgm:t>
    </dgm:pt>
    <dgm:pt modelId="{8F0B34C7-BD74-45EA-83DC-07DB0C693495}" type="sibTrans" cxnId="{FF96B4A7-ED73-4103-BC35-B01E179DDF66}">
      <dgm:prSet/>
      <dgm:spPr/>
      <dgm:t>
        <a:bodyPr/>
        <a:lstStyle/>
        <a:p>
          <a:endParaRPr lang="en-US"/>
        </a:p>
      </dgm:t>
    </dgm:pt>
    <dgm:pt modelId="{75F71421-F25A-48E8-B488-27605442EDCE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Retail</a:t>
          </a:r>
          <a:endParaRPr lang="en-US" dirty="0"/>
        </a:p>
      </dgm:t>
    </dgm:pt>
    <dgm:pt modelId="{2D7115CE-717D-48F4-A266-9848CA1C2049}" type="parTrans" cxnId="{7DB6667A-685A-40FD-A65F-8A482E96C4E8}">
      <dgm:prSet/>
      <dgm:spPr/>
      <dgm:t>
        <a:bodyPr/>
        <a:lstStyle/>
        <a:p>
          <a:endParaRPr lang="en-US"/>
        </a:p>
      </dgm:t>
    </dgm:pt>
    <dgm:pt modelId="{DF3A195E-B676-497C-85F4-6ADDB8BD3374}" type="sibTrans" cxnId="{7DB6667A-685A-40FD-A65F-8A482E96C4E8}">
      <dgm:prSet/>
      <dgm:spPr/>
      <dgm:t>
        <a:bodyPr/>
        <a:lstStyle/>
        <a:p>
          <a:endParaRPr lang="en-US"/>
        </a:p>
      </dgm:t>
    </dgm:pt>
    <dgm:pt modelId="{56BC56BD-BC87-441A-A4B9-8CA1315BA8F9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Recreation</a:t>
          </a:r>
          <a:endParaRPr lang="en-US" dirty="0"/>
        </a:p>
      </dgm:t>
    </dgm:pt>
    <dgm:pt modelId="{1CD9088C-4625-4CDF-BE97-C24E825DA101}" type="parTrans" cxnId="{F30A6B38-CA3C-4F5C-B8CD-381A21274D6A}">
      <dgm:prSet/>
      <dgm:spPr/>
      <dgm:t>
        <a:bodyPr/>
        <a:lstStyle/>
        <a:p>
          <a:endParaRPr lang="en-US"/>
        </a:p>
      </dgm:t>
    </dgm:pt>
    <dgm:pt modelId="{12E743E0-E3AD-4FB0-B0FA-1BDF545275EC}" type="sibTrans" cxnId="{F30A6B38-CA3C-4F5C-B8CD-381A21274D6A}">
      <dgm:prSet/>
      <dgm:spPr/>
      <dgm:t>
        <a:bodyPr/>
        <a:lstStyle/>
        <a:p>
          <a:endParaRPr lang="en-US"/>
        </a:p>
      </dgm:t>
    </dgm:pt>
    <dgm:pt modelId="{F2F5F7C4-04F4-4150-9EA2-74C43A9581F3}">
      <dgm:prSet phldrT="[Text]"/>
      <dgm:spPr>
        <a:solidFill>
          <a:schemeClr val="bg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 smtClean="0"/>
            <a:t>Attractions</a:t>
          </a:r>
          <a:endParaRPr lang="en-US" dirty="0"/>
        </a:p>
      </dgm:t>
    </dgm:pt>
    <dgm:pt modelId="{4FBF56D3-5999-48B0-8D3B-2E7D1F413882}" type="parTrans" cxnId="{7ECD543A-3A25-4866-AE6E-98246D8596D3}">
      <dgm:prSet/>
      <dgm:spPr/>
      <dgm:t>
        <a:bodyPr/>
        <a:lstStyle/>
        <a:p>
          <a:endParaRPr lang="en-US"/>
        </a:p>
      </dgm:t>
    </dgm:pt>
    <dgm:pt modelId="{2EA3917D-1696-46E1-9CAC-AA67F46D3C3B}" type="sibTrans" cxnId="{7ECD543A-3A25-4866-AE6E-98246D8596D3}">
      <dgm:prSet/>
      <dgm:spPr/>
      <dgm:t>
        <a:bodyPr/>
        <a:lstStyle/>
        <a:p>
          <a:endParaRPr lang="en-US"/>
        </a:p>
      </dgm:t>
    </dgm:pt>
    <dgm:pt modelId="{CBB2CB5E-93CD-441B-91F9-7370A636F84D}" type="pres">
      <dgm:prSet presAssocID="{9ECCDD39-1CB0-4B02-8AEF-F3541778B38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14D63-90CD-46BA-B3CC-E5695B59A71F}" type="pres">
      <dgm:prSet presAssocID="{9ECCDD39-1CB0-4B02-8AEF-F3541778B38F}" presName="cycle" presStyleCnt="0"/>
      <dgm:spPr/>
    </dgm:pt>
    <dgm:pt modelId="{0BACD966-1D18-4267-A977-6148A1C1ADDC}" type="pres">
      <dgm:prSet presAssocID="{9ECCDD39-1CB0-4B02-8AEF-F3541778B38F}" presName="centerShape" presStyleCnt="0"/>
      <dgm:spPr/>
    </dgm:pt>
    <dgm:pt modelId="{FD14A129-D9B3-4F5C-845F-79E0D5C2F1F2}" type="pres">
      <dgm:prSet presAssocID="{9ECCDD39-1CB0-4B02-8AEF-F3541778B38F}" presName="connSite" presStyleLbl="node1" presStyleIdx="0" presStyleCnt="6"/>
      <dgm:spPr/>
    </dgm:pt>
    <dgm:pt modelId="{D2357A51-7AF2-4A9D-AB34-615705B4C49E}" type="pres">
      <dgm:prSet presAssocID="{9ECCDD39-1CB0-4B02-8AEF-F3541778B38F}" presName="visible" presStyleLbl="node1" presStyleIdx="0" presStyleCnt="6" custScaleX="219328" custScaleY="2178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9C057266-DBA2-4028-9EA7-4A6AFB5D3214}" type="pres">
      <dgm:prSet presAssocID="{6A33FF50-D69C-4421-ADE7-7125001239C3}" presName="Name25" presStyleLbl="parChTrans1D1" presStyleIdx="0" presStyleCnt="5"/>
      <dgm:spPr/>
      <dgm:t>
        <a:bodyPr/>
        <a:lstStyle/>
        <a:p>
          <a:endParaRPr lang="en-US"/>
        </a:p>
      </dgm:t>
    </dgm:pt>
    <dgm:pt modelId="{A93E311D-FDCE-420E-BC62-FE0397D2E74F}" type="pres">
      <dgm:prSet presAssocID="{41CC872B-6E92-4459-9EED-5432D460A032}" presName="node" presStyleCnt="0"/>
      <dgm:spPr/>
    </dgm:pt>
    <dgm:pt modelId="{BEDBCD00-E44A-48F8-B8E4-D324F56DA548}" type="pres">
      <dgm:prSet presAssocID="{41CC872B-6E92-4459-9EED-5432D460A032}" presName="parentNode" presStyleLbl="node1" presStyleIdx="1" presStyleCnt="6" custScaleX="106404" custScaleY="101143" custLinFactNeighborX="22001" custLinFactNeighborY="-2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86D5C-1E5A-46DE-98A1-3B6A99E80901}" type="pres">
      <dgm:prSet presAssocID="{41CC872B-6E92-4459-9EED-5432D460A032}" presName="child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AEDC7-ECAF-427C-8D8C-105D6701D30D}" type="pres">
      <dgm:prSet presAssocID="{45FAE378-F990-449A-B0BA-C74EFAF8232A}" presName="Name25" presStyleLbl="parChTrans1D1" presStyleIdx="1" presStyleCnt="5"/>
      <dgm:spPr/>
      <dgm:t>
        <a:bodyPr/>
        <a:lstStyle/>
        <a:p>
          <a:endParaRPr lang="en-US"/>
        </a:p>
      </dgm:t>
    </dgm:pt>
    <dgm:pt modelId="{3A57259C-81F7-40C5-9525-5D0DD790C940}" type="pres">
      <dgm:prSet presAssocID="{1A9F9FE3-1C24-4B7D-A370-ED946436C9BB}" presName="node" presStyleCnt="0"/>
      <dgm:spPr/>
    </dgm:pt>
    <dgm:pt modelId="{5719D9E8-00EB-4817-8E15-A77EDE5145D3}" type="pres">
      <dgm:prSet presAssocID="{1A9F9FE3-1C24-4B7D-A370-ED946436C9BB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AE949-3B57-4722-9300-4DFA2C19FA3D}" type="pres">
      <dgm:prSet presAssocID="{1A9F9FE3-1C24-4B7D-A370-ED946436C9BB}" presName="child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8BD9A0-5153-4425-8454-5084F80EEC33}" type="pres">
      <dgm:prSet presAssocID="{8DCCDA3D-BC5F-4320-B8A4-DFB4052E41D8}" presName="Name25" presStyleLbl="parChTrans1D1" presStyleIdx="2" presStyleCnt="5"/>
      <dgm:spPr/>
      <dgm:t>
        <a:bodyPr/>
        <a:lstStyle/>
        <a:p>
          <a:endParaRPr lang="en-US"/>
        </a:p>
      </dgm:t>
    </dgm:pt>
    <dgm:pt modelId="{E2B2DD28-BA37-4ED0-8EB4-B05F43D57A01}" type="pres">
      <dgm:prSet presAssocID="{A83205E2-C9A9-4988-87C2-25AF6B32418C}" presName="node" presStyleCnt="0"/>
      <dgm:spPr/>
    </dgm:pt>
    <dgm:pt modelId="{972CEA63-1EB2-4E91-8D13-3526298FE91C}" type="pres">
      <dgm:prSet presAssocID="{A83205E2-C9A9-4988-87C2-25AF6B32418C}" presName="parentNode" presStyleLbl="node1" presStyleIdx="3" presStyleCnt="6" custLinFactY="24419" custLinFactNeighborX="-1175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0A34E-64F3-4454-BA37-E409497890F5}" type="pres">
      <dgm:prSet presAssocID="{A83205E2-C9A9-4988-87C2-25AF6B32418C}" presName="child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4397A-4586-437F-B2CC-57FF609736EC}" type="pres">
      <dgm:prSet presAssocID="{B1C76EC4-2F44-49F5-990A-15B9C6FFAB71}" presName="Name25" presStyleLbl="parChTrans1D1" presStyleIdx="3" presStyleCnt="5"/>
      <dgm:spPr/>
      <dgm:t>
        <a:bodyPr/>
        <a:lstStyle/>
        <a:p>
          <a:endParaRPr lang="en-US"/>
        </a:p>
      </dgm:t>
    </dgm:pt>
    <dgm:pt modelId="{CD83461F-DAE5-4367-9220-34C935D0B239}" type="pres">
      <dgm:prSet presAssocID="{771EEC0A-DF4D-4C0B-A30F-B149DF4402D3}" presName="node" presStyleCnt="0"/>
      <dgm:spPr/>
    </dgm:pt>
    <dgm:pt modelId="{C0D62F78-D36D-40DB-B1C0-F9955A767BF6}" type="pres">
      <dgm:prSet presAssocID="{771EEC0A-DF4D-4C0B-A30F-B149DF4402D3}" presName="parentNode" presStyleLbl="node1" presStyleIdx="4" presStyleCnt="6" custLinFactY="-34627" custLinFactNeighborX="3259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261CEF-12B9-4322-B91A-9794B92562D2}" type="pres">
      <dgm:prSet presAssocID="{771EEC0A-DF4D-4C0B-A30F-B149DF4402D3}" presName="child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70A82-6358-43FE-9183-3A2144922E96}" type="pres">
      <dgm:prSet presAssocID="{81024506-391B-4EDB-B81A-B6D5A92A7038}" presName="Name25" presStyleLbl="parChTrans1D1" presStyleIdx="4" presStyleCnt="5"/>
      <dgm:spPr/>
      <dgm:t>
        <a:bodyPr/>
        <a:lstStyle/>
        <a:p>
          <a:endParaRPr lang="en-US"/>
        </a:p>
      </dgm:t>
    </dgm:pt>
    <dgm:pt modelId="{85DF480C-E1CE-4449-A1C7-825F5D6E2E95}" type="pres">
      <dgm:prSet presAssocID="{C2013945-98B3-4473-91ED-6B3543F1FD0B}" presName="node" presStyleCnt="0"/>
      <dgm:spPr/>
    </dgm:pt>
    <dgm:pt modelId="{7022D7FB-ABCA-48FE-9E01-2E8B302D1B64}" type="pres">
      <dgm:prSet presAssocID="{C2013945-98B3-4473-91ED-6B3543F1FD0B}" presName="parentNode" presStyleLbl="node1" presStyleIdx="5" presStyleCnt="6" custScaleX="95052" custScaleY="99111" custLinFactNeighborX="28700" custLinFactNeighborY="-38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B2AD5-57E5-4F3B-8BF8-22F9BE32BC14}" type="pres">
      <dgm:prSet presAssocID="{C2013945-98B3-4473-91ED-6B3543F1FD0B}" presName="child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CCA8DC-224A-4934-9B2B-2B255193A08E}" srcId="{771EEC0A-DF4D-4C0B-A30F-B149DF4402D3}" destId="{5A538143-B9A4-4EE4-948E-8EBC51190E4C}" srcOrd="0" destOrd="0" parTransId="{17E9841F-3A27-49BA-B82B-643806AABA6F}" sibTransId="{A70E03BE-609B-4247-9DF1-6AF8933C800B}"/>
    <dgm:cxn modelId="{FF96B4A7-ED73-4103-BC35-B01E179DDF66}" srcId="{C2013945-98B3-4473-91ED-6B3543F1FD0B}" destId="{88B4B7B0-C605-45DB-8B61-0AA6A2CEDFE0}" srcOrd="0" destOrd="0" parTransId="{CE75F686-A7C4-4F24-8561-696F4200666A}" sibTransId="{8F0B34C7-BD74-45EA-83DC-07DB0C693495}"/>
    <dgm:cxn modelId="{82CC73B6-A6BF-43FA-957F-C6CC4C66925B}" srcId="{9ECCDD39-1CB0-4B02-8AEF-F3541778B38F}" destId="{1A9F9FE3-1C24-4B7D-A370-ED946436C9BB}" srcOrd="1" destOrd="0" parTransId="{45FAE378-F990-449A-B0BA-C74EFAF8232A}" sibTransId="{9605A4CC-3BE2-41E6-99EB-A7D4F84CEB32}"/>
    <dgm:cxn modelId="{A6F15AC3-1880-4D17-B2A3-32DEC96C7917}" srcId="{1A9F9FE3-1C24-4B7D-A370-ED946436C9BB}" destId="{AAD01168-40A0-4868-BCB5-96F7A1339C42}" srcOrd="0" destOrd="0" parTransId="{04A8D43F-0A4F-4A91-BC74-D4D9863A2AC7}" sibTransId="{7695D873-3640-4508-9EAE-D2FB5A70C660}"/>
    <dgm:cxn modelId="{52F4A34B-1CBC-4076-A3C0-92AF95776BA4}" type="presOf" srcId="{AAD01168-40A0-4868-BCB5-96F7A1339C42}" destId="{9E5AE949-3B57-4722-9300-4DFA2C19FA3D}" srcOrd="0" destOrd="0" presId="urn:microsoft.com/office/officeart/2005/8/layout/radial2"/>
    <dgm:cxn modelId="{A6036B27-4A67-4F54-B7C7-93CED393CF48}" type="presOf" srcId="{81024506-391B-4EDB-B81A-B6D5A92A7038}" destId="{A4970A82-6358-43FE-9183-3A2144922E96}" srcOrd="0" destOrd="0" presId="urn:microsoft.com/office/officeart/2005/8/layout/radial2"/>
    <dgm:cxn modelId="{AF94B5A0-55CC-4899-8C9C-4DEC7E413A43}" type="presOf" srcId="{6A33FF50-D69C-4421-ADE7-7125001239C3}" destId="{9C057266-DBA2-4028-9EA7-4A6AFB5D3214}" srcOrd="0" destOrd="0" presId="urn:microsoft.com/office/officeart/2005/8/layout/radial2"/>
    <dgm:cxn modelId="{3E1218E2-E1A0-4385-890C-620E3C3FC412}" type="presOf" srcId="{A83205E2-C9A9-4988-87C2-25AF6B32418C}" destId="{972CEA63-1EB2-4E91-8D13-3526298FE91C}" srcOrd="0" destOrd="0" presId="urn:microsoft.com/office/officeart/2005/8/layout/radial2"/>
    <dgm:cxn modelId="{59A5103A-42C8-4666-A100-1A2EF2B62087}" srcId="{A83205E2-C9A9-4988-87C2-25AF6B32418C}" destId="{B4471E00-39D3-403C-BBE8-C510BB88918C}" srcOrd="0" destOrd="0" parTransId="{9FB35E46-4319-45E7-B854-002BB7CB21B8}" sibTransId="{B3597ADB-6356-4EAE-B260-1A666B9AAE7C}"/>
    <dgm:cxn modelId="{FF8D5F63-1422-4320-9E1C-D61692B96912}" type="presOf" srcId="{B4471E00-39D3-403C-BBE8-C510BB88918C}" destId="{8DB0A34E-64F3-4454-BA37-E409497890F5}" srcOrd="0" destOrd="0" presId="urn:microsoft.com/office/officeart/2005/8/layout/radial2"/>
    <dgm:cxn modelId="{816F44D6-13F0-4B2F-AED4-EAA2E4DC69BF}" srcId="{41CC872B-6E92-4459-9EED-5432D460A032}" destId="{898E2494-BFAE-4C2A-A57D-D4F73C4D8468}" srcOrd="0" destOrd="0" parTransId="{0648CE7E-8543-490C-816D-CFBB7915F000}" sibTransId="{703DC24A-D7FA-4DB3-88E6-95F5DFF9D5BD}"/>
    <dgm:cxn modelId="{7ECD543A-3A25-4866-AE6E-98246D8596D3}" srcId="{C2013945-98B3-4473-91ED-6B3543F1FD0B}" destId="{F2F5F7C4-04F4-4150-9EA2-74C43A9581F3}" srcOrd="3" destOrd="0" parTransId="{4FBF56D3-5999-48B0-8D3B-2E7D1F413882}" sibTransId="{2EA3917D-1696-46E1-9CAC-AA67F46D3C3B}"/>
    <dgm:cxn modelId="{7DB6667A-685A-40FD-A65F-8A482E96C4E8}" srcId="{C2013945-98B3-4473-91ED-6B3543F1FD0B}" destId="{75F71421-F25A-48E8-B488-27605442EDCE}" srcOrd="1" destOrd="0" parTransId="{2D7115CE-717D-48F4-A266-9848CA1C2049}" sibTransId="{DF3A195E-B676-497C-85F4-6ADDB8BD3374}"/>
    <dgm:cxn modelId="{4F32F5A2-E389-41F9-8430-54128B29D7B4}" type="presOf" srcId="{8DCCDA3D-BC5F-4320-B8A4-DFB4052E41D8}" destId="{408BD9A0-5153-4425-8454-5084F80EEC33}" srcOrd="0" destOrd="0" presId="urn:microsoft.com/office/officeart/2005/8/layout/radial2"/>
    <dgm:cxn modelId="{2A7F2C4A-5DC3-436E-8D85-9783EE1584EE}" type="presOf" srcId="{88B4B7B0-C605-45DB-8B61-0AA6A2CEDFE0}" destId="{8F1B2AD5-57E5-4F3B-8BF8-22F9BE32BC14}" srcOrd="0" destOrd="0" presId="urn:microsoft.com/office/officeart/2005/8/layout/radial2"/>
    <dgm:cxn modelId="{F3FA3B2B-87A4-4053-ACC7-E020398E8FEC}" type="presOf" srcId="{C2013945-98B3-4473-91ED-6B3543F1FD0B}" destId="{7022D7FB-ABCA-48FE-9E01-2E8B302D1B64}" srcOrd="0" destOrd="0" presId="urn:microsoft.com/office/officeart/2005/8/layout/radial2"/>
    <dgm:cxn modelId="{82EE45AB-2429-4B60-80A1-5418D4729E39}" srcId="{9ECCDD39-1CB0-4B02-8AEF-F3541778B38F}" destId="{771EEC0A-DF4D-4C0B-A30F-B149DF4402D3}" srcOrd="3" destOrd="0" parTransId="{B1C76EC4-2F44-49F5-990A-15B9C6FFAB71}" sibTransId="{98D8479F-57F8-4E64-BAA5-A6DF10ED1EEF}"/>
    <dgm:cxn modelId="{F30A6B38-CA3C-4F5C-B8CD-381A21274D6A}" srcId="{C2013945-98B3-4473-91ED-6B3543F1FD0B}" destId="{56BC56BD-BC87-441A-A4B9-8CA1315BA8F9}" srcOrd="2" destOrd="0" parTransId="{1CD9088C-4625-4CDF-BE97-C24E825DA101}" sibTransId="{12E743E0-E3AD-4FB0-B0FA-1BDF545275EC}"/>
    <dgm:cxn modelId="{FD2D3421-F45C-440B-96C3-C3F80EBEDA3B}" type="presOf" srcId="{5A538143-B9A4-4EE4-948E-8EBC51190E4C}" destId="{DB261CEF-12B9-4322-B91A-9794B92562D2}" srcOrd="0" destOrd="0" presId="urn:microsoft.com/office/officeart/2005/8/layout/radial2"/>
    <dgm:cxn modelId="{617D3851-E556-4ADD-946C-60D3BBBB8C95}" type="presOf" srcId="{F2F5F7C4-04F4-4150-9EA2-74C43A9581F3}" destId="{8F1B2AD5-57E5-4F3B-8BF8-22F9BE32BC14}" srcOrd="0" destOrd="3" presId="urn:microsoft.com/office/officeart/2005/8/layout/radial2"/>
    <dgm:cxn modelId="{AF2B5988-0720-4508-A7BB-113E61B8ACDB}" srcId="{9ECCDD39-1CB0-4B02-8AEF-F3541778B38F}" destId="{41CC872B-6E92-4459-9EED-5432D460A032}" srcOrd="0" destOrd="0" parTransId="{6A33FF50-D69C-4421-ADE7-7125001239C3}" sibTransId="{87BE3647-F778-40ED-B6E4-4C4F4BC2FA83}"/>
    <dgm:cxn modelId="{A56AFA88-724E-41C6-9FD6-70C199A8F6D2}" srcId="{9ECCDD39-1CB0-4B02-8AEF-F3541778B38F}" destId="{A83205E2-C9A9-4988-87C2-25AF6B32418C}" srcOrd="2" destOrd="0" parTransId="{8DCCDA3D-BC5F-4320-B8A4-DFB4052E41D8}" sibTransId="{3E8A3DA7-86E8-4700-B889-A7067B5461D3}"/>
    <dgm:cxn modelId="{D1E74D22-965E-4917-BA0E-A45E8184BA59}" type="presOf" srcId="{56BC56BD-BC87-441A-A4B9-8CA1315BA8F9}" destId="{8F1B2AD5-57E5-4F3B-8BF8-22F9BE32BC14}" srcOrd="0" destOrd="2" presId="urn:microsoft.com/office/officeart/2005/8/layout/radial2"/>
    <dgm:cxn modelId="{EB125D28-E947-4410-A031-04112EDF722E}" type="presOf" srcId="{45FAE378-F990-449A-B0BA-C74EFAF8232A}" destId="{022AEDC7-ECAF-427C-8D8C-105D6701D30D}" srcOrd="0" destOrd="0" presId="urn:microsoft.com/office/officeart/2005/8/layout/radial2"/>
    <dgm:cxn modelId="{658FC653-48D4-43E0-8148-6CECA2F0755D}" type="presOf" srcId="{B1C76EC4-2F44-49F5-990A-15B9C6FFAB71}" destId="{60C4397A-4586-437F-B2CC-57FF609736EC}" srcOrd="0" destOrd="0" presId="urn:microsoft.com/office/officeart/2005/8/layout/radial2"/>
    <dgm:cxn modelId="{63A1D80F-BCAA-4FE3-BDF6-C6700D740F62}" type="presOf" srcId="{9ECCDD39-1CB0-4B02-8AEF-F3541778B38F}" destId="{CBB2CB5E-93CD-441B-91F9-7370A636F84D}" srcOrd="0" destOrd="0" presId="urn:microsoft.com/office/officeart/2005/8/layout/radial2"/>
    <dgm:cxn modelId="{F547C0A7-64AC-4D5A-9AC7-21B9AD8EC3FE}" type="presOf" srcId="{898E2494-BFAE-4C2A-A57D-D4F73C4D8468}" destId="{8E886D5C-1E5A-46DE-98A1-3B6A99E80901}" srcOrd="0" destOrd="0" presId="urn:microsoft.com/office/officeart/2005/8/layout/radial2"/>
    <dgm:cxn modelId="{B36C08EA-3324-4CA3-8833-47F384CD3564}" type="presOf" srcId="{75F71421-F25A-48E8-B488-27605442EDCE}" destId="{8F1B2AD5-57E5-4F3B-8BF8-22F9BE32BC14}" srcOrd="0" destOrd="1" presId="urn:microsoft.com/office/officeart/2005/8/layout/radial2"/>
    <dgm:cxn modelId="{84EFD92B-512C-4076-A1D3-F8E237D55EEB}" srcId="{9ECCDD39-1CB0-4B02-8AEF-F3541778B38F}" destId="{C2013945-98B3-4473-91ED-6B3543F1FD0B}" srcOrd="4" destOrd="0" parTransId="{81024506-391B-4EDB-B81A-B6D5A92A7038}" sibTransId="{1E365727-CA7E-47FA-9A78-E0C494CE0572}"/>
    <dgm:cxn modelId="{33B12D28-1B1C-4C17-9965-18843104D973}" type="presOf" srcId="{1A9F9FE3-1C24-4B7D-A370-ED946436C9BB}" destId="{5719D9E8-00EB-4817-8E15-A77EDE5145D3}" srcOrd="0" destOrd="0" presId="urn:microsoft.com/office/officeart/2005/8/layout/radial2"/>
    <dgm:cxn modelId="{B6AB4D1F-7D3C-49CE-AD60-11E09638AA0A}" type="presOf" srcId="{771EEC0A-DF4D-4C0B-A30F-B149DF4402D3}" destId="{C0D62F78-D36D-40DB-B1C0-F9955A767BF6}" srcOrd="0" destOrd="0" presId="urn:microsoft.com/office/officeart/2005/8/layout/radial2"/>
    <dgm:cxn modelId="{DC930971-0D77-42DD-8DBA-0B669B6E77A8}" type="presOf" srcId="{41CC872B-6E92-4459-9EED-5432D460A032}" destId="{BEDBCD00-E44A-48F8-B8E4-D324F56DA548}" srcOrd="0" destOrd="0" presId="urn:microsoft.com/office/officeart/2005/8/layout/radial2"/>
    <dgm:cxn modelId="{52A7EFA1-9ABA-494D-9690-65BFD2D11454}" type="presParOf" srcId="{CBB2CB5E-93CD-441B-91F9-7370A636F84D}" destId="{F4214D63-90CD-46BA-B3CC-E5695B59A71F}" srcOrd="0" destOrd="0" presId="urn:microsoft.com/office/officeart/2005/8/layout/radial2"/>
    <dgm:cxn modelId="{CD2AB0C9-6C25-4036-AAC5-26736D735C19}" type="presParOf" srcId="{F4214D63-90CD-46BA-B3CC-E5695B59A71F}" destId="{0BACD966-1D18-4267-A977-6148A1C1ADDC}" srcOrd="0" destOrd="0" presId="urn:microsoft.com/office/officeart/2005/8/layout/radial2"/>
    <dgm:cxn modelId="{EF386404-88CA-412C-A290-21B4018E23DA}" type="presParOf" srcId="{0BACD966-1D18-4267-A977-6148A1C1ADDC}" destId="{FD14A129-D9B3-4F5C-845F-79E0D5C2F1F2}" srcOrd="0" destOrd="0" presId="urn:microsoft.com/office/officeart/2005/8/layout/radial2"/>
    <dgm:cxn modelId="{06D459D0-4D8A-4420-ACB2-822A362BB721}" type="presParOf" srcId="{0BACD966-1D18-4267-A977-6148A1C1ADDC}" destId="{D2357A51-7AF2-4A9D-AB34-615705B4C49E}" srcOrd="1" destOrd="0" presId="urn:microsoft.com/office/officeart/2005/8/layout/radial2"/>
    <dgm:cxn modelId="{D9030CBD-606E-46F4-BD5A-5B1F9DC44CD0}" type="presParOf" srcId="{F4214D63-90CD-46BA-B3CC-E5695B59A71F}" destId="{9C057266-DBA2-4028-9EA7-4A6AFB5D3214}" srcOrd="1" destOrd="0" presId="urn:microsoft.com/office/officeart/2005/8/layout/radial2"/>
    <dgm:cxn modelId="{2BEE0E5A-9FD4-45A2-B857-C1FDFD7F3667}" type="presParOf" srcId="{F4214D63-90CD-46BA-B3CC-E5695B59A71F}" destId="{A93E311D-FDCE-420E-BC62-FE0397D2E74F}" srcOrd="2" destOrd="0" presId="urn:microsoft.com/office/officeart/2005/8/layout/radial2"/>
    <dgm:cxn modelId="{163EDB5E-E1DE-47C4-B330-B4A2D17FCA91}" type="presParOf" srcId="{A93E311D-FDCE-420E-BC62-FE0397D2E74F}" destId="{BEDBCD00-E44A-48F8-B8E4-D324F56DA548}" srcOrd="0" destOrd="0" presId="urn:microsoft.com/office/officeart/2005/8/layout/radial2"/>
    <dgm:cxn modelId="{587DB9F8-FF3C-4F9C-BCD1-FD2097ACF801}" type="presParOf" srcId="{A93E311D-FDCE-420E-BC62-FE0397D2E74F}" destId="{8E886D5C-1E5A-46DE-98A1-3B6A99E80901}" srcOrd="1" destOrd="0" presId="urn:microsoft.com/office/officeart/2005/8/layout/radial2"/>
    <dgm:cxn modelId="{FFF009CF-7025-4D54-AF7F-B1D1CDEDA6AA}" type="presParOf" srcId="{F4214D63-90CD-46BA-B3CC-E5695B59A71F}" destId="{022AEDC7-ECAF-427C-8D8C-105D6701D30D}" srcOrd="3" destOrd="0" presId="urn:microsoft.com/office/officeart/2005/8/layout/radial2"/>
    <dgm:cxn modelId="{409D50B4-A5EC-45A3-918B-5EC58F010C90}" type="presParOf" srcId="{F4214D63-90CD-46BA-B3CC-E5695B59A71F}" destId="{3A57259C-81F7-40C5-9525-5D0DD790C940}" srcOrd="4" destOrd="0" presId="urn:microsoft.com/office/officeart/2005/8/layout/radial2"/>
    <dgm:cxn modelId="{2408149B-A3D2-4A20-BAFF-01A69C7E9DF8}" type="presParOf" srcId="{3A57259C-81F7-40C5-9525-5D0DD790C940}" destId="{5719D9E8-00EB-4817-8E15-A77EDE5145D3}" srcOrd="0" destOrd="0" presId="urn:microsoft.com/office/officeart/2005/8/layout/radial2"/>
    <dgm:cxn modelId="{20FAE556-D22E-404C-801E-D1A69D54C46B}" type="presParOf" srcId="{3A57259C-81F7-40C5-9525-5D0DD790C940}" destId="{9E5AE949-3B57-4722-9300-4DFA2C19FA3D}" srcOrd="1" destOrd="0" presId="urn:microsoft.com/office/officeart/2005/8/layout/radial2"/>
    <dgm:cxn modelId="{44F62E93-CD4B-4D1E-9D2B-2BC8DEF702AA}" type="presParOf" srcId="{F4214D63-90CD-46BA-B3CC-E5695B59A71F}" destId="{408BD9A0-5153-4425-8454-5084F80EEC33}" srcOrd="5" destOrd="0" presId="urn:microsoft.com/office/officeart/2005/8/layout/radial2"/>
    <dgm:cxn modelId="{3EDA29E4-B519-4399-AAE5-BCB869E4A1CA}" type="presParOf" srcId="{F4214D63-90CD-46BA-B3CC-E5695B59A71F}" destId="{E2B2DD28-BA37-4ED0-8EB4-B05F43D57A01}" srcOrd="6" destOrd="0" presId="urn:microsoft.com/office/officeart/2005/8/layout/radial2"/>
    <dgm:cxn modelId="{C2D91FBB-CD7C-4356-9CE2-E0B88054A952}" type="presParOf" srcId="{E2B2DD28-BA37-4ED0-8EB4-B05F43D57A01}" destId="{972CEA63-1EB2-4E91-8D13-3526298FE91C}" srcOrd="0" destOrd="0" presId="urn:microsoft.com/office/officeart/2005/8/layout/radial2"/>
    <dgm:cxn modelId="{2343D6B4-95C4-49F6-8354-6A6F58B97846}" type="presParOf" srcId="{E2B2DD28-BA37-4ED0-8EB4-B05F43D57A01}" destId="{8DB0A34E-64F3-4454-BA37-E409497890F5}" srcOrd="1" destOrd="0" presId="urn:microsoft.com/office/officeart/2005/8/layout/radial2"/>
    <dgm:cxn modelId="{F305C311-2A1E-4085-A2BD-8582F7D77004}" type="presParOf" srcId="{F4214D63-90CD-46BA-B3CC-E5695B59A71F}" destId="{60C4397A-4586-437F-B2CC-57FF609736EC}" srcOrd="7" destOrd="0" presId="urn:microsoft.com/office/officeart/2005/8/layout/radial2"/>
    <dgm:cxn modelId="{6AB6540E-ECCE-4061-9B5C-573B30CB9C84}" type="presParOf" srcId="{F4214D63-90CD-46BA-B3CC-E5695B59A71F}" destId="{CD83461F-DAE5-4367-9220-34C935D0B239}" srcOrd="8" destOrd="0" presId="urn:microsoft.com/office/officeart/2005/8/layout/radial2"/>
    <dgm:cxn modelId="{C277A400-DAB8-4709-8A2D-1AD5D13B1F5B}" type="presParOf" srcId="{CD83461F-DAE5-4367-9220-34C935D0B239}" destId="{C0D62F78-D36D-40DB-B1C0-F9955A767BF6}" srcOrd="0" destOrd="0" presId="urn:microsoft.com/office/officeart/2005/8/layout/radial2"/>
    <dgm:cxn modelId="{F6E71BB1-F641-4E40-AE97-3A979CA52A66}" type="presParOf" srcId="{CD83461F-DAE5-4367-9220-34C935D0B239}" destId="{DB261CEF-12B9-4322-B91A-9794B92562D2}" srcOrd="1" destOrd="0" presId="urn:microsoft.com/office/officeart/2005/8/layout/radial2"/>
    <dgm:cxn modelId="{54769A7F-86E1-4556-A1C2-63F22D4E8FD6}" type="presParOf" srcId="{F4214D63-90CD-46BA-B3CC-E5695B59A71F}" destId="{A4970A82-6358-43FE-9183-3A2144922E96}" srcOrd="9" destOrd="0" presId="urn:microsoft.com/office/officeart/2005/8/layout/radial2"/>
    <dgm:cxn modelId="{E1EA140E-73FC-41B8-B961-67C14EE45321}" type="presParOf" srcId="{F4214D63-90CD-46BA-B3CC-E5695B59A71F}" destId="{85DF480C-E1CE-4449-A1C7-825F5D6E2E95}" srcOrd="10" destOrd="0" presId="urn:microsoft.com/office/officeart/2005/8/layout/radial2"/>
    <dgm:cxn modelId="{9B901535-FE3D-4263-ABA6-B3E41E289135}" type="presParOf" srcId="{85DF480C-E1CE-4449-A1C7-825F5D6E2E95}" destId="{7022D7FB-ABCA-48FE-9E01-2E8B302D1B64}" srcOrd="0" destOrd="0" presId="urn:microsoft.com/office/officeart/2005/8/layout/radial2"/>
    <dgm:cxn modelId="{D579C61A-D996-482D-98C3-BE2590D36530}" type="presParOf" srcId="{85DF480C-E1CE-4449-A1C7-825F5D6E2E95}" destId="{8F1B2AD5-57E5-4F3B-8BF8-22F9BE32BC14}" srcOrd="1" destOrd="0" presId="urn:microsoft.com/office/officeart/2005/8/layout/radial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70A82-6358-43FE-9183-3A2144922E96}">
      <dsp:nvSpPr>
        <dsp:cNvPr id="0" name=""/>
        <dsp:cNvSpPr/>
      </dsp:nvSpPr>
      <dsp:spPr>
        <a:xfrm rot="3072867">
          <a:off x="3090151" y="3506077"/>
          <a:ext cx="1519028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519028" y="149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4397A-4586-437F-B2CC-57FF609736EC}">
      <dsp:nvSpPr>
        <dsp:cNvPr id="0" name=""/>
        <dsp:cNvSpPr/>
      </dsp:nvSpPr>
      <dsp:spPr>
        <a:xfrm rot="21554766">
          <a:off x="3469354" y="2412499"/>
          <a:ext cx="1340182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340182" y="149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BD9A0-5153-4425-8454-5084F80EEC33}">
      <dsp:nvSpPr>
        <dsp:cNvPr id="0" name=""/>
        <dsp:cNvSpPr/>
      </dsp:nvSpPr>
      <dsp:spPr>
        <a:xfrm rot="1583198">
          <a:off x="3397824" y="2974361"/>
          <a:ext cx="1374240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374240" y="149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AEDC7-ECAF-427C-8D8C-105D6701D30D}">
      <dsp:nvSpPr>
        <dsp:cNvPr id="0" name=""/>
        <dsp:cNvSpPr/>
      </dsp:nvSpPr>
      <dsp:spPr>
        <a:xfrm rot="19859904">
          <a:off x="3389084" y="1847538"/>
          <a:ext cx="1281203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281203" y="149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57266-DBA2-4028-9EA7-4A6AFB5D3214}">
      <dsp:nvSpPr>
        <dsp:cNvPr id="0" name=""/>
        <dsp:cNvSpPr/>
      </dsp:nvSpPr>
      <dsp:spPr>
        <a:xfrm rot="18426710">
          <a:off x="3054518" y="1345185"/>
          <a:ext cx="1495264" cy="29838"/>
        </a:xfrm>
        <a:custGeom>
          <a:avLst/>
          <a:gdLst/>
          <a:ahLst/>
          <a:cxnLst/>
          <a:rect l="0" t="0" r="0" b="0"/>
          <a:pathLst>
            <a:path>
              <a:moveTo>
                <a:pt x="0" y="14919"/>
              </a:moveTo>
              <a:lnTo>
                <a:pt x="1495264" y="14919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57A51-7AF2-4A9D-AB34-615705B4C49E}">
      <dsp:nvSpPr>
        <dsp:cNvPr id="0" name=""/>
        <dsp:cNvSpPr/>
      </dsp:nvSpPr>
      <dsp:spPr>
        <a:xfrm>
          <a:off x="1459310" y="929466"/>
          <a:ext cx="3047555" cy="30263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DBCD00-E44A-48F8-B8E4-D324F56DA548}">
      <dsp:nvSpPr>
        <dsp:cNvPr id="0" name=""/>
        <dsp:cNvSpPr/>
      </dsp:nvSpPr>
      <dsp:spPr>
        <a:xfrm>
          <a:off x="4068685" y="3"/>
          <a:ext cx="887087" cy="84322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200,400</a:t>
          </a:r>
          <a:endParaRPr lang="en-US" sz="1200" b="1" kern="1200" dirty="0"/>
        </a:p>
      </dsp:txBody>
      <dsp:txXfrm>
        <a:off x="4198596" y="123491"/>
        <a:ext cx="627265" cy="596251"/>
      </dsp:txXfrm>
    </dsp:sp>
    <dsp:sp modelId="{8E886D5C-1E5A-46DE-98A1-3B6A99E80901}">
      <dsp:nvSpPr>
        <dsp:cNvPr id="0" name=""/>
        <dsp:cNvSpPr/>
      </dsp:nvSpPr>
      <dsp:spPr>
        <a:xfrm>
          <a:off x="4972405" y="3"/>
          <a:ext cx="1330631" cy="84322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2012 Brazos County Census population</a:t>
          </a:r>
          <a:endParaRPr lang="en-US" sz="1300" kern="1200" dirty="0"/>
        </a:p>
      </dsp:txBody>
      <dsp:txXfrm>
        <a:off x="4972405" y="3"/>
        <a:ext cx="1330631" cy="843227"/>
      </dsp:txXfrm>
    </dsp:sp>
    <dsp:sp modelId="{5719D9E8-00EB-4817-8E15-A77EDE5145D3}">
      <dsp:nvSpPr>
        <dsp:cNvPr id="0" name=""/>
        <dsp:cNvSpPr/>
      </dsp:nvSpPr>
      <dsp:spPr>
        <a:xfrm>
          <a:off x="4537690" y="932921"/>
          <a:ext cx="833697" cy="8336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50,227</a:t>
          </a:r>
          <a:endParaRPr lang="en-US" sz="1400" b="1" kern="1200" dirty="0"/>
        </a:p>
      </dsp:txBody>
      <dsp:txXfrm>
        <a:off x="4659782" y="1055013"/>
        <a:ext cx="589513" cy="589513"/>
      </dsp:txXfrm>
    </dsp:sp>
    <dsp:sp modelId="{9E5AE949-3B57-4722-9300-4DFA2C19FA3D}">
      <dsp:nvSpPr>
        <dsp:cNvPr id="0" name=""/>
        <dsp:cNvSpPr/>
      </dsp:nvSpPr>
      <dsp:spPr>
        <a:xfrm>
          <a:off x="5454758" y="932921"/>
          <a:ext cx="1250546" cy="8336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2012 TAMU enrollment</a:t>
          </a:r>
          <a:endParaRPr lang="en-US" sz="1300" kern="1200" dirty="0"/>
        </a:p>
      </dsp:txBody>
      <dsp:txXfrm>
        <a:off x="5454758" y="932921"/>
        <a:ext cx="1250546" cy="833697"/>
      </dsp:txXfrm>
    </dsp:sp>
    <dsp:sp modelId="{972CEA63-1EB2-4E91-8D13-3526298FE91C}">
      <dsp:nvSpPr>
        <dsp:cNvPr id="0" name=""/>
        <dsp:cNvSpPr/>
      </dsp:nvSpPr>
      <dsp:spPr>
        <a:xfrm>
          <a:off x="4657048" y="3063064"/>
          <a:ext cx="833697" cy="8336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31.5%</a:t>
          </a:r>
          <a:endParaRPr lang="en-US" sz="1400" b="1" kern="1200" dirty="0"/>
        </a:p>
      </dsp:txBody>
      <dsp:txXfrm>
        <a:off x="4779140" y="3185156"/>
        <a:ext cx="589513" cy="589513"/>
      </dsp:txXfrm>
    </dsp:sp>
    <dsp:sp modelId="{8DB0A34E-64F3-4454-BA37-E409497890F5}">
      <dsp:nvSpPr>
        <dsp:cNvPr id="0" name=""/>
        <dsp:cNvSpPr/>
      </dsp:nvSpPr>
      <dsp:spPr>
        <a:xfrm>
          <a:off x="5574116" y="3063064"/>
          <a:ext cx="1250546" cy="8336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Percentage of Brazos County population</a:t>
          </a:r>
          <a:endParaRPr lang="en-US" sz="1300" kern="1200" dirty="0"/>
        </a:p>
      </dsp:txBody>
      <dsp:txXfrm>
        <a:off x="5574116" y="3063064"/>
        <a:ext cx="1250546" cy="833697"/>
      </dsp:txXfrm>
    </dsp:sp>
    <dsp:sp modelId="{C0D62F78-D36D-40DB-B1C0-F9955A767BF6}">
      <dsp:nvSpPr>
        <dsp:cNvPr id="0" name=""/>
        <dsp:cNvSpPr/>
      </dsp:nvSpPr>
      <dsp:spPr>
        <a:xfrm>
          <a:off x="4809442" y="1996268"/>
          <a:ext cx="833697" cy="8336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13,000</a:t>
          </a:r>
          <a:endParaRPr lang="en-US" sz="1400" b="1" kern="1200" dirty="0"/>
        </a:p>
      </dsp:txBody>
      <dsp:txXfrm>
        <a:off x="4931534" y="2118360"/>
        <a:ext cx="589513" cy="589513"/>
      </dsp:txXfrm>
    </dsp:sp>
    <dsp:sp modelId="{DB261CEF-12B9-4322-B91A-9794B92562D2}">
      <dsp:nvSpPr>
        <dsp:cNvPr id="0" name=""/>
        <dsp:cNvSpPr/>
      </dsp:nvSpPr>
      <dsp:spPr>
        <a:xfrm>
          <a:off x="5726510" y="1996268"/>
          <a:ext cx="1250546" cy="833697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 2012 </a:t>
          </a:r>
          <a:r>
            <a:rPr lang="en-US" sz="1300" kern="1200" dirty="0" err="1" smtClean="0"/>
            <a:t>Blinn</a:t>
          </a:r>
          <a:r>
            <a:rPr lang="en-US" sz="1300" kern="1200" dirty="0" smtClean="0"/>
            <a:t> College enrollment</a:t>
          </a:r>
          <a:endParaRPr lang="en-US" sz="1300" kern="1200" dirty="0"/>
        </a:p>
      </dsp:txBody>
      <dsp:txXfrm>
        <a:off x="5726510" y="1996268"/>
        <a:ext cx="1250546" cy="833697"/>
      </dsp:txXfrm>
    </dsp:sp>
    <dsp:sp modelId="{7022D7FB-ABCA-48FE-9E01-2E8B302D1B64}">
      <dsp:nvSpPr>
        <dsp:cNvPr id="0" name=""/>
        <dsp:cNvSpPr/>
      </dsp:nvSpPr>
      <dsp:spPr>
        <a:xfrm>
          <a:off x="4183685" y="4016562"/>
          <a:ext cx="792446" cy="82628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Region</a:t>
          </a:r>
          <a:endParaRPr lang="en-US" sz="1400" b="1" kern="1200" dirty="0"/>
        </a:p>
      </dsp:txBody>
      <dsp:txXfrm>
        <a:off x="4299736" y="4137569"/>
        <a:ext cx="560344" cy="584272"/>
      </dsp:txXfrm>
    </dsp:sp>
    <dsp:sp modelId="{8F1B2AD5-57E5-4F3B-8BF8-22F9BE32BC14}">
      <dsp:nvSpPr>
        <dsp:cNvPr id="0" name=""/>
        <dsp:cNvSpPr/>
      </dsp:nvSpPr>
      <dsp:spPr>
        <a:xfrm>
          <a:off x="5111066" y="4016562"/>
          <a:ext cx="1188669" cy="826286"/>
        </a:xfrm>
        <a:prstGeom prst="rect">
          <a:avLst/>
        </a:prstGeom>
        <a:solidFill>
          <a:schemeClr val="bg1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Hospitals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Retail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Recreation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Attractions</a:t>
          </a:r>
          <a:endParaRPr lang="en-US" sz="1300" kern="1200" dirty="0"/>
        </a:p>
      </dsp:txBody>
      <dsp:txXfrm>
        <a:off x="5111066" y="4016562"/>
        <a:ext cx="1188669" cy="826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84D35-D446-4A2C-8418-07D893024BB8}" type="datetimeFigureOut">
              <a:rPr lang="en-US" smtClean="0"/>
              <a:pPr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10A1-F565-42D4-AC97-F4084D65E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371600"/>
            <a:ext cx="7772400" cy="238125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University Travel: </a:t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The 800 lb. Gorilla in the Room: </a:t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Treatment of 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Texas A&amp;M University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7696200" cy="2057400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Kevin Hall (TTI)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Dr. Jim Benson (TTI)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James Burnett (</a:t>
            </a:r>
            <a:r>
              <a:rPr lang="en-US" b="1" dirty="0" err="1" smtClean="0">
                <a:solidFill>
                  <a:schemeClr val="tx1"/>
                </a:solidFill>
              </a:rPr>
              <a:t>TxDOT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Greg Lancaster (</a:t>
            </a:r>
            <a:r>
              <a:rPr lang="en-US" b="1" dirty="0" err="1" smtClean="0">
                <a:solidFill>
                  <a:schemeClr val="tx1"/>
                </a:solidFill>
              </a:rPr>
              <a:t>TxDOT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r"/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600" b="1" dirty="0" smtClean="0"/>
              <a:t>15</a:t>
            </a:r>
            <a:r>
              <a:rPr lang="en-US" sz="2600" b="1" baseline="30000" dirty="0" smtClean="0"/>
              <a:t>th</a:t>
            </a:r>
            <a:r>
              <a:rPr lang="en-US" sz="2600" b="1" dirty="0" smtClean="0"/>
              <a:t> TRB National Transportation Planning Applications Conference</a:t>
            </a:r>
          </a:p>
          <a:p>
            <a:r>
              <a:rPr lang="en-US" sz="2600" b="1" dirty="0" smtClean="0"/>
              <a:t>Atlantic City, New Jersey</a:t>
            </a:r>
          </a:p>
          <a:p>
            <a:r>
              <a:rPr lang="en-US" sz="2600" b="1" dirty="0" smtClean="0"/>
              <a:t>May 2015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Identifying Off-Campus Student Households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8001000" cy="45259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Base year</a:t>
            </a:r>
          </a:p>
          <a:p>
            <a:pPr lvl="1"/>
            <a:r>
              <a:rPr lang="en-US" dirty="0" smtClean="0"/>
              <a:t>Previously identified zones with students based on Texas </a:t>
            </a:r>
            <a:r>
              <a:rPr lang="en-US" dirty="0"/>
              <a:t>A&amp;M University Bus </a:t>
            </a:r>
            <a:r>
              <a:rPr lang="en-US" dirty="0" smtClean="0"/>
              <a:t>System routes</a:t>
            </a:r>
            <a:endParaRPr lang="en-US" dirty="0"/>
          </a:p>
          <a:p>
            <a:pPr lvl="1"/>
            <a:r>
              <a:rPr lang="en-US" dirty="0"/>
              <a:t>Proportion of households in a zone or sector</a:t>
            </a:r>
          </a:p>
          <a:p>
            <a:r>
              <a:rPr lang="en-US" dirty="0"/>
              <a:t>Forecast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Determining control total</a:t>
            </a:r>
            <a:endParaRPr lang="en-US" dirty="0"/>
          </a:p>
          <a:p>
            <a:pPr lvl="2"/>
            <a:r>
              <a:rPr lang="en-US" dirty="0"/>
              <a:t>Determining TAMU and </a:t>
            </a:r>
            <a:r>
              <a:rPr lang="en-US" dirty="0" err="1"/>
              <a:t>Blinn</a:t>
            </a:r>
            <a:r>
              <a:rPr lang="en-US" dirty="0"/>
              <a:t> College enrollment</a:t>
            </a:r>
          </a:p>
          <a:p>
            <a:pPr lvl="2"/>
            <a:r>
              <a:rPr lang="en-US" dirty="0" smtClean="0"/>
              <a:t>“Enrollment not expanding”</a:t>
            </a:r>
          </a:p>
          <a:p>
            <a:pPr lvl="2"/>
            <a:r>
              <a:rPr lang="en-US" dirty="0" err="1" smtClean="0"/>
              <a:t>Blinn</a:t>
            </a:r>
            <a:r>
              <a:rPr lang="en-US" dirty="0" smtClean="0"/>
              <a:t> College building a new campus</a:t>
            </a:r>
          </a:p>
          <a:p>
            <a:pPr lvl="1"/>
            <a:r>
              <a:rPr lang="en-US" dirty="0" smtClean="0"/>
              <a:t>Identifying zones</a:t>
            </a:r>
          </a:p>
          <a:p>
            <a:pPr lvl="2"/>
            <a:r>
              <a:rPr lang="en-US" dirty="0" smtClean="0"/>
              <a:t>In-fill and new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4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95400"/>
            <a:ext cx="8556175" cy="4377438"/>
          </a:xfrm>
          <a:prstGeom prst="rect">
            <a:avLst/>
          </a:prstGeom>
          <a:pattFill prst="pct5">
            <a:fgClr>
              <a:srgbClr val="FFFF00"/>
            </a:fgClr>
            <a:bgClr>
              <a:schemeClr val="bg1"/>
            </a:bgClr>
          </a:patt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Student Households (Locations)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3228975" y="1600200"/>
            <a:ext cx="2333625" cy="2495550"/>
          </a:xfrm>
          <a:custGeom>
            <a:avLst/>
            <a:gdLst>
              <a:gd name="connsiteX0" fmla="*/ 0 w 2333625"/>
              <a:gd name="connsiteY0" fmla="*/ 1295400 h 2495550"/>
              <a:gd name="connsiteX1" fmla="*/ 1257300 w 2333625"/>
              <a:gd name="connsiteY1" fmla="*/ 0 h 2495550"/>
              <a:gd name="connsiteX2" fmla="*/ 2333625 w 2333625"/>
              <a:gd name="connsiteY2" fmla="*/ 1000125 h 2495550"/>
              <a:gd name="connsiteX3" fmla="*/ 857250 w 2333625"/>
              <a:gd name="connsiteY3" fmla="*/ 2495550 h 2495550"/>
              <a:gd name="connsiteX4" fmla="*/ 0 w 2333625"/>
              <a:gd name="connsiteY4" fmla="*/ 1295400 h 249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3625" h="2495550">
                <a:moveTo>
                  <a:pt x="0" y="1295400"/>
                </a:moveTo>
                <a:lnTo>
                  <a:pt x="1257300" y="0"/>
                </a:lnTo>
                <a:lnTo>
                  <a:pt x="2333625" y="1000125"/>
                </a:lnTo>
                <a:lnTo>
                  <a:pt x="857250" y="249555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790700" y="2886075"/>
            <a:ext cx="2276475" cy="2552700"/>
          </a:xfrm>
          <a:custGeom>
            <a:avLst/>
            <a:gdLst>
              <a:gd name="connsiteX0" fmla="*/ 0 w 2276475"/>
              <a:gd name="connsiteY0" fmla="*/ 1438275 h 2552700"/>
              <a:gd name="connsiteX1" fmla="*/ 1428750 w 2276475"/>
              <a:gd name="connsiteY1" fmla="*/ 0 h 2552700"/>
              <a:gd name="connsiteX2" fmla="*/ 2276475 w 2276475"/>
              <a:gd name="connsiteY2" fmla="*/ 1219200 h 2552700"/>
              <a:gd name="connsiteX3" fmla="*/ 952500 w 2276475"/>
              <a:gd name="connsiteY3" fmla="*/ 2552700 h 2552700"/>
              <a:gd name="connsiteX4" fmla="*/ 390525 w 2276475"/>
              <a:gd name="connsiteY4" fmla="*/ 2181225 h 2552700"/>
              <a:gd name="connsiteX5" fmla="*/ 123825 w 2276475"/>
              <a:gd name="connsiteY5" fmla="*/ 1724025 h 2552700"/>
              <a:gd name="connsiteX6" fmla="*/ 0 w 2276475"/>
              <a:gd name="connsiteY6" fmla="*/ 1438275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475" h="2552700">
                <a:moveTo>
                  <a:pt x="0" y="1438275"/>
                </a:moveTo>
                <a:lnTo>
                  <a:pt x="1428750" y="0"/>
                </a:lnTo>
                <a:lnTo>
                  <a:pt x="2276475" y="1219200"/>
                </a:lnTo>
                <a:lnTo>
                  <a:pt x="952500" y="2552700"/>
                </a:lnTo>
                <a:lnTo>
                  <a:pt x="390525" y="2181225"/>
                </a:lnTo>
                <a:lnTo>
                  <a:pt x="123825" y="1724025"/>
                </a:lnTo>
                <a:lnTo>
                  <a:pt x="0" y="1438275"/>
                </a:ln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076325" y="1933575"/>
            <a:ext cx="2143125" cy="2352675"/>
          </a:xfrm>
          <a:custGeom>
            <a:avLst/>
            <a:gdLst>
              <a:gd name="connsiteX0" fmla="*/ 0 w 2143125"/>
              <a:gd name="connsiteY0" fmla="*/ 1514475 h 2352675"/>
              <a:gd name="connsiteX1" fmla="*/ 1209675 w 2143125"/>
              <a:gd name="connsiteY1" fmla="*/ 266700 h 2352675"/>
              <a:gd name="connsiteX2" fmla="*/ 1419225 w 2143125"/>
              <a:gd name="connsiteY2" fmla="*/ 0 h 2352675"/>
              <a:gd name="connsiteX3" fmla="*/ 2143125 w 2143125"/>
              <a:gd name="connsiteY3" fmla="*/ 942975 h 2352675"/>
              <a:gd name="connsiteX4" fmla="*/ 676275 w 2143125"/>
              <a:gd name="connsiteY4" fmla="*/ 2352675 h 2352675"/>
              <a:gd name="connsiteX5" fmla="*/ 552450 w 2143125"/>
              <a:gd name="connsiteY5" fmla="*/ 2162175 h 2352675"/>
              <a:gd name="connsiteX6" fmla="*/ 0 w 2143125"/>
              <a:gd name="connsiteY6" fmla="*/ 1514475 h 2352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3125" h="2352675">
                <a:moveTo>
                  <a:pt x="0" y="1514475"/>
                </a:moveTo>
                <a:lnTo>
                  <a:pt x="1209675" y="266700"/>
                </a:lnTo>
                <a:lnTo>
                  <a:pt x="1419225" y="0"/>
                </a:lnTo>
                <a:lnTo>
                  <a:pt x="2143125" y="942975"/>
                </a:lnTo>
                <a:lnTo>
                  <a:pt x="676275" y="2352675"/>
                </a:lnTo>
                <a:lnTo>
                  <a:pt x="552450" y="2162175"/>
                </a:lnTo>
                <a:lnTo>
                  <a:pt x="0" y="1514475"/>
                </a:lnTo>
                <a:close/>
              </a:path>
            </a:pathLst>
          </a:custGeom>
          <a:solidFill>
            <a:schemeClr val="accent2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76500" y="1247775"/>
            <a:ext cx="2028825" cy="1600200"/>
          </a:xfrm>
          <a:custGeom>
            <a:avLst/>
            <a:gdLst>
              <a:gd name="connsiteX0" fmla="*/ 0 w 2028825"/>
              <a:gd name="connsiteY0" fmla="*/ 638175 h 1600200"/>
              <a:gd name="connsiteX1" fmla="*/ 142875 w 2028825"/>
              <a:gd name="connsiteY1" fmla="*/ 419100 h 1600200"/>
              <a:gd name="connsiteX2" fmla="*/ 190500 w 2028825"/>
              <a:gd name="connsiteY2" fmla="*/ 342900 h 1600200"/>
              <a:gd name="connsiteX3" fmla="*/ 542925 w 2028825"/>
              <a:gd name="connsiteY3" fmla="*/ 0 h 1600200"/>
              <a:gd name="connsiteX4" fmla="*/ 1238250 w 2028825"/>
              <a:gd name="connsiteY4" fmla="*/ 638175 h 1600200"/>
              <a:gd name="connsiteX5" fmla="*/ 1876425 w 2028825"/>
              <a:gd name="connsiteY5" fmla="*/ 180975 h 1600200"/>
              <a:gd name="connsiteX6" fmla="*/ 2028825 w 2028825"/>
              <a:gd name="connsiteY6" fmla="*/ 352425 h 1600200"/>
              <a:gd name="connsiteX7" fmla="*/ 752475 w 2028825"/>
              <a:gd name="connsiteY7" fmla="*/ 1600200 h 1600200"/>
              <a:gd name="connsiteX8" fmla="*/ 0 w 2028825"/>
              <a:gd name="connsiteY8" fmla="*/ 638175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8825" h="1600200">
                <a:moveTo>
                  <a:pt x="0" y="638175"/>
                </a:moveTo>
                <a:lnTo>
                  <a:pt x="142875" y="419100"/>
                </a:lnTo>
                <a:lnTo>
                  <a:pt x="190500" y="342900"/>
                </a:lnTo>
                <a:lnTo>
                  <a:pt x="542925" y="0"/>
                </a:lnTo>
                <a:lnTo>
                  <a:pt x="1238250" y="638175"/>
                </a:lnTo>
                <a:lnTo>
                  <a:pt x="1876425" y="180975"/>
                </a:lnTo>
                <a:lnTo>
                  <a:pt x="2028825" y="352425"/>
                </a:lnTo>
                <a:lnTo>
                  <a:pt x="752475" y="1600200"/>
                </a:lnTo>
                <a:lnTo>
                  <a:pt x="0" y="638175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543550" y="1295400"/>
            <a:ext cx="2809875" cy="2838450"/>
          </a:xfrm>
          <a:custGeom>
            <a:avLst/>
            <a:gdLst>
              <a:gd name="connsiteX0" fmla="*/ 0 w 2809875"/>
              <a:gd name="connsiteY0" fmla="*/ 1295400 h 2838450"/>
              <a:gd name="connsiteX1" fmla="*/ 219075 w 2809875"/>
              <a:gd name="connsiteY1" fmla="*/ 1066800 h 2838450"/>
              <a:gd name="connsiteX2" fmla="*/ 371475 w 2809875"/>
              <a:gd name="connsiteY2" fmla="*/ 1133475 h 2838450"/>
              <a:gd name="connsiteX3" fmla="*/ 1304925 w 2809875"/>
              <a:gd name="connsiteY3" fmla="*/ 0 h 2838450"/>
              <a:gd name="connsiteX4" fmla="*/ 1390650 w 2809875"/>
              <a:gd name="connsiteY4" fmla="*/ 0 h 2838450"/>
              <a:gd name="connsiteX5" fmla="*/ 1933575 w 2809875"/>
              <a:gd name="connsiteY5" fmla="*/ 19050 h 2838450"/>
              <a:gd name="connsiteX6" fmla="*/ 2809875 w 2809875"/>
              <a:gd name="connsiteY6" fmla="*/ 1714500 h 2838450"/>
              <a:gd name="connsiteX7" fmla="*/ 1666875 w 2809875"/>
              <a:gd name="connsiteY7" fmla="*/ 2838450 h 2838450"/>
              <a:gd name="connsiteX8" fmla="*/ 47625 w 2809875"/>
              <a:gd name="connsiteY8" fmla="*/ 1371600 h 283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9875" h="2838450">
                <a:moveTo>
                  <a:pt x="0" y="1295400"/>
                </a:moveTo>
                <a:lnTo>
                  <a:pt x="219075" y="1066800"/>
                </a:lnTo>
                <a:lnTo>
                  <a:pt x="371475" y="1133475"/>
                </a:lnTo>
                <a:lnTo>
                  <a:pt x="1304925" y="0"/>
                </a:lnTo>
                <a:lnTo>
                  <a:pt x="1390650" y="0"/>
                </a:lnTo>
                <a:lnTo>
                  <a:pt x="1933575" y="19050"/>
                </a:lnTo>
                <a:lnTo>
                  <a:pt x="2809875" y="1714500"/>
                </a:lnTo>
                <a:lnTo>
                  <a:pt x="1666875" y="2838450"/>
                </a:lnTo>
                <a:lnTo>
                  <a:pt x="47625" y="1371600"/>
                </a:lnTo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24325" y="2657475"/>
            <a:ext cx="3514725" cy="3019425"/>
          </a:xfrm>
          <a:custGeom>
            <a:avLst/>
            <a:gdLst>
              <a:gd name="connsiteX0" fmla="*/ 0 w 3514725"/>
              <a:gd name="connsiteY0" fmla="*/ 1476375 h 3019425"/>
              <a:gd name="connsiteX1" fmla="*/ 1466850 w 3514725"/>
              <a:gd name="connsiteY1" fmla="*/ 0 h 3019425"/>
              <a:gd name="connsiteX2" fmla="*/ 3514725 w 3514725"/>
              <a:gd name="connsiteY2" fmla="*/ 1857375 h 3019425"/>
              <a:gd name="connsiteX3" fmla="*/ 2085975 w 3514725"/>
              <a:gd name="connsiteY3" fmla="*/ 3019425 h 3019425"/>
              <a:gd name="connsiteX4" fmla="*/ 771525 w 3514725"/>
              <a:gd name="connsiteY4" fmla="*/ 3000375 h 3019425"/>
              <a:gd name="connsiteX5" fmla="*/ 0 w 3514725"/>
              <a:gd name="connsiteY5" fmla="*/ 1476375 h 30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725" h="3019425">
                <a:moveTo>
                  <a:pt x="0" y="1476375"/>
                </a:moveTo>
                <a:lnTo>
                  <a:pt x="1466850" y="0"/>
                </a:lnTo>
                <a:lnTo>
                  <a:pt x="3514725" y="1857375"/>
                </a:lnTo>
                <a:lnTo>
                  <a:pt x="2085975" y="3019425"/>
                </a:lnTo>
                <a:lnTo>
                  <a:pt x="771525" y="3000375"/>
                </a:lnTo>
                <a:lnTo>
                  <a:pt x="0" y="1476375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781300" y="4124325"/>
            <a:ext cx="2095500" cy="1562100"/>
          </a:xfrm>
          <a:custGeom>
            <a:avLst/>
            <a:gdLst>
              <a:gd name="connsiteX0" fmla="*/ 0 w 2095500"/>
              <a:gd name="connsiteY0" fmla="*/ 1362075 h 1562100"/>
              <a:gd name="connsiteX1" fmla="*/ 1323975 w 2095500"/>
              <a:gd name="connsiteY1" fmla="*/ 0 h 1562100"/>
              <a:gd name="connsiteX2" fmla="*/ 2095500 w 2095500"/>
              <a:gd name="connsiteY2" fmla="*/ 1543050 h 1562100"/>
              <a:gd name="connsiteX3" fmla="*/ 304800 w 2095500"/>
              <a:gd name="connsiteY3" fmla="*/ 1562100 h 1562100"/>
              <a:gd name="connsiteX4" fmla="*/ 0 w 2095500"/>
              <a:gd name="connsiteY4" fmla="*/ 1362075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1562100">
                <a:moveTo>
                  <a:pt x="0" y="1362075"/>
                </a:moveTo>
                <a:lnTo>
                  <a:pt x="1323975" y="0"/>
                </a:lnTo>
                <a:lnTo>
                  <a:pt x="2095500" y="1543050"/>
                </a:lnTo>
                <a:lnTo>
                  <a:pt x="304800" y="1562100"/>
                </a:lnTo>
                <a:lnTo>
                  <a:pt x="0" y="1362075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8364"/>
            <a:ext cx="8229600" cy="39296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Identifying Student Households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(Off-Campus &amp; Campus Attractions)</a:t>
            </a: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724150" y="1838325"/>
            <a:ext cx="2857500" cy="3514725"/>
          </a:xfrm>
          <a:custGeom>
            <a:avLst/>
            <a:gdLst>
              <a:gd name="connsiteX0" fmla="*/ 590550 w 2857500"/>
              <a:gd name="connsiteY0" fmla="*/ 1600200 h 3514725"/>
              <a:gd name="connsiteX1" fmla="*/ 0 w 2857500"/>
              <a:gd name="connsiteY1" fmla="*/ 762000 h 3514725"/>
              <a:gd name="connsiteX2" fmla="*/ 114300 w 2857500"/>
              <a:gd name="connsiteY2" fmla="*/ 600075 h 3514725"/>
              <a:gd name="connsiteX3" fmla="*/ 228600 w 2857500"/>
              <a:gd name="connsiteY3" fmla="*/ 571500 h 3514725"/>
              <a:gd name="connsiteX4" fmla="*/ 485775 w 2857500"/>
              <a:gd name="connsiteY4" fmla="*/ 942975 h 3514725"/>
              <a:gd name="connsiteX5" fmla="*/ 628650 w 2857500"/>
              <a:gd name="connsiteY5" fmla="*/ 933450 h 3514725"/>
              <a:gd name="connsiteX6" fmla="*/ 676275 w 2857500"/>
              <a:gd name="connsiteY6" fmla="*/ 962025 h 3514725"/>
              <a:gd name="connsiteX7" fmla="*/ 742950 w 2857500"/>
              <a:gd name="connsiteY7" fmla="*/ 971550 h 3514725"/>
              <a:gd name="connsiteX8" fmla="*/ 752475 w 2857500"/>
              <a:gd name="connsiteY8" fmla="*/ 933450 h 3514725"/>
              <a:gd name="connsiteX9" fmla="*/ 790575 w 2857500"/>
              <a:gd name="connsiteY9" fmla="*/ 895350 h 3514725"/>
              <a:gd name="connsiteX10" fmla="*/ 876300 w 2857500"/>
              <a:gd name="connsiteY10" fmla="*/ 866775 h 3514725"/>
              <a:gd name="connsiteX11" fmla="*/ 1028700 w 2857500"/>
              <a:gd name="connsiteY11" fmla="*/ 1019175 h 3514725"/>
              <a:gd name="connsiteX12" fmla="*/ 1200150 w 2857500"/>
              <a:gd name="connsiteY12" fmla="*/ 866775 h 3514725"/>
              <a:gd name="connsiteX13" fmla="*/ 1133475 w 2857500"/>
              <a:gd name="connsiteY13" fmla="*/ 809625 h 3514725"/>
              <a:gd name="connsiteX14" fmla="*/ 1343025 w 2857500"/>
              <a:gd name="connsiteY14" fmla="*/ 590550 h 3514725"/>
              <a:gd name="connsiteX15" fmla="*/ 1219200 w 2857500"/>
              <a:gd name="connsiteY15" fmla="*/ 457200 h 3514725"/>
              <a:gd name="connsiteX16" fmla="*/ 1181100 w 2857500"/>
              <a:gd name="connsiteY16" fmla="*/ 371475 h 3514725"/>
              <a:gd name="connsiteX17" fmla="*/ 1085850 w 2857500"/>
              <a:gd name="connsiteY17" fmla="*/ 438150 h 3514725"/>
              <a:gd name="connsiteX18" fmla="*/ 895350 w 2857500"/>
              <a:gd name="connsiteY18" fmla="*/ 228600 h 3514725"/>
              <a:gd name="connsiteX19" fmla="*/ 866775 w 2857500"/>
              <a:gd name="connsiteY19" fmla="*/ 180975 h 3514725"/>
              <a:gd name="connsiteX20" fmla="*/ 1057275 w 2857500"/>
              <a:gd name="connsiteY20" fmla="*/ 0 h 3514725"/>
              <a:gd name="connsiteX21" fmla="*/ 1200150 w 2857500"/>
              <a:gd name="connsiteY21" fmla="*/ 0 h 3514725"/>
              <a:gd name="connsiteX22" fmla="*/ 1285875 w 2857500"/>
              <a:gd name="connsiteY22" fmla="*/ 228600 h 3514725"/>
              <a:gd name="connsiteX23" fmla="*/ 1524000 w 2857500"/>
              <a:gd name="connsiteY23" fmla="*/ 371475 h 3514725"/>
              <a:gd name="connsiteX24" fmla="*/ 1495425 w 2857500"/>
              <a:gd name="connsiteY24" fmla="*/ 428625 h 3514725"/>
              <a:gd name="connsiteX25" fmla="*/ 1666875 w 2857500"/>
              <a:gd name="connsiteY25" fmla="*/ 571500 h 3514725"/>
              <a:gd name="connsiteX26" fmla="*/ 1695450 w 2857500"/>
              <a:gd name="connsiteY26" fmla="*/ 542925 h 3514725"/>
              <a:gd name="connsiteX27" fmla="*/ 1714500 w 2857500"/>
              <a:gd name="connsiteY27" fmla="*/ 609600 h 3514725"/>
              <a:gd name="connsiteX28" fmla="*/ 1762125 w 2857500"/>
              <a:gd name="connsiteY28" fmla="*/ 647700 h 3514725"/>
              <a:gd name="connsiteX29" fmla="*/ 1724025 w 2857500"/>
              <a:gd name="connsiteY29" fmla="*/ 704850 h 3514725"/>
              <a:gd name="connsiteX30" fmla="*/ 1724025 w 2857500"/>
              <a:gd name="connsiteY30" fmla="*/ 771525 h 3514725"/>
              <a:gd name="connsiteX31" fmla="*/ 1381125 w 2857500"/>
              <a:gd name="connsiteY31" fmla="*/ 1076325 h 3514725"/>
              <a:gd name="connsiteX32" fmla="*/ 1371600 w 2857500"/>
              <a:gd name="connsiteY32" fmla="*/ 1200150 h 3514725"/>
              <a:gd name="connsiteX33" fmla="*/ 1343025 w 2857500"/>
              <a:gd name="connsiteY33" fmla="*/ 1257300 h 3514725"/>
              <a:gd name="connsiteX34" fmla="*/ 1514475 w 2857500"/>
              <a:gd name="connsiteY34" fmla="*/ 1371600 h 3514725"/>
              <a:gd name="connsiteX35" fmla="*/ 1571625 w 2857500"/>
              <a:gd name="connsiteY35" fmla="*/ 1409700 h 3514725"/>
              <a:gd name="connsiteX36" fmla="*/ 1590675 w 2857500"/>
              <a:gd name="connsiteY36" fmla="*/ 1371600 h 3514725"/>
              <a:gd name="connsiteX37" fmla="*/ 1676400 w 2857500"/>
              <a:gd name="connsiteY37" fmla="*/ 1390650 h 3514725"/>
              <a:gd name="connsiteX38" fmla="*/ 1619250 w 2857500"/>
              <a:gd name="connsiteY38" fmla="*/ 1304925 h 3514725"/>
              <a:gd name="connsiteX39" fmla="*/ 1638300 w 2857500"/>
              <a:gd name="connsiteY39" fmla="*/ 1276350 h 3514725"/>
              <a:gd name="connsiteX40" fmla="*/ 1704975 w 2857500"/>
              <a:gd name="connsiteY40" fmla="*/ 1209675 h 3514725"/>
              <a:gd name="connsiteX41" fmla="*/ 1866900 w 2857500"/>
              <a:gd name="connsiteY41" fmla="*/ 1143000 h 3514725"/>
              <a:gd name="connsiteX42" fmla="*/ 2076450 w 2857500"/>
              <a:gd name="connsiteY42" fmla="*/ 933450 h 3514725"/>
              <a:gd name="connsiteX43" fmla="*/ 2247900 w 2857500"/>
              <a:gd name="connsiteY43" fmla="*/ 952500 h 3514725"/>
              <a:gd name="connsiteX44" fmla="*/ 2276475 w 2857500"/>
              <a:gd name="connsiteY44" fmla="*/ 895350 h 3514725"/>
              <a:gd name="connsiteX45" fmla="*/ 2333625 w 2857500"/>
              <a:gd name="connsiteY45" fmla="*/ 952500 h 3514725"/>
              <a:gd name="connsiteX46" fmla="*/ 2085975 w 2857500"/>
              <a:gd name="connsiteY46" fmla="*/ 1238250 h 3514725"/>
              <a:gd name="connsiteX47" fmla="*/ 2238375 w 2857500"/>
              <a:gd name="connsiteY47" fmla="*/ 1400175 h 3514725"/>
              <a:gd name="connsiteX48" fmla="*/ 2438400 w 2857500"/>
              <a:gd name="connsiteY48" fmla="*/ 1219200 h 3514725"/>
              <a:gd name="connsiteX49" fmla="*/ 2676525 w 2857500"/>
              <a:gd name="connsiteY49" fmla="*/ 1609725 h 3514725"/>
              <a:gd name="connsiteX50" fmla="*/ 2390775 w 2857500"/>
              <a:gd name="connsiteY50" fmla="*/ 1876425 h 3514725"/>
              <a:gd name="connsiteX51" fmla="*/ 2495550 w 2857500"/>
              <a:gd name="connsiteY51" fmla="*/ 2009775 h 3514725"/>
              <a:gd name="connsiteX52" fmla="*/ 2428875 w 2857500"/>
              <a:gd name="connsiteY52" fmla="*/ 2009775 h 3514725"/>
              <a:gd name="connsiteX53" fmla="*/ 2295525 w 2857500"/>
              <a:gd name="connsiteY53" fmla="*/ 2181225 h 3514725"/>
              <a:gd name="connsiteX54" fmla="*/ 2695575 w 2857500"/>
              <a:gd name="connsiteY54" fmla="*/ 2581275 h 3514725"/>
              <a:gd name="connsiteX55" fmla="*/ 2857500 w 2857500"/>
              <a:gd name="connsiteY55" fmla="*/ 2743200 h 3514725"/>
              <a:gd name="connsiteX56" fmla="*/ 2724150 w 2857500"/>
              <a:gd name="connsiteY56" fmla="*/ 2819400 h 3514725"/>
              <a:gd name="connsiteX57" fmla="*/ 2667000 w 2857500"/>
              <a:gd name="connsiteY57" fmla="*/ 2924175 h 3514725"/>
              <a:gd name="connsiteX58" fmla="*/ 2409825 w 2857500"/>
              <a:gd name="connsiteY58" fmla="*/ 3028950 h 3514725"/>
              <a:gd name="connsiteX59" fmla="*/ 2505075 w 2857500"/>
              <a:gd name="connsiteY59" fmla="*/ 3152775 h 3514725"/>
              <a:gd name="connsiteX60" fmla="*/ 1981200 w 2857500"/>
              <a:gd name="connsiteY60" fmla="*/ 3514725 h 3514725"/>
              <a:gd name="connsiteX61" fmla="*/ 1390650 w 2857500"/>
              <a:gd name="connsiteY61" fmla="*/ 2867025 h 3514725"/>
              <a:gd name="connsiteX62" fmla="*/ 1152525 w 2857500"/>
              <a:gd name="connsiteY62" fmla="*/ 2838450 h 3514725"/>
              <a:gd name="connsiteX63" fmla="*/ 695325 w 2857500"/>
              <a:gd name="connsiteY63" fmla="*/ 2886075 h 3514725"/>
              <a:gd name="connsiteX64" fmla="*/ 381000 w 2857500"/>
              <a:gd name="connsiteY64" fmla="*/ 2609850 h 3514725"/>
              <a:gd name="connsiteX65" fmla="*/ 904875 w 2857500"/>
              <a:gd name="connsiteY65" fmla="*/ 2095500 h 3514725"/>
              <a:gd name="connsiteX66" fmla="*/ 904875 w 2857500"/>
              <a:gd name="connsiteY66" fmla="*/ 1990725 h 3514725"/>
              <a:gd name="connsiteX67" fmla="*/ 1057275 w 2857500"/>
              <a:gd name="connsiteY67" fmla="*/ 1914525 h 3514725"/>
              <a:gd name="connsiteX68" fmla="*/ 923925 w 2857500"/>
              <a:gd name="connsiteY68" fmla="*/ 1743075 h 3514725"/>
              <a:gd name="connsiteX69" fmla="*/ 1019175 w 2857500"/>
              <a:gd name="connsiteY69" fmla="*/ 1676400 h 3514725"/>
              <a:gd name="connsiteX70" fmla="*/ 1171575 w 2857500"/>
              <a:gd name="connsiteY70" fmla="*/ 1800225 h 3514725"/>
              <a:gd name="connsiteX71" fmla="*/ 1524000 w 2857500"/>
              <a:gd name="connsiteY71" fmla="*/ 1495425 h 3514725"/>
              <a:gd name="connsiteX72" fmla="*/ 1123950 w 2857500"/>
              <a:gd name="connsiteY72" fmla="*/ 1095375 h 3514725"/>
              <a:gd name="connsiteX73" fmla="*/ 685800 w 2857500"/>
              <a:gd name="connsiteY73" fmla="*/ 1466850 h 3514725"/>
              <a:gd name="connsiteX74" fmla="*/ 590550 w 2857500"/>
              <a:gd name="connsiteY74" fmla="*/ 1600200 h 351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857500" h="3514725">
                <a:moveTo>
                  <a:pt x="590550" y="1600200"/>
                </a:moveTo>
                <a:lnTo>
                  <a:pt x="0" y="762000"/>
                </a:lnTo>
                <a:lnTo>
                  <a:pt x="114300" y="600075"/>
                </a:lnTo>
                <a:lnTo>
                  <a:pt x="228600" y="571500"/>
                </a:lnTo>
                <a:lnTo>
                  <a:pt x="485775" y="942975"/>
                </a:lnTo>
                <a:lnTo>
                  <a:pt x="628650" y="933450"/>
                </a:lnTo>
                <a:lnTo>
                  <a:pt x="676275" y="962025"/>
                </a:lnTo>
                <a:lnTo>
                  <a:pt x="742950" y="971550"/>
                </a:lnTo>
                <a:lnTo>
                  <a:pt x="752475" y="933450"/>
                </a:lnTo>
                <a:lnTo>
                  <a:pt x="790575" y="895350"/>
                </a:lnTo>
                <a:lnTo>
                  <a:pt x="876300" y="866775"/>
                </a:lnTo>
                <a:lnTo>
                  <a:pt x="1028700" y="1019175"/>
                </a:lnTo>
                <a:lnTo>
                  <a:pt x="1200150" y="866775"/>
                </a:lnTo>
                <a:lnTo>
                  <a:pt x="1133475" y="809625"/>
                </a:lnTo>
                <a:lnTo>
                  <a:pt x="1343025" y="590550"/>
                </a:lnTo>
                <a:lnTo>
                  <a:pt x="1219200" y="457200"/>
                </a:lnTo>
                <a:lnTo>
                  <a:pt x="1181100" y="371475"/>
                </a:lnTo>
                <a:lnTo>
                  <a:pt x="1085850" y="438150"/>
                </a:lnTo>
                <a:lnTo>
                  <a:pt x="895350" y="228600"/>
                </a:lnTo>
                <a:lnTo>
                  <a:pt x="866775" y="180975"/>
                </a:lnTo>
                <a:lnTo>
                  <a:pt x="1057275" y="0"/>
                </a:lnTo>
                <a:lnTo>
                  <a:pt x="1200150" y="0"/>
                </a:lnTo>
                <a:lnTo>
                  <a:pt x="1285875" y="228600"/>
                </a:lnTo>
                <a:lnTo>
                  <a:pt x="1524000" y="371475"/>
                </a:lnTo>
                <a:lnTo>
                  <a:pt x="1495425" y="428625"/>
                </a:lnTo>
                <a:lnTo>
                  <a:pt x="1666875" y="571500"/>
                </a:lnTo>
                <a:lnTo>
                  <a:pt x="1695450" y="542925"/>
                </a:lnTo>
                <a:lnTo>
                  <a:pt x="1714500" y="609600"/>
                </a:lnTo>
                <a:lnTo>
                  <a:pt x="1762125" y="647700"/>
                </a:lnTo>
                <a:lnTo>
                  <a:pt x="1724025" y="704850"/>
                </a:lnTo>
                <a:lnTo>
                  <a:pt x="1724025" y="771525"/>
                </a:lnTo>
                <a:lnTo>
                  <a:pt x="1381125" y="1076325"/>
                </a:lnTo>
                <a:lnTo>
                  <a:pt x="1371600" y="1200150"/>
                </a:lnTo>
                <a:lnTo>
                  <a:pt x="1343025" y="1257300"/>
                </a:lnTo>
                <a:lnTo>
                  <a:pt x="1514475" y="1371600"/>
                </a:lnTo>
                <a:lnTo>
                  <a:pt x="1571625" y="1409700"/>
                </a:lnTo>
                <a:lnTo>
                  <a:pt x="1590675" y="1371600"/>
                </a:lnTo>
                <a:lnTo>
                  <a:pt x="1676400" y="1390650"/>
                </a:lnTo>
                <a:lnTo>
                  <a:pt x="1619250" y="1304925"/>
                </a:lnTo>
                <a:lnTo>
                  <a:pt x="1638300" y="1276350"/>
                </a:lnTo>
                <a:lnTo>
                  <a:pt x="1704975" y="1209675"/>
                </a:lnTo>
                <a:lnTo>
                  <a:pt x="1866900" y="1143000"/>
                </a:lnTo>
                <a:lnTo>
                  <a:pt x="2076450" y="933450"/>
                </a:lnTo>
                <a:lnTo>
                  <a:pt x="2247900" y="952500"/>
                </a:lnTo>
                <a:lnTo>
                  <a:pt x="2276475" y="895350"/>
                </a:lnTo>
                <a:lnTo>
                  <a:pt x="2333625" y="952500"/>
                </a:lnTo>
                <a:lnTo>
                  <a:pt x="2085975" y="1238250"/>
                </a:lnTo>
                <a:lnTo>
                  <a:pt x="2238375" y="1400175"/>
                </a:lnTo>
                <a:lnTo>
                  <a:pt x="2438400" y="1219200"/>
                </a:lnTo>
                <a:lnTo>
                  <a:pt x="2676525" y="1609725"/>
                </a:lnTo>
                <a:lnTo>
                  <a:pt x="2390775" y="1876425"/>
                </a:lnTo>
                <a:lnTo>
                  <a:pt x="2495550" y="2009775"/>
                </a:lnTo>
                <a:lnTo>
                  <a:pt x="2428875" y="2009775"/>
                </a:lnTo>
                <a:lnTo>
                  <a:pt x="2295525" y="2181225"/>
                </a:lnTo>
                <a:lnTo>
                  <a:pt x="2695575" y="2581275"/>
                </a:lnTo>
                <a:lnTo>
                  <a:pt x="2857500" y="2743200"/>
                </a:lnTo>
                <a:lnTo>
                  <a:pt x="2724150" y="2819400"/>
                </a:lnTo>
                <a:lnTo>
                  <a:pt x="2667000" y="2924175"/>
                </a:lnTo>
                <a:lnTo>
                  <a:pt x="2409825" y="3028950"/>
                </a:lnTo>
                <a:lnTo>
                  <a:pt x="2505075" y="3152775"/>
                </a:lnTo>
                <a:lnTo>
                  <a:pt x="1981200" y="3514725"/>
                </a:lnTo>
                <a:lnTo>
                  <a:pt x="1390650" y="2867025"/>
                </a:lnTo>
                <a:lnTo>
                  <a:pt x="1152525" y="2838450"/>
                </a:lnTo>
                <a:lnTo>
                  <a:pt x="695325" y="2886075"/>
                </a:lnTo>
                <a:lnTo>
                  <a:pt x="381000" y="2609850"/>
                </a:lnTo>
                <a:lnTo>
                  <a:pt x="904875" y="2095500"/>
                </a:lnTo>
                <a:lnTo>
                  <a:pt x="904875" y="1990725"/>
                </a:lnTo>
                <a:lnTo>
                  <a:pt x="1057275" y="1914525"/>
                </a:lnTo>
                <a:lnTo>
                  <a:pt x="923925" y="1743075"/>
                </a:lnTo>
                <a:lnTo>
                  <a:pt x="1019175" y="1676400"/>
                </a:lnTo>
                <a:lnTo>
                  <a:pt x="1171575" y="1800225"/>
                </a:lnTo>
                <a:lnTo>
                  <a:pt x="1524000" y="1495425"/>
                </a:lnTo>
                <a:lnTo>
                  <a:pt x="1123950" y="1095375"/>
                </a:lnTo>
                <a:lnTo>
                  <a:pt x="685800" y="1466850"/>
                </a:lnTo>
                <a:lnTo>
                  <a:pt x="590550" y="1600200"/>
                </a:lnTo>
                <a:close/>
              </a:path>
            </a:pathLst>
          </a:custGeom>
          <a:solidFill>
            <a:schemeClr val="bg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6010275"/>
            <a:ext cx="276225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Student Intense Area Type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4495800" y="4191000"/>
            <a:ext cx="238125" cy="1819275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352800" y="3009900"/>
            <a:ext cx="847725" cy="819150"/>
          </a:xfrm>
          <a:custGeom>
            <a:avLst/>
            <a:gdLst>
              <a:gd name="connsiteX0" fmla="*/ 257175 w 847725"/>
              <a:gd name="connsiteY0" fmla="*/ 819150 h 819150"/>
              <a:gd name="connsiteX1" fmla="*/ 0 w 847725"/>
              <a:gd name="connsiteY1" fmla="*/ 457200 h 819150"/>
              <a:gd name="connsiteX2" fmla="*/ 66675 w 847725"/>
              <a:gd name="connsiteY2" fmla="*/ 361950 h 819150"/>
              <a:gd name="connsiteX3" fmla="*/ 504825 w 847725"/>
              <a:gd name="connsiteY3" fmla="*/ 0 h 819150"/>
              <a:gd name="connsiteX4" fmla="*/ 847725 w 847725"/>
              <a:gd name="connsiteY4" fmla="*/ 333375 h 819150"/>
              <a:gd name="connsiteX5" fmla="*/ 561975 w 847725"/>
              <a:gd name="connsiteY5" fmla="*/ 581025 h 819150"/>
              <a:gd name="connsiteX6" fmla="*/ 400050 w 847725"/>
              <a:gd name="connsiteY6" fmla="*/ 466725 h 819150"/>
              <a:gd name="connsiteX7" fmla="*/ 276225 w 847725"/>
              <a:gd name="connsiteY7" fmla="*/ 581025 h 819150"/>
              <a:gd name="connsiteX8" fmla="*/ 371475 w 847725"/>
              <a:gd name="connsiteY8" fmla="*/ 742950 h 819150"/>
              <a:gd name="connsiteX9" fmla="*/ 257175 w 847725"/>
              <a:gd name="connsiteY9" fmla="*/ 81915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725" h="819150">
                <a:moveTo>
                  <a:pt x="257175" y="819150"/>
                </a:moveTo>
                <a:lnTo>
                  <a:pt x="0" y="457200"/>
                </a:lnTo>
                <a:lnTo>
                  <a:pt x="66675" y="361950"/>
                </a:lnTo>
                <a:lnTo>
                  <a:pt x="504825" y="0"/>
                </a:lnTo>
                <a:lnTo>
                  <a:pt x="847725" y="333375"/>
                </a:lnTo>
                <a:lnTo>
                  <a:pt x="561975" y="581025"/>
                </a:lnTo>
                <a:lnTo>
                  <a:pt x="400050" y="466725"/>
                </a:lnTo>
                <a:lnTo>
                  <a:pt x="276225" y="581025"/>
                </a:lnTo>
                <a:lnTo>
                  <a:pt x="371475" y="742950"/>
                </a:lnTo>
                <a:lnTo>
                  <a:pt x="257175" y="819150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457450" y="3228975"/>
            <a:ext cx="1133475" cy="1238250"/>
          </a:xfrm>
          <a:custGeom>
            <a:avLst/>
            <a:gdLst>
              <a:gd name="connsiteX0" fmla="*/ 1133475 w 1133475"/>
              <a:gd name="connsiteY0" fmla="*/ 628650 h 1238250"/>
              <a:gd name="connsiteX1" fmla="*/ 1133475 w 1133475"/>
              <a:gd name="connsiteY1" fmla="*/ 714375 h 1238250"/>
              <a:gd name="connsiteX2" fmla="*/ 571500 w 1133475"/>
              <a:gd name="connsiteY2" fmla="*/ 1238250 h 1238250"/>
              <a:gd name="connsiteX3" fmla="*/ 361950 w 1133475"/>
              <a:gd name="connsiteY3" fmla="*/ 1123950 h 1238250"/>
              <a:gd name="connsiteX4" fmla="*/ 371475 w 1133475"/>
              <a:gd name="connsiteY4" fmla="*/ 971550 h 1238250"/>
              <a:gd name="connsiteX5" fmla="*/ 247650 w 1133475"/>
              <a:gd name="connsiteY5" fmla="*/ 847725 h 1238250"/>
              <a:gd name="connsiteX6" fmla="*/ 0 w 1133475"/>
              <a:gd name="connsiteY6" fmla="*/ 600075 h 1238250"/>
              <a:gd name="connsiteX7" fmla="*/ 685800 w 1133475"/>
              <a:gd name="connsiteY7" fmla="*/ 0 h 1238250"/>
              <a:gd name="connsiteX8" fmla="*/ 1133475 w 1133475"/>
              <a:gd name="connsiteY8" fmla="*/ 628650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475" h="1238250">
                <a:moveTo>
                  <a:pt x="1133475" y="628650"/>
                </a:moveTo>
                <a:lnTo>
                  <a:pt x="1133475" y="714375"/>
                </a:lnTo>
                <a:lnTo>
                  <a:pt x="571500" y="1238250"/>
                </a:lnTo>
                <a:lnTo>
                  <a:pt x="361950" y="1123950"/>
                </a:lnTo>
                <a:lnTo>
                  <a:pt x="371475" y="971550"/>
                </a:lnTo>
                <a:lnTo>
                  <a:pt x="247650" y="847725"/>
                </a:lnTo>
                <a:lnTo>
                  <a:pt x="0" y="600075"/>
                </a:lnTo>
                <a:lnTo>
                  <a:pt x="685800" y="0"/>
                </a:lnTo>
                <a:lnTo>
                  <a:pt x="1133475" y="628650"/>
                </a:lnTo>
                <a:close/>
              </a:path>
            </a:pathLst>
          </a:cu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038600" y="1457325"/>
            <a:ext cx="22098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Main TAMU Campus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0550" y="1457325"/>
            <a:ext cx="2133600" cy="381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 TAMU Campus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57626" y="1838325"/>
            <a:ext cx="1323974" cy="1390651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1657350" y="1838325"/>
            <a:ext cx="1543050" cy="2009775"/>
          </a:xfrm>
          <a:prstGeom prst="straightConnector1">
            <a:avLst/>
          </a:prstGeom>
          <a:ln w="50800">
            <a:solidFill>
              <a:schemeClr val="tx1"/>
            </a:solidFill>
            <a:headEnd type="oval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80976" y="6019800"/>
            <a:ext cx="2638424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TAMU Bus Route System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83759" y="3952875"/>
            <a:ext cx="1969041" cy="2076450"/>
          </a:xfrm>
          <a:custGeom>
            <a:avLst/>
            <a:gdLst>
              <a:gd name="connsiteX0" fmla="*/ 121191 w 1969041"/>
              <a:gd name="connsiteY0" fmla="*/ 2076450 h 2076450"/>
              <a:gd name="connsiteX1" fmla="*/ 197391 w 1969041"/>
              <a:gd name="connsiteY1" fmla="*/ 933450 h 2076450"/>
              <a:gd name="connsiteX2" fmla="*/ 1969041 w 1969041"/>
              <a:gd name="connsiteY2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9041" h="2076450">
                <a:moveTo>
                  <a:pt x="121191" y="2076450"/>
                </a:moveTo>
                <a:cubicBezTo>
                  <a:pt x="5303" y="1677987"/>
                  <a:pt x="-110584" y="1279525"/>
                  <a:pt x="197391" y="933450"/>
                </a:cubicBezTo>
                <a:cubicBezTo>
                  <a:pt x="505366" y="587375"/>
                  <a:pt x="1237203" y="293687"/>
                  <a:pt x="1969041" y="0"/>
                </a:cubicBezTo>
              </a:path>
            </a:pathLst>
          </a:custGeom>
          <a:noFill/>
          <a:ln w="38100">
            <a:solidFill>
              <a:srgbClr val="FFFF00"/>
            </a:solidFill>
            <a:prstDash val="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Student Households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Continuing to Evolve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1676400"/>
            <a:ext cx="8001000" cy="4525963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Limited on-campus housing</a:t>
            </a:r>
          </a:p>
          <a:p>
            <a:pPr lvl="1"/>
            <a:r>
              <a:rPr lang="en-US" dirty="0" smtClean="0"/>
              <a:t>Beginning to build on-campus private dorms (West Campus)</a:t>
            </a:r>
          </a:p>
          <a:p>
            <a:r>
              <a:rPr lang="en-US" dirty="0" smtClean="0"/>
              <a:t>Creation of private dorms near campus</a:t>
            </a:r>
          </a:p>
          <a:p>
            <a:pPr lvl="1"/>
            <a:r>
              <a:rPr lang="en-US" dirty="0" smtClean="0"/>
              <a:t>Costs exceed most monthly mortgages</a:t>
            </a:r>
          </a:p>
          <a:p>
            <a:r>
              <a:rPr lang="en-US" dirty="0" smtClean="0"/>
              <a:t>Creation of higher end apartments and condos around town not in traditional locations</a:t>
            </a:r>
          </a:p>
          <a:p>
            <a:r>
              <a:rPr lang="en-US" dirty="0" smtClean="0"/>
              <a:t>Marketing amenity-rich housing</a:t>
            </a:r>
          </a:p>
          <a:p>
            <a:pPr lvl="1"/>
            <a:r>
              <a:rPr lang="en-US" dirty="0" smtClean="0"/>
              <a:t>Hardwood floors, granite countertops, leather furniture, meal plans</a:t>
            </a:r>
          </a:p>
          <a:p>
            <a:pPr lvl="1"/>
            <a:r>
              <a:rPr lang="en-US" dirty="0" smtClean="0"/>
              <a:t>“Continuous” water river</a:t>
            </a:r>
          </a:p>
          <a:p>
            <a:pPr lvl="1"/>
            <a:r>
              <a:rPr lang="en-US" dirty="0" smtClean="0"/>
              <a:t>Clubhouses</a:t>
            </a:r>
          </a:p>
          <a:p>
            <a:pPr lvl="1"/>
            <a:r>
              <a:rPr lang="en-US" dirty="0" smtClean="0"/>
              <a:t>Proximity to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25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Income-Travel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(Off-Campus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Productions)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533525"/>
            <a:ext cx="8489644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3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Traditional Household Production Rates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550596"/>
              </p:ext>
            </p:extLst>
          </p:nvPr>
        </p:nvGraphicFramePr>
        <p:xfrm>
          <a:off x="1600200" y="2590800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2.961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4.459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4.907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4.826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5.534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5.805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2.436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6.084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2.644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4.539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6.835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0" y="2146637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Household Size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238122" y="3505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Household Income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692354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Home-Based Non-Work Trips</a:t>
            </a:r>
            <a:endParaRPr lang="en-US" sz="2400" b="1" dirty="0"/>
          </a:p>
        </p:txBody>
      </p:sp>
      <p:sp>
        <p:nvSpPr>
          <p:cNvPr id="7" name="Oval 6"/>
          <p:cNvSpPr/>
          <p:nvPr/>
        </p:nvSpPr>
        <p:spPr>
          <a:xfrm>
            <a:off x="2667000" y="28956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91325" y="28956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3124200"/>
            <a:ext cx="3286125" cy="0"/>
          </a:xfrm>
          <a:prstGeom prst="straightConnector1">
            <a:avLst/>
          </a:prstGeom>
          <a:ln w="38100">
            <a:solidFill>
              <a:srgbClr val="FF0000">
                <a:alpha val="2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791325" y="4419600"/>
            <a:ext cx="838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229475" y="3352800"/>
            <a:ext cx="0" cy="1066800"/>
          </a:xfrm>
          <a:prstGeom prst="straightConnector1">
            <a:avLst/>
          </a:prstGeom>
          <a:ln w="38100">
            <a:solidFill>
              <a:srgbClr val="FF0000">
                <a:alpha val="2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09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Accounting for Student Travel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(Off-Campus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Productions)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7696200" cy="45259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Traditional household production rates 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nderestimate trips for areas with a disproportionate number of student housing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Students do not “behave” in a manner of other low-income households in the region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on-home based</a:t>
            </a:r>
          </a:p>
          <a:p>
            <a:pPr lvl="1"/>
            <a:r>
              <a:rPr lang="en-US" dirty="0" smtClean="0"/>
              <a:t>Home-based non-work trips</a:t>
            </a:r>
          </a:p>
        </p:txBody>
      </p:sp>
    </p:spTree>
    <p:extLst>
      <p:ext uri="{BB962C8B-B14F-4D97-AF65-F5344CB8AC3E}">
        <p14:creationId xmlns:p14="http://schemas.microsoft.com/office/powerpoint/2010/main" val="40616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Accounting for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(On-Campus Activities)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On-campus housing</a:t>
            </a:r>
          </a:p>
          <a:p>
            <a:pPr lvl="1"/>
            <a:r>
              <a:rPr lang="en-US" dirty="0" smtClean="0"/>
              <a:t>Live on-campus/stay on-campus</a:t>
            </a:r>
          </a:p>
          <a:p>
            <a:pPr lvl="1"/>
            <a:r>
              <a:rPr lang="en-US" dirty="0" smtClean="0"/>
              <a:t>Live on-campus/run around town</a:t>
            </a:r>
          </a:p>
          <a:p>
            <a:pPr lvl="1"/>
            <a:r>
              <a:rPr lang="en-US" dirty="0" smtClean="0"/>
              <a:t>Live on-campus/work on-campus</a:t>
            </a:r>
          </a:p>
          <a:p>
            <a:pPr lvl="1"/>
            <a:r>
              <a:rPr lang="en-US" dirty="0" smtClean="0"/>
              <a:t>Live on-campus/work off-campus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On-campus employment</a:t>
            </a:r>
          </a:p>
          <a:p>
            <a:pPr lvl="1"/>
            <a:r>
              <a:rPr lang="en-US" dirty="0" smtClean="0"/>
              <a:t>Full-time</a:t>
            </a:r>
          </a:p>
          <a:p>
            <a:pPr lvl="1"/>
            <a:r>
              <a:rPr lang="en-US" dirty="0" smtClean="0"/>
              <a:t>Part-time</a:t>
            </a:r>
          </a:p>
          <a:p>
            <a:pPr lvl="1"/>
            <a:r>
              <a:rPr lang="en-US" dirty="0" smtClean="0"/>
              <a:t>Student workers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Parking relative to final destination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Destinations with no employment attracting trips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Unique characteristics of final destinations (24-hour Vet. School v. Student Recreation Center v. Bush Library)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401786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On-Campus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Activities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(Employment)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28800"/>
            <a:ext cx="4343400" cy="3951288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Full-Time Employees</a:t>
            </a:r>
          </a:p>
          <a:p>
            <a:r>
              <a:rPr lang="en-US" dirty="0" smtClean="0"/>
              <a:t>Develop university attraction rates</a:t>
            </a:r>
          </a:p>
          <a:p>
            <a:r>
              <a:rPr lang="en-US" dirty="0" smtClean="0"/>
              <a:t>Trips independently estimated for certain destinations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Part-time and Student Workers</a:t>
            </a:r>
          </a:p>
          <a:p>
            <a:r>
              <a:rPr lang="en-US" dirty="0"/>
              <a:t>D</a:t>
            </a:r>
            <a:r>
              <a:rPr lang="en-US" dirty="0" smtClean="0"/>
              <a:t>evelop a set of additional part-time service employee attraction rates</a:t>
            </a:r>
          </a:p>
          <a:p>
            <a:r>
              <a:rPr lang="en-US" dirty="0" smtClean="0"/>
              <a:t>Estimate </a:t>
            </a:r>
            <a:r>
              <a:rPr lang="en-US" dirty="0" smtClean="0"/>
              <a:t>daily participation rates for both part-time and student workers</a:t>
            </a:r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4041775" cy="3663396"/>
          </a:xfrm>
        </p:spPr>
      </p:pic>
    </p:spTree>
    <p:extLst>
      <p:ext uri="{BB962C8B-B14F-4D97-AF65-F5344CB8AC3E}">
        <p14:creationId xmlns:p14="http://schemas.microsoft.com/office/powerpoint/2010/main" val="236291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On-Campus Activities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(Parking Relative to Final Destinations)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 descr="TAMU_Aerial_Photo_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2438" y="1600200"/>
            <a:ext cx="7159124" cy="4525963"/>
          </a:xfrm>
        </p:spPr>
      </p:pic>
      <p:sp>
        <p:nvSpPr>
          <p:cNvPr id="8" name="Freeform 7"/>
          <p:cNvSpPr/>
          <p:nvPr/>
        </p:nvSpPr>
        <p:spPr>
          <a:xfrm>
            <a:off x="3215640" y="5173980"/>
            <a:ext cx="1021080" cy="960120"/>
          </a:xfrm>
          <a:custGeom>
            <a:avLst/>
            <a:gdLst>
              <a:gd name="connsiteX0" fmla="*/ 624840 w 1021080"/>
              <a:gd name="connsiteY0" fmla="*/ 190500 h 960120"/>
              <a:gd name="connsiteX1" fmla="*/ 640080 w 1021080"/>
              <a:gd name="connsiteY1" fmla="*/ 83820 h 960120"/>
              <a:gd name="connsiteX2" fmla="*/ 563880 w 1021080"/>
              <a:gd name="connsiteY2" fmla="*/ 0 h 960120"/>
              <a:gd name="connsiteX3" fmla="*/ 0 w 1021080"/>
              <a:gd name="connsiteY3" fmla="*/ 480060 h 960120"/>
              <a:gd name="connsiteX4" fmla="*/ 388620 w 1021080"/>
              <a:gd name="connsiteY4" fmla="*/ 960120 h 960120"/>
              <a:gd name="connsiteX5" fmla="*/ 563880 w 1021080"/>
              <a:gd name="connsiteY5" fmla="*/ 960120 h 960120"/>
              <a:gd name="connsiteX6" fmla="*/ 1021080 w 1021080"/>
              <a:gd name="connsiteY6" fmla="*/ 586740 h 960120"/>
              <a:gd name="connsiteX7" fmla="*/ 906780 w 1021080"/>
              <a:gd name="connsiteY7" fmla="*/ 441960 h 960120"/>
              <a:gd name="connsiteX8" fmla="*/ 830580 w 1021080"/>
              <a:gd name="connsiteY8" fmla="*/ 441960 h 960120"/>
              <a:gd name="connsiteX9" fmla="*/ 579120 w 1021080"/>
              <a:gd name="connsiteY9" fmla="*/ 647700 h 960120"/>
              <a:gd name="connsiteX10" fmla="*/ 358140 w 1021080"/>
              <a:gd name="connsiteY10" fmla="*/ 624840 h 960120"/>
              <a:gd name="connsiteX11" fmla="*/ 342900 w 1021080"/>
              <a:gd name="connsiteY11" fmla="*/ 601980 h 960120"/>
              <a:gd name="connsiteX12" fmla="*/ 350520 w 1021080"/>
              <a:gd name="connsiteY12" fmla="*/ 434340 h 960120"/>
              <a:gd name="connsiteX13" fmla="*/ 586740 w 1021080"/>
              <a:gd name="connsiteY13" fmla="*/ 228600 h 960120"/>
              <a:gd name="connsiteX14" fmla="*/ 624840 w 1021080"/>
              <a:gd name="connsiteY14" fmla="*/ 19050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21080" h="960120">
                <a:moveTo>
                  <a:pt x="624840" y="190500"/>
                </a:moveTo>
                <a:lnTo>
                  <a:pt x="640080" y="83820"/>
                </a:lnTo>
                <a:lnTo>
                  <a:pt x="563880" y="0"/>
                </a:lnTo>
                <a:lnTo>
                  <a:pt x="0" y="480060"/>
                </a:lnTo>
                <a:lnTo>
                  <a:pt x="388620" y="960120"/>
                </a:lnTo>
                <a:lnTo>
                  <a:pt x="563880" y="960120"/>
                </a:lnTo>
                <a:lnTo>
                  <a:pt x="1021080" y="586740"/>
                </a:lnTo>
                <a:lnTo>
                  <a:pt x="906780" y="441960"/>
                </a:lnTo>
                <a:lnTo>
                  <a:pt x="830580" y="441960"/>
                </a:lnTo>
                <a:lnTo>
                  <a:pt x="579120" y="647700"/>
                </a:lnTo>
                <a:lnTo>
                  <a:pt x="358140" y="624840"/>
                </a:lnTo>
                <a:lnTo>
                  <a:pt x="342900" y="601980"/>
                </a:lnTo>
                <a:lnTo>
                  <a:pt x="350520" y="434340"/>
                </a:lnTo>
                <a:lnTo>
                  <a:pt x="586740" y="228600"/>
                </a:lnTo>
                <a:lnTo>
                  <a:pt x="624840" y="19050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044440" y="1592580"/>
            <a:ext cx="632460" cy="693420"/>
          </a:xfrm>
          <a:custGeom>
            <a:avLst/>
            <a:gdLst>
              <a:gd name="connsiteX0" fmla="*/ 160020 w 632460"/>
              <a:gd name="connsiteY0" fmla="*/ 525780 h 693420"/>
              <a:gd name="connsiteX1" fmla="*/ 304800 w 632460"/>
              <a:gd name="connsiteY1" fmla="*/ 693420 h 693420"/>
              <a:gd name="connsiteX2" fmla="*/ 388620 w 632460"/>
              <a:gd name="connsiteY2" fmla="*/ 594360 h 693420"/>
              <a:gd name="connsiteX3" fmla="*/ 457200 w 632460"/>
              <a:gd name="connsiteY3" fmla="*/ 647700 h 693420"/>
              <a:gd name="connsiteX4" fmla="*/ 510540 w 632460"/>
              <a:gd name="connsiteY4" fmla="*/ 601980 h 693420"/>
              <a:gd name="connsiteX5" fmla="*/ 617220 w 632460"/>
              <a:gd name="connsiteY5" fmla="*/ 464820 h 693420"/>
              <a:gd name="connsiteX6" fmla="*/ 388620 w 632460"/>
              <a:gd name="connsiteY6" fmla="*/ 289560 h 693420"/>
              <a:gd name="connsiteX7" fmla="*/ 632460 w 632460"/>
              <a:gd name="connsiteY7" fmla="*/ 0 h 693420"/>
              <a:gd name="connsiteX8" fmla="*/ 350520 w 632460"/>
              <a:gd name="connsiteY8" fmla="*/ 22860 h 693420"/>
              <a:gd name="connsiteX9" fmla="*/ 243840 w 632460"/>
              <a:gd name="connsiteY9" fmla="*/ 7620 h 693420"/>
              <a:gd name="connsiteX10" fmla="*/ 0 w 632460"/>
              <a:gd name="connsiteY10" fmla="*/ 228600 h 693420"/>
              <a:gd name="connsiteX11" fmla="*/ 7620 w 632460"/>
              <a:gd name="connsiteY11" fmla="*/ 281940 h 693420"/>
              <a:gd name="connsiteX12" fmla="*/ 190500 w 632460"/>
              <a:gd name="connsiteY12" fmla="*/ 411480 h 693420"/>
              <a:gd name="connsiteX13" fmla="*/ 160020 w 632460"/>
              <a:gd name="connsiteY13" fmla="*/ 52578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2460" h="693420">
                <a:moveTo>
                  <a:pt x="160020" y="525780"/>
                </a:moveTo>
                <a:lnTo>
                  <a:pt x="304800" y="693420"/>
                </a:lnTo>
                <a:lnTo>
                  <a:pt x="388620" y="594360"/>
                </a:lnTo>
                <a:lnTo>
                  <a:pt x="457200" y="647700"/>
                </a:lnTo>
                <a:lnTo>
                  <a:pt x="510540" y="601980"/>
                </a:lnTo>
                <a:lnTo>
                  <a:pt x="617220" y="464820"/>
                </a:lnTo>
                <a:lnTo>
                  <a:pt x="388620" y="289560"/>
                </a:lnTo>
                <a:lnTo>
                  <a:pt x="632460" y="0"/>
                </a:lnTo>
                <a:lnTo>
                  <a:pt x="350520" y="22860"/>
                </a:lnTo>
                <a:lnTo>
                  <a:pt x="243840" y="7620"/>
                </a:lnTo>
                <a:lnTo>
                  <a:pt x="0" y="228600"/>
                </a:lnTo>
                <a:lnTo>
                  <a:pt x="7620" y="281940"/>
                </a:lnTo>
                <a:lnTo>
                  <a:pt x="190500" y="411480"/>
                </a:lnTo>
                <a:lnTo>
                  <a:pt x="160020" y="52578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947160" y="4838700"/>
            <a:ext cx="403860" cy="388620"/>
          </a:xfrm>
          <a:custGeom>
            <a:avLst/>
            <a:gdLst>
              <a:gd name="connsiteX0" fmla="*/ 0 w 403860"/>
              <a:gd name="connsiteY0" fmla="*/ 213360 h 388620"/>
              <a:gd name="connsiteX1" fmla="*/ 129540 w 403860"/>
              <a:gd name="connsiteY1" fmla="*/ 388620 h 388620"/>
              <a:gd name="connsiteX2" fmla="*/ 403860 w 403860"/>
              <a:gd name="connsiteY2" fmla="*/ 167640 h 388620"/>
              <a:gd name="connsiteX3" fmla="*/ 289560 w 403860"/>
              <a:gd name="connsiteY3" fmla="*/ 0 h 388620"/>
              <a:gd name="connsiteX4" fmla="*/ 0 w 403860"/>
              <a:gd name="connsiteY4" fmla="*/ 21336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" h="388620">
                <a:moveTo>
                  <a:pt x="0" y="213360"/>
                </a:moveTo>
                <a:lnTo>
                  <a:pt x="129540" y="388620"/>
                </a:lnTo>
                <a:lnTo>
                  <a:pt x="403860" y="167640"/>
                </a:lnTo>
                <a:lnTo>
                  <a:pt x="289560" y="0"/>
                </a:lnTo>
                <a:lnTo>
                  <a:pt x="0" y="21336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131820" y="4480560"/>
            <a:ext cx="1097280" cy="1028700"/>
          </a:xfrm>
          <a:custGeom>
            <a:avLst/>
            <a:gdLst>
              <a:gd name="connsiteX0" fmla="*/ 0 w 1097280"/>
              <a:gd name="connsiteY0" fmla="*/ 891540 h 1028700"/>
              <a:gd name="connsiteX1" fmla="*/ 76200 w 1097280"/>
              <a:gd name="connsiteY1" fmla="*/ 1028700 h 1028700"/>
              <a:gd name="connsiteX2" fmla="*/ 411480 w 1097280"/>
              <a:gd name="connsiteY2" fmla="*/ 769620 h 1028700"/>
              <a:gd name="connsiteX3" fmla="*/ 335280 w 1097280"/>
              <a:gd name="connsiteY3" fmla="*/ 655320 h 1028700"/>
              <a:gd name="connsiteX4" fmla="*/ 632460 w 1097280"/>
              <a:gd name="connsiteY4" fmla="*/ 419100 h 1028700"/>
              <a:gd name="connsiteX5" fmla="*/ 731520 w 1097280"/>
              <a:gd name="connsiteY5" fmla="*/ 525780 h 1028700"/>
              <a:gd name="connsiteX6" fmla="*/ 1097280 w 1097280"/>
              <a:gd name="connsiteY6" fmla="*/ 236220 h 1028700"/>
              <a:gd name="connsiteX7" fmla="*/ 891540 w 1097280"/>
              <a:gd name="connsiteY7" fmla="*/ 0 h 1028700"/>
              <a:gd name="connsiteX8" fmla="*/ 693420 w 1097280"/>
              <a:gd name="connsiteY8" fmla="*/ 205740 h 1028700"/>
              <a:gd name="connsiteX9" fmla="*/ 662940 w 1097280"/>
              <a:gd name="connsiteY9" fmla="*/ 167640 h 1028700"/>
              <a:gd name="connsiteX10" fmla="*/ 464820 w 1097280"/>
              <a:gd name="connsiteY10" fmla="*/ 327660 h 1028700"/>
              <a:gd name="connsiteX11" fmla="*/ 403860 w 1097280"/>
              <a:gd name="connsiteY11" fmla="*/ 251460 h 1028700"/>
              <a:gd name="connsiteX12" fmla="*/ 129540 w 1097280"/>
              <a:gd name="connsiteY12" fmla="*/ 495300 h 1028700"/>
              <a:gd name="connsiteX13" fmla="*/ 289560 w 1097280"/>
              <a:gd name="connsiteY13" fmla="*/ 640080 h 1028700"/>
              <a:gd name="connsiteX14" fmla="*/ 289560 w 1097280"/>
              <a:gd name="connsiteY14" fmla="*/ 693420 h 1028700"/>
              <a:gd name="connsiteX15" fmla="*/ 0 w 1097280"/>
              <a:gd name="connsiteY15" fmla="*/ 89154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7280" h="1028700">
                <a:moveTo>
                  <a:pt x="0" y="891540"/>
                </a:moveTo>
                <a:lnTo>
                  <a:pt x="76200" y="1028700"/>
                </a:lnTo>
                <a:lnTo>
                  <a:pt x="411480" y="769620"/>
                </a:lnTo>
                <a:lnTo>
                  <a:pt x="335280" y="655320"/>
                </a:lnTo>
                <a:lnTo>
                  <a:pt x="632460" y="419100"/>
                </a:lnTo>
                <a:lnTo>
                  <a:pt x="731520" y="525780"/>
                </a:lnTo>
                <a:lnTo>
                  <a:pt x="1097280" y="236220"/>
                </a:lnTo>
                <a:lnTo>
                  <a:pt x="891540" y="0"/>
                </a:lnTo>
                <a:lnTo>
                  <a:pt x="693420" y="205740"/>
                </a:lnTo>
                <a:lnTo>
                  <a:pt x="662940" y="167640"/>
                </a:lnTo>
                <a:lnTo>
                  <a:pt x="464820" y="327660"/>
                </a:lnTo>
                <a:lnTo>
                  <a:pt x="403860" y="251460"/>
                </a:lnTo>
                <a:lnTo>
                  <a:pt x="129540" y="495300"/>
                </a:lnTo>
                <a:lnTo>
                  <a:pt x="289560" y="640080"/>
                </a:lnTo>
                <a:lnTo>
                  <a:pt x="289560" y="693420"/>
                </a:lnTo>
                <a:lnTo>
                  <a:pt x="0" y="89154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983480" y="4015740"/>
            <a:ext cx="396240" cy="388620"/>
          </a:xfrm>
          <a:custGeom>
            <a:avLst/>
            <a:gdLst>
              <a:gd name="connsiteX0" fmla="*/ 0 w 396240"/>
              <a:gd name="connsiteY0" fmla="*/ 137160 h 388620"/>
              <a:gd name="connsiteX1" fmla="*/ 190500 w 396240"/>
              <a:gd name="connsiteY1" fmla="*/ 0 h 388620"/>
              <a:gd name="connsiteX2" fmla="*/ 396240 w 396240"/>
              <a:gd name="connsiteY2" fmla="*/ 236220 h 388620"/>
              <a:gd name="connsiteX3" fmla="*/ 182880 w 396240"/>
              <a:gd name="connsiteY3" fmla="*/ 388620 h 388620"/>
              <a:gd name="connsiteX4" fmla="*/ 7620 w 396240"/>
              <a:gd name="connsiteY4" fmla="*/ 205740 h 388620"/>
              <a:gd name="connsiteX5" fmla="*/ 0 w 396240"/>
              <a:gd name="connsiteY5" fmla="*/ 137160 h 38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6240" h="388620">
                <a:moveTo>
                  <a:pt x="0" y="137160"/>
                </a:moveTo>
                <a:lnTo>
                  <a:pt x="190500" y="0"/>
                </a:lnTo>
                <a:lnTo>
                  <a:pt x="396240" y="236220"/>
                </a:lnTo>
                <a:lnTo>
                  <a:pt x="182880" y="388620"/>
                </a:lnTo>
                <a:lnTo>
                  <a:pt x="7620" y="205740"/>
                </a:lnTo>
                <a:lnTo>
                  <a:pt x="0" y="13716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137660" y="2537460"/>
            <a:ext cx="320040" cy="289560"/>
          </a:xfrm>
          <a:custGeom>
            <a:avLst/>
            <a:gdLst>
              <a:gd name="connsiteX0" fmla="*/ 0 w 320040"/>
              <a:gd name="connsiteY0" fmla="*/ 144780 h 289560"/>
              <a:gd name="connsiteX1" fmla="*/ 160020 w 320040"/>
              <a:gd name="connsiteY1" fmla="*/ 0 h 289560"/>
              <a:gd name="connsiteX2" fmla="*/ 320040 w 320040"/>
              <a:gd name="connsiteY2" fmla="*/ 160020 h 289560"/>
              <a:gd name="connsiteX3" fmla="*/ 167640 w 320040"/>
              <a:gd name="connsiteY3" fmla="*/ 281940 h 289560"/>
              <a:gd name="connsiteX4" fmla="*/ 121920 w 320040"/>
              <a:gd name="connsiteY4" fmla="*/ 289560 h 289560"/>
              <a:gd name="connsiteX5" fmla="*/ 0 w 320040"/>
              <a:gd name="connsiteY5" fmla="*/ 144780 h 289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040" h="289560">
                <a:moveTo>
                  <a:pt x="0" y="144780"/>
                </a:moveTo>
                <a:lnTo>
                  <a:pt x="160020" y="0"/>
                </a:lnTo>
                <a:lnTo>
                  <a:pt x="320040" y="160020"/>
                </a:lnTo>
                <a:lnTo>
                  <a:pt x="167640" y="281940"/>
                </a:lnTo>
                <a:lnTo>
                  <a:pt x="121920" y="289560"/>
                </a:lnTo>
                <a:lnTo>
                  <a:pt x="0" y="14478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74080" y="3642360"/>
            <a:ext cx="358140" cy="373380"/>
          </a:xfrm>
          <a:custGeom>
            <a:avLst/>
            <a:gdLst>
              <a:gd name="connsiteX0" fmla="*/ 0 w 358140"/>
              <a:gd name="connsiteY0" fmla="*/ 144780 h 373380"/>
              <a:gd name="connsiteX1" fmla="*/ 175260 w 358140"/>
              <a:gd name="connsiteY1" fmla="*/ 0 h 373380"/>
              <a:gd name="connsiteX2" fmla="*/ 358140 w 358140"/>
              <a:gd name="connsiteY2" fmla="*/ 236220 h 373380"/>
              <a:gd name="connsiteX3" fmla="*/ 190500 w 358140"/>
              <a:gd name="connsiteY3" fmla="*/ 373380 h 373380"/>
              <a:gd name="connsiteX4" fmla="*/ 0 w 358140"/>
              <a:gd name="connsiteY4" fmla="*/ 144780 h 373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" h="373380">
                <a:moveTo>
                  <a:pt x="0" y="144780"/>
                </a:moveTo>
                <a:lnTo>
                  <a:pt x="175260" y="0"/>
                </a:lnTo>
                <a:lnTo>
                  <a:pt x="358140" y="236220"/>
                </a:lnTo>
                <a:lnTo>
                  <a:pt x="190500" y="373380"/>
                </a:lnTo>
                <a:lnTo>
                  <a:pt x="0" y="14478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4404360" y="4572000"/>
            <a:ext cx="487680" cy="541020"/>
          </a:xfrm>
          <a:custGeom>
            <a:avLst/>
            <a:gdLst>
              <a:gd name="connsiteX0" fmla="*/ 0 w 487680"/>
              <a:gd name="connsiteY0" fmla="*/ 144780 h 541020"/>
              <a:gd name="connsiteX1" fmla="*/ 160020 w 487680"/>
              <a:gd name="connsiteY1" fmla="*/ 0 h 541020"/>
              <a:gd name="connsiteX2" fmla="*/ 175260 w 487680"/>
              <a:gd name="connsiteY2" fmla="*/ 91440 h 541020"/>
              <a:gd name="connsiteX3" fmla="*/ 266700 w 487680"/>
              <a:gd name="connsiteY3" fmla="*/ 198120 h 541020"/>
              <a:gd name="connsiteX4" fmla="*/ 320040 w 487680"/>
              <a:gd name="connsiteY4" fmla="*/ 281940 h 541020"/>
              <a:gd name="connsiteX5" fmla="*/ 426720 w 487680"/>
              <a:gd name="connsiteY5" fmla="*/ 342900 h 541020"/>
              <a:gd name="connsiteX6" fmla="*/ 487680 w 487680"/>
              <a:gd name="connsiteY6" fmla="*/ 396240 h 541020"/>
              <a:gd name="connsiteX7" fmla="*/ 350520 w 487680"/>
              <a:gd name="connsiteY7" fmla="*/ 541020 h 541020"/>
              <a:gd name="connsiteX8" fmla="*/ 213360 w 487680"/>
              <a:gd name="connsiteY8" fmla="*/ 381000 h 541020"/>
              <a:gd name="connsiteX9" fmla="*/ 68580 w 487680"/>
              <a:gd name="connsiteY9" fmla="*/ 236220 h 541020"/>
              <a:gd name="connsiteX10" fmla="*/ 0 w 487680"/>
              <a:gd name="connsiteY10" fmla="*/ 144780 h 54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680" h="541020">
                <a:moveTo>
                  <a:pt x="0" y="144780"/>
                </a:moveTo>
                <a:lnTo>
                  <a:pt x="160020" y="0"/>
                </a:lnTo>
                <a:lnTo>
                  <a:pt x="175260" y="91440"/>
                </a:lnTo>
                <a:lnTo>
                  <a:pt x="266700" y="198120"/>
                </a:lnTo>
                <a:lnTo>
                  <a:pt x="320040" y="281940"/>
                </a:lnTo>
                <a:lnTo>
                  <a:pt x="426720" y="342900"/>
                </a:lnTo>
                <a:lnTo>
                  <a:pt x="487680" y="396240"/>
                </a:lnTo>
                <a:lnTo>
                  <a:pt x="350520" y="541020"/>
                </a:lnTo>
                <a:lnTo>
                  <a:pt x="213360" y="381000"/>
                </a:lnTo>
                <a:lnTo>
                  <a:pt x="68580" y="236220"/>
                </a:lnTo>
                <a:lnTo>
                  <a:pt x="0" y="14478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143500" y="4594860"/>
            <a:ext cx="289560" cy="434340"/>
          </a:xfrm>
          <a:custGeom>
            <a:avLst/>
            <a:gdLst>
              <a:gd name="connsiteX0" fmla="*/ 60960 w 289560"/>
              <a:gd name="connsiteY0" fmla="*/ 0 h 434340"/>
              <a:gd name="connsiteX1" fmla="*/ 0 w 289560"/>
              <a:gd name="connsiteY1" fmla="*/ 76200 h 434340"/>
              <a:gd name="connsiteX2" fmla="*/ 15240 w 289560"/>
              <a:gd name="connsiteY2" fmla="*/ 182880 h 434340"/>
              <a:gd name="connsiteX3" fmla="*/ 137160 w 289560"/>
              <a:gd name="connsiteY3" fmla="*/ 281940 h 434340"/>
              <a:gd name="connsiteX4" fmla="*/ 137160 w 289560"/>
              <a:gd name="connsiteY4" fmla="*/ 304800 h 434340"/>
              <a:gd name="connsiteX5" fmla="*/ 76200 w 289560"/>
              <a:gd name="connsiteY5" fmla="*/ 350520 h 434340"/>
              <a:gd name="connsiteX6" fmla="*/ 167640 w 289560"/>
              <a:gd name="connsiteY6" fmla="*/ 434340 h 434340"/>
              <a:gd name="connsiteX7" fmla="*/ 289560 w 289560"/>
              <a:gd name="connsiteY7" fmla="*/ 289560 h 434340"/>
              <a:gd name="connsiteX8" fmla="*/ 60960 w 289560"/>
              <a:gd name="connsiteY8" fmla="*/ 0 h 434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9560" h="434340">
                <a:moveTo>
                  <a:pt x="60960" y="0"/>
                </a:moveTo>
                <a:lnTo>
                  <a:pt x="0" y="76200"/>
                </a:lnTo>
                <a:lnTo>
                  <a:pt x="15240" y="182880"/>
                </a:lnTo>
                <a:lnTo>
                  <a:pt x="137160" y="281940"/>
                </a:lnTo>
                <a:lnTo>
                  <a:pt x="137160" y="304800"/>
                </a:lnTo>
                <a:lnTo>
                  <a:pt x="76200" y="350520"/>
                </a:lnTo>
                <a:lnTo>
                  <a:pt x="167640" y="434340"/>
                </a:lnTo>
                <a:lnTo>
                  <a:pt x="289560" y="289560"/>
                </a:lnTo>
                <a:lnTo>
                  <a:pt x="60960" y="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5974080" y="3924300"/>
            <a:ext cx="556260" cy="662940"/>
          </a:xfrm>
          <a:custGeom>
            <a:avLst/>
            <a:gdLst>
              <a:gd name="connsiteX0" fmla="*/ 121920 w 556260"/>
              <a:gd name="connsiteY0" fmla="*/ 373380 h 662940"/>
              <a:gd name="connsiteX1" fmla="*/ 0 w 556260"/>
              <a:gd name="connsiteY1" fmla="*/ 472440 h 662940"/>
              <a:gd name="connsiteX2" fmla="*/ 144780 w 556260"/>
              <a:gd name="connsiteY2" fmla="*/ 662940 h 662940"/>
              <a:gd name="connsiteX3" fmla="*/ 289560 w 556260"/>
              <a:gd name="connsiteY3" fmla="*/ 563880 h 662940"/>
              <a:gd name="connsiteX4" fmla="*/ 350520 w 556260"/>
              <a:gd name="connsiteY4" fmla="*/ 525780 h 662940"/>
              <a:gd name="connsiteX5" fmla="*/ 426720 w 556260"/>
              <a:gd name="connsiteY5" fmla="*/ 457200 h 662940"/>
              <a:gd name="connsiteX6" fmla="*/ 335280 w 556260"/>
              <a:gd name="connsiteY6" fmla="*/ 365760 h 662940"/>
              <a:gd name="connsiteX7" fmla="*/ 518160 w 556260"/>
              <a:gd name="connsiteY7" fmla="*/ 228600 h 662940"/>
              <a:gd name="connsiteX8" fmla="*/ 441960 w 556260"/>
              <a:gd name="connsiteY8" fmla="*/ 129540 h 662940"/>
              <a:gd name="connsiteX9" fmla="*/ 556260 w 556260"/>
              <a:gd name="connsiteY9" fmla="*/ 68580 h 662940"/>
              <a:gd name="connsiteX10" fmla="*/ 556260 w 556260"/>
              <a:gd name="connsiteY10" fmla="*/ 38100 h 662940"/>
              <a:gd name="connsiteX11" fmla="*/ 419100 w 556260"/>
              <a:gd name="connsiteY11" fmla="*/ 0 h 662940"/>
              <a:gd name="connsiteX12" fmla="*/ 236220 w 556260"/>
              <a:gd name="connsiteY12" fmla="*/ 182880 h 662940"/>
              <a:gd name="connsiteX13" fmla="*/ 342900 w 556260"/>
              <a:gd name="connsiteY13" fmla="*/ 304800 h 662940"/>
              <a:gd name="connsiteX14" fmla="*/ 228600 w 556260"/>
              <a:gd name="connsiteY14" fmla="*/ 388620 h 662940"/>
              <a:gd name="connsiteX15" fmla="*/ 152400 w 556260"/>
              <a:gd name="connsiteY15" fmla="*/ 434340 h 662940"/>
              <a:gd name="connsiteX16" fmla="*/ 121920 w 556260"/>
              <a:gd name="connsiteY16" fmla="*/ 373380 h 662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56260" h="662940">
                <a:moveTo>
                  <a:pt x="121920" y="373380"/>
                </a:moveTo>
                <a:lnTo>
                  <a:pt x="0" y="472440"/>
                </a:lnTo>
                <a:lnTo>
                  <a:pt x="144780" y="662940"/>
                </a:lnTo>
                <a:lnTo>
                  <a:pt x="289560" y="563880"/>
                </a:lnTo>
                <a:lnTo>
                  <a:pt x="350520" y="525780"/>
                </a:lnTo>
                <a:lnTo>
                  <a:pt x="426720" y="457200"/>
                </a:lnTo>
                <a:lnTo>
                  <a:pt x="335280" y="365760"/>
                </a:lnTo>
                <a:lnTo>
                  <a:pt x="518160" y="228600"/>
                </a:lnTo>
                <a:lnTo>
                  <a:pt x="441960" y="129540"/>
                </a:lnTo>
                <a:lnTo>
                  <a:pt x="556260" y="68580"/>
                </a:lnTo>
                <a:lnTo>
                  <a:pt x="556260" y="38100"/>
                </a:lnTo>
                <a:lnTo>
                  <a:pt x="419100" y="0"/>
                </a:lnTo>
                <a:lnTo>
                  <a:pt x="236220" y="182880"/>
                </a:lnTo>
                <a:lnTo>
                  <a:pt x="342900" y="304800"/>
                </a:lnTo>
                <a:lnTo>
                  <a:pt x="228600" y="388620"/>
                </a:lnTo>
                <a:lnTo>
                  <a:pt x="152400" y="434340"/>
                </a:lnTo>
                <a:lnTo>
                  <a:pt x="121920" y="37338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512820" y="3299460"/>
            <a:ext cx="220980" cy="396240"/>
          </a:xfrm>
          <a:custGeom>
            <a:avLst/>
            <a:gdLst>
              <a:gd name="connsiteX0" fmla="*/ 91440 w 220980"/>
              <a:gd name="connsiteY0" fmla="*/ 0 h 396240"/>
              <a:gd name="connsiteX1" fmla="*/ 175260 w 220980"/>
              <a:gd name="connsiteY1" fmla="*/ 76200 h 396240"/>
              <a:gd name="connsiteX2" fmla="*/ 152400 w 220980"/>
              <a:gd name="connsiteY2" fmla="*/ 137160 h 396240"/>
              <a:gd name="connsiteX3" fmla="*/ 205740 w 220980"/>
              <a:gd name="connsiteY3" fmla="*/ 266700 h 396240"/>
              <a:gd name="connsiteX4" fmla="*/ 220980 w 220980"/>
              <a:gd name="connsiteY4" fmla="*/ 312420 h 396240"/>
              <a:gd name="connsiteX5" fmla="*/ 129540 w 220980"/>
              <a:gd name="connsiteY5" fmla="*/ 396240 h 396240"/>
              <a:gd name="connsiteX6" fmla="*/ 38100 w 220980"/>
              <a:gd name="connsiteY6" fmla="*/ 312420 h 396240"/>
              <a:gd name="connsiteX7" fmla="*/ 0 w 220980"/>
              <a:gd name="connsiteY7" fmla="*/ 251460 h 396240"/>
              <a:gd name="connsiteX8" fmla="*/ 53340 w 220980"/>
              <a:gd name="connsiteY8" fmla="*/ 60960 h 396240"/>
              <a:gd name="connsiteX9" fmla="*/ 91440 w 220980"/>
              <a:gd name="connsiteY9" fmla="*/ 0 h 39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80" h="396240">
                <a:moveTo>
                  <a:pt x="91440" y="0"/>
                </a:moveTo>
                <a:lnTo>
                  <a:pt x="175260" y="76200"/>
                </a:lnTo>
                <a:lnTo>
                  <a:pt x="152400" y="137160"/>
                </a:lnTo>
                <a:lnTo>
                  <a:pt x="205740" y="266700"/>
                </a:lnTo>
                <a:lnTo>
                  <a:pt x="220980" y="312420"/>
                </a:lnTo>
                <a:lnTo>
                  <a:pt x="129540" y="396240"/>
                </a:lnTo>
                <a:lnTo>
                  <a:pt x="38100" y="312420"/>
                </a:lnTo>
                <a:lnTo>
                  <a:pt x="0" y="251460"/>
                </a:lnTo>
                <a:lnTo>
                  <a:pt x="53340" y="60960"/>
                </a:lnTo>
                <a:lnTo>
                  <a:pt x="91440" y="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3642360" y="3726180"/>
            <a:ext cx="373380" cy="335280"/>
          </a:xfrm>
          <a:custGeom>
            <a:avLst/>
            <a:gdLst>
              <a:gd name="connsiteX0" fmla="*/ 38100 w 373380"/>
              <a:gd name="connsiteY0" fmla="*/ 91440 h 335280"/>
              <a:gd name="connsiteX1" fmla="*/ 129540 w 373380"/>
              <a:gd name="connsiteY1" fmla="*/ 0 h 335280"/>
              <a:gd name="connsiteX2" fmla="*/ 220980 w 373380"/>
              <a:gd name="connsiteY2" fmla="*/ 99060 h 335280"/>
              <a:gd name="connsiteX3" fmla="*/ 312420 w 373380"/>
              <a:gd name="connsiteY3" fmla="*/ 53340 h 335280"/>
              <a:gd name="connsiteX4" fmla="*/ 373380 w 373380"/>
              <a:gd name="connsiteY4" fmla="*/ 236220 h 335280"/>
              <a:gd name="connsiteX5" fmla="*/ 320040 w 373380"/>
              <a:gd name="connsiteY5" fmla="*/ 274320 h 335280"/>
              <a:gd name="connsiteX6" fmla="*/ 236220 w 373380"/>
              <a:gd name="connsiteY6" fmla="*/ 274320 h 335280"/>
              <a:gd name="connsiteX7" fmla="*/ 160020 w 373380"/>
              <a:gd name="connsiteY7" fmla="*/ 335280 h 335280"/>
              <a:gd name="connsiteX8" fmla="*/ 0 w 373380"/>
              <a:gd name="connsiteY8" fmla="*/ 129540 h 335280"/>
              <a:gd name="connsiteX9" fmla="*/ 38100 w 373380"/>
              <a:gd name="connsiteY9" fmla="*/ 91440 h 33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380" h="335280">
                <a:moveTo>
                  <a:pt x="38100" y="91440"/>
                </a:moveTo>
                <a:lnTo>
                  <a:pt x="129540" y="0"/>
                </a:lnTo>
                <a:lnTo>
                  <a:pt x="220980" y="99060"/>
                </a:lnTo>
                <a:lnTo>
                  <a:pt x="312420" y="53340"/>
                </a:lnTo>
                <a:lnTo>
                  <a:pt x="373380" y="236220"/>
                </a:lnTo>
                <a:lnTo>
                  <a:pt x="320040" y="274320"/>
                </a:lnTo>
                <a:lnTo>
                  <a:pt x="236220" y="274320"/>
                </a:lnTo>
                <a:lnTo>
                  <a:pt x="160020" y="335280"/>
                </a:lnTo>
                <a:lnTo>
                  <a:pt x="0" y="129540"/>
                </a:lnTo>
                <a:lnTo>
                  <a:pt x="38100" y="9144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349240" y="2446020"/>
            <a:ext cx="220980" cy="167640"/>
          </a:xfrm>
          <a:custGeom>
            <a:avLst/>
            <a:gdLst>
              <a:gd name="connsiteX0" fmla="*/ 0 w 220980"/>
              <a:gd name="connsiteY0" fmla="*/ 68580 h 167640"/>
              <a:gd name="connsiteX1" fmla="*/ 83820 w 220980"/>
              <a:gd name="connsiteY1" fmla="*/ 0 h 167640"/>
              <a:gd name="connsiteX2" fmla="*/ 220980 w 220980"/>
              <a:gd name="connsiteY2" fmla="*/ 0 h 167640"/>
              <a:gd name="connsiteX3" fmla="*/ 205740 w 220980"/>
              <a:gd name="connsiteY3" fmla="*/ 137160 h 167640"/>
              <a:gd name="connsiteX4" fmla="*/ 106680 w 220980"/>
              <a:gd name="connsiteY4" fmla="*/ 167640 h 167640"/>
              <a:gd name="connsiteX5" fmla="*/ 0 w 220980"/>
              <a:gd name="connsiteY5" fmla="*/ 6858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980" h="167640">
                <a:moveTo>
                  <a:pt x="0" y="68580"/>
                </a:moveTo>
                <a:lnTo>
                  <a:pt x="83820" y="0"/>
                </a:lnTo>
                <a:lnTo>
                  <a:pt x="220980" y="0"/>
                </a:lnTo>
                <a:lnTo>
                  <a:pt x="205740" y="137160"/>
                </a:lnTo>
                <a:lnTo>
                  <a:pt x="106680" y="167640"/>
                </a:lnTo>
                <a:lnTo>
                  <a:pt x="0" y="6858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684520" y="2796540"/>
            <a:ext cx="236220" cy="213360"/>
          </a:xfrm>
          <a:custGeom>
            <a:avLst/>
            <a:gdLst>
              <a:gd name="connsiteX0" fmla="*/ 0 w 236220"/>
              <a:gd name="connsiteY0" fmla="*/ 106680 h 213360"/>
              <a:gd name="connsiteX1" fmla="*/ 53340 w 236220"/>
              <a:gd name="connsiteY1" fmla="*/ 0 h 213360"/>
              <a:gd name="connsiteX2" fmla="*/ 236220 w 236220"/>
              <a:gd name="connsiteY2" fmla="*/ 76200 h 213360"/>
              <a:gd name="connsiteX3" fmla="*/ 220980 w 236220"/>
              <a:gd name="connsiteY3" fmla="*/ 160020 h 213360"/>
              <a:gd name="connsiteX4" fmla="*/ 160020 w 236220"/>
              <a:gd name="connsiteY4" fmla="*/ 213360 h 213360"/>
              <a:gd name="connsiteX5" fmla="*/ 0 w 236220"/>
              <a:gd name="connsiteY5" fmla="*/ 106680 h 21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220" h="213360">
                <a:moveTo>
                  <a:pt x="0" y="106680"/>
                </a:moveTo>
                <a:lnTo>
                  <a:pt x="53340" y="0"/>
                </a:lnTo>
                <a:lnTo>
                  <a:pt x="236220" y="76200"/>
                </a:lnTo>
                <a:lnTo>
                  <a:pt x="220980" y="160020"/>
                </a:lnTo>
                <a:lnTo>
                  <a:pt x="160020" y="213360"/>
                </a:lnTo>
                <a:lnTo>
                  <a:pt x="0" y="10668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069080" y="5143500"/>
            <a:ext cx="251460" cy="259080"/>
          </a:xfrm>
          <a:custGeom>
            <a:avLst/>
            <a:gdLst>
              <a:gd name="connsiteX0" fmla="*/ 0 w 251460"/>
              <a:gd name="connsiteY0" fmla="*/ 152400 h 259080"/>
              <a:gd name="connsiteX1" fmla="*/ 182880 w 251460"/>
              <a:gd name="connsiteY1" fmla="*/ 0 h 259080"/>
              <a:gd name="connsiteX2" fmla="*/ 251460 w 251460"/>
              <a:gd name="connsiteY2" fmla="*/ 76200 h 259080"/>
              <a:gd name="connsiteX3" fmla="*/ 152400 w 251460"/>
              <a:gd name="connsiteY3" fmla="*/ 160020 h 259080"/>
              <a:gd name="connsiteX4" fmla="*/ 182880 w 251460"/>
              <a:gd name="connsiteY4" fmla="*/ 198120 h 259080"/>
              <a:gd name="connsiteX5" fmla="*/ 114300 w 251460"/>
              <a:gd name="connsiteY5" fmla="*/ 259080 h 259080"/>
              <a:gd name="connsiteX6" fmla="*/ 0 w 251460"/>
              <a:gd name="connsiteY6" fmla="*/ 152400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460" h="259080">
                <a:moveTo>
                  <a:pt x="0" y="152400"/>
                </a:moveTo>
                <a:lnTo>
                  <a:pt x="182880" y="0"/>
                </a:lnTo>
                <a:lnTo>
                  <a:pt x="251460" y="76200"/>
                </a:lnTo>
                <a:lnTo>
                  <a:pt x="152400" y="160020"/>
                </a:lnTo>
                <a:lnTo>
                  <a:pt x="182880" y="198120"/>
                </a:lnTo>
                <a:lnTo>
                  <a:pt x="114300" y="25908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381500" y="5554980"/>
            <a:ext cx="655320" cy="510540"/>
          </a:xfrm>
          <a:custGeom>
            <a:avLst/>
            <a:gdLst>
              <a:gd name="connsiteX0" fmla="*/ 0 w 655320"/>
              <a:gd name="connsiteY0" fmla="*/ 106680 h 510540"/>
              <a:gd name="connsiteX1" fmla="*/ 137160 w 655320"/>
              <a:gd name="connsiteY1" fmla="*/ 0 h 510540"/>
              <a:gd name="connsiteX2" fmla="*/ 281940 w 655320"/>
              <a:gd name="connsiteY2" fmla="*/ 213360 h 510540"/>
              <a:gd name="connsiteX3" fmla="*/ 396240 w 655320"/>
              <a:gd name="connsiteY3" fmla="*/ 220980 h 510540"/>
              <a:gd name="connsiteX4" fmla="*/ 541020 w 655320"/>
              <a:gd name="connsiteY4" fmla="*/ 99060 h 510540"/>
              <a:gd name="connsiteX5" fmla="*/ 655320 w 655320"/>
              <a:gd name="connsiteY5" fmla="*/ 236220 h 510540"/>
              <a:gd name="connsiteX6" fmla="*/ 320040 w 655320"/>
              <a:gd name="connsiteY6" fmla="*/ 510540 h 510540"/>
              <a:gd name="connsiteX7" fmla="*/ 213360 w 655320"/>
              <a:gd name="connsiteY7" fmla="*/ 411480 h 510540"/>
              <a:gd name="connsiteX8" fmla="*/ 0 w 655320"/>
              <a:gd name="connsiteY8" fmla="*/ 10668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5320" h="510540">
                <a:moveTo>
                  <a:pt x="0" y="106680"/>
                </a:moveTo>
                <a:lnTo>
                  <a:pt x="137160" y="0"/>
                </a:lnTo>
                <a:lnTo>
                  <a:pt x="281940" y="213360"/>
                </a:lnTo>
                <a:lnTo>
                  <a:pt x="396240" y="220980"/>
                </a:lnTo>
                <a:lnTo>
                  <a:pt x="541020" y="99060"/>
                </a:lnTo>
                <a:lnTo>
                  <a:pt x="655320" y="236220"/>
                </a:lnTo>
                <a:lnTo>
                  <a:pt x="320040" y="510540"/>
                </a:lnTo>
                <a:lnTo>
                  <a:pt x="213360" y="411480"/>
                </a:lnTo>
                <a:lnTo>
                  <a:pt x="0" y="106680"/>
                </a:lnTo>
                <a:close/>
              </a:path>
            </a:pathLst>
          </a:custGeom>
          <a:solidFill>
            <a:srgbClr val="FFFF00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2362200" y="4046220"/>
            <a:ext cx="624840" cy="868680"/>
          </a:xfrm>
          <a:custGeom>
            <a:avLst/>
            <a:gdLst>
              <a:gd name="connsiteX0" fmla="*/ 228600 w 624840"/>
              <a:gd name="connsiteY0" fmla="*/ 746760 h 868680"/>
              <a:gd name="connsiteX1" fmla="*/ 342900 w 624840"/>
              <a:gd name="connsiteY1" fmla="*/ 868680 h 868680"/>
              <a:gd name="connsiteX2" fmla="*/ 449580 w 624840"/>
              <a:gd name="connsiteY2" fmla="*/ 701040 h 868680"/>
              <a:gd name="connsiteX3" fmla="*/ 342900 w 624840"/>
              <a:gd name="connsiteY3" fmla="*/ 579120 h 868680"/>
              <a:gd name="connsiteX4" fmla="*/ 624840 w 624840"/>
              <a:gd name="connsiteY4" fmla="*/ 335280 h 868680"/>
              <a:gd name="connsiteX5" fmla="*/ 510540 w 624840"/>
              <a:gd name="connsiteY5" fmla="*/ 198120 h 868680"/>
              <a:gd name="connsiteX6" fmla="*/ 624840 w 624840"/>
              <a:gd name="connsiteY6" fmla="*/ 99060 h 868680"/>
              <a:gd name="connsiteX7" fmla="*/ 541020 w 624840"/>
              <a:gd name="connsiteY7" fmla="*/ 0 h 868680"/>
              <a:gd name="connsiteX8" fmla="*/ 381000 w 624840"/>
              <a:gd name="connsiteY8" fmla="*/ 160020 h 868680"/>
              <a:gd name="connsiteX9" fmla="*/ 495300 w 624840"/>
              <a:gd name="connsiteY9" fmla="*/ 266700 h 868680"/>
              <a:gd name="connsiteX10" fmla="*/ 396240 w 624840"/>
              <a:gd name="connsiteY10" fmla="*/ 342900 h 868680"/>
              <a:gd name="connsiteX11" fmla="*/ 472440 w 624840"/>
              <a:gd name="connsiteY11" fmla="*/ 403860 h 868680"/>
              <a:gd name="connsiteX12" fmla="*/ 335280 w 624840"/>
              <a:gd name="connsiteY12" fmla="*/ 548640 h 868680"/>
              <a:gd name="connsiteX13" fmla="*/ 243840 w 624840"/>
              <a:gd name="connsiteY13" fmla="*/ 556260 h 868680"/>
              <a:gd name="connsiteX14" fmla="*/ 83820 w 624840"/>
              <a:gd name="connsiteY14" fmla="*/ 426720 h 868680"/>
              <a:gd name="connsiteX15" fmla="*/ 0 w 624840"/>
              <a:gd name="connsiteY15" fmla="*/ 502920 h 868680"/>
              <a:gd name="connsiteX16" fmla="*/ 76200 w 624840"/>
              <a:gd name="connsiteY16" fmla="*/ 601980 h 868680"/>
              <a:gd name="connsiteX17" fmla="*/ 160020 w 624840"/>
              <a:gd name="connsiteY17" fmla="*/ 571500 h 868680"/>
              <a:gd name="connsiteX18" fmla="*/ 312420 w 624840"/>
              <a:gd name="connsiteY18" fmla="*/ 640080 h 868680"/>
              <a:gd name="connsiteX19" fmla="*/ 228600 w 624840"/>
              <a:gd name="connsiteY19" fmla="*/ 74676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4840" h="868680">
                <a:moveTo>
                  <a:pt x="228600" y="746760"/>
                </a:moveTo>
                <a:lnTo>
                  <a:pt x="342900" y="868680"/>
                </a:lnTo>
                <a:lnTo>
                  <a:pt x="449580" y="701040"/>
                </a:lnTo>
                <a:lnTo>
                  <a:pt x="342900" y="579120"/>
                </a:lnTo>
                <a:lnTo>
                  <a:pt x="624840" y="335280"/>
                </a:lnTo>
                <a:lnTo>
                  <a:pt x="510540" y="198120"/>
                </a:lnTo>
                <a:lnTo>
                  <a:pt x="624840" y="99060"/>
                </a:lnTo>
                <a:lnTo>
                  <a:pt x="541020" y="0"/>
                </a:lnTo>
                <a:lnTo>
                  <a:pt x="381000" y="160020"/>
                </a:lnTo>
                <a:lnTo>
                  <a:pt x="495300" y="266700"/>
                </a:lnTo>
                <a:lnTo>
                  <a:pt x="396240" y="342900"/>
                </a:lnTo>
                <a:lnTo>
                  <a:pt x="472440" y="403860"/>
                </a:lnTo>
                <a:lnTo>
                  <a:pt x="335280" y="548640"/>
                </a:lnTo>
                <a:lnTo>
                  <a:pt x="243840" y="556260"/>
                </a:lnTo>
                <a:lnTo>
                  <a:pt x="83820" y="426720"/>
                </a:lnTo>
                <a:lnTo>
                  <a:pt x="0" y="502920"/>
                </a:lnTo>
                <a:lnTo>
                  <a:pt x="76200" y="601980"/>
                </a:lnTo>
                <a:lnTo>
                  <a:pt x="160020" y="571500"/>
                </a:lnTo>
                <a:lnTo>
                  <a:pt x="312420" y="640080"/>
                </a:lnTo>
                <a:lnTo>
                  <a:pt x="228600" y="74676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3657600" y="4373880"/>
            <a:ext cx="167640" cy="228600"/>
          </a:xfrm>
          <a:custGeom>
            <a:avLst/>
            <a:gdLst>
              <a:gd name="connsiteX0" fmla="*/ 0 w 167640"/>
              <a:gd name="connsiteY0" fmla="*/ 99060 h 228600"/>
              <a:gd name="connsiteX1" fmla="*/ 83820 w 167640"/>
              <a:gd name="connsiteY1" fmla="*/ 228600 h 228600"/>
              <a:gd name="connsiteX2" fmla="*/ 152400 w 167640"/>
              <a:gd name="connsiteY2" fmla="*/ 167640 h 228600"/>
              <a:gd name="connsiteX3" fmla="*/ 167640 w 167640"/>
              <a:gd name="connsiteY3" fmla="*/ 91440 h 228600"/>
              <a:gd name="connsiteX4" fmla="*/ 106680 w 167640"/>
              <a:gd name="connsiteY4" fmla="*/ 0 h 228600"/>
              <a:gd name="connsiteX5" fmla="*/ 0 w 167640"/>
              <a:gd name="connsiteY5" fmla="*/ 9906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" h="228600">
                <a:moveTo>
                  <a:pt x="0" y="99060"/>
                </a:moveTo>
                <a:lnTo>
                  <a:pt x="83820" y="228600"/>
                </a:lnTo>
                <a:lnTo>
                  <a:pt x="152400" y="167640"/>
                </a:lnTo>
                <a:lnTo>
                  <a:pt x="167640" y="91440"/>
                </a:lnTo>
                <a:lnTo>
                  <a:pt x="106680" y="0"/>
                </a:lnTo>
                <a:lnTo>
                  <a:pt x="0" y="99060"/>
                </a:lnTo>
                <a:close/>
              </a:path>
            </a:pathLst>
          </a:custGeom>
          <a:solidFill>
            <a:srgbClr val="FFFF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3200400" y="4175760"/>
            <a:ext cx="419100" cy="220980"/>
          </a:xfrm>
          <a:custGeom>
            <a:avLst/>
            <a:gdLst>
              <a:gd name="connsiteX0" fmla="*/ 60960 w 419100"/>
              <a:gd name="connsiteY0" fmla="*/ 137160 h 220980"/>
              <a:gd name="connsiteX1" fmla="*/ 213360 w 419100"/>
              <a:gd name="connsiteY1" fmla="*/ 0 h 220980"/>
              <a:gd name="connsiteX2" fmla="*/ 228600 w 419100"/>
              <a:gd name="connsiteY2" fmla="*/ 45720 h 220980"/>
              <a:gd name="connsiteX3" fmla="*/ 320040 w 419100"/>
              <a:gd name="connsiteY3" fmla="*/ 0 h 220980"/>
              <a:gd name="connsiteX4" fmla="*/ 388620 w 419100"/>
              <a:gd name="connsiteY4" fmla="*/ 7620 h 220980"/>
              <a:gd name="connsiteX5" fmla="*/ 419100 w 419100"/>
              <a:gd name="connsiteY5" fmla="*/ 45720 h 220980"/>
              <a:gd name="connsiteX6" fmla="*/ 320040 w 419100"/>
              <a:gd name="connsiteY6" fmla="*/ 106680 h 220980"/>
              <a:gd name="connsiteX7" fmla="*/ 266700 w 419100"/>
              <a:gd name="connsiteY7" fmla="*/ 53340 h 220980"/>
              <a:gd name="connsiteX8" fmla="*/ 182880 w 419100"/>
              <a:gd name="connsiteY8" fmla="*/ 137160 h 220980"/>
              <a:gd name="connsiteX9" fmla="*/ 76200 w 419100"/>
              <a:gd name="connsiteY9" fmla="*/ 220980 h 220980"/>
              <a:gd name="connsiteX10" fmla="*/ 0 w 419100"/>
              <a:gd name="connsiteY10" fmla="*/ 137160 h 220980"/>
              <a:gd name="connsiteX11" fmla="*/ 68580 w 419100"/>
              <a:gd name="connsiteY11" fmla="*/ 76200 h 220980"/>
              <a:gd name="connsiteX12" fmla="*/ 60960 w 419100"/>
              <a:gd name="connsiteY12" fmla="*/ 13716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9100" h="220980">
                <a:moveTo>
                  <a:pt x="60960" y="137160"/>
                </a:moveTo>
                <a:lnTo>
                  <a:pt x="213360" y="0"/>
                </a:lnTo>
                <a:lnTo>
                  <a:pt x="228600" y="45720"/>
                </a:lnTo>
                <a:lnTo>
                  <a:pt x="320040" y="0"/>
                </a:lnTo>
                <a:lnTo>
                  <a:pt x="388620" y="7620"/>
                </a:lnTo>
                <a:lnTo>
                  <a:pt x="419100" y="45720"/>
                </a:lnTo>
                <a:lnTo>
                  <a:pt x="320040" y="106680"/>
                </a:lnTo>
                <a:lnTo>
                  <a:pt x="266700" y="53340"/>
                </a:lnTo>
                <a:lnTo>
                  <a:pt x="182880" y="137160"/>
                </a:lnTo>
                <a:lnTo>
                  <a:pt x="76200" y="220980"/>
                </a:lnTo>
                <a:lnTo>
                  <a:pt x="0" y="137160"/>
                </a:lnTo>
                <a:lnTo>
                  <a:pt x="68580" y="76200"/>
                </a:lnTo>
                <a:lnTo>
                  <a:pt x="60960" y="137160"/>
                </a:lnTo>
                <a:close/>
              </a:path>
            </a:pathLst>
          </a:custGeom>
          <a:solidFill>
            <a:srgbClr val="FFFF0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2499360" y="3558540"/>
            <a:ext cx="411480" cy="701040"/>
          </a:xfrm>
          <a:custGeom>
            <a:avLst/>
            <a:gdLst>
              <a:gd name="connsiteX0" fmla="*/ 38100 w 411480"/>
              <a:gd name="connsiteY0" fmla="*/ 121920 h 701040"/>
              <a:gd name="connsiteX1" fmla="*/ 121920 w 411480"/>
              <a:gd name="connsiteY1" fmla="*/ 236220 h 701040"/>
              <a:gd name="connsiteX2" fmla="*/ 38100 w 411480"/>
              <a:gd name="connsiteY2" fmla="*/ 320040 h 701040"/>
              <a:gd name="connsiteX3" fmla="*/ 129540 w 411480"/>
              <a:gd name="connsiteY3" fmla="*/ 365760 h 701040"/>
              <a:gd name="connsiteX4" fmla="*/ 236220 w 411480"/>
              <a:gd name="connsiteY4" fmla="*/ 251460 h 701040"/>
              <a:gd name="connsiteX5" fmla="*/ 304800 w 411480"/>
              <a:gd name="connsiteY5" fmla="*/ 335280 h 701040"/>
              <a:gd name="connsiteX6" fmla="*/ 144780 w 411480"/>
              <a:gd name="connsiteY6" fmla="*/ 525780 h 701040"/>
              <a:gd name="connsiteX7" fmla="*/ 0 w 411480"/>
              <a:gd name="connsiteY7" fmla="*/ 701040 h 701040"/>
              <a:gd name="connsiteX8" fmla="*/ 0 w 411480"/>
              <a:gd name="connsiteY8" fmla="*/ 701040 h 701040"/>
              <a:gd name="connsiteX9" fmla="*/ 365760 w 411480"/>
              <a:gd name="connsiteY9" fmla="*/ 365760 h 701040"/>
              <a:gd name="connsiteX10" fmla="*/ 411480 w 411480"/>
              <a:gd name="connsiteY10" fmla="*/ 289560 h 701040"/>
              <a:gd name="connsiteX11" fmla="*/ 144780 w 411480"/>
              <a:gd name="connsiteY11" fmla="*/ 0 h 701040"/>
              <a:gd name="connsiteX12" fmla="*/ 38100 w 411480"/>
              <a:gd name="connsiteY12" fmla="*/ 121920 h 701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1480" h="701040">
                <a:moveTo>
                  <a:pt x="38100" y="121920"/>
                </a:moveTo>
                <a:lnTo>
                  <a:pt x="121920" y="236220"/>
                </a:lnTo>
                <a:lnTo>
                  <a:pt x="38100" y="320040"/>
                </a:lnTo>
                <a:lnTo>
                  <a:pt x="129540" y="365760"/>
                </a:lnTo>
                <a:lnTo>
                  <a:pt x="236220" y="251460"/>
                </a:lnTo>
                <a:lnTo>
                  <a:pt x="304800" y="335280"/>
                </a:lnTo>
                <a:lnTo>
                  <a:pt x="144780" y="525780"/>
                </a:lnTo>
                <a:lnTo>
                  <a:pt x="0" y="701040"/>
                </a:lnTo>
                <a:lnTo>
                  <a:pt x="0" y="701040"/>
                </a:lnTo>
                <a:lnTo>
                  <a:pt x="365760" y="365760"/>
                </a:lnTo>
                <a:lnTo>
                  <a:pt x="411480" y="289560"/>
                </a:lnTo>
                <a:lnTo>
                  <a:pt x="144780" y="0"/>
                </a:lnTo>
                <a:lnTo>
                  <a:pt x="38100" y="121920"/>
                </a:lnTo>
                <a:close/>
              </a:path>
            </a:pathLst>
          </a:custGeom>
          <a:solidFill>
            <a:srgbClr val="FFFF00">
              <a:alpha val="6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2929890" y="4853940"/>
            <a:ext cx="541020" cy="65532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3924300" y="2876550"/>
            <a:ext cx="1019175" cy="2067221"/>
          </a:xfrm>
          <a:custGeom>
            <a:avLst/>
            <a:gdLst>
              <a:gd name="connsiteX0" fmla="*/ 0 w 1019175"/>
              <a:gd name="connsiteY0" fmla="*/ 1905000 h 2067221"/>
              <a:gd name="connsiteX1" fmla="*/ 57150 w 1019175"/>
              <a:gd name="connsiteY1" fmla="*/ 1981200 h 2067221"/>
              <a:gd name="connsiteX2" fmla="*/ 104775 w 1019175"/>
              <a:gd name="connsiteY2" fmla="*/ 2028825 h 2067221"/>
              <a:gd name="connsiteX3" fmla="*/ 152400 w 1019175"/>
              <a:gd name="connsiteY3" fmla="*/ 2066925 h 2067221"/>
              <a:gd name="connsiteX4" fmla="*/ 209550 w 1019175"/>
              <a:gd name="connsiteY4" fmla="*/ 2047875 h 2067221"/>
              <a:gd name="connsiteX5" fmla="*/ 342900 w 1019175"/>
              <a:gd name="connsiteY5" fmla="*/ 2019300 h 2067221"/>
              <a:gd name="connsiteX6" fmla="*/ 371475 w 1019175"/>
              <a:gd name="connsiteY6" fmla="*/ 2009775 h 2067221"/>
              <a:gd name="connsiteX7" fmla="*/ 428625 w 1019175"/>
              <a:gd name="connsiteY7" fmla="*/ 1971675 h 2067221"/>
              <a:gd name="connsiteX8" fmla="*/ 447675 w 1019175"/>
              <a:gd name="connsiteY8" fmla="*/ 1914525 h 2067221"/>
              <a:gd name="connsiteX9" fmla="*/ 495300 w 1019175"/>
              <a:gd name="connsiteY9" fmla="*/ 1857375 h 2067221"/>
              <a:gd name="connsiteX10" fmla="*/ 523875 w 1019175"/>
              <a:gd name="connsiteY10" fmla="*/ 1828800 h 2067221"/>
              <a:gd name="connsiteX11" fmla="*/ 542925 w 1019175"/>
              <a:gd name="connsiteY11" fmla="*/ 1800225 h 2067221"/>
              <a:gd name="connsiteX12" fmla="*/ 552450 w 1019175"/>
              <a:gd name="connsiteY12" fmla="*/ 1771650 h 2067221"/>
              <a:gd name="connsiteX13" fmla="*/ 609600 w 1019175"/>
              <a:gd name="connsiteY13" fmla="*/ 1733550 h 2067221"/>
              <a:gd name="connsiteX14" fmla="*/ 638175 w 1019175"/>
              <a:gd name="connsiteY14" fmla="*/ 1714500 h 2067221"/>
              <a:gd name="connsiteX15" fmla="*/ 657225 w 1019175"/>
              <a:gd name="connsiteY15" fmla="*/ 1685925 h 2067221"/>
              <a:gd name="connsiteX16" fmla="*/ 685800 w 1019175"/>
              <a:gd name="connsiteY16" fmla="*/ 1676400 h 2067221"/>
              <a:gd name="connsiteX17" fmla="*/ 714375 w 1019175"/>
              <a:gd name="connsiteY17" fmla="*/ 1657350 h 2067221"/>
              <a:gd name="connsiteX18" fmla="*/ 771525 w 1019175"/>
              <a:gd name="connsiteY18" fmla="*/ 1619250 h 2067221"/>
              <a:gd name="connsiteX19" fmla="*/ 790575 w 1019175"/>
              <a:gd name="connsiteY19" fmla="*/ 1590675 h 2067221"/>
              <a:gd name="connsiteX20" fmla="*/ 847725 w 1019175"/>
              <a:gd name="connsiteY20" fmla="*/ 1571625 h 2067221"/>
              <a:gd name="connsiteX21" fmla="*/ 876300 w 1019175"/>
              <a:gd name="connsiteY21" fmla="*/ 1552575 h 2067221"/>
              <a:gd name="connsiteX22" fmla="*/ 904875 w 1019175"/>
              <a:gd name="connsiteY22" fmla="*/ 1543050 h 2067221"/>
              <a:gd name="connsiteX23" fmla="*/ 962025 w 1019175"/>
              <a:gd name="connsiteY23" fmla="*/ 1504950 h 2067221"/>
              <a:gd name="connsiteX24" fmla="*/ 990600 w 1019175"/>
              <a:gd name="connsiteY24" fmla="*/ 1485900 h 2067221"/>
              <a:gd name="connsiteX25" fmla="*/ 1019175 w 1019175"/>
              <a:gd name="connsiteY25" fmla="*/ 1428750 h 2067221"/>
              <a:gd name="connsiteX26" fmla="*/ 1009650 w 1019175"/>
              <a:gd name="connsiteY26" fmla="*/ 1333500 h 2067221"/>
              <a:gd name="connsiteX27" fmla="*/ 990600 w 1019175"/>
              <a:gd name="connsiteY27" fmla="*/ 1304925 h 2067221"/>
              <a:gd name="connsiteX28" fmla="*/ 933450 w 1019175"/>
              <a:gd name="connsiteY28" fmla="*/ 1257300 h 2067221"/>
              <a:gd name="connsiteX29" fmla="*/ 857250 w 1019175"/>
              <a:gd name="connsiteY29" fmla="*/ 1190625 h 2067221"/>
              <a:gd name="connsiteX30" fmla="*/ 828675 w 1019175"/>
              <a:gd name="connsiteY30" fmla="*/ 1171575 h 2067221"/>
              <a:gd name="connsiteX31" fmla="*/ 781050 w 1019175"/>
              <a:gd name="connsiteY31" fmla="*/ 1085850 h 2067221"/>
              <a:gd name="connsiteX32" fmla="*/ 742950 w 1019175"/>
              <a:gd name="connsiteY32" fmla="*/ 1028700 h 2067221"/>
              <a:gd name="connsiteX33" fmla="*/ 723900 w 1019175"/>
              <a:gd name="connsiteY33" fmla="*/ 1000125 h 2067221"/>
              <a:gd name="connsiteX34" fmla="*/ 695325 w 1019175"/>
              <a:gd name="connsiteY34" fmla="*/ 971550 h 2067221"/>
              <a:gd name="connsiteX35" fmla="*/ 685800 w 1019175"/>
              <a:gd name="connsiteY35" fmla="*/ 942975 h 2067221"/>
              <a:gd name="connsiteX36" fmla="*/ 657225 w 1019175"/>
              <a:gd name="connsiteY36" fmla="*/ 904875 h 2067221"/>
              <a:gd name="connsiteX37" fmla="*/ 619125 w 1019175"/>
              <a:gd name="connsiteY37" fmla="*/ 847725 h 2067221"/>
              <a:gd name="connsiteX38" fmla="*/ 600075 w 1019175"/>
              <a:gd name="connsiteY38" fmla="*/ 819150 h 2067221"/>
              <a:gd name="connsiteX39" fmla="*/ 581025 w 1019175"/>
              <a:gd name="connsiteY39" fmla="*/ 790575 h 2067221"/>
              <a:gd name="connsiteX40" fmla="*/ 552450 w 1019175"/>
              <a:gd name="connsiteY40" fmla="*/ 733425 h 2067221"/>
              <a:gd name="connsiteX41" fmla="*/ 542925 w 1019175"/>
              <a:gd name="connsiteY41" fmla="*/ 704850 h 2067221"/>
              <a:gd name="connsiteX42" fmla="*/ 495300 w 1019175"/>
              <a:gd name="connsiteY42" fmla="*/ 647700 h 2067221"/>
              <a:gd name="connsiteX43" fmla="*/ 485775 w 1019175"/>
              <a:gd name="connsiteY43" fmla="*/ 619125 h 2067221"/>
              <a:gd name="connsiteX44" fmla="*/ 428625 w 1019175"/>
              <a:gd name="connsiteY44" fmla="*/ 581025 h 2067221"/>
              <a:gd name="connsiteX45" fmla="*/ 409575 w 1019175"/>
              <a:gd name="connsiteY45" fmla="*/ 552450 h 2067221"/>
              <a:gd name="connsiteX46" fmla="*/ 438150 w 1019175"/>
              <a:gd name="connsiteY46" fmla="*/ 466725 h 2067221"/>
              <a:gd name="connsiteX47" fmla="*/ 466725 w 1019175"/>
              <a:gd name="connsiteY47" fmla="*/ 438150 h 2067221"/>
              <a:gd name="connsiteX48" fmla="*/ 514350 w 1019175"/>
              <a:gd name="connsiteY48" fmla="*/ 390525 h 2067221"/>
              <a:gd name="connsiteX49" fmla="*/ 561975 w 1019175"/>
              <a:gd name="connsiteY49" fmla="*/ 333375 h 2067221"/>
              <a:gd name="connsiteX50" fmla="*/ 609600 w 1019175"/>
              <a:gd name="connsiteY50" fmla="*/ 285750 h 2067221"/>
              <a:gd name="connsiteX51" fmla="*/ 657225 w 1019175"/>
              <a:gd name="connsiteY51" fmla="*/ 228600 h 2067221"/>
              <a:gd name="connsiteX52" fmla="*/ 685800 w 1019175"/>
              <a:gd name="connsiteY52" fmla="*/ 209550 h 2067221"/>
              <a:gd name="connsiteX53" fmla="*/ 695325 w 1019175"/>
              <a:gd name="connsiteY53" fmla="*/ 180975 h 2067221"/>
              <a:gd name="connsiteX54" fmla="*/ 666750 w 1019175"/>
              <a:gd name="connsiteY54" fmla="*/ 123825 h 2067221"/>
              <a:gd name="connsiteX55" fmla="*/ 638175 w 1019175"/>
              <a:gd name="connsiteY55" fmla="*/ 114300 h 2067221"/>
              <a:gd name="connsiteX56" fmla="*/ 619125 w 1019175"/>
              <a:gd name="connsiteY56" fmla="*/ 57150 h 2067221"/>
              <a:gd name="connsiteX57" fmla="*/ 647700 w 1019175"/>
              <a:gd name="connsiteY57" fmla="*/ 28575 h 2067221"/>
              <a:gd name="connsiteX58" fmla="*/ 666750 w 1019175"/>
              <a:gd name="connsiteY58" fmla="*/ 0 h 2067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019175" h="2067221">
                <a:moveTo>
                  <a:pt x="0" y="1905000"/>
                </a:moveTo>
                <a:cubicBezTo>
                  <a:pt x="60047" y="2005079"/>
                  <a:pt x="-2373" y="1909773"/>
                  <a:pt x="57150" y="1981200"/>
                </a:cubicBezTo>
                <a:cubicBezTo>
                  <a:pt x="96837" y="2028825"/>
                  <a:pt x="52388" y="1993900"/>
                  <a:pt x="104775" y="2028825"/>
                </a:cubicBezTo>
                <a:cubicBezTo>
                  <a:pt x="116991" y="2047149"/>
                  <a:pt x="123843" y="2070098"/>
                  <a:pt x="152400" y="2066925"/>
                </a:cubicBezTo>
                <a:cubicBezTo>
                  <a:pt x="172358" y="2064707"/>
                  <a:pt x="189743" y="2051176"/>
                  <a:pt x="209550" y="2047875"/>
                </a:cubicBezTo>
                <a:cubicBezTo>
                  <a:pt x="257511" y="2039882"/>
                  <a:pt x="295432" y="2035123"/>
                  <a:pt x="342900" y="2019300"/>
                </a:cubicBezTo>
                <a:cubicBezTo>
                  <a:pt x="352425" y="2016125"/>
                  <a:pt x="362698" y="2014651"/>
                  <a:pt x="371475" y="2009775"/>
                </a:cubicBezTo>
                <a:cubicBezTo>
                  <a:pt x="391489" y="1998656"/>
                  <a:pt x="428625" y="1971675"/>
                  <a:pt x="428625" y="1971675"/>
                </a:cubicBezTo>
                <a:cubicBezTo>
                  <a:pt x="434975" y="1952625"/>
                  <a:pt x="433476" y="1928724"/>
                  <a:pt x="447675" y="1914525"/>
                </a:cubicBezTo>
                <a:cubicBezTo>
                  <a:pt x="531157" y="1831043"/>
                  <a:pt x="428995" y="1936941"/>
                  <a:pt x="495300" y="1857375"/>
                </a:cubicBezTo>
                <a:cubicBezTo>
                  <a:pt x="503924" y="1847027"/>
                  <a:pt x="515251" y="1839148"/>
                  <a:pt x="523875" y="1828800"/>
                </a:cubicBezTo>
                <a:cubicBezTo>
                  <a:pt x="531204" y="1820006"/>
                  <a:pt x="537805" y="1810464"/>
                  <a:pt x="542925" y="1800225"/>
                </a:cubicBezTo>
                <a:cubicBezTo>
                  <a:pt x="547415" y="1791245"/>
                  <a:pt x="545350" y="1778750"/>
                  <a:pt x="552450" y="1771650"/>
                </a:cubicBezTo>
                <a:cubicBezTo>
                  <a:pt x="568639" y="1755461"/>
                  <a:pt x="590550" y="1746250"/>
                  <a:pt x="609600" y="1733550"/>
                </a:cubicBezTo>
                <a:lnTo>
                  <a:pt x="638175" y="1714500"/>
                </a:lnTo>
                <a:cubicBezTo>
                  <a:pt x="644525" y="1704975"/>
                  <a:pt x="648286" y="1693076"/>
                  <a:pt x="657225" y="1685925"/>
                </a:cubicBezTo>
                <a:cubicBezTo>
                  <a:pt x="665065" y="1679653"/>
                  <a:pt x="676820" y="1680890"/>
                  <a:pt x="685800" y="1676400"/>
                </a:cubicBezTo>
                <a:cubicBezTo>
                  <a:pt x="696039" y="1671280"/>
                  <a:pt x="705581" y="1664679"/>
                  <a:pt x="714375" y="1657350"/>
                </a:cubicBezTo>
                <a:cubicBezTo>
                  <a:pt x="761941" y="1617712"/>
                  <a:pt x="721307" y="1635989"/>
                  <a:pt x="771525" y="1619250"/>
                </a:cubicBezTo>
                <a:cubicBezTo>
                  <a:pt x="777875" y="1609725"/>
                  <a:pt x="780867" y="1596742"/>
                  <a:pt x="790575" y="1590675"/>
                </a:cubicBezTo>
                <a:cubicBezTo>
                  <a:pt x="807603" y="1580032"/>
                  <a:pt x="831017" y="1582764"/>
                  <a:pt x="847725" y="1571625"/>
                </a:cubicBezTo>
                <a:cubicBezTo>
                  <a:pt x="857250" y="1565275"/>
                  <a:pt x="866061" y="1557695"/>
                  <a:pt x="876300" y="1552575"/>
                </a:cubicBezTo>
                <a:cubicBezTo>
                  <a:pt x="885280" y="1548085"/>
                  <a:pt x="896098" y="1547926"/>
                  <a:pt x="904875" y="1543050"/>
                </a:cubicBezTo>
                <a:cubicBezTo>
                  <a:pt x="924889" y="1531931"/>
                  <a:pt x="942975" y="1517650"/>
                  <a:pt x="962025" y="1504950"/>
                </a:cubicBezTo>
                <a:lnTo>
                  <a:pt x="990600" y="1485900"/>
                </a:lnTo>
                <a:cubicBezTo>
                  <a:pt x="1000232" y="1471453"/>
                  <a:pt x="1019175" y="1448468"/>
                  <a:pt x="1019175" y="1428750"/>
                </a:cubicBezTo>
                <a:cubicBezTo>
                  <a:pt x="1019175" y="1396842"/>
                  <a:pt x="1016825" y="1364591"/>
                  <a:pt x="1009650" y="1333500"/>
                </a:cubicBezTo>
                <a:cubicBezTo>
                  <a:pt x="1007076" y="1322346"/>
                  <a:pt x="997929" y="1313719"/>
                  <a:pt x="990600" y="1304925"/>
                </a:cubicBezTo>
                <a:cubicBezTo>
                  <a:pt x="967681" y="1277423"/>
                  <a:pt x="961547" y="1276031"/>
                  <a:pt x="933450" y="1257300"/>
                </a:cubicBezTo>
                <a:cubicBezTo>
                  <a:pt x="901700" y="1209675"/>
                  <a:pt x="923925" y="1235075"/>
                  <a:pt x="857250" y="1190625"/>
                </a:cubicBezTo>
                <a:lnTo>
                  <a:pt x="828675" y="1171575"/>
                </a:lnTo>
                <a:cubicBezTo>
                  <a:pt x="811910" y="1121280"/>
                  <a:pt x="824719" y="1151354"/>
                  <a:pt x="781050" y="1085850"/>
                </a:cubicBezTo>
                <a:lnTo>
                  <a:pt x="742950" y="1028700"/>
                </a:lnTo>
                <a:cubicBezTo>
                  <a:pt x="736600" y="1019175"/>
                  <a:pt x="731995" y="1008220"/>
                  <a:pt x="723900" y="1000125"/>
                </a:cubicBezTo>
                <a:lnTo>
                  <a:pt x="695325" y="971550"/>
                </a:lnTo>
                <a:cubicBezTo>
                  <a:pt x="692150" y="962025"/>
                  <a:pt x="690781" y="951692"/>
                  <a:pt x="685800" y="942975"/>
                </a:cubicBezTo>
                <a:cubicBezTo>
                  <a:pt x="677924" y="929192"/>
                  <a:pt x="666329" y="917880"/>
                  <a:pt x="657225" y="904875"/>
                </a:cubicBezTo>
                <a:cubicBezTo>
                  <a:pt x="644095" y="886118"/>
                  <a:pt x="631825" y="866775"/>
                  <a:pt x="619125" y="847725"/>
                </a:cubicBezTo>
                <a:lnTo>
                  <a:pt x="600075" y="819150"/>
                </a:lnTo>
                <a:cubicBezTo>
                  <a:pt x="593725" y="809625"/>
                  <a:pt x="584645" y="801435"/>
                  <a:pt x="581025" y="790575"/>
                </a:cubicBezTo>
                <a:cubicBezTo>
                  <a:pt x="557084" y="718751"/>
                  <a:pt x="589379" y="807283"/>
                  <a:pt x="552450" y="733425"/>
                </a:cubicBezTo>
                <a:cubicBezTo>
                  <a:pt x="547960" y="724445"/>
                  <a:pt x="548494" y="713204"/>
                  <a:pt x="542925" y="704850"/>
                </a:cubicBezTo>
                <a:cubicBezTo>
                  <a:pt x="500794" y="641653"/>
                  <a:pt x="526463" y="710026"/>
                  <a:pt x="495300" y="647700"/>
                </a:cubicBezTo>
                <a:cubicBezTo>
                  <a:pt x="490810" y="638720"/>
                  <a:pt x="492875" y="626225"/>
                  <a:pt x="485775" y="619125"/>
                </a:cubicBezTo>
                <a:cubicBezTo>
                  <a:pt x="469586" y="602936"/>
                  <a:pt x="428625" y="581025"/>
                  <a:pt x="428625" y="581025"/>
                </a:cubicBezTo>
                <a:cubicBezTo>
                  <a:pt x="422275" y="571500"/>
                  <a:pt x="410839" y="563828"/>
                  <a:pt x="409575" y="552450"/>
                </a:cubicBezTo>
                <a:cubicBezTo>
                  <a:pt x="405684" y="517429"/>
                  <a:pt x="417455" y="491559"/>
                  <a:pt x="438150" y="466725"/>
                </a:cubicBezTo>
                <a:cubicBezTo>
                  <a:pt x="446774" y="456377"/>
                  <a:pt x="458101" y="448498"/>
                  <a:pt x="466725" y="438150"/>
                </a:cubicBezTo>
                <a:cubicBezTo>
                  <a:pt x="506412" y="390525"/>
                  <a:pt x="461963" y="425450"/>
                  <a:pt x="514350" y="390525"/>
                </a:cubicBezTo>
                <a:cubicBezTo>
                  <a:pt x="561648" y="319579"/>
                  <a:pt x="500859" y="406714"/>
                  <a:pt x="561975" y="333375"/>
                </a:cubicBezTo>
                <a:cubicBezTo>
                  <a:pt x="601662" y="285750"/>
                  <a:pt x="557213" y="320675"/>
                  <a:pt x="609600" y="285750"/>
                </a:cubicBezTo>
                <a:cubicBezTo>
                  <a:pt x="628331" y="257653"/>
                  <a:pt x="629723" y="251519"/>
                  <a:pt x="657225" y="228600"/>
                </a:cubicBezTo>
                <a:cubicBezTo>
                  <a:pt x="666019" y="221271"/>
                  <a:pt x="676275" y="215900"/>
                  <a:pt x="685800" y="209550"/>
                </a:cubicBezTo>
                <a:cubicBezTo>
                  <a:pt x="688975" y="200025"/>
                  <a:pt x="695325" y="191015"/>
                  <a:pt x="695325" y="180975"/>
                </a:cubicBezTo>
                <a:cubicBezTo>
                  <a:pt x="695325" y="167171"/>
                  <a:pt x="676382" y="131530"/>
                  <a:pt x="666750" y="123825"/>
                </a:cubicBezTo>
                <a:cubicBezTo>
                  <a:pt x="658910" y="117553"/>
                  <a:pt x="647700" y="117475"/>
                  <a:pt x="638175" y="114300"/>
                </a:cubicBezTo>
                <a:cubicBezTo>
                  <a:pt x="631825" y="95250"/>
                  <a:pt x="604926" y="71349"/>
                  <a:pt x="619125" y="57150"/>
                </a:cubicBezTo>
                <a:cubicBezTo>
                  <a:pt x="628650" y="47625"/>
                  <a:pt x="639076" y="38923"/>
                  <a:pt x="647700" y="28575"/>
                </a:cubicBezTo>
                <a:cubicBezTo>
                  <a:pt x="655029" y="19781"/>
                  <a:pt x="666750" y="0"/>
                  <a:pt x="66675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4772025" y="1971675"/>
            <a:ext cx="571500" cy="1305888"/>
          </a:xfrm>
          <a:custGeom>
            <a:avLst/>
            <a:gdLst>
              <a:gd name="connsiteX0" fmla="*/ 571500 w 571500"/>
              <a:gd name="connsiteY0" fmla="*/ 0 h 1305888"/>
              <a:gd name="connsiteX1" fmla="*/ 523875 w 571500"/>
              <a:gd name="connsiteY1" fmla="*/ 9525 h 1305888"/>
              <a:gd name="connsiteX2" fmla="*/ 466725 w 571500"/>
              <a:gd name="connsiteY2" fmla="*/ 47625 h 1305888"/>
              <a:gd name="connsiteX3" fmla="*/ 438150 w 571500"/>
              <a:gd name="connsiteY3" fmla="*/ 66675 h 1305888"/>
              <a:gd name="connsiteX4" fmla="*/ 409575 w 571500"/>
              <a:gd name="connsiteY4" fmla="*/ 85725 h 1305888"/>
              <a:gd name="connsiteX5" fmla="*/ 381000 w 571500"/>
              <a:gd name="connsiteY5" fmla="*/ 104775 h 1305888"/>
              <a:gd name="connsiteX6" fmla="*/ 352425 w 571500"/>
              <a:gd name="connsiteY6" fmla="*/ 161925 h 1305888"/>
              <a:gd name="connsiteX7" fmla="*/ 295275 w 571500"/>
              <a:gd name="connsiteY7" fmla="*/ 171450 h 1305888"/>
              <a:gd name="connsiteX8" fmla="*/ 333375 w 571500"/>
              <a:gd name="connsiteY8" fmla="*/ 190500 h 1305888"/>
              <a:gd name="connsiteX9" fmla="*/ 361950 w 571500"/>
              <a:gd name="connsiteY9" fmla="*/ 200025 h 1305888"/>
              <a:gd name="connsiteX10" fmla="*/ 390525 w 571500"/>
              <a:gd name="connsiteY10" fmla="*/ 219075 h 1305888"/>
              <a:gd name="connsiteX11" fmla="*/ 400050 w 571500"/>
              <a:gd name="connsiteY11" fmla="*/ 247650 h 1305888"/>
              <a:gd name="connsiteX12" fmla="*/ 428625 w 571500"/>
              <a:gd name="connsiteY12" fmla="*/ 257175 h 1305888"/>
              <a:gd name="connsiteX13" fmla="*/ 457200 w 571500"/>
              <a:gd name="connsiteY13" fmla="*/ 285750 h 1305888"/>
              <a:gd name="connsiteX14" fmla="*/ 381000 w 571500"/>
              <a:gd name="connsiteY14" fmla="*/ 333375 h 1305888"/>
              <a:gd name="connsiteX15" fmla="*/ 323850 w 571500"/>
              <a:gd name="connsiteY15" fmla="*/ 361950 h 1305888"/>
              <a:gd name="connsiteX16" fmla="*/ 295275 w 571500"/>
              <a:gd name="connsiteY16" fmla="*/ 381000 h 1305888"/>
              <a:gd name="connsiteX17" fmla="*/ 238125 w 571500"/>
              <a:gd name="connsiteY17" fmla="*/ 400050 h 1305888"/>
              <a:gd name="connsiteX18" fmla="*/ 180975 w 571500"/>
              <a:gd name="connsiteY18" fmla="*/ 428625 h 1305888"/>
              <a:gd name="connsiteX19" fmla="*/ 123825 w 571500"/>
              <a:gd name="connsiteY19" fmla="*/ 457200 h 1305888"/>
              <a:gd name="connsiteX20" fmla="*/ 104775 w 571500"/>
              <a:gd name="connsiteY20" fmla="*/ 485775 h 1305888"/>
              <a:gd name="connsiteX21" fmla="*/ 142875 w 571500"/>
              <a:gd name="connsiteY21" fmla="*/ 523875 h 1305888"/>
              <a:gd name="connsiteX22" fmla="*/ 171450 w 571500"/>
              <a:gd name="connsiteY22" fmla="*/ 542925 h 1305888"/>
              <a:gd name="connsiteX23" fmla="*/ 180975 w 571500"/>
              <a:gd name="connsiteY23" fmla="*/ 571500 h 1305888"/>
              <a:gd name="connsiteX24" fmla="*/ 200025 w 571500"/>
              <a:gd name="connsiteY24" fmla="*/ 638175 h 1305888"/>
              <a:gd name="connsiteX25" fmla="*/ 219075 w 571500"/>
              <a:gd name="connsiteY25" fmla="*/ 666750 h 1305888"/>
              <a:gd name="connsiteX26" fmla="*/ 247650 w 571500"/>
              <a:gd name="connsiteY26" fmla="*/ 723900 h 1305888"/>
              <a:gd name="connsiteX27" fmla="*/ 276225 w 571500"/>
              <a:gd name="connsiteY27" fmla="*/ 742950 h 1305888"/>
              <a:gd name="connsiteX28" fmla="*/ 190500 w 571500"/>
              <a:gd name="connsiteY28" fmla="*/ 781050 h 1305888"/>
              <a:gd name="connsiteX29" fmla="*/ 161925 w 571500"/>
              <a:gd name="connsiteY29" fmla="*/ 790575 h 1305888"/>
              <a:gd name="connsiteX30" fmla="*/ 104775 w 571500"/>
              <a:gd name="connsiteY30" fmla="*/ 819150 h 1305888"/>
              <a:gd name="connsiteX31" fmla="*/ 66675 w 571500"/>
              <a:gd name="connsiteY31" fmla="*/ 866775 h 1305888"/>
              <a:gd name="connsiteX32" fmla="*/ 0 w 571500"/>
              <a:gd name="connsiteY32" fmla="*/ 942975 h 1305888"/>
              <a:gd name="connsiteX33" fmla="*/ 28575 w 571500"/>
              <a:gd name="connsiteY33" fmla="*/ 1000125 h 1305888"/>
              <a:gd name="connsiteX34" fmla="*/ 57150 w 571500"/>
              <a:gd name="connsiteY34" fmla="*/ 1028700 h 1305888"/>
              <a:gd name="connsiteX35" fmla="*/ 76200 w 571500"/>
              <a:gd name="connsiteY35" fmla="*/ 1057275 h 1305888"/>
              <a:gd name="connsiteX36" fmla="*/ 104775 w 571500"/>
              <a:gd name="connsiteY36" fmla="*/ 1085850 h 1305888"/>
              <a:gd name="connsiteX37" fmla="*/ 171450 w 571500"/>
              <a:gd name="connsiteY37" fmla="*/ 1171575 h 1305888"/>
              <a:gd name="connsiteX38" fmla="*/ 200025 w 571500"/>
              <a:gd name="connsiteY38" fmla="*/ 1181100 h 1305888"/>
              <a:gd name="connsiteX39" fmla="*/ 190500 w 571500"/>
              <a:gd name="connsiteY39" fmla="*/ 1209675 h 1305888"/>
              <a:gd name="connsiteX40" fmla="*/ 161925 w 571500"/>
              <a:gd name="connsiteY40" fmla="*/ 1219200 h 1305888"/>
              <a:gd name="connsiteX41" fmla="*/ 104775 w 571500"/>
              <a:gd name="connsiteY41" fmla="*/ 1257300 h 1305888"/>
              <a:gd name="connsiteX42" fmla="*/ 76200 w 571500"/>
              <a:gd name="connsiteY42" fmla="*/ 1276350 h 1305888"/>
              <a:gd name="connsiteX43" fmla="*/ 57150 w 571500"/>
              <a:gd name="connsiteY43" fmla="*/ 1304925 h 1305888"/>
              <a:gd name="connsiteX44" fmla="*/ 28575 w 571500"/>
              <a:gd name="connsiteY44" fmla="*/ 1266825 h 1305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71500" h="1305888">
                <a:moveTo>
                  <a:pt x="571500" y="0"/>
                </a:moveTo>
                <a:cubicBezTo>
                  <a:pt x="555625" y="3175"/>
                  <a:pt x="538613" y="2826"/>
                  <a:pt x="523875" y="9525"/>
                </a:cubicBezTo>
                <a:cubicBezTo>
                  <a:pt x="503032" y="18999"/>
                  <a:pt x="485775" y="34925"/>
                  <a:pt x="466725" y="47625"/>
                </a:cubicBezTo>
                <a:lnTo>
                  <a:pt x="438150" y="66675"/>
                </a:lnTo>
                <a:lnTo>
                  <a:pt x="409575" y="85725"/>
                </a:lnTo>
                <a:lnTo>
                  <a:pt x="381000" y="104775"/>
                </a:lnTo>
                <a:cubicBezTo>
                  <a:pt x="376492" y="118299"/>
                  <a:pt x="367197" y="154539"/>
                  <a:pt x="352425" y="161925"/>
                </a:cubicBezTo>
                <a:cubicBezTo>
                  <a:pt x="335151" y="170562"/>
                  <a:pt x="314325" y="168275"/>
                  <a:pt x="295275" y="171450"/>
                </a:cubicBezTo>
                <a:cubicBezTo>
                  <a:pt x="307975" y="177800"/>
                  <a:pt x="320324" y="184907"/>
                  <a:pt x="333375" y="190500"/>
                </a:cubicBezTo>
                <a:cubicBezTo>
                  <a:pt x="342603" y="194455"/>
                  <a:pt x="352970" y="195535"/>
                  <a:pt x="361950" y="200025"/>
                </a:cubicBezTo>
                <a:cubicBezTo>
                  <a:pt x="372189" y="205145"/>
                  <a:pt x="381000" y="212725"/>
                  <a:pt x="390525" y="219075"/>
                </a:cubicBezTo>
                <a:cubicBezTo>
                  <a:pt x="393700" y="228600"/>
                  <a:pt x="392950" y="240550"/>
                  <a:pt x="400050" y="247650"/>
                </a:cubicBezTo>
                <a:cubicBezTo>
                  <a:pt x="407150" y="254750"/>
                  <a:pt x="420271" y="251606"/>
                  <a:pt x="428625" y="257175"/>
                </a:cubicBezTo>
                <a:cubicBezTo>
                  <a:pt x="439833" y="264647"/>
                  <a:pt x="447675" y="276225"/>
                  <a:pt x="457200" y="285750"/>
                </a:cubicBezTo>
                <a:cubicBezTo>
                  <a:pt x="411503" y="354296"/>
                  <a:pt x="476214" y="269899"/>
                  <a:pt x="381000" y="333375"/>
                </a:cubicBezTo>
                <a:cubicBezTo>
                  <a:pt x="299108" y="387970"/>
                  <a:pt x="402720" y="322515"/>
                  <a:pt x="323850" y="361950"/>
                </a:cubicBezTo>
                <a:cubicBezTo>
                  <a:pt x="313611" y="367070"/>
                  <a:pt x="305736" y="376351"/>
                  <a:pt x="295275" y="381000"/>
                </a:cubicBezTo>
                <a:cubicBezTo>
                  <a:pt x="276925" y="389155"/>
                  <a:pt x="254833" y="388911"/>
                  <a:pt x="238125" y="400050"/>
                </a:cubicBezTo>
                <a:cubicBezTo>
                  <a:pt x="156233" y="454645"/>
                  <a:pt x="259845" y="389190"/>
                  <a:pt x="180975" y="428625"/>
                </a:cubicBezTo>
                <a:cubicBezTo>
                  <a:pt x="107117" y="465554"/>
                  <a:pt x="195649" y="433259"/>
                  <a:pt x="123825" y="457200"/>
                </a:cubicBezTo>
                <a:cubicBezTo>
                  <a:pt x="117475" y="466725"/>
                  <a:pt x="106657" y="474483"/>
                  <a:pt x="104775" y="485775"/>
                </a:cubicBezTo>
                <a:cubicBezTo>
                  <a:pt x="98913" y="520944"/>
                  <a:pt x="123337" y="514106"/>
                  <a:pt x="142875" y="523875"/>
                </a:cubicBezTo>
                <a:cubicBezTo>
                  <a:pt x="153114" y="528995"/>
                  <a:pt x="161925" y="536575"/>
                  <a:pt x="171450" y="542925"/>
                </a:cubicBezTo>
                <a:cubicBezTo>
                  <a:pt x="174625" y="552450"/>
                  <a:pt x="178217" y="561846"/>
                  <a:pt x="180975" y="571500"/>
                </a:cubicBezTo>
                <a:cubicBezTo>
                  <a:pt x="185044" y="585742"/>
                  <a:pt x="192412" y="622950"/>
                  <a:pt x="200025" y="638175"/>
                </a:cubicBezTo>
                <a:cubicBezTo>
                  <a:pt x="205145" y="648414"/>
                  <a:pt x="213955" y="656511"/>
                  <a:pt x="219075" y="666750"/>
                </a:cubicBezTo>
                <a:cubicBezTo>
                  <a:pt x="234569" y="697738"/>
                  <a:pt x="220353" y="696603"/>
                  <a:pt x="247650" y="723900"/>
                </a:cubicBezTo>
                <a:cubicBezTo>
                  <a:pt x="255745" y="731995"/>
                  <a:pt x="266700" y="736600"/>
                  <a:pt x="276225" y="742950"/>
                </a:cubicBezTo>
                <a:cubicBezTo>
                  <a:pt x="230942" y="773139"/>
                  <a:pt x="258510" y="758380"/>
                  <a:pt x="190500" y="781050"/>
                </a:cubicBezTo>
                <a:cubicBezTo>
                  <a:pt x="180975" y="784225"/>
                  <a:pt x="170279" y="785006"/>
                  <a:pt x="161925" y="790575"/>
                </a:cubicBezTo>
                <a:cubicBezTo>
                  <a:pt x="124996" y="815194"/>
                  <a:pt x="144210" y="806005"/>
                  <a:pt x="104775" y="819150"/>
                </a:cubicBezTo>
                <a:cubicBezTo>
                  <a:pt x="83325" y="883500"/>
                  <a:pt x="113073" y="813749"/>
                  <a:pt x="66675" y="866775"/>
                </a:cubicBezTo>
                <a:cubicBezTo>
                  <a:pt x="-11112" y="955675"/>
                  <a:pt x="64294" y="900113"/>
                  <a:pt x="0" y="942975"/>
                </a:cubicBezTo>
                <a:cubicBezTo>
                  <a:pt x="9546" y="971614"/>
                  <a:pt x="8059" y="975506"/>
                  <a:pt x="28575" y="1000125"/>
                </a:cubicBezTo>
                <a:cubicBezTo>
                  <a:pt x="37199" y="1010473"/>
                  <a:pt x="48526" y="1018352"/>
                  <a:pt x="57150" y="1028700"/>
                </a:cubicBezTo>
                <a:cubicBezTo>
                  <a:pt x="64479" y="1037494"/>
                  <a:pt x="68871" y="1048481"/>
                  <a:pt x="76200" y="1057275"/>
                </a:cubicBezTo>
                <a:cubicBezTo>
                  <a:pt x="84824" y="1067623"/>
                  <a:pt x="96505" y="1075217"/>
                  <a:pt x="104775" y="1085850"/>
                </a:cubicBezTo>
                <a:cubicBezTo>
                  <a:pt x="125153" y="1112051"/>
                  <a:pt x="141508" y="1151614"/>
                  <a:pt x="171450" y="1171575"/>
                </a:cubicBezTo>
                <a:cubicBezTo>
                  <a:pt x="179804" y="1177144"/>
                  <a:pt x="190500" y="1177925"/>
                  <a:pt x="200025" y="1181100"/>
                </a:cubicBezTo>
                <a:cubicBezTo>
                  <a:pt x="196850" y="1190625"/>
                  <a:pt x="197600" y="1202575"/>
                  <a:pt x="190500" y="1209675"/>
                </a:cubicBezTo>
                <a:cubicBezTo>
                  <a:pt x="183400" y="1216775"/>
                  <a:pt x="170702" y="1214324"/>
                  <a:pt x="161925" y="1219200"/>
                </a:cubicBezTo>
                <a:cubicBezTo>
                  <a:pt x="141911" y="1230319"/>
                  <a:pt x="123825" y="1244600"/>
                  <a:pt x="104775" y="1257300"/>
                </a:cubicBezTo>
                <a:lnTo>
                  <a:pt x="76200" y="1276350"/>
                </a:lnTo>
                <a:cubicBezTo>
                  <a:pt x="69850" y="1285875"/>
                  <a:pt x="68375" y="1302680"/>
                  <a:pt x="57150" y="1304925"/>
                </a:cubicBezTo>
                <a:cubicBezTo>
                  <a:pt x="23291" y="1311697"/>
                  <a:pt x="28575" y="1281045"/>
                  <a:pt x="28575" y="1266825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37560" y="4773930"/>
            <a:ext cx="777240" cy="815340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11040" y="1531620"/>
            <a:ext cx="777240" cy="815340"/>
          </a:xfrm>
          <a:prstGeom prst="ellipse">
            <a:avLst/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533400" y="2537460"/>
            <a:ext cx="11430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Traffic </a:t>
            </a:r>
            <a:endParaRPr lang="en-US" b="1" dirty="0"/>
          </a:p>
          <a:p>
            <a:r>
              <a:rPr lang="en-US" b="1" dirty="0" smtClean="0"/>
              <a:t>locations</a:t>
            </a:r>
          </a:p>
        </p:txBody>
      </p:sp>
      <p:cxnSp>
        <p:nvCxnSpPr>
          <p:cNvPr id="31" name="Straight Arrow Connector 30"/>
          <p:cNvCxnSpPr>
            <a:stCxn id="29" idx="3"/>
          </p:cNvCxnSpPr>
          <p:nvPr/>
        </p:nvCxnSpPr>
        <p:spPr>
          <a:xfrm flipV="1">
            <a:off x="1676400" y="1971675"/>
            <a:ext cx="3200400" cy="88895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9" idx="3"/>
          </p:cNvCxnSpPr>
          <p:nvPr/>
        </p:nvCxnSpPr>
        <p:spPr>
          <a:xfrm>
            <a:off x="1676400" y="2860626"/>
            <a:ext cx="1981200" cy="23133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051935" y="2682240"/>
            <a:ext cx="1607820" cy="1051560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2339340" y="3971925"/>
            <a:ext cx="1607820" cy="1051560"/>
          </a:xfrm>
          <a:prstGeom prst="round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162800" y="3183791"/>
            <a:ext cx="16002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Destinations:</a:t>
            </a:r>
          </a:p>
          <a:p>
            <a:r>
              <a:rPr lang="en-US" b="1" dirty="0" smtClean="0"/>
              <a:t>Coincide with location of employment inventory</a:t>
            </a:r>
            <a:endParaRPr lang="en-US" b="1" dirty="0"/>
          </a:p>
        </p:txBody>
      </p:sp>
      <p:cxnSp>
        <p:nvCxnSpPr>
          <p:cNvPr id="42" name="Straight Arrow Connector 41"/>
          <p:cNvCxnSpPr>
            <a:stCxn id="40" idx="1"/>
          </p:cNvCxnSpPr>
          <p:nvPr/>
        </p:nvCxnSpPr>
        <p:spPr>
          <a:xfrm flipH="1" flipV="1">
            <a:off x="4943475" y="3183791"/>
            <a:ext cx="2219325" cy="73866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1"/>
          </p:cNvCxnSpPr>
          <p:nvPr/>
        </p:nvCxnSpPr>
        <p:spPr>
          <a:xfrm flipH="1">
            <a:off x="3470910" y="3922455"/>
            <a:ext cx="3691890" cy="68002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5" grpId="0" animBg="1"/>
      <p:bldP spid="36" grpId="0" animBg="1"/>
      <p:bldP spid="38" grpId="0" animBg="1"/>
      <p:bldP spid="16" grpId="0" animBg="1"/>
      <p:bldP spid="27" grpId="0" animBg="1"/>
      <p:bldP spid="28" grpId="0" animBg="1"/>
      <p:bldP spid="32" grpId="0" animBg="1"/>
      <p:bldP spid="29" grpId="0" animBg="1"/>
      <p:bldP spid="37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Brazos County, Texas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 descr="Texas MPO Ma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19200"/>
            <a:ext cx="5795010" cy="5295900"/>
          </a:xfrm>
          <a:prstGeom prst="rect">
            <a:avLst/>
          </a:prstGeom>
          <a:noFill/>
          <a:ln w="9525"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219200"/>
            <a:ext cx="2379906" cy="33528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181600" y="4267200"/>
            <a:ext cx="3276600" cy="1524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05400" y="1600200"/>
            <a:ext cx="2561553" cy="236220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7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 Survey Activities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2012</a:t>
            </a:r>
          </a:p>
          <a:p>
            <a:r>
              <a:rPr lang="en-US" dirty="0" smtClean="0"/>
              <a:t>Household</a:t>
            </a:r>
          </a:p>
          <a:p>
            <a:r>
              <a:rPr lang="en-US" dirty="0" smtClean="0"/>
              <a:t>Workplace</a:t>
            </a:r>
          </a:p>
          <a:p>
            <a:r>
              <a:rPr lang="en-US" dirty="0" smtClean="0"/>
              <a:t>Commercial vehicle</a:t>
            </a:r>
          </a:p>
          <a:p>
            <a:r>
              <a:rPr lang="en-US" dirty="0" smtClean="0"/>
              <a:t>Special generator (i.e. St. Joe Hospital)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Targeted student travel survey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828800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360736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Additional Available Survey Data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(2006 Travel Models)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525" y="1828800"/>
            <a:ext cx="83820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2003 external station survey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External-local trips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External-through trips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Additional trips made by non-residents</a:t>
            </a:r>
          </a:p>
          <a:p>
            <a:pPr marL="685800" lvl="1"/>
            <a:endParaRPr lang="en-US" sz="2800" dirty="0" smtClean="0"/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External trip purposes are modeled by vehicle type (i.e. commercial and non-commercial)</a:t>
            </a:r>
          </a:p>
          <a:p>
            <a:pPr marL="685800" lvl="1"/>
            <a:endParaRPr lang="en-US" sz="2800" dirty="0" smtClean="0"/>
          </a:p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Potential use of passive data to update external movements</a:t>
            </a:r>
          </a:p>
          <a:p>
            <a:pPr marL="457200" indent="-228600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 Survey Challenges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" y="1676400"/>
            <a:ext cx="8382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Develop expansion factors for traditional households and student households (unrelated individuals)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Married off-campus students household will be treated in the traditional HH.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Traditional HH with TAMU student will be treated as a traditional HH.</a:t>
            </a:r>
          </a:p>
        </p:txBody>
      </p:sp>
    </p:spTree>
    <p:extLst>
      <p:ext uri="{BB962C8B-B14F-4D97-AF65-F5344CB8AC3E}">
        <p14:creationId xmlns:p14="http://schemas.microsoft.com/office/powerpoint/2010/main" val="31725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 Survey Challenges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8382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Income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Develop a rate regardless of reported income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Asked what was their portion of the rent</a:t>
            </a:r>
          </a:p>
          <a:p>
            <a:pPr marL="685800" lvl="1"/>
            <a:endParaRPr lang="en-US" sz="2800" dirty="0" smtClean="0"/>
          </a:p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Phones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/>
              <a:t>R</a:t>
            </a:r>
            <a:r>
              <a:rPr lang="en-US" sz="2800" dirty="0" smtClean="0"/>
              <a:t>egistered at parents address</a:t>
            </a:r>
          </a:p>
          <a:p>
            <a:pPr marL="685800" lvl="1"/>
            <a:endParaRPr lang="en-US" sz="2800" dirty="0" smtClean="0"/>
          </a:p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Commute trips versus intra-campus trips</a:t>
            </a:r>
          </a:p>
        </p:txBody>
      </p:sp>
    </p:spTree>
    <p:extLst>
      <p:ext uri="{BB962C8B-B14F-4D97-AF65-F5344CB8AC3E}">
        <p14:creationId xmlns:p14="http://schemas.microsoft.com/office/powerpoint/2010/main" val="218348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Travel Survey Challenges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8382000" cy="3970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Student targeted surveys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A number of them did not report a final stop or reported a final destination other than original household</a:t>
            </a:r>
          </a:p>
          <a:p>
            <a:pPr marL="685800" lvl="1"/>
            <a:endParaRPr lang="en-US" sz="2800" dirty="0" smtClean="0"/>
          </a:p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University trip purpose trip lengths may be irrelevant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Similar to airport trips</a:t>
            </a:r>
          </a:p>
          <a:p>
            <a:pPr marL="685800" lvl="1"/>
            <a:endParaRPr lang="en-US" sz="2800" dirty="0"/>
          </a:p>
          <a:p>
            <a:pPr marL="457200" indent="-228600">
              <a:buFont typeface="Arial" pitchFamily="34" charset="0"/>
              <a:buChar char="•"/>
            </a:pPr>
            <a:r>
              <a:rPr lang="en-US" sz="2800" dirty="0" smtClean="0"/>
              <a:t>Investigate rates by proximity to campus.</a:t>
            </a:r>
          </a:p>
        </p:txBody>
      </p:sp>
    </p:spTree>
    <p:extLst>
      <p:ext uri="{BB962C8B-B14F-4D97-AF65-F5344CB8AC3E}">
        <p14:creationId xmlns:p14="http://schemas.microsoft.com/office/powerpoint/2010/main" val="28966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Special Thanks…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95400"/>
            <a:ext cx="83820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/>
            <a:r>
              <a:rPr lang="en-US" sz="2800" dirty="0" smtClean="0"/>
              <a:t>Texas Department of Transportation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James Burnett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Greg Lancaster</a:t>
            </a:r>
          </a:p>
          <a:p>
            <a:pPr marL="685800" lvl="1"/>
            <a:endParaRPr lang="en-US" sz="2800" dirty="0" smtClean="0"/>
          </a:p>
          <a:p>
            <a:pPr marL="228600"/>
            <a:r>
              <a:rPr lang="en-US" sz="2800" dirty="0" smtClean="0"/>
              <a:t>Texas A&amp;M Transportation Institute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Dr. Jim Benson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Dr. David Pearson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Patti Ellis</a:t>
            </a:r>
          </a:p>
          <a:p>
            <a:pPr marL="685800" lvl="1"/>
            <a:endParaRPr lang="en-US" sz="2800" dirty="0" smtClean="0"/>
          </a:p>
          <a:p>
            <a:pPr marL="228600"/>
            <a:r>
              <a:rPr lang="en-US" sz="2800" dirty="0" smtClean="0"/>
              <a:t>Bryan-College Station MPO</a:t>
            </a:r>
          </a:p>
          <a:p>
            <a:pPr marL="914400" lvl="1" indent="-228600">
              <a:buFont typeface="Arial" pitchFamily="34" charset="0"/>
              <a:buChar char="•"/>
            </a:pPr>
            <a:r>
              <a:rPr lang="en-US" sz="2800" dirty="0" smtClean="0"/>
              <a:t>Bart </a:t>
            </a:r>
            <a:r>
              <a:rPr lang="en-US" sz="2800" dirty="0" err="1" smtClean="0"/>
              <a:t>Benthul</a:t>
            </a:r>
            <a:endParaRPr lang="en-US" sz="2800" dirty="0" smtClean="0"/>
          </a:p>
        </p:txBody>
      </p:sp>
      <p:pic>
        <p:nvPicPr>
          <p:cNvPr id="1028" name="Picture 4" descr="C:\TMMP\Presentation\txdotb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95400"/>
            <a:ext cx="1981200" cy="14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5418070"/>
            <a:ext cx="3733800" cy="7094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52825"/>
            <a:ext cx="2746460" cy="53024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499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Questions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lipped images,cropped images,cropped pictures,icons,PNG,punctuations,question marks,questions,symbols,transparent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1676400"/>
            <a:ext cx="3095625" cy="309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6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52598"/>
            <a:ext cx="3276599" cy="46160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Brazos County, Texas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100" b="1" dirty="0" smtClean="0"/>
              <a:t>Bryan-College Station</a:t>
            </a:r>
            <a:endParaRPr lang="en-US" sz="31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1752599"/>
            <a:ext cx="3276599" cy="4616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01" y="1762123"/>
            <a:ext cx="3274398" cy="46129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48" y="1780643"/>
            <a:ext cx="3261251" cy="4594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2123"/>
            <a:ext cx="3352798" cy="47234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629400" y="41238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Texas A&amp;M University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39" y="1780643"/>
            <a:ext cx="3366319" cy="474245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4724400" y="2819400"/>
            <a:ext cx="1905000" cy="1241226"/>
          </a:xfrm>
          <a:prstGeom prst="straightConnector1">
            <a:avLst/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2638425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Blinn</a:t>
            </a:r>
            <a:r>
              <a:rPr lang="en-US" b="1" dirty="0" smtClean="0"/>
              <a:t> College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76800" y="4343400"/>
            <a:ext cx="1676400" cy="0"/>
          </a:xfrm>
          <a:prstGeom prst="straightConnector1">
            <a:avLst/>
          </a:prstGeom>
          <a:ln w="34925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5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Influence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Universities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661847"/>
              </p:ext>
            </p:extLst>
          </p:nvPr>
        </p:nvGraphicFramePr>
        <p:xfrm>
          <a:off x="0" y="115193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reeform 7"/>
          <p:cNvSpPr/>
          <p:nvPr/>
        </p:nvSpPr>
        <p:spPr>
          <a:xfrm>
            <a:off x="6477000" y="2695575"/>
            <a:ext cx="457686" cy="1019175"/>
          </a:xfrm>
          <a:custGeom>
            <a:avLst/>
            <a:gdLst>
              <a:gd name="connsiteX0" fmla="*/ 0 w 457686"/>
              <a:gd name="connsiteY0" fmla="*/ 0 h 1019175"/>
              <a:gd name="connsiteX1" fmla="*/ 457200 w 457686"/>
              <a:gd name="connsiteY1" fmla="*/ 371475 h 1019175"/>
              <a:gd name="connsiteX2" fmla="*/ 95250 w 457686"/>
              <a:gd name="connsiteY2" fmla="*/ 1019175 h 1019175"/>
              <a:gd name="connsiteX3" fmla="*/ 95250 w 457686"/>
              <a:gd name="connsiteY3" fmla="*/ 1019175 h 101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686" h="1019175">
                <a:moveTo>
                  <a:pt x="0" y="0"/>
                </a:moveTo>
                <a:cubicBezTo>
                  <a:pt x="220662" y="100806"/>
                  <a:pt x="441325" y="201613"/>
                  <a:pt x="457200" y="371475"/>
                </a:cubicBezTo>
                <a:cubicBezTo>
                  <a:pt x="473075" y="541337"/>
                  <a:pt x="95250" y="1019175"/>
                  <a:pt x="95250" y="1019175"/>
                </a:cubicBezTo>
                <a:lnTo>
                  <a:pt x="95250" y="1019175"/>
                </a:ln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0" y="2667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900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“Hybrid”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Students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5" y="1143000"/>
            <a:ext cx="843738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Defining the Challenge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Traditional households versus student households</a:t>
            </a:r>
          </a:p>
          <a:p>
            <a:pPr lvl="2"/>
            <a:r>
              <a:rPr lang="en-US" dirty="0" smtClean="0"/>
              <a:t>For students – on and off-campus locations</a:t>
            </a:r>
          </a:p>
          <a:p>
            <a:pPr lvl="1"/>
            <a:r>
              <a:rPr lang="en-US" dirty="0" smtClean="0"/>
              <a:t>Income</a:t>
            </a:r>
          </a:p>
          <a:p>
            <a:pPr lvl="2"/>
            <a:r>
              <a:rPr lang="en-US" dirty="0" smtClean="0"/>
              <a:t>Incongruent</a:t>
            </a:r>
          </a:p>
          <a:p>
            <a:pPr lvl="1"/>
            <a:r>
              <a:rPr lang="en-US" dirty="0" smtClean="0"/>
              <a:t>Employment</a:t>
            </a:r>
          </a:p>
          <a:p>
            <a:pPr lvl="2"/>
            <a:r>
              <a:rPr lang="en-US" dirty="0" smtClean="0"/>
              <a:t>Non-university versus university</a:t>
            </a:r>
          </a:p>
          <a:p>
            <a:pPr lvl="2"/>
            <a:r>
              <a:rPr lang="en-US" dirty="0" smtClean="0"/>
              <a:t>Full-time, part-time, student</a:t>
            </a:r>
          </a:p>
          <a:p>
            <a:pPr lvl="2"/>
            <a:r>
              <a:rPr lang="en-US" dirty="0" smtClean="0"/>
              <a:t>Special generators of traffic</a:t>
            </a:r>
          </a:p>
        </p:txBody>
      </p:sp>
    </p:spTree>
    <p:extLst>
      <p:ext uri="{BB962C8B-B14F-4D97-AF65-F5344CB8AC3E}">
        <p14:creationId xmlns:p14="http://schemas.microsoft.com/office/powerpoint/2010/main" val="5666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“Traditional” Households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Related individuals</a:t>
            </a:r>
          </a:p>
          <a:p>
            <a:r>
              <a:rPr lang="en-US" dirty="0" smtClean="0"/>
              <a:t>One or more incomes</a:t>
            </a:r>
          </a:p>
          <a:p>
            <a:r>
              <a:rPr lang="en-US" dirty="0" smtClean="0"/>
              <a:t>Shared rides (depending on children)</a:t>
            </a:r>
          </a:p>
          <a:p>
            <a:r>
              <a:rPr lang="en-US" dirty="0" smtClean="0"/>
              <a:t>Transportation costs</a:t>
            </a:r>
          </a:p>
          <a:p>
            <a:pPr lvl="1"/>
            <a:r>
              <a:rPr lang="en-US" dirty="0" smtClean="0"/>
              <a:t>Vehicle(s)</a:t>
            </a:r>
          </a:p>
          <a:p>
            <a:pPr lvl="1"/>
            <a:r>
              <a:rPr lang="en-US" dirty="0" smtClean="0"/>
              <a:t>Vehicle maintenance/upkeep</a:t>
            </a:r>
          </a:p>
          <a:p>
            <a:pPr lvl="1"/>
            <a:r>
              <a:rPr lang="en-US" dirty="0" smtClean="0"/>
              <a:t>Daily out-of-pocket costs (i.e. gas)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0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“Traditional” Household Travel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514601"/>
            <a:ext cx="762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Home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76400" y="2667000"/>
            <a:ext cx="2057400" cy="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0" y="2514601"/>
            <a:ext cx="9144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School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23622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Served</a:t>
            </a:r>
          </a:p>
          <a:p>
            <a:pPr algn="ctr"/>
            <a:r>
              <a:rPr lang="en-US" b="1" dirty="0" smtClean="0"/>
              <a:t>Passenger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2514601"/>
            <a:ext cx="762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</a:t>
            </a:r>
            <a:endParaRPr lang="en-US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724400" y="2699267"/>
            <a:ext cx="2057400" cy="0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8950" y="3440668"/>
            <a:ext cx="762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Lunch</a:t>
            </a:r>
            <a:endParaRPr lang="en-US" b="1" dirty="0"/>
          </a:p>
        </p:txBody>
      </p:sp>
      <p:sp>
        <p:nvSpPr>
          <p:cNvPr id="14" name="Freeform 13"/>
          <p:cNvSpPr/>
          <p:nvPr/>
        </p:nvSpPr>
        <p:spPr>
          <a:xfrm>
            <a:off x="6534135" y="2743200"/>
            <a:ext cx="247665" cy="697468"/>
          </a:xfrm>
          <a:custGeom>
            <a:avLst/>
            <a:gdLst>
              <a:gd name="connsiteX0" fmla="*/ 238140 w 247665"/>
              <a:gd name="connsiteY0" fmla="*/ 0 h 1047750"/>
              <a:gd name="connsiteX1" fmla="*/ 15 w 247665"/>
              <a:gd name="connsiteY1" fmla="*/ 400050 h 1047750"/>
              <a:gd name="connsiteX2" fmla="*/ 247665 w 247665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665" h="1047750">
                <a:moveTo>
                  <a:pt x="238140" y="0"/>
                </a:moveTo>
                <a:cubicBezTo>
                  <a:pt x="118284" y="112712"/>
                  <a:pt x="-1572" y="225425"/>
                  <a:pt x="15" y="400050"/>
                </a:cubicBezTo>
                <a:cubicBezTo>
                  <a:pt x="1602" y="574675"/>
                  <a:pt x="124633" y="811212"/>
                  <a:pt x="247665" y="104775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581900" y="2743200"/>
            <a:ext cx="276462" cy="697468"/>
          </a:xfrm>
          <a:custGeom>
            <a:avLst/>
            <a:gdLst>
              <a:gd name="connsiteX0" fmla="*/ 0 w 276462"/>
              <a:gd name="connsiteY0" fmla="*/ 1066800 h 1066800"/>
              <a:gd name="connsiteX1" fmla="*/ 276225 w 276462"/>
              <a:gd name="connsiteY1" fmla="*/ 428625 h 1066800"/>
              <a:gd name="connsiteX2" fmla="*/ 38100 w 276462"/>
              <a:gd name="connsiteY2" fmla="*/ 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62" h="1066800">
                <a:moveTo>
                  <a:pt x="0" y="1066800"/>
                </a:moveTo>
                <a:cubicBezTo>
                  <a:pt x="134937" y="836612"/>
                  <a:pt x="269875" y="606425"/>
                  <a:pt x="276225" y="428625"/>
                </a:cubicBezTo>
                <a:cubicBezTo>
                  <a:pt x="282575" y="250825"/>
                  <a:pt x="160337" y="125412"/>
                  <a:pt x="38100" y="0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09800" y="1765816"/>
            <a:ext cx="462915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Fictitious Double-Income/Two-children family</a:t>
            </a:r>
            <a:endParaRPr lang="en-US" b="1" dirty="0"/>
          </a:p>
        </p:txBody>
      </p:sp>
      <p:cxnSp>
        <p:nvCxnSpPr>
          <p:cNvPr id="6" name="Elbow Connector 5"/>
          <p:cNvCxnSpPr>
            <a:stCxn id="5" idx="2"/>
          </p:cNvCxnSpPr>
          <p:nvPr/>
        </p:nvCxnSpPr>
        <p:spPr>
          <a:xfrm rot="16200000" flipH="1">
            <a:off x="1480067" y="2623066"/>
            <a:ext cx="1307069" cy="1828802"/>
          </a:xfrm>
          <a:prstGeom prst="bentConnector2">
            <a:avLst/>
          </a:prstGeom>
          <a:ln w="50800">
            <a:solidFill>
              <a:srgbClr val="FF0000"/>
            </a:solidFill>
            <a:prstDash val="sysDash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4006336"/>
            <a:ext cx="9144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School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62100" y="386783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Served</a:t>
            </a:r>
          </a:p>
          <a:p>
            <a:pPr algn="ctr"/>
            <a:r>
              <a:rPr lang="en-US" b="1" dirty="0" smtClean="0"/>
              <a:t>Passenger</a:t>
            </a:r>
            <a:endParaRPr lang="en-US" b="1" dirty="0"/>
          </a:p>
        </p:txBody>
      </p:sp>
      <p:sp>
        <p:nvSpPr>
          <p:cNvPr id="21" name="Freeform 20"/>
          <p:cNvSpPr/>
          <p:nvPr/>
        </p:nvSpPr>
        <p:spPr>
          <a:xfrm>
            <a:off x="1676400" y="2295431"/>
            <a:ext cx="4981567" cy="219170"/>
          </a:xfrm>
          <a:custGeom>
            <a:avLst/>
            <a:gdLst>
              <a:gd name="connsiteX0" fmla="*/ 5534025 w 5534025"/>
              <a:gd name="connsiteY0" fmla="*/ 171544 h 171544"/>
              <a:gd name="connsiteX1" fmla="*/ 2628900 w 5534025"/>
              <a:gd name="connsiteY1" fmla="*/ 94 h 171544"/>
              <a:gd name="connsiteX2" fmla="*/ 0 w 5534025"/>
              <a:gd name="connsiteY2" fmla="*/ 152494 h 17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34025" h="171544">
                <a:moveTo>
                  <a:pt x="5534025" y="171544"/>
                </a:moveTo>
                <a:cubicBezTo>
                  <a:pt x="4542631" y="87406"/>
                  <a:pt x="3551237" y="3269"/>
                  <a:pt x="2628900" y="94"/>
                </a:cubicBezTo>
                <a:cubicBezTo>
                  <a:pt x="1706562" y="-3081"/>
                  <a:pt x="853281" y="74706"/>
                  <a:pt x="0" y="152494"/>
                </a:cubicBezTo>
              </a:path>
            </a:pathLst>
          </a:custGeom>
          <a:noFill/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167183" y="4190998"/>
            <a:ext cx="938217" cy="13221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81600" y="4004194"/>
            <a:ext cx="76200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Work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5010150"/>
            <a:ext cx="914400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Dinner/Errand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036092" y="4871650"/>
            <a:ext cx="1131091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Soccer Fields</a:t>
            </a:r>
            <a:endParaRPr lang="en-US" b="1" dirty="0"/>
          </a:p>
        </p:txBody>
      </p:sp>
      <p:cxnSp>
        <p:nvCxnSpPr>
          <p:cNvPr id="30" name="Elbow Connector 29"/>
          <p:cNvCxnSpPr>
            <a:stCxn id="24" idx="2"/>
            <a:endCxn id="26" idx="3"/>
          </p:cNvCxnSpPr>
          <p:nvPr/>
        </p:nvCxnSpPr>
        <p:spPr>
          <a:xfrm rot="5400000">
            <a:off x="4454247" y="4086463"/>
            <a:ext cx="821290" cy="1395417"/>
          </a:xfrm>
          <a:prstGeom prst="bentConnector2">
            <a:avLst/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057402" y="5208039"/>
            <a:ext cx="914398" cy="13224"/>
          </a:xfrm>
          <a:prstGeom prst="straightConnector1">
            <a:avLst/>
          </a:prstGeom>
          <a:ln w="508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5" idx="1"/>
            <a:endCxn id="5" idx="1"/>
          </p:cNvCxnSpPr>
          <p:nvPr/>
        </p:nvCxnSpPr>
        <p:spPr>
          <a:xfrm rot="10800000">
            <a:off x="838200" y="2699268"/>
            <a:ext cx="304800" cy="2634049"/>
          </a:xfrm>
          <a:prstGeom prst="bentConnector3">
            <a:avLst>
              <a:gd name="adj1" fmla="val 175000"/>
            </a:avLst>
          </a:prstGeom>
          <a:ln w="508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  <p:bldP spid="9" grpId="0" animBg="1"/>
      <p:bldP spid="13" grpId="0" animBg="1"/>
      <p:bldP spid="14" grpId="0" animBg="1"/>
      <p:bldP spid="15" grpId="0" animBg="1"/>
      <p:bldP spid="16" grpId="0" animBg="1"/>
      <p:bldP spid="17" grpId="0"/>
      <p:bldP spid="21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Student Households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or more unrelated individuals</a:t>
            </a:r>
          </a:p>
          <a:p>
            <a:pPr lvl="1"/>
            <a:r>
              <a:rPr lang="en-US" dirty="0" smtClean="0"/>
              <a:t>Small percentage married or living with parents</a:t>
            </a:r>
          </a:p>
          <a:p>
            <a:r>
              <a:rPr lang="en-US" dirty="0" smtClean="0"/>
              <a:t>“Low” reported household income</a:t>
            </a:r>
          </a:p>
          <a:p>
            <a:pPr lvl="1"/>
            <a:r>
              <a:rPr lang="en-US" dirty="0" smtClean="0"/>
              <a:t>May or may not work for income/expenses</a:t>
            </a:r>
          </a:p>
          <a:p>
            <a:r>
              <a:rPr lang="en-US" dirty="0" smtClean="0"/>
              <a:t>Uncommon daily schedules</a:t>
            </a:r>
          </a:p>
          <a:p>
            <a:r>
              <a:rPr lang="en-US" dirty="0" smtClean="0"/>
              <a:t>Propensity to travel is high</a:t>
            </a:r>
          </a:p>
          <a:p>
            <a:pPr lvl="1"/>
            <a:r>
              <a:rPr lang="en-US" dirty="0" smtClean="0"/>
              <a:t>A number of daily activities</a:t>
            </a:r>
          </a:p>
          <a:p>
            <a:r>
              <a:rPr lang="en-US" dirty="0" smtClean="0"/>
              <a:t>Insensitive to travel costs</a:t>
            </a:r>
          </a:p>
          <a:p>
            <a:r>
              <a:rPr lang="en-US" dirty="0" smtClean="0"/>
              <a:t>Off-campus </a:t>
            </a:r>
            <a:r>
              <a:rPr lang="en-US" dirty="0"/>
              <a:t>v. on-campus </a:t>
            </a:r>
            <a:r>
              <a:rPr lang="en-US" dirty="0" smtClean="0"/>
              <a:t>households and activities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4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Characteristics of Student Travel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12954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Household</a:t>
            </a:r>
          </a:p>
          <a:p>
            <a:r>
              <a:rPr lang="en-US" b="1" dirty="0" smtClean="0"/>
              <a:t>Member #1</a:t>
            </a:r>
            <a:endParaRPr lang="en-US" b="1" dirty="0"/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>
          <a:xfrm>
            <a:off x="1333500" y="2170331"/>
            <a:ext cx="0" cy="572869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95325" y="2743200"/>
            <a:ext cx="12954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TAMU campus for</a:t>
            </a:r>
          </a:p>
          <a:p>
            <a:pPr algn="ctr"/>
            <a:r>
              <a:rPr lang="en-US" b="1" dirty="0" smtClean="0"/>
              <a:t>11 0’clock class</a:t>
            </a:r>
            <a:endParaRPr lang="en-US" b="1" dirty="0"/>
          </a:p>
        </p:txBody>
      </p:sp>
      <p:sp>
        <p:nvSpPr>
          <p:cNvPr id="8" name="Oval Callout 7"/>
          <p:cNvSpPr/>
          <p:nvPr/>
        </p:nvSpPr>
        <p:spPr>
          <a:xfrm>
            <a:off x="2514600" y="1447800"/>
            <a:ext cx="2209800" cy="1220569"/>
          </a:xfrm>
          <a:prstGeom prst="wedgeEllipseCallout">
            <a:avLst>
              <a:gd name="adj1" fmla="val -102865"/>
              <a:gd name="adj2" fmla="val 450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1596419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After sleeping thru 8 o’clock class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86098" y="2890743"/>
            <a:ext cx="1295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Walk over to local est. for Lunch</a:t>
            </a:r>
            <a:endParaRPr lang="en-US" b="1" dirty="0"/>
          </a:p>
        </p:txBody>
      </p:sp>
      <p:sp>
        <p:nvSpPr>
          <p:cNvPr id="12" name="Freeform 11"/>
          <p:cNvSpPr/>
          <p:nvPr/>
        </p:nvSpPr>
        <p:spPr>
          <a:xfrm>
            <a:off x="2009775" y="3037602"/>
            <a:ext cx="1019175" cy="314806"/>
          </a:xfrm>
          <a:custGeom>
            <a:avLst/>
            <a:gdLst>
              <a:gd name="connsiteX0" fmla="*/ 0 w 1019175"/>
              <a:gd name="connsiteY0" fmla="*/ 314806 h 314806"/>
              <a:gd name="connsiteX1" fmla="*/ 476250 w 1019175"/>
              <a:gd name="connsiteY1" fmla="*/ 481 h 314806"/>
              <a:gd name="connsiteX2" fmla="*/ 1019175 w 1019175"/>
              <a:gd name="connsiteY2" fmla="*/ 257656 h 3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314806">
                <a:moveTo>
                  <a:pt x="0" y="314806"/>
                </a:moveTo>
                <a:cubicBezTo>
                  <a:pt x="153193" y="162406"/>
                  <a:pt x="306387" y="10006"/>
                  <a:pt x="476250" y="481"/>
                </a:cubicBezTo>
                <a:cubicBezTo>
                  <a:pt x="646113" y="-9044"/>
                  <a:pt x="832644" y="124306"/>
                  <a:pt x="1019175" y="2576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 rot="10800000">
            <a:off x="1981200" y="3338360"/>
            <a:ext cx="1019175" cy="314806"/>
          </a:xfrm>
          <a:custGeom>
            <a:avLst/>
            <a:gdLst>
              <a:gd name="connsiteX0" fmla="*/ 0 w 1019175"/>
              <a:gd name="connsiteY0" fmla="*/ 314806 h 314806"/>
              <a:gd name="connsiteX1" fmla="*/ 476250 w 1019175"/>
              <a:gd name="connsiteY1" fmla="*/ 481 h 314806"/>
              <a:gd name="connsiteX2" fmla="*/ 1019175 w 1019175"/>
              <a:gd name="connsiteY2" fmla="*/ 257656 h 3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9175" h="314806">
                <a:moveTo>
                  <a:pt x="0" y="314806"/>
                </a:moveTo>
                <a:cubicBezTo>
                  <a:pt x="153193" y="162406"/>
                  <a:pt x="306387" y="10006"/>
                  <a:pt x="476250" y="481"/>
                </a:cubicBezTo>
                <a:cubicBezTo>
                  <a:pt x="646113" y="-9044"/>
                  <a:pt x="832644" y="124306"/>
                  <a:pt x="1019175" y="257656"/>
                </a:cubicBezTo>
              </a:path>
            </a:pathLst>
          </a:custGeom>
          <a:noFill/>
          <a:ln w="38100">
            <a:solidFill>
              <a:srgbClr val="FFC000"/>
            </a:solidFill>
            <a:prstDash val="sysDash"/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1343025" y="4220528"/>
            <a:ext cx="9525" cy="28431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14375" y="4504843"/>
            <a:ext cx="1295400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back to Apt.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324100" y="5257800"/>
            <a:ext cx="12954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Olsen Field for baseball game</a:t>
            </a:r>
            <a:endParaRPr lang="en-US" b="1" dirty="0"/>
          </a:p>
        </p:txBody>
      </p:sp>
      <p:cxnSp>
        <p:nvCxnSpPr>
          <p:cNvPr id="22" name="Elbow Connector 21"/>
          <p:cNvCxnSpPr>
            <a:stCxn id="17" idx="2"/>
            <a:endCxn id="20" idx="1"/>
          </p:cNvCxnSpPr>
          <p:nvPr/>
        </p:nvCxnSpPr>
        <p:spPr>
          <a:xfrm rot="16200000" flipH="1">
            <a:off x="1489692" y="5023556"/>
            <a:ext cx="706791" cy="962025"/>
          </a:xfrm>
          <a:prstGeom prst="bentConnector2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829175" y="5401450"/>
            <a:ext cx="1295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back to Apt for dinner.</a:t>
            </a:r>
            <a:endParaRPr lang="en-US" b="1" dirty="0"/>
          </a:p>
        </p:txBody>
      </p:sp>
      <p:cxnSp>
        <p:nvCxnSpPr>
          <p:cNvPr id="24" name="Straight Arrow Connector 23"/>
          <p:cNvCxnSpPr>
            <a:stCxn id="20" idx="3"/>
            <a:endCxn id="23" idx="1"/>
          </p:cNvCxnSpPr>
          <p:nvPr/>
        </p:nvCxnSpPr>
        <p:spPr>
          <a:xfrm>
            <a:off x="3619500" y="5857965"/>
            <a:ext cx="1209675" cy="515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29175" y="4034135"/>
            <a:ext cx="1295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Student Rec. Center</a:t>
            </a:r>
            <a:endParaRPr lang="en-US" b="1" dirty="0"/>
          </a:p>
        </p:txBody>
      </p:sp>
      <p:cxnSp>
        <p:nvCxnSpPr>
          <p:cNvPr id="29" name="Straight Arrow Connector 28"/>
          <p:cNvCxnSpPr>
            <a:stCxn id="23" idx="0"/>
            <a:endCxn id="28" idx="2"/>
          </p:cNvCxnSpPr>
          <p:nvPr/>
        </p:nvCxnSpPr>
        <p:spPr>
          <a:xfrm flipV="1">
            <a:off x="5476875" y="4957465"/>
            <a:ext cx="0" cy="44398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476875" y="3343364"/>
            <a:ext cx="0" cy="69077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00600" y="1847165"/>
            <a:ext cx="12954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College Station Softball Complex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286499" y="1850968"/>
            <a:ext cx="1295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back to Apt.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286498" y="3203228"/>
            <a:ext cx="1295400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back to campus to go to library to work on paper</a:t>
            </a:r>
            <a:endParaRPr lang="en-US" b="1" dirty="0"/>
          </a:p>
        </p:txBody>
      </p:sp>
      <p:cxnSp>
        <p:nvCxnSpPr>
          <p:cNvPr id="47" name="Elbow Connector 46"/>
          <p:cNvCxnSpPr>
            <a:stCxn id="41" idx="0"/>
            <a:endCxn id="42" idx="0"/>
          </p:cNvCxnSpPr>
          <p:nvPr/>
        </p:nvCxnSpPr>
        <p:spPr>
          <a:xfrm rot="16200000" flipH="1">
            <a:off x="6189347" y="1106117"/>
            <a:ext cx="3803" cy="1485899"/>
          </a:xfrm>
          <a:prstGeom prst="bentConnector3">
            <a:avLst>
              <a:gd name="adj1" fmla="val -6011044"/>
            </a:avLst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001000" y="3537073"/>
            <a:ext cx="9906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Walk over to Arch. Bldg. to meet friends</a:t>
            </a:r>
            <a:endParaRPr lang="en-US" sz="1200" b="1" dirty="0"/>
          </a:p>
        </p:txBody>
      </p:sp>
      <p:cxnSp>
        <p:nvCxnSpPr>
          <p:cNvPr id="59" name="Straight Arrow Connector 58"/>
          <p:cNvCxnSpPr>
            <a:endCxn id="49" idx="1"/>
          </p:cNvCxnSpPr>
          <p:nvPr/>
        </p:nvCxnSpPr>
        <p:spPr>
          <a:xfrm flipV="1">
            <a:off x="7581899" y="3952572"/>
            <a:ext cx="419101" cy="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724775" y="5029200"/>
            <a:ext cx="1295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Drive to off-campus eatery</a:t>
            </a:r>
            <a:endParaRPr lang="en-US" b="1" dirty="0"/>
          </a:p>
        </p:txBody>
      </p:sp>
      <p:cxnSp>
        <p:nvCxnSpPr>
          <p:cNvPr id="65" name="Elbow Connector 64"/>
          <p:cNvCxnSpPr>
            <a:stCxn id="49" idx="2"/>
            <a:endCxn id="63" idx="0"/>
          </p:cNvCxnSpPr>
          <p:nvPr/>
        </p:nvCxnSpPr>
        <p:spPr>
          <a:xfrm rot="5400000">
            <a:off x="8103823" y="4636723"/>
            <a:ext cx="661130" cy="123825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66800" y="2613743"/>
            <a:ext cx="2095500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Repeat some facsimile for </a:t>
            </a:r>
          </a:p>
          <a:p>
            <a:pPr algn="ctr"/>
            <a:r>
              <a:rPr lang="en-US" sz="2800" b="1" dirty="0" smtClean="0"/>
              <a:t>Roommate</a:t>
            </a:r>
          </a:p>
          <a:p>
            <a:pPr algn="ctr"/>
            <a:r>
              <a:rPr lang="en-US" sz="2800" b="1" dirty="0" smtClean="0"/>
              <a:t>Number</a:t>
            </a:r>
          </a:p>
          <a:p>
            <a:pPr algn="ctr"/>
            <a:r>
              <a:rPr lang="en-US" sz="2800" b="1" dirty="0" smtClean="0"/>
              <a:t>Two</a:t>
            </a:r>
            <a:endParaRPr lang="en-US" sz="2800" b="1" dirty="0"/>
          </a:p>
        </p:txBody>
      </p:sp>
      <p:cxnSp>
        <p:nvCxnSpPr>
          <p:cNvPr id="68" name="Elbow Connector 67"/>
          <p:cNvCxnSpPr>
            <a:stCxn id="42" idx="2"/>
            <a:endCxn id="43" idx="0"/>
          </p:cNvCxnSpPr>
          <p:nvPr/>
        </p:nvCxnSpPr>
        <p:spPr>
          <a:xfrm rot="5400000">
            <a:off x="6719734" y="2988763"/>
            <a:ext cx="428930" cy="1"/>
          </a:xfrm>
          <a:prstGeom prst="bentConnector3">
            <a:avLst/>
          </a:prstGeom>
          <a:ln w="38100">
            <a:solidFill>
              <a:srgbClr val="FF0000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10225" y="2585829"/>
            <a:ext cx="2095500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Repeat some facsimile for </a:t>
            </a:r>
          </a:p>
          <a:p>
            <a:pPr algn="ctr"/>
            <a:r>
              <a:rPr lang="en-US" sz="2800" b="1" dirty="0" smtClean="0"/>
              <a:t>Roommate</a:t>
            </a:r>
          </a:p>
          <a:p>
            <a:pPr algn="ctr"/>
            <a:r>
              <a:rPr lang="en-US" sz="2800" b="1" dirty="0" smtClean="0"/>
              <a:t>Number</a:t>
            </a:r>
          </a:p>
          <a:p>
            <a:pPr algn="ctr"/>
            <a:r>
              <a:rPr lang="en-US" sz="2800" b="1" dirty="0" smtClean="0"/>
              <a:t>Three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257923" y="5857964"/>
            <a:ext cx="1143000" cy="923330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Drop friend off at Apt.</a:t>
            </a:r>
            <a:endParaRPr lang="en-US" b="1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6934200" y="5401450"/>
            <a:ext cx="647699" cy="38975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1000" y="6553200"/>
            <a:ext cx="5743575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81000" y="1850968"/>
            <a:ext cx="0" cy="4607161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57200" y="1847164"/>
            <a:ext cx="15240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9" grpId="0"/>
      <p:bldP spid="10" grpId="0" animBg="1"/>
      <p:bldP spid="12" grpId="0" animBg="1"/>
      <p:bldP spid="13" grpId="0" animBg="1"/>
      <p:bldP spid="17" grpId="0" animBg="1"/>
      <p:bldP spid="20" grpId="0" animBg="1"/>
      <p:bldP spid="23" grpId="0" animBg="1"/>
      <p:bldP spid="28" grpId="0" animBg="1"/>
      <p:bldP spid="41" grpId="0" animBg="1"/>
      <p:bldP spid="42" grpId="0" animBg="1"/>
      <p:bldP spid="43" grpId="0" animBg="1"/>
      <p:bldP spid="49" grpId="0" animBg="1"/>
      <p:bldP spid="63" grpId="0" animBg="1"/>
      <p:bldP spid="66" grpId="0" animBg="1"/>
      <p:bldP spid="71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880</Words>
  <Application>Microsoft Office PowerPoint</Application>
  <PresentationFormat>On-screen Show (4:3)</PresentationFormat>
  <Paragraphs>247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University Travel:  The 800 lb. Gorilla in the Room:  Treatment of  Texas A&amp;M University </vt:lpstr>
      <vt:lpstr>Brazos County, Texas</vt:lpstr>
      <vt:lpstr>Brazos County, Texas Bryan-College Station</vt:lpstr>
      <vt:lpstr>Influence of Universities</vt:lpstr>
      <vt:lpstr>Defining the Challenge</vt:lpstr>
      <vt:lpstr>Characteristics of “Traditional” Households</vt:lpstr>
      <vt:lpstr>Characteristics of “Traditional” Household Travel</vt:lpstr>
      <vt:lpstr>Characteristics of Student Households</vt:lpstr>
      <vt:lpstr>Characteristics of Student Travel</vt:lpstr>
      <vt:lpstr>Identifying Off-Campus Student Households</vt:lpstr>
      <vt:lpstr>Student Households (Locations)</vt:lpstr>
      <vt:lpstr>Identifying Student Households (Off-Campus &amp; Campus Attractions)</vt:lpstr>
      <vt:lpstr>Student Households Continuing to Evolve</vt:lpstr>
      <vt:lpstr>Income-Travel (Off-Campus Productions)</vt:lpstr>
      <vt:lpstr>Traditional Household Production Rates</vt:lpstr>
      <vt:lpstr>Accounting for Student Travel (Off-Campus Productions)</vt:lpstr>
      <vt:lpstr>Accounting for Travel (On-Campus Activities)</vt:lpstr>
      <vt:lpstr>On-Campus Activities (Employment)</vt:lpstr>
      <vt:lpstr>On-Campus Activities (Parking Relative to Final Destinations)</vt:lpstr>
      <vt:lpstr>Travel Survey Activities</vt:lpstr>
      <vt:lpstr>Additional Available Survey Data (2006 Travel Models)</vt:lpstr>
      <vt:lpstr>Travel Survey Challenges</vt:lpstr>
      <vt:lpstr>Travel Survey Challenges</vt:lpstr>
      <vt:lpstr>Travel Survey Challenges</vt:lpstr>
      <vt:lpstr>Special Thanks…</vt:lpstr>
      <vt:lpstr>Questions</vt:lpstr>
    </vt:vector>
  </TitlesOfParts>
  <Company>Texas Transportation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k-hall</dc:creator>
  <cp:lastModifiedBy>Hall, Kevin</cp:lastModifiedBy>
  <cp:revision>219</cp:revision>
  <dcterms:created xsi:type="dcterms:W3CDTF">2012-01-30T20:03:30Z</dcterms:created>
  <dcterms:modified xsi:type="dcterms:W3CDTF">2015-04-30T16:21:26Z</dcterms:modified>
</cp:coreProperties>
</file>