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8" r:id="rId2"/>
    <p:sldId id="280" r:id="rId3"/>
    <p:sldId id="274" r:id="rId4"/>
    <p:sldId id="260" r:id="rId5"/>
    <p:sldId id="263" r:id="rId6"/>
    <p:sldId id="264" r:id="rId7"/>
    <p:sldId id="281" r:id="rId8"/>
    <p:sldId id="265" r:id="rId9"/>
    <p:sldId id="266" r:id="rId10"/>
    <p:sldId id="261" r:id="rId11"/>
    <p:sldId id="279" r:id="rId12"/>
    <p:sldId id="257" r:id="rId13"/>
    <p:sldId id="267" r:id="rId14"/>
    <p:sldId id="269" r:id="rId15"/>
    <p:sldId id="270" r:id="rId16"/>
    <p:sldId id="268" r:id="rId17"/>
    <p:sldId id="275" r:id="rId18"/>
    <p:sldId id="276" r:id="rId19"/>
    <p:sldId id="277" r:id="rId20"/>
    <p:sldId id="272" r:id="rId21"/>
    <p:sldId id="262" r:id="rId22"/>
    <p:sldId id="278"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2"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AMPO_July_2011\Chamber2013\TTIndex2010_203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AMPO_July_2011\Chamber2013\TTIndex2010_203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CAMPO_July_2011\Chamber2013\TTIndex2010_203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75173436392036"/>
          <c:y val="0.1068612458061315"/>
          <c:w val="0.60289066745292785"/>
          <c:h val="0.7420684053380403"/>
        </c:manualLayout>
      </c:layout>
      <c:lineChart>
        <c:grouping val="standard"/>
        <c:varyColors val="0"/>
        <c:ser>
          <c:idx val="0"/>
          <c:order val="0"/>
          <c:tx>
            <c:strRef>
              <c:f>Summary!$F$6</c:f>
              <c:strCache>
                <c:ptCount val="1"/>
                <c:pt idx="0">
                  <c:v>No Build</c:v>
                </c:pt>
              </c:strCache>
            </c:strRef>
          </c:tx>
          <c:spPr>
            <a:ln w="3175">
              <a:solidFill>
                <a:schemeClr val="tx1"/>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Summary!$K$6:$P$6</c:f>
              <c:numCache>
                <c:formatCode>_(* #,##0.00_);_(* \(#,##0.00\);_(* "-"??_);_(@_)</c:formatCode>
                <c:ptCount val="6"/>
                <c:pt idx="0">
                  <c:v>1.31</c:v>
                </c:pt>
                <c:pt idx="1">
                  <c:v>1.4811895774385564</c:v>
                </c:pt>
                <c:pt idx="2">
                  <c:v>1.6523791548771127</c:v>
                </c:pt>
                <c:pt idx="3">
                  <c:v>1.8235687323156691</c:v>
                </c:pt>
                <c:pt idx="4">
                  <c:v>1.9947583097542254</c:v>
                </c:pt>
                <c:pt idx="5">
                  <c:v>2.1659478871927815</c:v>
                </c:pt>
              </c:numCache>
            </c:numRef>
          </c:val>
          <c:smooth val="0"/>
        </c:ser>
        <c:ser>
          <c:idx val="2"/>
          <c:order val="1"/>
          <c:tx>
            <c:strRef>
              <c:f>Summary!$F$7</c:f>
              <c:strCache>
                <c:ptCount val="1"/>
                <c:pt idx="0">
                  <c:v>CAMPO Plan</c:v>
                </c:pt>
              </c:strCache>
            </c:strRef>
          </c:tx>
          <c:spPr>
            <a:ln w="3175">
              <a:solidFill>
                <a:schemeClr val="tx2">
                  <a:lumMod val="60000"/>
                  <a:lumOff val="40000"/>
                </a:schemeClr>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Summary!$K$7:$P$7</c:f>
              <c:numCache>
                <c:formatCode>_(* #,##0.00_);_(* \(#,##0.00\);_(* "-"??_);_(@_)</c:formatCode>
                <c:ptCount val="6"/>
                <c:pt idx="0">
                  <c:v>1.31</c:v>
                </c:pt>
                <c:pt idx="1">
                  <c:v>1.4059954546980793</c:v>
                </c:pt>
                <c:pt idx="2">
                  <c:v>1.5019909093961585</c:v>
                </c:pt>
                <c:pt idx="3">
                  <c:v>1.5979863640942378</c:v>
                </c:pt>
                <c:pt idx="4">
                  <c:v>1.693981818792317</c:v>
                </c:pt>
                <c:pt idx="5">
                  <c:v>1.7899772734903958</c:v>
                </c:pt>
              </c:numCache>
            </c:numRef>
          </c:val>
          <c:smooth val="0"/>
        </c:ser>
        <c:ser>
          <c:idx val="1"/>
          <c:order val="2"/>
          <c:tx>
            <c:strRef>
              <c:f>Summary!$F$8</c:f>
              <c:strCache>
                <c:ptCount val="1"/>
                <c:pt idx="0">
                  <c:v>Telecommute</c:v>
                </c:pt>
              </c:strCache>
            </c:strRef>
          </c:tx>
          <c:spPr>
            <a:ln w="3175">
              <a:solidFill>
                <a:sysClr val="windowText" lastClr="000000"/>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Summary!$K$8:$P$8</c:f>
              <c:numCache>
                <c:formatCode>_(* #,##0.00_);_(* \(#,##0.00\);_(* "-"??_);_(@_)</c:formatCode>
                <c:ptCount val="6"/>
                <c:pt idx="0">
                  <c:v>1.31</c:v>
                </c:pt>
                <c:pt idx="1">
                  <c:v>1.3743707011482367</c:v>
                </c:pt>
                <c:pt idx="2">
                  <c:v>1.4387414022964733</c:v>
                </c:pt>
                <c:pt idx="3">
                  <c:v>1.5031121034447099</c:v>
                </c:pt>
                <c:pt idx="4">
                  <c:v>1.5674828045929465</c:v>
                </c:pt>
                <c:pt idx="5">
                  <c:v>1.6318535057411836</c:v>
                </c:pt>
              </c:numCache>
            </c:numRef>
          </c:val>
          <c:smooth val="0"/>
        </c:ser>
        <c:ser>
          <c:idx val="3"/>
          <c:order val="3"/>
          <c:tx>
            <c:strRef>
              <c:f>Summary!$F$9</c:f>
              <c:strCache>
                <c:ptCount val="1"/>
                <c:pt idx="0">
                  <c:v>Peak Shift</c:v>
                </c:pt>
              </c:strCache>
            </c:strRef>
          </c:tx>
          <c:spPr>
            <a:ln w="3175">
              <a:solidFill>
                <a:schemeClr val="tx1"/>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Summary!$K$9:$P$9</c:f>
              <c:numCache>
                <c:formatCode>_(* #,##0.00_);_(* \(#,##0.00\);_(* "-"??_);_(@_)</c:formatCode>
                <c:ptCount val="6"/>
                <c:pt idx="0">
                  <c:v>1.31</c:v>
                </c:pt>
                <c:pt idx="1">
                  <c:v>1.3567025945990969</c:v>
                </c:pt>
                <c:pt idx="2">
                  <c:v>1.4034051891981938</c:v>
                </c:pt>
                <c:pt idx="3">
                  <c:v>1.4501077837972907</c:v>
                </c:pt>
                <c:pt idx="4">
                  <c:v>1.4968103783963875</c:v>
                </c:pt>
                <c:pt idx="5">
                  <c:v>1.5435129729954842</c:v>
                </c:pt>
              </c:numCache>
            </c:numRef>
          </c:val>
          <c:smooth val="0"/>
        </c:ser>
        <c:ser>
          <c:idx val="4"/>
          <c:order val="4"/>
          <c:tx>
            <c:strRef>
              <c:f>Summary!$F$10</c:f>
              <c:strCache>
                <c:ptCount val="1"/>
                <c:pt idx="0">
                  <c:v>Mode Shift</c:v>
                </c:pt>
              </c:strCache>
            </c:strRef>
          </c:tx>
          <c:spPr>
            <a:ln w="3175">
              <a:solidFill>
                <a:schemeClr val="accent3">
                  <a:lumMod val="75000"/>
                </a:schemeClr>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Summary!$K$10:$P$10</c:f>
              <c:numCache>
                <c:formatCode>_(* #,##0.00_);_(* \(#,##0.00\);_(* "-"??_);_(@_)</c:formatCode>
                <c:ptCount val="6"/>
                <c:pt idx="0">
                  <c:v>1.31</c:v>
                </c:pt>
                <c:pt idx="1">
                  <c:v>1.3304984612014394</c:v>
                </c:pt>
                <c:pt idx="2">
                  <c:v>1.3509969224028788</c:v>
                </c:pt>
                <c:pt idx="3">
                  <c:v>1.3714953836043182</c:v>
                </c:pt>
                <c:pt idx="4">
                  <c:v>1.3919938448057576</c:v>
                </c:pt>
                <c:pt idx="5">
                  <c:v>1.4124923060071966</c:v>
                </c:pt>
              </c:numCache>
            </c:numRef>
          </c:val>
          <c:smooth val="0"/>
        </c:ser>
        <c:ser>
          <c:idx val="5"/>
          <c:order val="5"/>
          <c:tx>
            <c:strRef>
              <c:f>Summary!$F$11</c:f>
              <c:strCache>
                <c:ptCount val="1"/>
                <c:pt idx="0">
                  <c:v>Centers Plan</c:v>
                </c:pt>
              </c:strCache>
            </c:strRef>
          </c:tx>
          <c:spPr>
            <a:ln w="3175">
              <a:solidFill>
                <a:srgbClr val="7030A0"/>
              </a:solidFill>
            </a:ln>
          </c:spPr>
          <c:marker>
            <c:symbol val="none"/>
          </c:marker>
          <c:cat>
            <c:numRef>
              <c:f>Summary!$K$5:$P$5</c:f>
              <c:numCache>
                <c:formatCode>General</c:formatCode>
                <c:ptCount val="6"/>
                <c:pt idx="0">
                  <c:v>2010</c:v>
                </c:pt>
                <c:pt idx="1">
                  <c:v>2015</c:v>
                </c:pt>
                <c:pt idx="2">
                  <c:v>2020</c:v>
                </c:pt>
                <c:pt idx="3">
                  <c:v>2025</c:v>
                </c:pt>
                <c:pt idx="4">
                  <c:v>2030</c:v>
                </c:pt>
                <c:pt idx="5">
                  <c:v>2035</c:v>
                </c:pt>
              </c:numCache>
            </c:numRef>
          </c:cat>
          <c:val>
            <c:numRef>
              <c:f>Summary!$K$11:$P$11</c:f>
              <c:numCache>
                <c:formatCode>_(* #,##0.00_);_(* \(#,##0.00\);_(* "-"??_);_(@_)</c:formatCode>
                <c:ptCount val="6"/>
                <c:pt idx="0">
                  <c:v>1.31</c:v>
                </c:pt>
                <c:pt idx="1">
                  <c:v>1.284896338623766</c:v>
                </c:pt>
                <c:pt idx="2">
                  <c:v>1.2597926772475319</c:v>
                </c:pt>
                <c:pt idx="3">
                  <c:v>1.2346890158712978</c:v>
                </c:pt>
                <c:pt idx="4">
                  <c:v>1.2095853544950637</c:v>
                </c:pt>
                <c:pt idx="5">
                  <c:v>1.1844816931188291</c:v>
                </c:pt>
              </c:numCache>
            </c:numRef>
          </c:val>
          <c:smooth val="0"/>
        </c:ser>
        <c:dLbls>
          <c:showLegendKey val="0"/>
          <c:showVal val="0"/>
          <c:showCatName val="0"/>
          <c:showSerName val="0"/>
          <c:showPercent val="0"/>
          <c:showBubbleSize val="0"/>
        </c:dLbls>
        <c:marker val="1"/>
        <c:smooth val="0"/>
        <c:axId val="43692032"/>
        <c:axId val="43693568"/>
      </c:lineChart>
      <c:catAx>
        <c:axId val="43692032"/>
        <c:scaling>
          <c:orientation val="minMax"/>
        </c:scaling>
        <c:delete val="0"/>
        <c:axPos val="b"/>
        <c:numFmt formatCode="General" sourceLinked="1"/>
        <c:majorTickMark val="out"/>
        <c:minorTickMark val="none"/>
        <c:tickLblPos val="nextTo"/>
        <c:txPr>
          <a:bodyPr/>
          <a:lstStyle/>
          <a:p>
            <a:pPr>
              <a:defRPr b="1"/>
            </a:pPr>
            <a:endParaRPr lang="en-US"/>
          </a:p>
        </c:txPr>
        <c:crossAx val="43693568"/>
        <c:crosses val="autoZero"/>
        <c:auto val="1"/>
        <c:lblAlgn val="ctr"/>
        <c:lblOffset val="100"/>
        <c:noMultiLvlLbl val="0"/>
      </c:catAx>
      <c:valAx>
        <c:axId val="43693568"/>
        <c:scaling>
          <c:orientation val="minMax"/>
          <c:max val="2.2000000000000002"/>
          <c:min val="1"/>
        </c:scaling>
        <c:delete val="0"/>
        <c:axPos val="l"/>
        <c:majorGridlines>
          <c:spPr>
            <a:ln>
              <a:noFill/>
            </a:ln>
          </c:spPr>
        </c:majorGridlines>
        <c:numFmt formatCode="#,##0.00" sourceLinked="0"/>
        <c:majorTickMark val="out"/>
        <c:minorTickMark val="none"/>
        <c:tickLblPos val="nextTo"/>
        <c:txPr>
          <a:bodyPr/>
          <a:lstStyle/>
          <a:p>
            <a:pPr>
              <a:defRPr b="1"/>
            </a:pPr>
            <a:endParaRPr lang="en-US"/>
          </a:p>
        </c:txPr>
        <c:crossAx val="43692032"/>
        <c:crosses val="autoZero"/>
        <c:crossBetween val="between"/>
      </c:valAx>
      <c:spPr>
        <a:noFill/>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Speed V/C Curve</a:t>
            </a:r>
          </a:p>
        </c:rich>
      </c:tx>
      <c:layout/>
      <c:overlay val="0"/>
    </c:title>
    <c:autoTitleDeleted val="0"/>
    <c:plotArea>
      <c:layout/>
      <c:lineChart>
        <c:grouping val="standard"/>
        <c:varyColors val="0"/>
        <c:ser>
          <c:idx val="0"/>
          <c:order val="0"/>
          <c:tx>
            <c:strRef>
              <c:f>'Vol Delay'!$C$8</c:f>
              <c:strCache>
                <c:ptCount val="1"/>
                <c:pt idx="0">
                  <c:v>Speed</c:v>
                </c:pt>
              </c:strCache>
            </c:strRef>
          </c:tx>
          <c:spPr>
            <a:ln w="76200">
              <a:solidFill>
                <a:srgbClr val="FFFF00"/>
              </a:solidFill>
            </a:ln>
          </c:spPr>
          <c:marker>
            <c:symbol val="none"/>
          </c:marker>
          <c:cat>
            <c:numRef>
              <c:f>'Vol Delay'!$A$9:$A$158</c:f>
              <c:numCache>
                <c:formatCode>General</c:formatCode>
                <c:ptCount val="150"/>
                <c:pt idx="0">
                  <c:v>1.4999999999999999E-2</c:v>
                </c:pt>
                <c:pt idx="1">
                  <c:v>2.5000000000000001E-2</c:v>
                </c:pt>
                <c:pt idx="2">
                  <c:v>3.5000000000000003E-2</c:v>
                </c:pt>
                <c:pt idx="3">
                  <c:v>4.4999999999999998E-2</c:v>
                </c:pt>
                <c:pt idx="4">
                  <c:v>5.5E-2</c:v>
                </c:pt>
                <c:pt idx="5">
                  <c:v>6.5000000000000002E-2</c:v>
                </c:pt>
                <c:pt idx="6">
                  <c:v>7.4999999999999997E-2</c:v>
                </c:pt>
                <c:pt idx="7">
                  <c:v>8.5000000000000006E-2</c:v>
                </c:pt>
                <c:pt idx="8">
                  <c:v>9.5000000000000001E-2</c:v>
                </c:pt>
                <c:pt idx="9">
                  <c:v>0.105</c:v>
                </c:pt>
                <c:pt idx="10">
                  <c:v>0.115</c:v>
                </c:pt>
                <c:pt idx="11">
                  <c:v>0.125</c:v>
                </c:pt>
                <c:pt idx="12">
                  <c:v>0.13500000000000001</c:v>
                </c:pt>
                <c:pt idx="13">
                  <c:v>0.14499999999999999</c:v>
                </c:pt>
                <c:pt idx="14">
                  <c:v>0.155</c:v>
                </c:pt>
                <c:pt idx="15">
                  <c:v>0.16500000000000001</c:v>
                </c:pt>
                <c:pt idx="16">
                  <c:v>0.17499999999999999</c:v>
                </c:pt>
                <c:pt idx="17">
                  <c:v>0.185</c:v>
                </c:pt>
                <c:pt idx="18">
                  <c:v>0.19500000000000001</c:v>
                </c:pt>
                <c:pt idx="19">
                  <c:v>0.20499999999999999</c:v>
                </c:pt>
                <c:pt idx="20">
                  <c:v>0.215</c:v>
                </c:pt>
                <c:pt idx="21">
                  <c:v>0.22500000000000001</c:v>
                </c:pt>
                <c:pt idx="22">
                  <c:v>0.23499999999999999</c:v>
                </c:pt>
                <c:pt idx="23">
                  <c:v>0.245</c:v>
                </c:pt>
                <c:pt idx="24">
                  <c:v>0.255</c:v>
                </c:pt>
                <c:pt idx="25">
                  <c:v>0.26500000000000001</c:v>
                </c:pt>
                <c:pt idx="26">
                  <c:v>0.27500000000000002</c:v>
                </c:pt>
                <c:pt idx="27">
                  <c:v>0.28499999999999998</c:v>
                </c:pt>
                <c:pt idx="28">
                  <c:v>0.29499999999999998</c:v>
                </c:pt>
                <c:pt idx="29">
                  <c:v>0.30499999999999999</c:v>
                </c:pt>
                <c:pt idx="30">
                  <c:v>0.315</c:v>
                </c:pt>
                <c:pt idx="31">
                  <c:v>0.32500000000000001</c:v>
                </c:pt>
                <c:pt idx="32">
                  <c:v>0.33500000000000002</c:v>
                </c:pt>
                <c:pt idx="33">
                  <c:v>0.34499999999999997</c:v>
                </c:pt>
                <c:pt idx="34">
                  <c:v>0.35499999999999998</c:v>
                </c:pt>
                <c:pt idx="35">
                  <c:v>0.36499999999999999</c:v>
                </c:pt>
                <c:pt idx="36">
                  <c:v>0.375</c:v>
                </c:pt>
                <c:pt idx="37">
                  <c:v>0.38500000000000001</c:v>
                </c:pt>
                <c:pt idx="38">
                  <c:v>0.39500000000000002</c:v>
                </c:pt>
                <c:pt idx="39">
                  <c:v>0.40500000000000003</c:v>
                </c:pt>
                <c:pt idx="40">
                  <c:v>0.41499999999999998</c:v>
                </c:pt>
                <c:pt idx="41">
                  <c:v>0.42499999999999999</c:v>
                </c:pt>
                <c:pt idx="42">
                  <c:v>0.435</c:v>
                </c:pt>
                <c:pt idx="43">
                  <c:v>0.44500000000000001</c:v>
                </c:pt>
                <c:pt idx="44">
                  <c:v>0.45500000000000002</c:v>
                </c:pt>
                <c:pt idx="45">
                  <c:v>0.46500000000000002</c:v>
                </c:pt>
                <c:pt idx="46">
                  <c:v>0.47499999999999998</c:v>
                </c:pt>
                <c:pt idx="47">
                  <c:v>0.48499999999999999</c:v>
                </c:pt>
                <c:pt idx="48">
                  <c:v>0.495</c:v>
                </c:pt>
                <c:pt idx="49">
                  <c:v>0.505</c:v>
                </c:pt>
                <c:pt idx="50">
                  <c:v>0.51500000000000001</c:v>
                </c:pt>
                <c:pt idx="51">
                  <c:v>0.52500000000000002</c:v>
                </c:pt>
                <c:pt idx="52">
                  <c:v>0.53500000000000003</c:v>
                </c:pt>
                <c:pt idx="53">
                  <c:v>0.54500000000000004</c:v>
                </c:pt>
                <c:pt idx="54">
                  <c:v>0.55500000000000005</c:v>
                </c:pt>
                <c:pt idx="55">
                  <c:v>0.56499999999999995</c:v>
                </c:pt>
                <c:pt idx="56">
                  <c:v>0.57499999999999996</c:v>
                </c:pt>
                <c:pt idx="57">
                  <c:v>0.58499999999999996</c:v>
                </c:pt>
                <c:pt idx="58">
                  <c:v>0.59499999999999997</c:v>
                </c:pt>
                <c:pt idx="59">
                  <c:v>0.60499999999999998</c:v>
                </c:pt>
                <c:pt idx="60">
                  <c:v>0.61499999999999999</c:v>
                </c:pt>
                <c:pt idx="61">
                  <c:v>0.625</c:v>
                </c:pt>
                <c:pt idx="62">
                  <c:v>0.63500000000000001</c:v>
                </c:pt>
                <c:pt idx="63">
                  <c:v>0.64500000000000002</c:v>
                </c:pt>
                <c:pt idx="64">
                  <c:v>0.65500000000000003</c:v>
                </c:pt>
                <c:pt idx="65">
                  <c:v>0.66500000000000004</c:v>
                </c:pt>
                <c:pt idx="66">
                  <c:v>0.67500000000000004</c:v>
                </c:pt>
                <c:pt idx="67">
                  <c:v>0.68500000000000005</c:v>
                </c:pt>
                <c:pt idx="68">
                  <c:v>0.69499999999999995</c:v>
                </c:pt>
                <c:pt idx="69">
                  <c:v>0.70499999999999996</c:v>
                </c:pt>
                <c:pt idx="70">
                  <c:v>0.71499999999999997</c:v>
                </c:pt>
                <c:pt idx="71">
                  <c:v>0.72499999999999998</c:v>
                </c:pt>
                <c:pt idx="72">
                  <c:v>0.73499999999999999</c:v>
                </c:pt>
                <c:pt idx="73">
                  <c:v>0.745</c:v>
                </c:pt>
                <c:pt idx="74">
                  <c:v>0.755</c:v>
                </c:pt>
                <c:pt idx="75">
                  <c:v>0.76500000000000001</c:v>
                </c:pt>
                <c:pt idx="76">
                  <c:v>0.77500000000000002</c:v>
                </c:pt>
                <c:pt idx="77">
                  <c:v>0.78500000000000003</c:v>
                </c:pt>
                <c:pt idx="78">
                  <c:v>0.79500000000000004</c:v>
                </c:pt>
                <c:pt idx="79">
                  <c:v>0.80500000000000005</c:v>
                </c:pt>
                <c:pt idx="80">
                  <c:v>0.81499999999999995</c:v>
                </c:pt>
                <c:pt idx="81">
                  <c:v>0.82499999999999996</c:v>
                </c:pt>
                <c:pt idx="82">
                  <c:v>0.83499999999999996</c:v>
                </c:pt>
                <c:pt idx="83">
                  <c:v>0.84499999999999997</c:v>
                </c:pt>
                <c:pt idx="84">
                  <c:v>0.85499999999999998</c:v>
                </c:pt>
                <c:pt idx="85">
                  <c:v>0.86499999999999999</c:v>
                </c:pt>
                <c:pt idx="86">
                  <c:v>0.875</c:v>
                </c:pt>
                <c:pt idx="87">
                  <c:v>0.88500000000000001</c:v>
                </c:pt>
                <c:pt idx="88">
                  <c:v>0.89500000000000002</c:v>
                </c:pt>
                <c:pt idx="89">
                  <c:v>0.90500000000000003</c:v>
                </c:pt>
                <c:pt idx="90">
                  <c:v>0.91500000000000004</c:v>
                </c:pt>
                <c:pt idx="91">
                  <c:v>0.92500000000000004</c:v>
                </c:pt>
                <c:pt idx="92">
                  <c:v>0.93500000000000005</c:v>
                </c:pt>
                <c:pt idx="93">
                  <c:v>0.94499999999999995</c:v>
                </c:pt>
                <c:pt idx="94">
                  <c:v>0.95499999999999996</c:v>
                </c:pt>
                <c:pt idx="95">
                  <c:v>0.96499999999999997</c:v>
                </c:pt>
                <c:pt idx="96">
                  <c:v>0.97499999999999998</c:v>
                </c:pt>
                <c:pt idx="97">
                  <c:v>0.98499999999999999</c:v>
                </c:pt>
                <c:pt idx="98">
                  <c:v>0.995</c:v>
                </c:pt>
                <c:pt idx="99">
                  <c:v>1.0049999999999999</c:v>
                </c:pt>
                <c:pt idx="100">
                  <c:v>1.0149999999999999</c:v>
                </c:pt>
                <c:pt idx="101">
                  <c:v>1.0249999999999999</c:v>
                </c:pt>
                <c:pt idx="102">
                  <c:v>1.0349999999999999</c:v>
                </c:pt>
                <c:pt idx="103">
                  <c:v>1.0449999999999999</c:v>
                </c:pt>
                <c:pt idx="104">
                  <c:v>1.0549999999999999</c:v>
                </c:pt>
                <c:pt idx="105">
                  <c:v>1.0649999999999999</c:v>
                </c:pt>
                <c:pt idx="106">
                  <c:v>1.075</c:v>
                </c:pt>
                <c:pt idx="107">
                  <c:v>1.085</c:v>
                </c:pt>
                <c:pt idx="108">
                  <c:v>1.095</c:v>
                </c:pt>
                <c:pt idx="109">
                  <c:v>1.105</c:v>
                </c:pt>
                <c:pt idx="110">
                  <c:v>1.115</c:v>
                </c:pt>
                <c:pt idx="111">
                  <c:v>1.125</c:v>
                </c:pt>
                <c:pt idx="112">
                  <c:v>1.135</c:v>
                </c:pt>
                <c:pt idx="113">
                  <c:v>1.145</c:v>
                </c:pt>
                <c:pt idx="114">
                  <c:v>1.155</c:v>
                </c:pt>
                <c:pt idx="115">
                  <c:v>1.165</c:v>
                </c:pt>
                <c:pt idx="116">
                  <c:v>1.175</c:v>
                </c:pt>
                <c:pt idx="117">
                  <c:v>1.1850000000000001</c:v>
                </c:pt>
                <c:pt idx="118">
                  <c:v>1.1950000000000001</c:v>
                </c:pt>
                <c:pt idx="119">
                  <c:v>1.2050000000000001</c:v>
                </c:pt>
                <c:pt idx="120">
                  <c:v>1.2150000000000001</c:v>
                </c:pt>
                <c:pt idx="121">
                  <c:v>1.2250000000000001</c:v>
                </c:pt>
                <c:pt idx="122">
                  <c:v>1.2350000000000001</c:v>
                </c:pt>
                <c:pt idx="123">
                  <c:v>1.2450000000000001</c:v>
                </c:pt>
                <c:pt idx="124">
                  <c:v>1.2549999999999999</c:v>
                </c:pt>
                <c:pt idx="125">
                  <c:v>1.2649999999999999</c:v>
                </c:pt>
                <c:pt idx="126">
                  <c:v>1.2749999999999999</c:v>
                </c:pt>
                <c:pt idx="127">
                  <c:v>1.2849999999999999</c:v>
                </c:pt>
                <c:pt idx="128">
                  <c:v>1.2949999999999999</c:v>
                </c:pt>
                <c:pt idx="129">
                  <c:v>1.3049999999999999</c:v>
                </c:pt>
                <c:pt idx="130">
                  <c:v>1.3149999999999999</c:v>
                </c:pt>
                <c:pt idx="131">
                  <c:v>1.325</c:v>
                </c:pt>
                <c:pt idx="132">
                  <c:v>1.335</c:v>
                </c:pt>
                <c:pt idx="133">
                  <c:v>1.345</c:v>
                </c:pt>
                <c:pt idx="134">
                  <c:v>1.355</c:v>
                </c:pt>
                <c:pt idx="135">
                  <c:v>1.365</c:v>
                </c:pt>
                <c:pt idx="136">
                  <c:v>1.375</c:v>
                </c:pt>
                <c:pt idx="137">
                  <c:v>1.385</c:v>
                </c:pt>
                <c:pt idx="138">
                  <c:v>1.395</c:v>
                </c:pt>
                <c:pt idx="139">
                  <c:v>1.405</c:v>
                </c:pt>
                <c:pt idx="140">
                  <c:v>1.415</c:v>
                </c:pt>
                <c:pt idx="141">
                  <c:v>1.425</c:v>
                </c:pt>
                <c:pt idx="142">
                  <c:v>1.4350000000000001</c:v>
                </c:pt>
                <c:pt idx="143">
                  <c:v>1.4450000000000001</c:v>
                </c:pt>
                <c:pt idx="144">
                  <c:v>1.4550000000000001</c:v>
                </c:pt>
                <c:pt idx="145">
                  <c:v>1.4650000000000001</c:v>
                </c:pt>
                <c:pt idx="146">
                  <c:v>1.4750000000000001</c:v>
                </c:pt>
                <c:pt idx="147">
                  <c:v>1.4850000000000001</c:v>
                </c:pt>
                <c:pt idx="148">
                  <c:v>1.4950000000000001</c:v>
                </c:pt>
                <c:pt idx="149">
                  <c:v>1.5049999999999999</c:v>
                </c:pt>
              </c:numCache>
            </c:numRef>
          </c:cat>
          <c:val>
            <c:numRef>
              <c:f>'Vol Delay'!$C$9:$C$158</c:f>
              <c:numCache>
                <c:formatCode>_(* #,##0.00_);_(* \(#,##0.00\);_(* "-"??_);_(@_)</c:formatCode>
                <c:ptCount val="15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59.999999999999986</c:v>
                </c:pt>
                <c:pt idx="28">
                  <c:v>59.999999999999957</c:v>
                </c:pt>
                <c:pt idx="29">
                  <c:v>59.999999999999893</c:v>
                </c:pt>
                <c:pt idx="30">
                  <c:v>59.999999999999744</c:v>
                </c:pt>
                <c:pt idx="31">
                  <c:v>59.999999999999403</c:v>
                </c:pt>
                <c:pt idx="32">
                  <c:v>59.999999999998657</c:v>
                </c:pt>
                <c:pt idx="33">
                  <c:v>59.999999999997016</c:v>
                </c:pt>
                <c:pt idx="34">
                  <c:v>59.999999999993541</c:v>
                </c:pt>
                <c:pt idx="35">
                  <c:v>59.999999999986315</c:v>
                </c:pt>
                <c:pt idx="36">
                  <c:v>59.999999999971607</c:v>
                </c:pt>
                <c:pt idx="37">
                  <c:v>59.999999999942233</c:v>
                </c:pt>
                <c:pt idx="38">
                  <c:v>59.999999999884558</c:v>
                </c:pt>
                <c:pt idx="39">
                  <c:v>59.999999999773259</c:v>
                </c:pt>
                <c:pt idx="40">
                  <c:v>59.999999999561936</c:v>
                </c:pt>
                <c:pt idx="41">
                  <c:v>59.99999999916681</c:v>
                </c:pt>
                <c:pt idx="42">
                  <c:v>59.999999998438824</c:v>
                </c:pt>
                <c:pt idx="43">
                  <c:v>59.999999997116213</c:v>
                </c:pt>
                <c:pt idx="44">
                  <c:v>59.999999994745266</c:v>
                </c:pt>
                <c:pt idx="45">
                  <c:v>59.999999990549121</c:v>
                </c:pt>
                <c:pt idx="46">
                  <c:v>59.999999983213122</c:v>
                </c:pt>
                <c:pt idx="47">
                  <c:v>59.999999970537516</c:v>
                </c:pt>
                <c:pt idx="48">
                  <c:v>59.999999948880934</c:v>
                </c:pt>
                <c:pt idx="49">
                  <c:v>59.999999912277758</c:v>
                </c:pt>
                <c:pt idx="50">
                  <c:v>59.999999851050958</c:v>
                </c:pt>
                <c:pt idx="51">
                  <c:v>59.999999749652247</c:v>
                </c:pt>
                <c:pt idx="52">
                  <c:v>59.999999583327707</c:v>
                </c:pt>
                <c:pt idx="53">
                  <c:v>59.99999931301371</c:v>
                </c:pt>
                <c:pt idx="54">
                  <c:v>59.999998877586073</c:v>
                </c:pt>
                <c:pt idx="55">
                  <c:v>59.999998182181209</c:v>
                </c:pt>
                <c:pt idx="56">
                  <c:v>59.999997080729791</c:v>
                </c:pt>
                <c:pt idx="57">
                  <c:v>59.999995350022409</c:v>
                </c:pt>
                <c:pt idx="58">
                  <c:v>59.999992651468993</c:v>
                </c:pt>
                <c:pt idx="59">
                  <c:v>59.999988475090028</c:v>
                </c:pt>
                <c:pt idx="60">
                  <c:v>59.999982058014325</c:v>
                </c:pt>
                <c:pt idx="61">
                  <c:v>59.999972266621619</c:v>
                </c:pt>
                <c:pt idx="62">
                  <c:v>59.999957427144167</c:v>
                </c:pt>
                <c:pt idx="63">
                  <c:v>59.999935083613892</c:v>
                </c:pt>
                <c:pt idx="64">
                  <c:v>59.999901653955462</c:v>
                </c:pt>
                <c:pt idx="65">
                  <c:v>59.999851944051478</c:v>
                </c:pt>
                <c:pt idx="66">
                  <c:v>59.999778464784328</c:v>
                </c:pt>
                <c:pt idx="67">
                  <c:v>59.999670477135247</c:v>
                </c:pt>
                <c:pt idx="68">
                  <c:v>59.999512663762587</c:v>
                </c:pt>
                <c:pt idx="69">
                  <c:v>59.999283289972951</c:v>
                </c:pt>
                <c:pt idx="70">
                  <c:v>59.998951669913637</c:v>
                </c:pt>
                <c:pt idx="71">
                  <c:v>59.998474691655474</c:v>
                </c:pt>
                <c:pt idx="72">
                  <c:v>59.997792073139507</c:v>
                </c:pt>
                <c:pt idx="73">
                  <c:v>59.99681991407391</c:v>
                </c:pt>
                <c:pt idx="74">
                  <c:v>59.995441969677152</c:v>
                </c:pt>
                <c:pt idx="75">
                  <c:v>59.993497891800011</c:v>
                </c:pt>
                <c:pt idx="76">
                  <c:v>59.990767450505068</c:v>
                </c:pt>
                <c:pt idx="77">
                  <c:v>59.986949451400989</c:v>
                </c:pt>
                <c:pt idx="78">
                  <c:v>59.981633685237661</c:v>
                </c:pt>
                <c:pt idx="79">
                  <c:v>59.974263768504827</c:v>
                </c:pt>
                <c:pt idx="80">
                  <c:v>59.96408813755734</c:v>
                </c:pt>
                <c:pt idx="81">
                  <c:v>59.950095724979853</c:v>
                </c:pt>
                <c:pt idx="82">
                  <c:v>59.930931960550481</c:v>
                </c:pt>
                <c:pt idx="83">
                  <c:v>59.904789696717849</c:v>
                </c:pt>
                <c:pt idx="84">
                  <c:v>59.869268480686593</c:v>
                </c:pt>
                <c:pt idx="85">
                  <c:v>59.82119434898749</c:v>
                </c:pt>
                <c:pt idx="86">
                  <c:v>59.756391155348808</c:v>
                </c:pt>
                <c:pt idx="87">
                  <c:v>59.669393648734768</c:v>
                </c:pt>
                <c:pt idx="88">
                  <c:v>59.55309261420981</c:v>
                </c:pt>
                <c:pt idx="89">
                  <c:v>59.398304249656249</c:v>
                </c:pt>
                <c:pt idx="90">
                  <c:v>59.193260976851917</c:v>
                </c:pt>
                <c:pt idx="91">
                  <c:v>58.923031196471463</c:v>
                </c:pt>
                <c:pt idx="92">
                  <c:v>58.568894086581608</c:v>
                </c:pt>
                <c:pt idx="93">
                  <c:v>58.107726225172556</c:v>
                </c:pt>
                <c:pt idx="94">
                  <c:v>57.511503615939752</c:v>
                </c:pt>
                <c:pt idx="95">
                  <c:v>56.747088105078454</c:v>
                </c:pt>
                <c:pt idx="96">
                  <c:v>55.776548429118236</c:v>
                </c:pt>
                <c:pt idx="97">
                  <c:v>54.558348804123966</c:v>
                </c:pt>
                <c:pt idx="98">
                  <c:v>53.049787434698835</c:v>
                </c:pt>
                <c:pt idx="99">
                  <c:v>51.211022136703114</c:v>
                </c:pt>
                <c:pt idx="100">
                  <c:v>49.010797647121422</c:v>
                </c:pt>
                <c:pt idx="101">
                  <c:v>46.433518710805849</c:v>
                </c:pt>
                <c:pt idx="102">
                  <c:v>43.486609471685306</c:v>
                </c:pt>
                <c:pt idx="103">
                  <c:v>40.206354171154821</c:v>
                </c:pt>
                <c:pt idx="104">
                  <c:v>36.660023705280445</c:v>
                </c:pt>
                <c:pt idx="105">
                  <c:v>32.942515171797922</c:v>
                </c:pt>
                <c:pt idx="106">
                  <c:v>29.167145897678864</c:v>
                </c:pt>
                <c:pt idx="107">
                  <c:v>25.452229679554446</c:v>
                </c:pt>
                <c:pt idx="108">
                  <c:v>21.906673076040491</c:v>
                </c:pt>
                <c:pt idx="109">
                  <c:v>18.618168082916121</c:v>
                </c:pt>
                <c:pt idx="110">
                  <c:v>15.646447093556347</c:v>
                </c:pt>
                <c:pt idx="111">
                  <c:v>13.022175311036234</c:v>
                </c:pt>
                <c:pt idx="112">
                  <c:v>10.750370811812846</c:v>
                </c:pt>
                <c:pt idx="113">
                  <c:v>8.8164024858198911</c:v>
                </c:pt>
                <c:pt idx="114">
                  <c:v>7.1926589377922987</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numCache>
            </c:numRef>
          </c:val>
          <c:smooth val="0"/>
        </c:ser>
        <c:dLbls>
          <c:showLegendKey val="0"/>
          <c:showVal val="0"/>
          <c:showCatName val="0"/>
          <c:showSerName val="0"/>
          <c:showPercent val="0"/>
          <c:showBubbleSize val="0"/>
        </c:dLbls>
        <c:marker val="1"/>
        <c:smooth val="0"/>
        <c:axId val="84700160"/>
        <c:axId val="84718336"/>
      </c:lineChart>
      <c:catAx>
        <c:axId val="847001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4718336"/>
        <c:crosses val="autoZero"/>
        <c:auto val="1"/>
        <c:lblAlgn val="ctr"/>
        <c:lblOffset val="100"/>
        <c:noMultiLvlLbl val="0"/>
      </c:catAx>
      <c:valAx>
        <c:axId val="84718336"/>
        <c:scaling>
          <c:orientation val="minMax"/>
        </c:scaling>
        <c:delete val="0"/>
        <c:axPos val="l"/>
        <c:majorGridlines/>
        <c:numFmt formatCode="_(* #,##0.00_);_(* \(#,##0.00\);_(* &quot;-&quot;??_);_(@_)" sourceLinked="1"/>
        <c:majorTickMark val="out"/>
        <c:minorTickMark val="none"/>
        <c:tickLblPos val="nextTo"/>
        <c:txPr>
          <a:bodyPr rot="0" vert="horz"/>
          <a:lstStyle/>
          <a:p>
            <a:pPr>
              <a:defRPr/>
            </a:pPr>
            <a:endParaRPr lang="en-US"/>
          </a:p>
        </c:txPr>
        <c:crossAx val="84700160"/>
        <c:crosses val="autoZero"/>
        <c:crossBetween val="between"/>
      </c:valAx>
    </c:plotArea>
    <c:legend>
      <c:legendPos val="r"/>
      <c:layout/>
      <c:overlay val="0"/>
    </c:legend>
    <c:plotVisOnly val="1"/>
    <c:dispBlanksAs val="gap"/>
    <c:showDLblsOverMax val="0"/>
  </c:chart>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Summary!$A$46</c:f>
              <c:strCache>
                <c:ptCount val="1"/>
                <c:pt idx="0">
                  <c:v>SOV Reduction</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showLegendKey val="0"/>
            <c:showVal val="1"/>
            <c:showCatName val="0"/>
            <c:showSerName val="0"/>
            <c:showPercent val="0"/>
            <c:showBubbleSize val="0"/>
            <c:showLeaderLines val="0"/>
          </c:dLbls>
          <c:cat>
            <c:strRef>
              <c:f>Summary!$B$45:$H$45</c:f>
              <c:strCache>
                <c:ptCount val="7"/>
                <c:pt idx="0">
                  <c:v>2010</c:v>
                </c:pt>
                <c:pt idx="1">
                  <c:v>No Build</c:v>
                </c:pt>
                <c:pt idx="2">
                  <c:v>CAMPO Plan</c:v>
                </c:pt>
                <c:pt idx="3">
                  <c:v>Telecommute</c:v>
                </c:pt>
                <c:pt idx="4">
                  <c:v>Peak Shift</c:v>
                </c:pt>
                <c:pt idx="5">
                  <c:v>Mode Shift</c:v>
                </c:pt>
                <c:pt idx="6">
                  <c:v>Centers Plan</c:v>
                </c:pt>
              </c:strCache>
            </c:strRef>
          </c:cat>
          <c:val>
            <c:numRef>
              <c:f>Summary!$B$46:$H$46</c:f>
              <c:numCache>
                <c:formatCode>General</c:formatCode>
                <c:ptCount val="7"/>
                <c:pt idx="2" formatCode="0%">
                  <c:v>7.6950813951468522E-3</c:v>
                </c:pt>
                <c:pt idx="3" formatCode="0%">
                  <c:v>0.10224548054703553</c:v>
                </c:pt>
                <c:pt idx="4" formatCode="0%">
                  <c:v>0.15944559070578335</c:v>
                </c:pt>
                <c:pt idx="5" formatCode="0%">
                  <c:v>0.25189413642763903</c:v>
                </c:pt>
                <c:pt idx="6" formatCode="0%">
                  <c:v>0.27236463273734646</c:v>
                </c:pt>
              </c:numCache>
            </c:numRef>
          </c:val>
        </c:ser>
        <c:ser>
          <c:idx val="1"/>
          <c:order val="1"/>
          <c:tx>
            <c:strRef>
              <c:f>Summary!$A$49</c:f>
              <c:strCache>
                <c:ptCount val="1"/>
                <c:pt idx="0">
                  <c:v>Congested VMT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showLegendKey val="0"/>
            <c:showVal val="1"/>
            <c:showCatName val="0"/>
            <c:showSerName val="0"/>
            <c:showPercent val="0"/>
            <c:showBubbleSize val="0"/>
            <c:showLeaderLines val="0"/>
          </c:dLbls>
          <c:cat>
            <c:strRef>
              <c:f>Summary!$B$45:$H$45</c:f>
              <c:strCache>
                <c:ptCount val="7"/>
                <c:pt idx="0">
                  <c:v>2010</c:v>
                </c:pt>
                <c:pt idx="1">
                  <c:v>No Build</c:v>
                </c:pt>
                <c:pt idx="2">
                  <c:v>CAMPO Plan</c:v>
                </c:pt>
                <c:pt idx="3">
                  <c:v>Telecommute</c:v>
                </c:pt>
                <c:pt idx="4">
                  <c:v>Peak Shift</c:v>
                </c:pt>
                <c:pt idx="5">
                  <c:v>Mode Shift</c:v>
                </c:pt>
                <c:pt idx="6">
                  <c:v>Centers Plan</c:v>
                </c:pt>
              </c:strCache>
            </c:strRef>
          </c:cat>
          <c:val>
            <c:numRef>
              <c:f>Summary!$B$49:$H$49</c:f>
              <c:numCache>
                <c:formatCode>0%</c:formatCode>
                <c:ptCount val="7"/>
                <c:pt idx="0">
                  <c:v>0.2796578766806942</c:v>
                </c:pt>
                <c:pt idx="1">
                  <c:v>0.55716644232678203</c:v>
                </c:pt>
                <c:pt idx="2">
                  <c:v>0.42367135781120668</c:v>
                </c:pt>
                <c:pt idx="3">
                  <c:v>0.37617227975375017</c:v>
                </c:pt>
                <c:pt idx="4">
                  <c:v>0.35969752804031052</c:v>
                </c:pt>
                <c:pt idx="5">
                  <c:v>0.31961470506938477</c:v>
                </c:pt>
                <c:pt idx="6">
                  <c:v>0.23810622070583429</c:v>
                </c:pt>
              </c:numCache>
            </c:numRef>
          </c:val>
        </c:ser>
        <c:dLbls>
          <c:showLegendKey val="0"/>
          <c:showVal val="0"/>
          <c:showCatName val="0"/>
          <c:showSerName val="0"/>
          <c:showPercent val="0"/>
          <c:showBubbleSize val="0"/>
        </c:dLbls>
        <c:gapWidth val="150"/>
        <c:axId val="36396416"/>
        <c:axId val="36414592"/>
      </c:barChart>
      <c:catAx>
        <c:axId val="36396416"/>
        <c:scaling>
          <c:orientation val="minMax"/>
        </c:scaling>
        <c:delete val="0"/>
        <c:axPos val="b"/>
        <c:numFmt formatCode="General" sourceLinked="1"/>
        <c:majorTickMark val="out"/>
        <c:minorTickMark val="none"/>
        <c:tickLblPos val="nextTo"/>
        <c:crossAx val="36414592"/>
        <c:crosses val="autoZero"/>
        <c:auto val="1"/>
        <c:lblAlgn val="ctr"/>
        <c:lblOffset val="100"/>
        <c:noMultiLvlLbl val="0"/>
      </c:catAx>
      <c:valAx>
        <c:axId val="36414592"/>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6396416"/>
        <c:crosses val="autoZero"/>
        <c:crossBetween val="between"/>
      </c:valAx>
    </c:plotArea>
    <c:legend>
      <c:legendPos val="r"/>
      <c:layout/>
      <c:overlay val="0"/>
    </c:legend>
    <c:plotVisOnly val="1"/>
    <c:dispBlanksAs val="gap"/>
    <c:showDLblsOverMax val="0"/>
  </c:chart>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C3082-F47F-4B1C-ADAC-CD57CCF13628}" type="datetimeFigureOut">
              <a:rPr lang="en-US" smtClean="0"/>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2C521-67B3-4FD4-ACA0-76363AD25E6C}" type="slidenum">
              <a:rPr lang="en-US" smtClean="0"/>
              <a:t>‹#›</a:t>
            </a:fld>
            <a:endParaRPr lang="en-US"/>
          </a:p>
        </p:txBody>
      </p:sp>
    </p:spTree>
    <p:extLst>
      <p:ext uri="{BB962C8B-B14F-4D97-AF65-F5344CB8AC3E}">
        <p14:creationId xmlns:p14="http://schemas.microsoft.com/office/powerpoint/2010/main" val="203210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strategies were developed to address the congestion problems related to the rapid growth in both population and vehicle</a:t>
            </a:r>
            <a:r>
              <a:rPr lang="en-US" baseline="0" dirty="0" smtClean="0"/>
              <a:t> miles of travel (VMT).  The Travel Time Index was chosen as a measure of performance.  The Travel Time Index is the ratio of congested travel time to uncongested travel time.  A ratio of 1.31 was calculated in 2010 using observed speed data and is reported in the Urban Mobility Report annually.  A ratio of 1.31 means that it will take 31% longer in congested conditions, usually the peak AM or PM period, than it would take for an average trip during uncongested times of the day.  For this analysis, the AM peak period from 7 AM to 9 AM was chosen, since the CAMPO model contains this information.</a:t>
            </a:r>
          </a:p>
          <a:p>
            <a:endParaRPr lang="en-US" baseline="0" dirty="0" smtClean="0"/>
          </a:p>
          <a:p>
            <a:r>
              <a:rPr lang="en-US" baseline="0" dirty="0" smtClean="0"/>
              <a:t>The strategies tested include: </a:t>
            </a:r>
          </a:p>
          <a:p>
            <a:endParaRPr lang="en-US" baseline="0" dirty="0" smtClean="0"/>
          </a:p>
          <a:p>
            <a:pPr marL="228600" indent="-228600">
              <a:buAutoNum type="arabicParenR"/>
            </a:pPr>
            <a:r>
              <a:rPr lang="en-US" baseline="0" dirty="0" smtClean="0"/>
              <a:t>Building out the 2035 CAMPO Plan projects (with the addition of managed lanes on I-35, which were not originally in the Plan due to funding constraints)</a:t>
            </a:r>
          </a:p>
          <a:p>
            <a:pPr marL="228600" indent="-228600">
              <a:buAutoNum type="arabicParenR"/>
            </a:pPr>
            <a:r>
              <a:rPr lang="en-US" baseline="0" dirty="0" smtClean="0"/>
              <a:t>Reducing home-to-work (and the reverse) trip making by 10%.  This represents a telecommuting scenario of every other worker taking 1 day per week to telecommute.</a:t>
            </a:r>
          </a:p>
          <a:p>
            <a:pPr marL="228600" indent="-228600">
              <a:buAutoNum type="arabicParenR"/>
            </a:pPr>
            <a:r>
              <a:rPr lang="en-US" baseline="0" dirty="0" smtClean="0"/>
              <a:t>Shifting 12% of all travel out of the peak AM period.  5% was shifted to earlier hours, while 7% was shifted to after 9AM.</a:t>
            </a:r>
          </a:p>
          <a:p>
            <a:pPr marL="228600" indent="-228600">
              <a:buAutoNum type="arabicParenR"/>
            </a:pPr>
            <a:r>
              <a:rPr lang="en-US" baseline="0" dirty="0" smtClean="0"/>
              <a:t>Taking an additional 11% of Single-Occupant Vehicles (SOV) off the road by moving them to transit, biking, or walking during the AM peak period.  </a:t>
            </a:r>
          </a:p>
          <a:p>
            <a:pPr marL="228600" indent="-228600">
              <a:buAutoNum type="arabicParenR"/>
            </a:pPr>
            <a:r>
              <a:rPr lang="en-US" baseline="0" dirty="0" smtClean="0"/>
              <a:t>Implementing the CAMPO goals for Activity Centers and changing the travel behavior to represent more local capture of trips within Centers.  The CAMPO goals in the 2035 Plan are to have 31%/38% population and employment, respectively, within Centers.  According to TTI analysis of the Traffic Analysis Zones in the CAMPO model, there were about 11%/25% in or close to Centers in 2005.  CAMPO reports in the Plan that there was 16%/36% population and employment in Centers in 2010.</a:t>
            </a:r>
          </a:p>
          <a:p>
            <a:pPr marL="228600" indent="-228600">
              <a:buAutoNum type="arabicParenR"/>
            </a:pPr>
            <a:endParaRPr lang="en-US" baseline="0" dirty="0" smtClean="0"/>
          </a:p>
          <a:p>
            <a:pPr marL="0" indent="0">
              <a:buNone/>
            </a:pPr>
            <a:r>
              <a:rPr lang="en-US" baseline="0" dirty="0" smtClean="0"/>
              <a:t>It is important to note that these values are not predictive; these charts do not predict the levels of adoption of the strategies.  The levels tested here are suppositions, not predictions.  However, the impact to congestion, under these “what if” scenarios, is measured.</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62E8A905-67DB-43CE-BCCE-712F9FC7C7FF}" type="slidenum">
              <a:rPr lang="en-US" smtClean="0"/>
              <a:t>12</a:t>
            </a:fld>
            <a:endParaRPr lang="en-US"/>
          </a:p>
        </p:txBody>
      </p:sp>
    </p:spTree>
    <p:extLst>
      <p:ext uri="{BB962C8B-B14F-4D97-AF65-F5344CB8AC3E}">
        <p14:creationId xmlns:p14="http://schemas.microsoft.com/office/powerpoint/2010/main" val="321182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EB120-2EC8-4154-98B1-588B20E72C02}"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25154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B120-2EC8-4154-98B1-588B20E72C02}"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383172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B120-2EC8-4154-98B1-588B20E72C02}"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388109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B120-2EC8-4154-98B1-588B20E72C02}"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407976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EB120-2EC8-4154-98B1-588B20E72C02}"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62093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EB120-2EC8-4154-98B1-588B20E72C02}"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6976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AEB120-2EC8-4154-98B1-588B20E72C02}"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265000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AEB120-2EC8-4154-98B1-588B20E72C02}"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117768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EB120-2EC8-4154-98B1-588B20E72C02}"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366019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B120-2EC8-4154-98B1-588B20E72C02}"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369894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B120-2EC8-4154-98B1-588B20E72C02}"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054B8-FE74-4F54-A54D-9F7A24796469}" type="slidenum">
              <a:rPr lang="en-US" smtClean="0"/>
              <a:t>‹#›</a:t>
            </a:fld>
            <a:endParaRPr lang="en-US"/>
          </a:p>
        </p:txBody>
      </p:sp>
    </p:spTree>
    <p:extLst>
      <p:ext uri="{BB962C8B-B14F-4D97-AF65-F5344CB8AC3E}">
        <p14:creationId xmlns:p14="http://schemas.microsoft.com/office/powerpoint/2010/main" val="30547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EB120-2EC8-4154-98B1-588B20E72C02}" type="datetimeFigureOut">
              <a:rPr lang="en-US" smtClean="0"/>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054B8-FE74-4F54-A54D-9F7A24796469}" type="slidenum">
              <a:rPr lang="en-US" smtClean="0"/>
              <a:t>‹#›</a:t>
            </a:fld>
            <a:endParaRPr lang="en-US"/>
          </a:p>
        </p:txBody>
      </p:sp>
    </p:spTree>
    <p:extLst>
      <p:ext uri="{BB962C8B-B14F-4D97-AF65-F5344CB8AC3E}">
        <p14:creationId xmlns:p14="http://schemas.microsoft.com/office/powerpoint/2010/main" val="35258051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hemistryexplained.com/Ma-Na/Molecular-Modeling.html&amp;ei=BaEmVZWED4bQsAXT1YG4Cg&amp;bvm=bv.90491159,d.cGU&amp;psig=AFQjCNHW9cfQduk6xTPw3DvzhIreLgXbmg&amp;ust=1428681334214957"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odahead.com/fun/do-you-ever-get-tired-and-bored-with-sodahead/question-582151/&amp;ei=3ZEmVfwOzNCwBdjLgJgB&amp;psig=AFQjCNFcrzDv9qbgF8ZqVN007HCjij5LJw&amp;ust=142867731740734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tlantic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 y="0"/>
            <a:ext cx="91847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124200"/>
            <a:ext cx="8099831" cy="1711103"/>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t>Forecasting Travel Time Index using a Travel Demand Model to Measure Plan Performance</a:t>
            </a:r>
            <a:endParaRPr lang="en-US" b="1" dirty="0"/>
          </a:p>
        </p:txBody>
      </p:sp>
      <p:sp>
        <p:nvSpPr>
          <p:cNvPr id="3" name="Subtitle 2"/>
          <p:cNvSpPr>
            <a:spLocks noGrp="1"/>
          </p:cNvSpPr>
          <p:nvPr>
            <p:ph type="subTitle" idx="1"/>
          </p:nvPr>
        </p:nvSpPr>
        <p:spPr>
          <a:xfrm>
            <a:off x="609600" y="4876800"/>
            <a:ext cx="7516441" cy="1371600"/>
          </a:xfrm>
        </p:spPr>
        <p:txBody>
          <a:bodyPr>
            <a:noAutofit/>
          </a:bodyPr>
          <a:lstStyle/>
          <a:p>
            <a:pPr algn="l"/>
            <a:r>
              <a:rPr lang="en-US" sz="2000" b="1" dirty="0" smtClean="0">
                <a:solidFill>
                  <a:srgbClr val="FFFF00"/>
                </a:solidFill>
              </a:rPr>
              <a:t>Thomas Williams, AICP</a:t>
            </a:r>
          </a:p>
          <a:p>
            <a:pPr algn="l"/>
            <a:r>
              <a:rPr lang="en-US" sz="2000" b="1" dirty="0" smtClean="0">
                <a:solidFill>
                  <a:srgbClr val="FFFF00"/>
                </a:solidFill>
              </a:rPr>
              <a:t>Texas A&amp;M Transportation Institute</a:t>
            </a:r>
          </a:p>
          <a:p>
            <a:pPr algn="l"/>
            <a:r>
              <a:rPr lang="en-US" sz="2000" b="1" dirty="0" smtClean="0">
                <a:solidFill>
                  <a:srgbClr val="FFFF00"/>
                </a:solidFill>
              </a:rPr>
              <a:t>2015 </a:t>
            </a:r>
            <a:r>
              <a:rPr lang="en-US" sz="2000" b="1" dirty="0" smtClean="0">
                <a:solidFill>
                  <a:srgbClr val="FFFF00"/>
                </a:solidFill>
              </a:rPr>
              <a:t>TRB Transportation Planning Applications</a:t>
            </a:r>
            <a:endParaRPr lang="en-US" sz="2000" b="1" dirty="0" smtClean="0">
              <a:solidFill>
                <a:srgbClr val="FFFF00"/>
              </a:solidFill>
            </a:endParaRPr>
          </a:p>
          <a:p>
            <a:pPr algn="l"/>
            <a:r>
              <a:rPr lang="en-US" sz="2000" b="1" dirty="0" smtClean="0">
                <a:solidFill>
                  <a:srgbClr val="FFFF00"/>
                </a:solidFill>
              </a:rPr>
              <a:t>Atlantic City, NJ</a:t>
            </a:r>
            <a:endParaRPr lang="en-US" sz="2000" b="1" dirty="0" smtClean="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spTree>
    <p:extLst>
      <p:ext uri="{BB962C8B-B14F-4D97-AF65-F5344CB8AC3E}">
        <p14:creationId xmlns:p14="http://schemas.microsoft.com/office/powerpoint/2010/main" val="47739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fontScale="90000"/>
          </a:bodyPr>
          <a:lstStyle/>
          <a:p>
            <a:r>
              <a:rPr lang="en-US" dirty="0" smtClean="0"/>
              <a:t>Travel Time Index</a:t>
            </a:r>
            <a:endParaRPr lang="en-US" dirty="0"/>
          </a:p>
        </p:txBody>
      </p:sp>
      <p:sp>
        <p:nvSpPr>
          <p:cNvPr id="3" name="Content Placeholder 2"/>
          <p:cNvSpPr>
            <a:spLocks noGrp="1"/>
          </p:cNvSpPr>
          <p:nvPr>
            <p:ph idx="1"/>
          </p:nvPr>
        </p:nvSpPr>
        <p:spPr>
          <a:xfrm>
            <a:off x="457200" y="1600200"/>
            <a:ext cx="3886200" cy="4525963"/>
          </a:xfrm>
        </p:spPr>
        <p:txBody>
          <a:bodyPr>
            <a:normAutofit fontScale="77500" lnSpcReduction="20000"/>
          </a:bodyPr>
          <a:lstStyle/>
          <a:p>
            <a:r>
              <a:rPr lang="en-US" dirty="0" smtClean="0"/>
              <a:t>Commonly </a:t>
            </a:r>
            <a:r>
              <a:rPr lang="en-US" dirty="0"/>
              <a:t>Understood, widely Publicized</a:t>
            </a:r>
          </a:p>
          <a:p>
            <a:r>
              <a:rPr lang="en-US" dirty="0"/>
              <a:t>Annual “Urban Mobility Report”</a:t>
            </a:r>
          </a:p>
          <a:p>
            <a:r>
              <a:rPr lang="en-US" dirty="0" smtClean="0"/>
              <a:t>Ratio of Congested Travel Time to Free Flow Travel Time</a:t>
            </a:r>
          </a:p>
          <a:p>
            <a:r>
              <a:rPr lang="en-US" dirty="0" smtClean="0"/>
              <a:t>“1.31” - trip will take 31% longer during Congested Periods</a:t>
            </a:r>
          </a:p>
          <a:p>
            <a:r>
              <a:rPr lang="en-US" dirty="0" smtClean="0"/>
              <a:t>Applied to any Geographic area or Segment</a:t>
            </a:r>
          </a:p>
        </p:txBody>
      </p:sp>
      <p:pic>
        <p:nvPicPr>
          <p:cNvPr id="4" name="Picture 3" descr="DSC_3081.jpg"/>
          <p:cNvPicPr>
            <a:picLocks noChangeAspect="1"/>
          </p:cNvPicPr>
          <p:nvPr/>
        </p:nvPicPr>
        <p:blipFill>
          <a:blip r:embed="rId2" cstate="print"/>
          <a:srcRect l="2767" r="42808"/>
          <a:stretch>
            <a:fillRect/>
          </a:stretch>
        </p:blipFill>
        <p:spPr>
          <a:xfrm>
            <a:off x="4343400" y="685800"/>
            <a:ext cx="4495800" cy="5486400"/>
          </a:xfrm>
          <a:prstGeom prst="ellipse">
            <a:avLst/>
          </a:prstGeom>
          <a:ln>
            <a:noFill/>
          </a:ln>
          <a:effectLst>
            <a:softEdge rad="112500"/>
          </a:effectLst>
        </p:spPr>
      </p:pic>
    </p:spTree>
    <p:extLst>
      <p:ext uri="{BB962C8B-B14F-4D97-AF65-F5344CB8AC3E}">
        <p14:creationId xmlns:p14="http://schemas.microsoft.com/office/powerpoint/2010/main" val="351657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Wedge Charts in Climate Science</a:t>
            </a:r>
            <a:endParaRPr lang="en-US" dirty="0"/>
          </a:p>
        </p:txBody>
      </p:sp>
      <p:sp>
        <p:nvSpPr>
          <p:cNvPr id="3" name="Content Placeholder 2"/>
          <p:cNvSpPr>
            <a:spLocks noGrp="1"/>
          </p:cNvSpPr>
          <p:nvPr>
            <p:ph idx="1"/>
          </p:nvPr>
        </p:nvSpPr>
        <p:spPr/>
        <p:txBody>
          <a:bodyPr/>
          <a:lstStyle/>
          <a:p>
            <a:r>
              <a:rPr lang="en-US" dirty="0" smtClean="0"/>
              <a:t>“Stabilization Wedges: Solving the Climate Problem for the Next 50 years with Current Technology” – S. </a:t>
            </a:r>
            <a:r>
              <a:rPr lang="en-US" dirty="0" err="1" smtClean="0"/>
              <a:t>Pacala</a:t>
            </a:r>
            <a:r>
              <a:rPr lang="en-US" dirty="0" smtClean="0"/>
              <a:t> &amp; R. </a:t>
            </a:r>
            <a:r>
              <a:rPr lang="en-US" dirty="0" err="1" smtClean="0"/>
              <a:t>Socolow</a:t>
            </a: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24200"/>
            <a:ext cx="512445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06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10908848"/>
              </p:ext>
            </p:extLst>
          </p:nvPr>
        </p:nvGraphicFramePr>
        <p:xfrm>
          <a:off x="620364" y="1026831"/>
          <a:ext cx="7837836" cy="4688169"/>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Group 38"/>
          <p:cNvGrpSpPr/>
          <p:nvPr/>
        </p:nvGrpSpPr>
        <p:grpSpPr>
          <a:xfrm>
            <a:off x="5893841" y="1168060"/>
            <a:ext cx="3013939" cy="631093"/>
            <a:chOff x="5893841" y="1168060"/>
            <a:chExt cx="3013939" cy="631093"/>
          </a:xfrm>
        </p:grpSpPr>
        <p:cxnSp>
          <p:nvCxnSpPr>
            <p:cNvPr id="11" name="Straight Connector 10"/>
            <p:cNvCxnSpPr/>
            <p:nvPr/>
          </p:nvCxnSpPr>
          <p:spPr>
            <a:xfrm>
              <a:off x="5893841" y="1614487"/>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124700" y="1429821"/>
              <a:ext cx="1783080" cy="369332"/>
            </a:xfrm>
            <a:prstGeom prst="rect">
              <a:avLst/>
            </a:prstGeom>
            <a:noFill/>
          </p:spPr>
          <p:txBody>
            <a:bodyPr wrap="square" rtlCol="0">
              <a:spAutoFit/>
            </a:bodyPr>
            <a:lstStyle/>
            <a:p>
              <a:r>
                <a:rPr lang="en-US" dirty="0" smtClean="0"/>
                <a:t>2.17 No Build</a:t>
              </a:r>
              <a:endParaRPr lang="en-US" dirty="0"/>
            </a:p>
          </p:txBody>
        </p:sp>
        <p:sp>
          <p:nvSpPr>
            <p:cNvPr id="15" name="TextBox 14"/>
            <p:cNvSpPr txBox="1"/>
            <p:nvPr/>
          </p:nvSpPr>
          <p:spPr>
            <a:xfrm>
              <a:off x="7036841" y="1168060"/>
              <a:ext cx="1695450" cy="307777"/>
            </a:xfrm>
            <a:prstGeom prst="rect">
              <a:avLst/>
            </a:prstGeom>
            <a:noFill/>
          </p:spPr>
          <p:txBody>
            <a:bodyPr wrap="square" rtlCol="0">
              <a:spAutoFit/>
            </a:bodyPr>
            <a:lstStyle/>
            <a:p>
              <a:pPr algn="ctr"/>
              <a:r>
                <a:rPr lang="en-US" sz="1400" b="1" u="sng" dirty="0" smtClean="0"/>
                <a:t>Travel Time Index</a:t>
              </a:r>
              <a:endParaRPr lang="en-US" sz="1400" b="1" u="sng" dirty="0"/>
            </a:p>
          </p:txBody>
        </p:sp>
      </p:grpSp>
      <p:sp>
        <p:nvSpPr>
          <p:cNvPr id="22" name="TextBox 1"/>
          <p:cNvSpPr txBox="1"/>
          <p:nvPr/>
        </p:nvSpPr>
        <p:spPr>
          <a:xfrm rot="16200000">
            <a:off x="-1687471" y="3287670"/>
            <a:ext cx="4688169" cy="3988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Travel Time Index</a:t>
            </a:r>
            <a:endParaRPr lang="en-US" sz="2000" b="1" dirty="0"/>
          </a:p>
        </p:txBody>
      </p:sp>
      <p:grpSp>
        <p:nvGrpSpPr>
          <p:cNvPr id="40" name="Group 39"/>
          <p:cNvGrpSpPr/>
          <p:nvPr/>
        </p:nvGrpSpPr>
        <p:grpSpPr>
          <a:xfrm>
            <a:off x="926040" y="3908022"/>
            <a:ext cx="982696" cy="369332"/>
            <a:chOff x="926040" y="3908022"/>
            <a:chExt cx="982696" cy="369332"/>
          </a:xfrm>
        </p:grpSpPr>
        <p:sp>
          <p:nvSpPr>
            <p:cNvPr id="21" name="TextBox 20"/>
            <p:cNvSpPr txBox="1"/>
            <p:nvPr/>
          </p:nvSpPr>
          <p:spPr>
            <a:xfrm>
              <a:off x="926040" y="3908022"/>
              <a:ext cx="685800" cy="369332"/>
            </a:xfrm>
            <a:prstGeom prst="rect">
              <a:avLst/>
            </a:prstGeom>
            <a:noFill/>
          </p:spPr>
          <p:txBody>
            <a:bodyPr wrap="square" rtlCol="0">
              <a:spAutoFit/>
            </a:bodyPr>
            <a:lstStyle/>
            <a:p>
              <a:r>
                <a:rPr lang="en-US" dirty="0" smtClean="0"/>
                <a:t>1.31</a:t>
              </a:r>
              <a:endParaRPr lang="en-US" dirty="0"/>
            </a:p>
          </p:txBody>
        </p:sp>
        <p:cxnSp>
          <p:nvCxnSpPr>
            <p:cNvPr id="23" name="Straight Connector 22"/>
            <p:cNvCxnSpPr/>
            <p:nvPr/>
          </p:nvCxnSpPr>
          <p:spPr>
            <a:xfrm>
              <a:off x="1447800" y="4094824"/>
              <a:ext cx="460936"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1627162" y="2336078"/>
            <a:ext cx="7425398" cy="1044980"/>
            <a:chOff x="1627162" y="2336078"/>
            <a:chExt cx="7425398" cy="1044980"/>
          </a:xfrm>
        </p:grpSpPr>
        <p:sp>
          <p:nvSpPr>
            <p:cNvPr id="6" name="Right Triangle 5"/>
            <p:cNvSpPr/>
            <p:nvPr/>
          </p:nvSpPr>
          <p:spPr>
            <a:xfrm rot="20443306" flipH="1">
              <a:off x="1627162" y="2336078"/>
              <a:ext cx="4548692" cy="1044980"/>
            </a:xfrm>
            <a:custGeom>
              <a:avLst/>
              <a:gdLst>
                <a:gd name="connsiteX0" fmla="*/ 0 w 3689898"/>
                <a:gd name="connsiteY0" fmla="*/ 817934 h 817934"/>
                <a:gd name="connsiteX1" fmla="*/ 0 w 3689898"/>
                <a:gd name="connsiteY1" fmla="*/ 0 h 817934"/>
                <a:gd name="connsiteX2" fmla="*/ 3689898 w 3689898"/>
                <a:gd name="connsiteY2" fmla="*/ 817934 h 817934"/>
                <a:gd name="connsiteX3" fmla="*/ 0 w 3689898"/>
                <a:gd name="connsiteY3" fmla="*/ 817934 h 817934"/>
                <a:gd name="connsiteX0" fmla="*/ 314286 w 3689898"/>
                <a:gd name="connsiteY0" fmla="*/ 885605 h 885605"/>
                <a:gd name="connsiteX1" fmla="*/ 0 w 3689898"/>
                <a:gd name="connsiteY1" fmla="*/ 0 h 885605"/>
                <a:gd name="connsiteX2" fmla="*/ 3689898 w 3689898"/>
                <a:gd name="connsiteY2" fmla="*/ 817934 h 885605"/>
                <a:gd name="connsiteX3" fmla="*/ 314286 w 3689898"/>
                <a:gd name="connsiteY3" fmla="*/ 885605 h 885605"/>
                <a:gd name="connsiteX0" fmla="*/ 265844 w 3689898"/>
                <a:gd name="connsiteY0" fmla="*/ 377825 h 817934"/>
                <a:gd name="connsiteX1" fmla="*/ 0 w 3689898"/>
                <a:gd name="connsiteY1" fmla="*/ 0 h 817934"/>
                <a:gd name="connsiteX2" fmla="*/ 3689898 w 3689898"/>
                <a:gd name="connsiteY2" fmla="*/ 817934 h 817934"/>
                <a:gd name="connsiteX3" fmla="*/ 265844 w 3689898"/>
                <a:gd name="connsiteY3" fmla="*/ 377825 h 817934"/>
                <a:gd name="connsiteX0" fmla="*/ 326155 w 3689898"/>
                <a:gd name="connsiteY0" fmla="*/ 873380 h 873380"/>
                <a:gd name="connsiteX1" fmla="*/ 0 w 3689898"/>
                <a:gd name="connsiteY1" fmla="*/ 0 h 873380"/>
                <a:gd name="connsiteX2" fmla="*/ 3689898 w 3689898"/>
                <a:gd name="connsiteY2" fmla="*/ 817934 h 873380"/>
                <a:gd name="connsiteX3" fmla="*/ 326155 w 3689898"/>
                <a:gd name="connsiteY3" fmla="*/ 873380 h 873380"/>
                <a:gd name="connsiteX0" fmla="*/ 295256 w 3658999"/>
                <a:gd name="connsiteY0" fmla="*/ 738880 h 738880"/>
                <a:gd name="connsiteX1" fmla="*/ 0 w 3658999"/>
                <a:gd name="connsiteY1" fmla="*/ 0 h 738880"/>
                <a:gd name="connsiteX2" fmla="*/ 3658999 w 3658999"/>
                <a:gd name="connsiteY2" fmla="*/ 683434 h 738880"/>
                <a:gd name="connsiteX3" fmla="*/ 295256 w 3658999"/>
                <a:gd name="connsiteY3" fmla="*/ 738880 h 738880"/>
                <a:gd name="connsiteX0" fmla="*/ 276548 w 3640291"/>
                <a:gd name="connsiteY0" fmla="*/ 777714 h 777714"/>
                <a:gd name="connsiteX1" fmla="*/ 0 w 3640291"/>
                <a:gd name="connsiteY1" fmla="*/ 0 h 777714"/>
                <a:gd name="connsiteX2" fmla="*/ 3640291 w 3640291"/>
                <a:gd name="connsiteY2" fmla="*/ 722268 h 777714"/>
                <a:gd name="connsiteX3" fmla="*/ 276548 w 3640291"/>
                <a:gd name="connsiteY3" fmla="*/ 777714 h 777714"/>
                <a:gd name="connsiteX0" fmla="*/ 373581 w 3737324"/>
                <a:gd name="connsiteY0" fmla="*/ 1076266 h 1076266"/>
                <a:gd name="connsiteX1" fmla="*/ 0 w 3737324"/>
                <a:gd name="connsiteY1" fmla="*/ 0 h 1076266"/>
                <a:gd name="connsiteX2" fmla="*/ 3737324 w 3737324"/>
                <a:gd name="connsiteY2" fmla="*/ 1020820 h 1076266"/>
                <a:gd name="connsiteX3" fmla="*/ 373581 w 3737324"/>
                <a:gd name="connsiteY3" fmla="*/ 1076266 h 1076266"/>
                <a:gd name="connsiteX0" fmla="*/ 373581 w 3866813"/>
                <a:gd name="connsiteY0" fmla="*/ 1076266 h 1076266"/>
                <a:gd name="connsiteX1" fmla="*/ 0 w 3866813"/>
                <a:gd name="connsiteY1" fmla="*/ 0 h 1076266"/>
                <a:gd name="connsiteX2" fmla="*/ 3866813 w 3866813"/>
                <a:gd name="connsiteY2" fmla="*/ 874518 h 1076266"/>
                <a:gd name="connsiteX3" fmla="*/ 373581 w 3866813"/>
                <a:gd name="connsiteY3" fmla="*/ 1076266 h 1076266"/>
                <a:gd name="connsiteX0" fmla="*/ 373581 w 3805925"/>
                <a:gd name="connsiteY0" fmla="*/ 1076266 h 1076266"/>
                <a:gd name="connsiteX1" fmla="*/ 0 w 3805925"/>
                <a:gd name="connsiteY1" fmla="*/ 0 h 1076266"/>
                <a:gd name="connsiteX2" fmla="*/ 3805925 w 3805925"/>
                <a:gd name="connsiteY2" fmla="*/ 1021674 h 1076266"/>
                <a:gd name="connsiteX3" fmla="*/ 373581 w 3805925"/>
                <a:gd name="connsiteY3" fmla="*/ 1076266 h 1076266"/>
                <a:gd name="connsiteX0" fmla="*/ 77688 w 3805925"/>
                <a:gd name="connsiteY0" fmla="*/ 615677 h 1021674"/>
                <a:gd name="connsiteX1" fmla="*/ 0 w 3805925"/>
                <a:gd name="connsiteY1" fmla="*/ 0 h 1021674"/>
                <a:gd name="connsiteX2" fmla="*/ 3805925 w 3805925"/>
                <a:gd name="connsiteY2" fmla="*/ 1021674 h 1021674"/>
                <a:gd name="connsiteX3" fmla="*/ 77688 w 3805925"/>
                <a:gd name="connsiteY3" fmla="*/ 615677 h 1021674"/>
                <a:gd name="connsiteX0" fmla="*/ 334331 w 3805925"/>
                <a:gd name="connsiteY0" fmla="*/ 926853 h 1021674"/>
                <a:gd name="connsiteX1" fmla="*/ 0 w 3805925"/>
                <a:gd name="connsiteY1" fmla="*/ 0 h 1021674"/>
                <a:gd name="connsiteX2" fmla="*/ 3805925 w 3805925"/>
                <a:gd name="connsiteY2" fmla="*/ 1021674 h 1021674"/>
                <a:gd name="connsiteX3" fmla="*/ 334331 w 3805925"/>
                <a:gd name="connsiteY3" fmla="*/ 926853 h 1021674"/>
                <a:gd name="connsiteX0" fmla="*/ 334331 w 4551208"/>
                <a:gd name="connsiteY0" fmla="*/ 926853 h 1064203"/>
                <a:gd name="connsiteX1" fmla="*/ 0 w 4551208"/>
                <a:gd name="connsiteY1" fmla="*/ 0 h 1064203"/>
                <a:gd name="connsiteX2" fmla="*/ 4551208 w 4551208"/>
                <a:gd name="connsiteY2" fmla="*/ 1064203 h 1064203"/>
                <a:gd name="connsiteX3" fmla="*/ 334331 w 4551208"/>
                <a:gd name="connsiteY3" fmla="*/ 926853 h 1064203"/>
                <a:gd name="connsiteX0" fmla="*/ 389147 w 4551208"/>
                <a:gd name="connsiteY0" fmla="*/ 1050349 h 1064203"/>
                <a:gd name="connsiteX1" fmla="*/ 0 w 4551208"/>
                <a:gd name="connsiteY1" fmla="*/ 0 h 1064203"/>
                <a:gd name="connsiteX2" fmla="*/ 4551208 w 4551208"/>
                <a:gd name="connsiteY2" fmla="*/ 1064203 h 1064203"/>
                <a:gd name="connsiteX3" fmla="*/ 389147 w 4551208"/>
                <a:gd name="connsiteY3" fmla="*/ 1050349 h 1064203"/>
                <a:gd name="connsiteX0" fmla="*/ 386631 w 4548692"/>
                <a:gd name="connsiteY0" fmla="*/ 1043075 h 1056929"/>
                <a:gd name="connsiteX1" fmla="*/ 0 w 4548692"/>
                <a:gd name="connsiteY1" fmla="*/ 0 h 1056929"/>
                <a:gd name="connsiteX2" fmla="*/ 4548692 w 4548692"/>
                <a:gd name="connsiteY2" fmla="*/ 1056929 h 1056929"/>
                <a:gd name="connsiteX3" fmla="*/ 386631 w 4548692"/>
                <a:gd name="connsiteY3" fmla="*/ 1043075 h 1056929"/>
              </a:gdLst>
              <a:ahLst/>
              <a:cxnLst>
                <a:cxn ang="0">
                  <a:pos x="connsiteX0" y="connsiteY0"/>
                </a:cxn>
                <a:cxn ang="0">
                  <a:pos x="connsiteX1" y="connsiteY1"/>
                </a:cxn>
                <a:cxn ang="0">
                  <a:pos x="connsiteX2" y="connsiteY2"/>
                </a:cxn>
                <a:cxn ang="0">
                  <a:pos x="connsiteX3" y="connsiteY3"/>
                </a:cxn>
              </a:cxnLst>
              <a:rect l="l" t="t" r="r" b="b"/>
              <a:pathLst>
                <a:path w="4548692" h="1056929">
                  <a:moveTo>
                    <a:pt x="386631" y="1043075"/>
                  </a:moveTo>
                  <a:lnTo>
                    <a:pt x="0" y="0"/>
                  </a:lnTo>
                  <a:lnTo>
                    <a:pt x="4548692" y="1056929"/>
                  </a:lnTo>
                  <a:lnTo>
                    <a:pt x="386631" y="1043075"/>
                  </a:lnTo>
                  <a:close/>
                </a:path>
              </a:pathLst>
            </a:cu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TextBox 15"/>
            <p:cNvSpPr txBox="1"/>
            <p:nvPr/>
          </p:nvSpPr>
          <p:spPr>
            <a:xfrm>
              <a:off x="7124700" y="2554576"/>
              <a:ext cx="1927860" cy="369332"/>
            </a:xfrm>
            <a:prstGeom prst="rect">
              <a:avLst/>
            </a:prstGeom>
            <a:noFill/>
          </p:spPr>
          <p:txBody>
            <a:bodyPr wrap="square" rtlCol="0">
              <a:spAutoFit/>
            </a:bodyPr>
            <a:lstStyle/>
            <a:p>
              <a:r>
                <a:rPr lang="en-US" dirty="0" smtClean="0"/>
                <a:t>1.79 CAMPO Plan</a:t>
              </a:r>
              <a:endParaRPr lang="en-US" dirty="0"/>
            </a:p>
          </p:txBody>
        </p:sp>
        <p:cxnSp>
          <p:nvCxnSpPr>
            <p:cNvPr id="26" name="Straight Connector 25"/>
            <p:cNvCxnSpPr/>
            <p:nvPr/>
          </p:nvCxnSpPr>
          <p:spPr>
            <a:xfrm>
              <a:off x="5893841" y="2739242"/>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nvGrpSpPr>
          <p:cNvPr id="37" name="Group 36"/>
          <p:cNvGrpSpPr/>
          <p:nvPr/>
        </p:nvGrpSpPr>
        <p:grpSpPr>
          <a:xfrm>
            <a:off x="1863156" y="3023228"/>
            <a:ext cx="7280844" cy="807040"/>
            <a:chOff x="1863156" y="3023228"/>
            <a:chExt cx="7280844" cy="807040"/>
          </a:xfrm>
        </p:grpSpPr>
        <p:sp>
          <p:nvSpPr>
            <p:cNvPr id="7" name="Right Triangle 5"/>
            <p:cNvSpPr/>
            <p:nvPr/>
          </p:nvSpPr>
          <p:spPr>
            <a:xfrm rot="20443306" flipH="1">
              <a:off x="1863156" y="3395809"/>
              <a:ext cx="4183806" cy="434459"/>
            </a:xfrm>
            <a:custGeom>
              <a:avLst/>
              <a:gdLst>
                <a:gd name="connsiteX0" fmla="*/ 0 w 3689898"/>
                <a:gd name="connsiteY0" fmla="*/ 817934 h 817934"/>
                <a:gd name="connsiteX1" fmla="*/ 0 w 3689898"/>
                <a:gd name="connsiteY1" fmla="*/ 0 h 817934"/>
                <a:gd name="connsiteX2" fmla="*/ 3689898 w 3689898"/>
                <a:gd name="connsiteY2" fmla="*/ 817934 h 817934"/>
                <a:gd name="connsiteX3" fmla="*/ 0 w 3689898"/>
                <a:gd name="connsiteY3" fmla="*/ 817934 h 817934"/>
                <a:gd name="connsiteX0" fmla="*/ 314286 w 3689898"/>
                <a:gd name="connsiteY0" fmla="*/ 885605 h 885605"/>
                <a:gd name="connsiteX1" fmla="*/ 0 w 3689898"/>
                <a:gd name="connsiteY1" fmla="*/ 0 h 885605"/>
                <a:gd name="connsiteX2" fmla="*/ 3689898 w 3689898"/>
                <a:gd name="connsiteY2" fmla="*/ 817934 h 885605"/>
                <a:gd name="connsiteX3" fmla="*/ 314286 w 3689898"/>
                <a:gd name="connsiteY3" fmla="*/ 885605 h 885605"/>
                <a:gd name="connsiteX0" fmla="*/ 265844 w 3689898"/>
                <a:gd name="connsiteY0" fmla="*/ 377825 h 817934"/>
                <a:gd name="connsiteX1" fmla="*/ 0 w 3689898"/>
                <a:gd name="connsiteY1" fmla="*/ 0 h 817934"/>
                <a:gd name="connsiteX2" fmla="*/ 3689898 w 3689898"/>
                <a:gd name="connsiteY2" fmla="*/ 817934 h 817934"/>
                <a:gd name="connsiteX3" fmla="*/ 265844 w 3689898"/>
                <a:gd name="connsiteY3" fmla="*/ 377825 h 817934"/>
                <a:gd name="connsiteX0" fmla="*/ 326155 w 3689898"/>
                <a:gd name="connsiteY0" fmla="*/ 873380 h 873380"/>
                <a:gd name="connsiteX1" fmla="*/ 0 w 3689898"/>
                <a:gd name="connsiteY1" fmla="*/ 0 h 873380"/>
                <a:gd name="connsiteX2" fmla="*/ 3689898 w 3689898"/>
                <a:gd name="connsiteY2" fmla="*/ 817934 h 873380"/>
                <a:gd name="connsiteX3" fmla="*/ 326155 w 3689898"/>
                <a:gd name="connsiteY3" fmla="*/ 873380 h 873380"/>
                <a:gd name="connsiteX0" fmla="*/ 295256 w 3658999"/>
                <a:gd name="connsiteY0" fmla="*/ 738880 h 738880"/>
                <a:gd name="connsiteX1" fmla="*/ 0 w 3658999"/>
                <a:gd name="connsiteY1" fmla="*/ 0 h 738880"/>
                <a:gd name="connsiteX2" fmla="*/ 3658999 w 3658999"/>
                <a:gd name="connsiteY2" fmla="*/ 683434 h 738880"/>
                <a:gd name="connsiteX3" fmla="*/ 295256 w 3658999"/>
                <a:gd name="connsiteY3" fmla="*/ 738880 h 738880"/>
                <a:gd name="connsiteX0" fmla="*/ 276548 w 3640291"/>
                <a:gd name="connsiteY0" fmla="*/ 777714 h 777714"/>
                <a:gd name="connsiteX1" fmla="*/ 0 w 3640291"/>
                <a:gd name="connsiteY1" fmla="*/ 0 h 777714"/>
                <a:gd name="connsiteX2" fmla="*/ 3640291 w 3640291"/>
                <a:gd name="connsiteY2" fmla="*/ 722268 h 777714"/>
                <a:gd name="connsiteX3" fmla="*/ 276548 w 3640291"/>
                <a:gd name="connsiteY3" fmla="*/ 777714 h 777714"/>
                <a:gd name="connsiteX0" fmla="*/ 276548 w 3789431"/>
                <a:gd name="connsiteY0" fmla="*/ 777714 h 777714"/>
                <a:gd name="connsiteX1" fmla="*/ 0 w 3789431"/>
                <a:gd name="connsiteY1" fmla="*/ 0 h 777714"/>
                <a:gd name="connsiteX2" fmla="*/ 3789431 w 3789431"/>
                <a:gd name="connsiteY2" fmla="*/ 525050 h 777714"/>
                <a:gd name="connsiteX3" fmla="*/ 276548 w 3789431"/>
                <a:gd name="connsiteY3" fmla="*/ 777714 h 777714"/>
                <a:gd name="connsiteX0" fmla="*/ 490070 w 3789431"/>
                <a:gd name="connsiteY0" fmla="*/ 928284 h 928284"/>
                <a:gd name="connsiteX1" fmla="*/ 0 w 3789431"/>
                <a:gd name="connsiteY1" fmla="*/ 0 h 928284"/>
                <a:gd name="connsiteX2" fmla="*/ 3789431 w 3789431"/>
                <a:gd name="connsiteY2" fmla="*/ 525050 h 928284"/>
                <a:gd name="connsiteX3" fmla="*/ 490070 w 3789431"/>
                <a:gd name="connsiteY3" fmla="*/ 928284 h 928284"/>
                <a:gd name="connsiteX0" fmla="*/ 123094 w 3422455"/>
                <a:gd name="connsiteY0" fmla="*/ 423752 h 423752"/>
                <a:gd name="connsiteX1" fmla="*/ 0 w 3422455"/>
                <a:gd name="connsiteY1" fmla="*/ 0 h 423752"/>
                <a:gd name="connsiteX2" fmla="*/ 3422455 w 3422455"/>
                <a:gd name="connsiteY2" fmla="*/ 20518 h 423752"/>
                <a:gd name="connsiteX3" fmla="*/ 123094 w 3422455"/>
                <a:gd name="connsiteY3" fmla="*/ 423752 h 423752"/>
                <a:gd name="connsiteX0" fmla="*/ 149965 w 3449326"/>
                <a:gd name="connsiteY0" fmla="*/ 403234 h 403234"/>
                <a:gd name="connsiteX1" fmla="*/ 0 w 3449326"/>
                <a:gd name="connsiteY1" fmla="*/ 171129 h 403234"/>
                <a:gd name="connsiteX2" fmla="*/ 3449326 w 3449326"/>
                <a:gd name="connsiteY2" fmla="*/ 0 h 403234"/>
                <a:gd name="connsiteX3" fmla="*/ 149965 w 3449326"/>
                <a:gd name="connsiteY3" fmla="*/ 403234 h 403234"/>
                <a:gd name="connsiteX0" fmla="*/ 118132 w 3417493"/>
                <a:gd name="connsiteY0" fmla="*/ 403234 h 403234"/>
                <a:gd name="connsiteX1" fmla="*/ 0 w 3417493"/>
                <a:gd name="connsiteY1" fmla="*/ 65657 h 403234"/>
                <a:gd name="connsiteX2" fmla="*/ 3417493 w 3417493"/>
                <a:gd name="connsiteY2" fmla="*/ 0 h 403234"/>
                <a:gd name="connsiteX3" fmla="*/ 118132 w 3417493"/>
                <a:gd name="connsiteY3" fmla="*/ 403234 h 403234"/>
                <a:gd name="connsiteX0" fmla="*/ 118132 w 4183806"/>
                <a:gd name="connsiteY0" fmla="*/ 337577 h 337577"/>
                <a:gd name="connsiteX1" fmla="*/ 0 w 4183806"/>
                <a:gd name="connsiteY1" fmla="*/ 0 h 337577"/>
                <a:gd name="connsiteX2" fmla="*/ 4183806 w 4183806"/>
                <a:gd name="connsiteY2" fmla="*/ 14340 h 337577"/>
                <a:gd name="connsiteX3" fmla="*/ 118132 w 4183806"/>
                <a:gd name="connsiteY3" fmla="*/ 337577 h 337577"/>
                <a:gd name="connsiteX0" fmla="*/ 153353 w 4183806"/>
                <a:gd name="connsiteY0" fmla="*/ 439426 h 439426"/>
                <a:gd name="connsiteX1" fmla="*/ 0 w 4183806"/>
                <a:gd name="connsiteY1" fmla="*/ 0 h 439426"/>
                <a:gd name="connsiteX2" fmla="*/ 4183806 w 4183806"/>
                <a:gd name="connsiteY2" fmla="*/ 14340 h 439426"/>
                <a:gd name="connsiteX3" fmla="*/ 153353 w 4183806"/>
                <a:gd name="connsiteY3" fmla="*/ 439426 h 439426"/>
              </a:gdLst>
              <a:ahLst/>
              <a:cxnLst>
                <a:cxn ang="0">
                  <a:pos x="connsiteX0" y="connsiteY0"/>
                </a:cxn>
                <a:cxn ang="0">
                  <a:pos x="connsiteX1" y="connsiteY1"/>
                </a:cxn>
                <a:cxn ang="0">
                  <a:pos x="connsiteX2" y="connsiteY2"/>
                </a:cxn>
                <a:cxn ang="0">
                  <a:pos x="connsiteX3" y="connsiteY3"/>
                </a:cxn>
              </a:cxnLst>
              <a:rect l="l" t="t" r="r" b="b"/>
              <a:pathLst>
                <a:path w="4183806" h="439426">
                  <a:moveTo>
                    <a:pt x="153353" y="439426"/>
                  </a:moveTo>
                  <a:lnTo>
                    <a:pt x="0" y="0"/>
                  </a:lnTo>
                  <a:lnTo>
                    <a:pt x="4183806" y="14340"/>
                  </a:lnTo>
                  <a:lnTo>
                    <a:pt x="153353" y="439426"/>
                  </a:lnTo>
                  <a:close/>
                </a:path>
              </a:pathLst>
            </a:cu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TextBox 16"/>
            <p:cNvSpPr txBox="1"/>
            <p:nvPr/>
          </p:nvSpPr>
          <p:spPr>
            <a:xfrm>
              <a:off x="7124700" y="3023228"/>
              <a:ext cx="2019300" cy="369332"/>
            </a:xfrm>
            <a:prstGeom prst="rect">
              <a:avLst/>
            </a:prstGeom>
            <a:noFill/>
          </p:spPr>
          <p:txBody>
            <a:bodyPr wrap="square" rtlCol="0">
              <a:spAutoFit/>
            </a:bodyPr>
            <a:lstStyle/>
            <a:p>
              <a:r>
                <a:rPr lang="en-US" dirty="0" smtClean="0"/>
                <a:t>1.63 Telecommute</a:t>
              </a:r>
              <a:endParaRPr lang="en-US" dirty="0"/>
            </a:p>
          </p:txBody>
        </p:sp>
        <p:cxnSp>
          <p:nvCxnSpPr>
            <p:cNvPr id="27" name="Straight Connector 26"/>
            <p:cNvCxnSpPr/>
            <p:nvPr/>
          </p:nvCxnSpPr>
          <p:spPr>
            <a:xfrm>
              <a:off x="5893841" y="3207894"/>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nvGrpSpPr>
          <p:cNvPr id="36" name="Group 35"/>
          <p:cNvGrpSpPr/>
          <p:nvPr/>
        </p:nvGrpSpPr>
        <p:grpSpPr>
          <a:xfrm>
            <a:off x="1926712" y="3258820"/>
            <a:ext cx="7217288" cy="828930"/>
            <a:chOff x="1926712" y="3258820"/>
            <a:chExt cx="7217288" cy="828930"/>
          </a:xfrm>
        </p:grpSpPr>
        <p:sp>
          <p:nvSpPr>
            <p:cNvPr id="8" name="Right Triangle 5"/>
            <p:cNvSpPr/>
            <p:nvPr/>
          </p:nvSpPr>
          <p:spPr>
            <a:xfrm rot="20443306" flipH="1">
              <a:off x="1926712" y="3435818"/>
              <a:ext cx="4022844" cy="651932"/>
            </a:xfrm>
            <a:custGeom>
              <a:avLst/>
              <a:gdLst>
                <a:gd name="connsiteX0" fmla="*/ 0 w 3689898"/>
                <a:gd name="connsiteY0" fmla="*/ 817934 h 817934"/>
                <a:gd name="connsiteX1" fmla="*/ 0 w 3689898"/>
                <a:gd name="connsiteY1" fmla="*/ 0 h 817934"/>
                <a:gd name="connsiteX2" fmla="*/ 3689898 w 3689898"/>
                <a:gd name="connsiteY2" fmla="*/ 817934 h 817934"/>
                <a:gd name="connsiteX3" fmla="*/ 0 w 3689898"/>
                <a:gd name="connsiteY3" fmla="*/ 817934 h 817934"/>
                <a:gd name="connsiteX0" fmla="*/ 314286 w 3689898"/>
                <a:gd name="connsiteY0" fmla="*/ 885605 h 885605"/>
                <a:gd name="connsiteX1" fmla="*/ 0 w 3689898"/>
                <a:gd name="connsiteY1" fmla="*/ 0 h 885605"/>
                <a:gd name="connsiteX2" fmla="*/ 3689898 w 3689898"/>
                <a:gd name="connsiteY2" fmla="*/ 817934 h 885605"/>
                <a:gd name="connsiteX3" fmla="*/ 314286 w 3689898"/>
                <a:gd name="connsiteY3" fmla="*/ 885605 h 885605"/>
                <a:gd name="connsiteX0" fmla="*/ 265844 w 3689898"/>
                <a:gd name="connsiteY0" fmla="*/ 377825 h 817934"/>
                <a:gd name="connsiteX1" fmla="*/ 0 w 3689898"/>
                <a:gd name="connsiteY1" fmla="*/ 0 h 817934"/>
                <a:gd name="connsiteX2" fmla="*/ 3689898 w 3689898"/>
                <a:gd name="connsiteY2" fmla="*/ 817934 h 817934"/>
                <a:gd name="connsiteX3" fmla="*/ 265844 w 3689898"/>
                <a:gd name="connsiteY3" fmla="*/ 377825 h 817934"/>
                <a:gd name="connsiteX0" fmla="*/ 326155 w 3689898"/>
                <a:gd name="connsiteY0" fmla="*/ 873380 h 873380"/>
                <a:gd name="connsiteX1" fmla="*/ 0 w 3689898"/>
                <a:gd name="connsiteY1" fmla="*/ 0 h 873380"/>
                <a:gd name="connsiteX2" fmla="*/ 3689898 w 3689898"/>
                <a:gd name="connsiteY2" fmla="*/ 817934 h 873380"/>
                <a:gd name="connsiteX3" fmla="*/ 326155 w 3689898"/>
                <a:gd name="connsiteY3" fmla="*/ 873380 h 873380"/>
                <a:gd name="connsiteX0" fmla="*/ 295256 w 3658999"/>
                <a:gd name="connsiteY0" fmla="*/ 738880 h 738880"/>
                <a:gd name="connsiteX1" fmla="*/ 0 w 3658999"/>
                <a:gd name="connsiteY1" fmla="*/ 0 h 738880"/>
                <a:gd name="connsiteX2" fmla="*/ 3658999 w 3658999"/>
                <a:gd name="connsiteY2" fmla="*/ 683434 h 738880"/>
                <a:gd name="connsiteX3" fmla="*/ 295256 w 3658999"/>
                <a:gd name="connsiteY3" fmla="*/ 738880 h 738880"/>
                <a:gd name="connsiteX0" fmla="*/ 276548 w 3640291"/>
                <a:gd name="connsiteY0" fmla="*/ 777714 h 777714"/>
                <a:gd name="connsiteX1" fmla="*/ 0 w 3640291"/>
                <a:gd name="connsiteY1" fmla="*/ 0 h 777714"/>
                <a:gd name="connsiteX2" fmla="*/ 3640291 w 3640291"/>
                <a:gd name="connsiteY2" fmla="*/ 722268 h 777714"/>
                <a:gd name="connsiteX3" fmla="*/ 276548 w 3640291"/>
                <a:gd name="connsiteY3" fmla="*/ 777714 h 777714"/>
                <a:gd name="connsiteX0" fmla="*/ 276548 w 3789431"/>
                <a:gd name="connsiteY0" fmla="*/ 777714 h 777714"/>
                <a:gd name="connsiteX1" fmla="*/ 0 w 3789431"/>
                <a:gd name="connsiteY1" fmla="*/ 0 h 777714"/>
                <a:gd name="connsiteX2" fmla="*/ 3789431 w 3789431"/>
                <a:gd name="connsiteY2" fmla="*/ 525050 h 777714"/>
                <a:gd name="connsiteX3" fmla="*/ 276548 w 3789431"/>
                <a:gd name="connsiteY3" fmla="*/ 777714 h 777714"/>
                <a:gd name="connsiteX0" fmla="*/ 490070 w 3789431"/>
                <a:gd name="connsiteY0" fmla="*/ 928284 h 928284"/>
                <a:gd name="connsiteX1" fmla="*/ 0 w 3789431"/>
                <a:gd name="connsiteY1" fmla="*/ 0 h 928284"/>
                <a:gd name="connsiteX2" fmla="*/ 3789431 w 3789431"/>
                <a:gd name="connsiteY2" fmla="*/ 525050 h 928284"/>
                <a:gd name="connsiteX3" fmla="*/ 490070 w 3789431"/>
                <a:gd name="connsiteY3" fmla="*/ 928284 h 928284"/>
                <a:gd name="connsiteX0" fmla="*/ 123094 w 3422455"/>
                <a:gd name="connsiteY0" fmla="*/ 423752 h 423752"/>
                <a:gd name="connsiteX1" fmla="*/ 0 w 3422455"/>
                <a:gd name="connsiteY1" fmla="*/ 0 h 423752"/>
                <a:gd name="connsiteX2" fmla="*/ 3422455 w 3422455"/>
                <a:gd name="connsiteY2" fmla="*/ 20518 h 423752"/>
                <a:gd name="connsiteX3" fmla="*/ 123094 w 3422455"/>
                <a:gd name="connsiteY3" fmla="*/ 423752 h 423752"/>
                <a:gd name="connsiteX0" fmla="*/ 149965 w 3449326"/>
                <a:gd name="connsiteY0" fmla="*/ 403234 h 403234"/>
                <a:gd name="connsiteX1" fmla="*/ 0 w 3449326"/>
                <a:gd name="connsiteY1" fmla="*/ 171129 h 403234"/>
                <a:gd name="connsiteX2" fmla="*/ 3449326 w 3449326"/>
                <a:gd name="connsiteY2" fmla="*/ 0 h 403234"/>
                <a:gd name="connsiteX3" fmla="*/ 149965 w 3449326"/>
                <a:gd name="connsiteY3" fmla="*/ 403234 h 403234"/>
                <a:gd name="connsiteX0" fmla="*/ 118132 w 3417493"/>
                <a:gd name="connsiteY0" fmla="*/ 403234 h 403234"/>
                <a:gd name="connsiteX1" fmla="*/ 0 w 3417493"/>
                <a:gd name="connsiteY1" fmla="*/ 65657 h 403234"/>
                <a:gd name="connsiteX2" fmla="*/ 3417493 w 3417493"/>
                <a:gd name="connsiteY2" fmla="*/ 0 h 403234"/>
                <a:gd name="connsiteX3" fmla="*/ 118132 w 3417493"/>
                <a:gd name="connsiteY3" fmla="*/ 403234 h 403234"/>
                <a:gd name="connsiteX0" fmla="*/ 118132 w 3505499"/>
                <a:gd name="connsiteY0" fmla="*/ 597667 h 597667"/>
                <a:gd name="connsiteX1" fmla="*/ 0 w 3505499"/>
                <a:gd name="connsiteY1" fmla="*/ 260090 h 597667"/>
                <a:gd name="connsiteX2" fmla="*/ 3505499 w 3505499"/>
                <a:gd name="connsiteY2" fmla="*/ 0 h 597667"/>
                <a:gd name="connsiteX3" fmla="*/ 118132 w 3505499"/>
                <a:gd name="connsiteY3" fmla="*/ 597667 h 597667"/>
                <a:gd name="connsiteX0" fmla="*/ 268337 w 3505499"/>
                <a:gd name="connsiteY0" fmla="*/ 601055 h 601055"/>
                <a:gd name="connsiteX1" fmla="*/ 0 w 3505499"/>
                <a:gd name="connsiteY1" fmla="*/ 260090 h 601055"/>
                <a:gd name="connsiteX2" fmla="*/ 3505499 w 3505499"/>
                <a:gd name="connsiteY2" fmla="*/ 0 h 601055"/>
                <a:gd name="connsiteX3" fmla="*/ 268337 w 3505499"/>
                <a:gd name="connsiteY3" fmla="*/ 601055 h 601055"/>
                <a:gd name="connsiteX0" fmla="*/ 67816 w 3304978"/>
                <a:gd name="connsiteY0" fmla="*/ 601055 h 601055"/>
                <a:gd name="connsiteX1" fmla="*/ 0 w 3304978"/>
                <a:gd name="connsiteY1" fmla="*/ 408976 h 601055"/>
                <a:gd name="connsiteX2" fmla="*/ 3304978 w 3304978"/>
                <a:gd name="connsiteY2" fmla="*/ 0 h 601055"/>
                <a:gd name="connsiteX3" fmla="*/ 67816 w 3304978"/>
                <a:gd name="connsiteY3" fmla="*/ 601055 h 601055"/>
                <a:gd name="connsiteX0" fmla="*/ 158849 w 3396011"/>
                <a:gd name="connsiteY0" fmla="*/ 601055 h 601055"/>
                <a:gd name="connsiteX1" fmla="*/ 0 w 3396011"/>
                <a:gd name="connsiteY1" fmla="*/ 522830 h 601055"/>
                <a:gd name="connsiteX2" fmla="*/ 3396011 w 3396011"/>
                <a:gd name="connsiteY2" fmla="*/ 0 h 601055"/>
                <a:gd name="connsiteX3" fmla="*/ 158849 w 3396011"/>
                <a:gd name="connsiteY3" fmla="*/ 601055 h 601055"/>
                <a:gd name="connsiteX0" fmla="*/ 54816 w 3291978"/>
                <a:gd name="connsiteY0" fmla="*/ 601055 h 601055"/>
                <a:gd name="connsiteX1" fmla="*/ 0 w 3291978"/>
                <a:gd name="connsiteY1" fmla="*/ 410658 h 601055"/>
                <a:gd name="connsiteX2" fmla="*/ 3291978 w 3291978"/>
                <a:gd name="connsiteY2" fmla="*/ 0 h 601055"/>
                <a:gd name="connsiteX3" fmla="*/ 54816 w 3291978"/>
                <a:gd name="connsiteY3" fmla="*/ 601055 h 601055"/>
                <a:gd name="connsiteX0" fmla="*/ 80818 w 3291978"/>
                <a:gd name="connsiteY0" fmla="*/ 604418 h 604418"/>
                <a:gd name="connsiteX1" fmla="*/ 0 w 3291978"/>
                <a:gd name="connsiteY1" fmla="*/ 410658 h 604418"/>
                <a:gd name="connsiteX2" fmla="*/ 3291978 w 3291978"/>
                <a:gd name="connsiteY2" fmla="*/ 0 h 604418"/>
                <a:gd name="connsiteX3" fmla="*/ 80818 w 3291978"/>
                <a:gd name="connsiteY3" fmla="*/ 604418 h 604418"/>
                <a:gd name="connsiteX0" fmla="*/ 76947 w 3288107"/>
                <a:gd name="connsiteY0" fmla="*/ 604418 h 604418"/>
                <a:gd name="connsiteX1" fmla="*/ 0 w 3288107"/>
                <a:gd name="connsiteY1" fmla="*/ 421849 h 604418"/>
                <a:gd name="connsiteX2" fmla="*/ 3288107 w 3288107"/>
                <a:gd name="connsiteY2" fmla="*/ 0 h 604418"/>
                <a:gd name="connsiteX3" fmla="*/ 76947 w 3288107"/>
                <a:gd name="connsiteY3" fmla="*/ 604418 h 604418"/>
                <a:gd name="connsiteX0" fmla="*/ 82753 w 3293913"/>
                <a:gd name="connsiteY0" fmla="*/ 604418 h 604418"/>
                <a:gd name="connsiteX1" fmla="*/ 0 w 3293913"/>
                <a:gd name="connsiteY1" fmla="*/ 405060 h 604418"/>
                <a:gd name="connsiteX2" fmla="*/ 3293913 w 3293913"/>
                <a:gd name="connsiteY2" fmla="*/ 0 h 604418"/>
                <a:gd name="connsiteX3" fmla="*/ 82753 w 3293913"/>
                <a:gd name="connsiteY3" fmla="*/ 604418 h 604418"/>
                <a:gd name="connsiteX0" fmla="*/ 68090 w 3293913"/>
                <a:gd name="connsiteY0" fmla="*/ 615887 h 615887"/>
                <a:gd name="connsiteX1" fmla="*/ 0 w 3293913"/>
                <a:gd name="connsiteY1" fmla="*/ 405060 h 615887"/>
                <a:gd name="connsiteX2" fmla="*/ 3293913 w 3293913"/>
                <a:gd name="connsiteY2" fmla="*/ 0 h 615887"/>
                <a:gd name="connsiteX3" fmla="*/ 68090 w 3293913"/>
                <a:gd name="connsiteY3" fmla="*/ 615887 h 615887"/>
                <a:gd name="connsiteX0" fmla="*/ 68090 w 4022844"/>
                <a:gd name="connsiteY0" fmla="*/ 620646 h 620646"/>
                <a:gd name="connsiteX1" fmla="*/ 0 w 4022844"/>
                <a:gd name="connsiteY1" fmla="*/ 409819 h 620646"/>
                <a:gd name="connsiteX2" fmla="*/ 4022844 w 4022844"/>
                <a:gd name="connsiteY2" fmla="*/ 0 h 620646"/>
                <a:gd name="connsiteX3" fmla="*/ 68090 w 4022844"/>
                <a:gd name="connsiteY3" fmla="*/ 620646 h 620646"/>
                <a:gd name="connsiteX0" fmla="*/ 85523 w 4022844"/>
                <a:gd name="connsiteY0" fmla="*/ 659386 h 659386"/>
                <a:gd name="connsiteX1" fmla="*/ 0 w 4022844"/>
                <a:gd name="connsiteY1" fmla="*/ 409819 h 659386"/>
                <a:gd name="connsiteX2" fmla="*/ 4022844 w 4022844"/>
                <a:gd name="connsiteY2" fmla="*/ 0 h 659386"/>
                <a:gd name="connsiteX3" fmla="*/ 85523 w 4022844"/>
                <a:gd name="connsiteY3" fmla="*/ 659386 h 659386"/>
              </a:gdLst>
              <a:ahLst/>
              <a:cxnLst>
                <a:cxn ang="0">
                  <a:pos x="connsiteX0" y="connsiteY0"/>
                </a:cxn>
                <a:cxn ang="0">
                  <a:pos x="connsiteX1" y="connsiteY1"/>
                </a:cxn>
                <a:cxn ang="0">
                  <a:pos x="connsiteX2" y="connsiteY2"/>
                </a:cxn>
                <a:cxn ang="0">
                  <a:pos x="connsiteX3" y="connsiteY3"/>
                </a:cxn>
              </a:cxnLst>
              <a:rect l="l" t="t" r="r" b="b"/>
              <a:pathLst>
                <a:path w="4022844" h="659386">
                  <a:moveTo>
                    <a:pt x="85523" y="659386"/>
                  </a:moveTo>
                  <a:lnTo>
                    <a:pt x="0" y="409819"/>
                  </a:lnTo>
                  <a:lnTo>
                    <a:pt x="4022844" y="0"/>
                  </a:lnTo>
                  <a:lnTo>
                    <a:pt x="85523" y="659386"/>
                  </a:lnTo>
                  <a:close/>
                </a:path>
              </a:pathLst>
            </a:cu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8" name="TextBox 17"/>
            <p:cNvSpPr txBox="1"/>
            <p:nvPr/>
          </p:nvSpPr>
          <p:spPr>
            <a:xfrm>
              <a:off x="7124700" y="3258820"/>
              <a:ext cx="2019300" cy="369332"/>
            </a:xfrm>
            <a:prstGeom prst="rect">
              <a:avLst/>
            </a:prstGeom>
            <a:noFill/>
          </p:spPr>
          <p:txBody>
            <a:bodyPr wrap="square" rtlCol="0">
              <a:spAutoFit/>
            </a:bodyPr>
            <a:lstStyle/>
            <a:p>
              <a:r>
                <a:rPr lang="en-US" dirty="0" smtClean="0"/>
                <a:t>1.54 Peak Shift</a:t>
              </a:r>
              <a:endParaRPr lang="en-US" dirty="0"/>
            </a:p>
          </p:txBody>
        </p:sp>
        <p:cxnSp>
          <p:nvCxnSpPr>
            <p:cNvPr id="28" name="Straight Connector 27"/>
            <p:cNvCxnSpPr/>
            <p:nvPr/>
          </p:nvCxnSpPr>
          <p:spPr>
            <a:xfrm>
              <a:off x="5893841" y="3443486"/>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1972812" y="3436430"/>
            <a:ext cx="7171188" cy="1014207"/>
            <a:chOff x="1972812" y="3436430"/>
            <a:chExt cx="7171188" cy="1014207"/>
          </a:xfrm>
        </p:grpSpPr>
        <p:sp>
          <p:nvSpPr>
            <p:cNvPr id="9" name="Right Triangle 5"/>
            <p:cNvSpPr/>
            <p:nvPr/>
          </p:nvSpPr>
          <p:spPr>
            <a:xfrm rot="20443306" flipH="1">
              <a:off x="1972812" y="3436430"/>
              <a:ext cx="3957598" cy="1014207"/>
            </a:xfrm>
            <a:custGeom>
              <a:avLst/>
              <a:gdLst>
                <a:gd name="connsiteX0" fmla="*/ 0 w 3689898"/>
                <a:gd name="connsiteY0" fmla="*/ 817934 h 817934"/>
                <a:gd name="connsiteX1" fmla="*/ 0 w 3689898"/>
                <a:gd name="connsiteY1" fmla="*/ 0 h 817934"/>
                <a:gd name="connsiteX2" fmla="*/ 3689898 w 3689898"/>
                <a:gd name="connsiteY2" fmla="*/ 817934 h 817934"/>
                <a:gd name="connsiteX3" fmla="*/ 0 w 3689898"/>
                <a:gd name="connsiteY3" fmla="*/ 817934 h 817934"/>
                <a:gd name="connsiteX0" fmla="*/ 314286 w 3689898"/>
                <a:gd name="connsiteY0" fmla="*/ 885605 h 885605"/>
                <a:gd name="connsiteX1" fmla="*/ 0 w 3689898"/>
                <a:gd name="connsiteY1" fmla="*/ 0 h 885605"/>
                <a:gd name="connsiteX2" fmla="*/ 3689898 w 3689898"/>
                <a:gd name="connsiteY2" fmla="*/ 817934 h 885605"/>
                <a:gd name="connsiteX3" fmla="*/ 314286 w 3689898"/>
                <a:gd name="connsiteY3" fmla="*/ 885605 h 885605"/>
                <a:gd name="connsiteX0" fmla="*/ 265844 w 3689898"/>
                <a:gd name="connsiteY0" fmla="*/ 377825 h 817934"/>
                <a:gd name="connsiteX1" fmla="*/ 0 w 3689898"/>
                <a:gd name="connsiteY1" fmla="*/ 0 h 817934"/>
                <a:gd name="connsiteX2" fmla="*/ 3689898 w 3689898"/>
                <a:gd name="connsiteY2" fmla="*/ 817934 h 817934"/>
                <a:gd name="connsiteX3" fmla="*/ 265844 w 3689898"/>
                <a:gd name="connsiteY3" fmla="*/ 377825 h 817934"/>
                <a:gd name="connsiteX0" fmla="*/ 326155 w 3689898"/>
                <a:gd name="connsiteY0" fmla="*/ 873380 h 873380"/>
                <a:gd name="connsiteX1" fmla="*/ 0 w 3689898"/>
                <a:gd name="connsiteY1" fmla="*/ 0 h 873380"/>
                <a:gd name="connsiteX2" fmla="*/ 3689898 w 3689898"/>
                <a:gd name="connsiteY2" fmla="*/ 817934 h 873380"/>
                <a:gd name="connsiteX3" fmla="*/ 326155 w 3689898"/>
                <a:gd name="connsiteY3" fmla="*/ 873380 h 873380"/>
                <a:gd name="connsiteX0" fmla="*/ 295256 w 3658999"/>
                <a:gd name="connsiteY0" fmla="*/ 738880 h 738880"/>
                <a:gd name="connsiteX1" fmla="*/ 0 w 3658999"/>
                <a:gd name="connsiteY1" fmla="*/ 0 h 738880"/>
                <a:gd name="connsiteX2" fmla="*/ 3658999 w 3658999"/>
                <a:gd name="connsiteY2" fmla="*/ 683434 h 738880"/>
                <a:gd name="connsiteX3" fmla="*/ 295256 w 3658999"/>
                <a:gd name="connsiteY3" fmla="*/ 738880 h 738880"/>
                <a:gd name="connsiteX0" fmla="*/ 276548 w 3640291"/>
                <a:gd name="connsiteY0" fmla="*/ 777714 h 777714"/>
                <a:gd name="connsiteX1" fmla="*/ 0 w 3640291"/>
                <a:gd name="connsiteY1" fmla="*/ 0 h 777714"/>
                <a:gd name="connsiteX2" fmla="*/ 3640291 w 3640291"/>
                <a:gd name="connsiteY2" fmla="*/ 722268 h 777714"/>
                <a:gd name="connsiteX3" fmla="*/ 276548 w 3640291"/>
                <a:gd name="connsiteY3" fmla="*/ 777714 h 777714"/>
                <a:gd name="connsiteX0" fmla="*/ 276548 w 3789431"/>
                <a:gd name="connsiteY0" fmla="*/ 777714 h 777714"/>
                <a:gd name="connsiteX1" fmla="*/ 0 w 3789431"/>
                <a:gd name="connsiteY1" fmla="*/ 0 h 777714"/>
                <a:gd name="connsiteX2" fmla="*/ 3789431 w 3789431"/>
                <a:gd name="connsiteY2" fmla="*/ 525050 h 777714"/>
                <a:gd name="connsiteX3" fmla="*/ 276548 w 3789431"/>
                <a:gd name="connsiteY3" fmla="*/ 777714 h 777714"/>
                <a:gd name="connsiteX0" fmla="*/ 490070 w 3789431"/>
                <a:gd name="connsiteY0" fmla="*/ 928284 h 928284"/>
                <a:gd name="connsiteX1" fmla="*/ 0 w 3789431"/>
                <a:gd name="connsiteY1" fmla="*/ 0 h 928284"/>
                <a:gd name="connsiteX2" fmla="*/ 3789431 w 3789431"/>
                <a:gd name="connsiteY2" fmla="*/ 525050 h 928284"/>
                <a:gd name="connsiteX3" fmla="*/ 490070 w 3789431"/>
                <a:gd name="connsiteY3" fmla="*/ 928284 h 928284"/>
                <a:gd name="connsiteX0" fmla="*/ 123094 w 3422455"/>
                <a:gd name="connsiteY0" fmla="*/ 423752 h 423752"/>
                <a:gd name="connsiteX1" fmla="*/ 0 w 3422455"/>
                <a:gd name="connsiteY1" fmla="*/ 0 h 423752"/>
                <a:gd name="connsiteX2" fmla="*/ 3422455 w 3422455"/>
                <a:gd name="connsiteY2" fmla="*/ 20518 h 423752"/>
                <a:gd name="connsiteX3" fmla="*/ 123094 w 3422455"/>
                <a:gd name="connsiteY3" fmla="*/ 423752 h 423752"/>
                <a:gd name="connsiteX0" fmla="*/ 149965 w 3449326"/>
                <a:gd name="connsiteY0" fmla="*/ 403234 h 403234"/>
                <a:gd name="connsiteX1" fmla="*/ 0 w 3449326"/>
                <a:gd name="connsiteY1" fmla="*/ 171129 h 403234"/>
                <a:gd name="connsiteX2" fmla="*/ 3449326 w 3449326"/>
                <a:gd name="connsiteY2" fmla="*/ 0 h 403234"/>
                <a:gd name="connsiteX3" fmla="*/ 149965 w 3449326"/>
                <a:gd name="connsiteY3" fmla="*/ 403234 h 403234"/>
                <a:gd name="connsiteX0" fmla="*/ 118132 w 3417493"/>
                <a:gd name="connsiteY0" fmla="*/ 403234 h 403234"/>
                <a:gd name="connsiteX1" fmla="*/ 0 w 3417493"/>
                <a:gd name="connsiteY1" fmla="*/ 65657 h 403234"/>
                <a:gd name="connsiteX2" fmla="*/ 3417493 w 3417493"/>
                <a:gd name="connsiteY2" fmla="*/ 0 h 403234"/>
                <a:gd name="connsiteX3" fmla="*/ 118132 w 3417493"/>
                <a:gd name="connsiteY3" fmla="*/ 403234 h 403234"/>
                <a:gd name="connsiteX0" fmla="*/ 118132 w 3505499"/>
                <a:gd name="connsiteY0" fmla="*/ 597667 h 597667"/>
                <a:gd name="connsiteX1" fmla="*/ 0 w 3505499"/>
                <a:gd name="connsiteY1" fmla="*/ 260090 h 597667"/>
                <a:gd name="connsiteX2" fmla="*/ 3505499 w 3505499"/>
                <a:gd name="connsiteY2" fmla="*/ 0 h 597667"/>
                <a:gd name="connsiteX3" fmla="*/ 118132 w 3505499"/>
                <a:gd name="connsiteY3" fmla="*/ 597667 h 597667"/>
                <a:gd name="connsiteX0" fmla="*/ 268337 w 3505499"/>
                <a:gd name="connsiteY0" fmla="*/ 601055 h 601055"/>
                <a:gd name="connsiteX1" fmla="*/ 0 w 3505499"/>
                <a:gd name="connsiteY1" fmla="*/ 260090 h 601055"/>
                <a:gd name="connsiteX2" fmla="*/ 3505499 w 3505499"/>
                <a:gd name="connsiteY2" fmla="*/ 0 h 601055"/>
                <a:gd name="connsiteX3" fmla="*/ 268337 w 3505499"/>
                <a:gd name="connsiteY3" fmla="*/ 601055 h 601055"/>
                <a:gd name="connsiteX0" fmla="*/ 67816 w 3304978"/>
                <a:gd name="connsiteY0" fmla="*/ 601055 h 601055"/>
                <a:gd name="connsiteX1" fmla="*/ 0 w 3304978"/>
                <a:gd name="connsiteY1" fmla="*/ 408976 h 601055"/>
                <a:gd name="connsiteX2" fmla="*/ 3304978 w 3304978"/>
                <a:gd name="connsiteY2" fmla="*/ 0 h 601055"/>
                <a:gd name="connsiteX3" fmla="*/ 67816 w 3304978"/>
                <a:gd name="connsiteY3" fmla="*/ 601055 h 601055"/>
                <a:gd name="connsiteX0" fmla="*/ 158849 w 3396011"/>
                <a:gd name="connsiteY0" fmla="*/ 601055 h 601055"/>
                <a:gd name="connsiteX1" fmla="*/ 0 w 3396011"/>
                <a:gd name="connsiteY1" fmla="*/ 522830 h 601055"/>
                <a:gd name="connsiteX2" fmla="*/ 3396011 w 3396011"/>
                <a:gd name="connsiteY2" fmla="*/ 0 h 601055"/>
                <a:gd name="connsiteX3" fmla="*/ 158849 w 3396011"/>
                <a:gd name="connsiteY3" fmla="*/ 601055 h 601055"/>
                <a:gd name="connsiteX0" fmla="*/ 54816 w 3291978"/>
                <a:gd name="connsiteY0" fmla="*/ 601055 h 601055"/>
                <a:gd name="connsiteX1" fmla="*/ 0 w 3291978"/>
                <a:gd name="connsiteY1" fmla="*/ 410658 h 601055"/>
                <a:gd name="connsiteX2" fmla="*/ 3291978 w 3291978"/>
                <a:gd name="connsiteY2" fmla="*/ 0 h 601055"/>
                <a:gd name="connsiteX3" fmla="*/ 54816 w 3291978"/>
                <a:gd name="connsiteY3" fmla="*/ 601055 h 601055"/>
                <a:gd name="connsiteX0" fmla="*/ 54816 w 3391050"/>
                <a:gd name="connsiteY0" fmla="*/ 799403 h 799403"/>
                <a:gd name="connsiteX1" fmla="*/ 0 w 3391050"/>
                <a:gd name="connsiteY1" fmla="*/ 609006 h 799403"/>
                <a:gd name="connsiteX2" fmla="*/ 3391050 w 3391050"/>
                <a:gd name="connsiteY2" fmla="*/ 0 h 799403"/>
                <a:gd name="connsiteX3" fmla="*/ 54816 w 3391050"/>
                <a:gd name="connsiteY3" fmla="*/ 799403 h 799403"/>
                <a:gd name="connsiteX0" fmla="*/ 267247 w 3391050"/>
                <a:gd name="connsiteY0" fmla="*/ 874990 h 874990"/>
                <a:gd name="connsiteX1" fmla="*/ 0 w 3391050"/>
                <a:gd name="connsiteY1" fmla="*/ 609006 h 874990"/>
                <a:gd name="connsiteX2" fmla="*/ 3391050 w 3391050"/>
                <a:gd name="connsiteY2" fmla="*/ 0 h 874990"/>
                <a:gd name="connsiteX3" fmla="*/ 267247 w 3391050"/>
                <a:gd name="connsiteY3" fmla="*/ 874990 h 874990"/>
                <a:gd name="connsiteX0" fmla="*/ 195644 w 3319447"/>
                <a:gd name="connsiteY0" fmla="*/ 874990 h 874990"/>
                <a:gd name="connsiteX1" fmla="*/ 0 w 3319447"/>
                <a:gd name="connsiteY1" fmla="*/ 816062 h 874990"/>
                <a:gd name="connsiteX2" fmla="*/ 3319447 w 3319447"/>
                <a:gd name="connsiteY2" fmla="*/ 0 h 874990"/>
                <a:gd name="connsiteX3" fmla="*/ 195644 w 3319447"/>
                <a:gd name="connsiteY3" fmla="*/ 874990 h 874990"/>
                <a:gd name="connsiteX0" fmla="*/ 98507 w 3222310"/>
                <a:gd name="connsiteY0" fmla="*/ 874990 h 874990"/>
                <a:gd name="connsiteX1" fmla="*/ 0 w 3222310"/>
                <a:gd name="connsiteY1" fmla="*/ 612119 h 874990"/>
                <a:gd name="connsiteX2" fmla="*/ 3222310 w 3222310"/>
                <a:gd name="connsiteY2" fmla="*/ 0 h 874990"/>
                <a:gd name="connsiteX3" fmla="*/ 98507 w 3222310"/>
                <a:gd name="connsiteY3" fmla="*/ 874990 h 874990"/>
                <a:gd name="connsiteX0" fmla="*/ 79973 w 3222310"/>
                <a:gd name="connsiteY0" fmla="*/ 875266 h 875266"/>
                <a:gd name="connsiteX1" fmla="*/ 0 w 3222310"/>
                <a:gd name="connsiteY1" fmla="*/ 612119 h 875266"/>
                <a:gd name="connsiteX2" fmla="*/ 3222310 w 3222310"/>
                <a:gd name="connsiteY2" fmla="*/ 0 h 875266"/>
                <a:gd name="connsiteX3" fmla="*/ 79973 w 3222310"/>
                <a:gd name="connsiteY3" fmla="*/ 875266 h 875266"/>
                <a:gd name="connsiteX0" fmla="*/ 96571 w 3238908"/>
                <a:gd name="connsiteY0" fmla="*/ 875266 h 875266"/>
                <a:gd name="connsiteX1" fmla="*/ 0 w 3238908"/>
                <a:gd name="connsiteY1" fmla="*/ 617990 h 875266"/>
                <a:gd name="connsiteX2" fmla="*/ 3238908 w 3238908"/>
                <a:gd name="connsiteY2" fmla="*/ 0 h 875266"/>
                <a:gd name="connsiteX3" fmla="*/ 96571 w 3238908"/>
                <a:gd name="connsiteY3" fmla="*/ 875266 h 875266"/>
                <a:gd name="connsiteX0" fmla="*/ 96571 w 3238908"/>
                <a:gd name="connsiteY0" fmla="*/ 875266 h 875266"/>
                <a:gd name="connsiteX1" fmla="*/ 0 w 3238908"/>
                <a:gd name="connsiteY1" fmla="*/ 617990 h 875266"/>
                <a:gd name="connsiteX2" fmla="*/ 3238908 w 3238908"/>
                <a:gd name="connsiteY2" fmla="*/ 0 h 875266"/>
                <a:gd name="connsiteX3" fmla="*/ 96571 w 3238908"/>
                <a:gd name="connsiteY3" fmla="*/ 875266 h 875266"/>
                <a:gd name="connsiteX0" fmla="*/ 85505 w 3238908"/>
                <a:gd name="connsiteY0" fmla="*/ 879181 h 879181"/>
                <a:gd name="connsiteX1" fmla="*/ 0 w 3238908"/>
                <a:gd name="connsiteY1" fmla="*/ 617990 h 879181"/>
                <a:gd name="connsiteX2" fmla="*/ 3238908 w 3238908"/>
                <a:gd name="connsiteY2" fmla="*/ 0 h 879181"/>
                <a:gd name="connsiteX3" fmla="*/ 85505 w 3238908"/>
                <a:gd name="connsiteY3" fmla="*/ 879181 h 879181"/>
                <a:gd name="connsiteX0" fmla="*/ 85505 w 3957598"/>
                <a:gd name="connsiteY0" fmla="*/ 925224 h 925224"/>
                <a:gd name="connsiteX1" fmla="*/ 0 w 3957598"/>
                <a:gd name="connsiteY1" fmla="*/ 664033 h 925224"/>
                <a:gd name="connsiteX2" fmla="*/ 3957598 w 3957598"/>
                <a:gd name="connsiteY2" fmla="*/ 0 h 925224"/>
                <a:gd name="connsiteX3" fmla="*/ 85505 w 3957598"/>
                <a:gd name="connsiteY3" fmla="*/ 925224 h 925224"/>
                <a:gd name="connsiteX0" fmla="*/ 124323 w 3957598"/>
                <a:gd name="connsiteY0" fmla="*/ 1025801 h 1025801"/>
                <a:gd name="connsiteX1" fmla="*/ 0 w 3957598"/>
                <a:gd name="connsiteY1" fmla="*/ 664033 h 1025801"/>
                <a:gd name="connsiteX2" fmla="*/ 3957598 w 3957598"/>
                <a:gd name="connsiteY2" fmla="*/ 0 h 1025801"/>
                <a:gd name="connsiteX3" fmla="*/ 124323 w 3957598"/>
                <a:gd name="connsiteY3" fmla="*/ 1025801 h 1025801"/>
              </a:gdLst>
              <a:ahLst/>
              <a:cxnLst>
                <a:cxn ang="0">
                  <a:pos x="connsiteX0" y="connsiteY0"/>
                </a:cxn>
                <a:cxn ang="0">
                  <a:pos x="connsiteX1" y="connsiteY1"/>
                </a:cxn>
                <a:cxn ang="0">
                  <a:pos x="connsiteX2" y="connsiteY2"/>
                </a:cxn>
                <a:cxn ang="0">
                  <a:pos x="connsiteX3" y="connsiteY3"/>
                </a:cxn>
              </a:cxnLst>
              <a:rect l="l" t="t" r="r" b="b"/>
              <a:pathLst>
                <a:path w="3957598" h="1025801">
                  <a:moveTo>
                    <a:pt x="124323" y="1025801"/>
                  </a:moveTo>
                  <a:lnTo>
                    <a:pt x="0" y="664033"/>
                  </a:lnTo>
                  <a:lnTo>
                    <a:pt x="3957598" y="0"/>
                  </a:lnTo>
                  <a:lnTo>
                    <a:pt x="124323" y="1025801"/>
                  </a:lnTo>
                  <a:close/>
                </a:path>
              </a:pathLst>
            </a:cu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TextBox 18"/>
            <p:cNvSpPr txBox="1"/>
            <p:nvPr/>
          </p:nvSpPr>
          <p:spPr>
            <a:xfrm>
              <a:off x="7124700" y="3629714"/>
              <a:ext cx="2019300" cy="369332"/>
            </a:xfrm>
            <a:prstGeom prst="rect">
              <a:avLst/>
            </a:prstGeom>
            <a:noFill/>
          </p:spPr>
          <p:txBody>
            <a:bodyPr wrap="square" rtlCol="0">
              <a:spAutoFit/>
            </a:bodyPr>
            <a:lstStyle/>
            <a:p>
              <a:r>
                <a:rPr lang="en-US" dirty="0" smtClean="0"/>
                <a:t>1.41 Mode Shift</a:t>
              </a:r>
              <a:endParaRPr lang="en-US" dirty="0"/>
            </a:p>
          </p:txBody>
        </p:sp>
        <p:cxnSp>
          <p:nvCxnSpPr>
            <p:cNvPr id="29" name="Straight Connector 28"/>
            <p:cNvCxnSpPr/>
            <p:nvPr/>
          </p:nvCxnSpPr>
          <p:spPr>
            <a:xfrm>
              <a:off x="5893841" y="3814380"/>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2079862" y="3438675"/>
            <a:ext cx="7064138" cy="1644273"/>
            <a:chOff x="2079862" y="3438675"/>
            <a:chExt cx="7064138" cy="1644273"/>
          </a:xfrm>
        </p:grpSpPr>
        <p:sp>
          <p:nvSpPr>
            <p:cNvPr id="20" name="TextBox 19"/>
            <p:cNvSpPr txBox="1"/>
            <p:nvPr/>
          </p:nvSpPr>
          <p:spPr>
            <a:xfrm>
              <a:off x="7124700" y="4321778"/>
              <a:ext cx="2019300" cy="369332"/>
            </a:xfrm>
            <a:prstGeom prst="rect">
              <a:avLst/>
            </a:prstGeom>
            <a:noFill/>
          </p:spPr>
          <p:txBody>
            <a:bodyPr wrap="square" rtlCol="0">
              <a:spAutoFit/>
            </a:bodyPr>
            <a:lstStyle/>
            <a:p>
              <a:r>
                <a:rPr lang="en-US" dirty="0" smtClean="0"/>
                <a:t>1.18 Centers Plan</a:t>
              </a:r>
              <a:endParaRPr lang="en-US" dirty="0"/>
            </a:p>
          </p:txBody>
        </p:sp>
        <p:sp>
          <p:nvSpPr>
            <p:cNvPr id="10" name="Right Triangle 5"/>
            <p:cNvSpPr/>
            <p:nvPr/>
          </p:nvSpPr>
          <p:spPr>
            <a:xfrm rot="20443306" flipH="1">
              <a:off x="2079862" y="3438675"/>
              <a:ext cx="3838767" cy="1644273"/>
            </a:xfrm>
            <a:custGeom>
              <a:avLst/>
              <a:gdLst>
                <a:gd name="connsiteX0" fmla="*/ 0 w 3689898"/>
                <a:gd name="connsiteY0" fmla="*/ 817934 h 817934"/>
                <a:gd name="connsiteX1" fmla="*/ 0 w 3689898"/>
                <a:gd name="connsiteY1" fmla="*/ 0 h 817934"/>
                <a:gd name="connsiteX2" fmla="*/ 3689898 w 3689898"/>
                <a:gd name="connsiteY2" fmla="*/ 817934 h 817934"/>
                <a:gd name="connsiteX3" fmla="*/ 0 w 3689898"/>
                <a:gd name="connsiteY3" fmla="*/ 817934 h 817934"/>
                <a:gd name="connsiteX0" fmla="*/ 314286 w 3689898"/>
                <a:gd name="connsiteY0" fmla="*/ 885605 h 885605"/>
                <a:gd name="connsiteX1" fmla="*/ 0 w 3689898"/>
                <a:gd name="connsiteY1" fmla="*/ 0 h 885605"/>
                <a:gd name="connsiteX2" fmla="*/ 3689898 w 3689898"/>
                <a:gd name="connsiteY2" fmla="*/ 817934 h 885605"/>
                <a:gd name="connsiteX3" fmla="*/ 314286 w 3689898"/>
                <a:gd name="connsiteY3" fmla="*/ 885605 h 885605"/>
                <a:gd name="connsiteX0" fmla="*/ 265844 w 3689898"/>
                <a:gd name="connsiteY0" fmla="*/ 377825 h 817934"/>
                <a:gd name="connsiteX1" fmla="*/ 0 w 3689898"/>
                <a:gd name="connsiteY1" fmla="*/ 0 h 817934"/>
                <a:gd name="connsiteX2" fmla="*/ 3689898 w 3689898"/>
                <a:gd name="connsiteY2" fmla="*/ 817934 h 817934"/>
                <a:gd name="connsiteX3" fmla="*/ 265844 w 3689898"/>
                <a:gd name="connsiteY3" fmla="*/ 377825 h 817934"/>
                <a:gd name="connsiteX0" fmla="*/ 326155 w 3689898"/>
                <a:gd name="connsiteY0" fmla="*/ 873380 h 873380"/>
                <a:gd name="connsiteX1" fmla="*/ 0 w 3689898"/>
                <a:gd name="connsiteY1" fmla="*/ 0 h 873380"/>
                <a:gd name="connsiteX2" fmla="*/ 3689898 w 3689898"/>
                <a:gd name="connsiteY2" fmla="*/ 817934 h 873380"/>
                <a:gd name="connsiteX3" fmla="*/ 326155 w 3689898"/>
                <a:gd name="connsiteY3" fmla="*/ 873380 h 873380"/>
                <a:gd name="connsiteX0" fmla="*/ 295256 w 3658999"/>
                <a:gd name="connsiteY0" fmla="*/ 738880 h 738880"/>
                <a:gd name="connsiteX1" fmla="*/ 0 w 3658999"/>
                <a:gd name="connsiteY1" fmla="*/ 0 h 738880"/>
                <a:gd name="connsiteX2" fmla="*/ 3658999 w 3658999"/>
                <a:gd name="connsiteY2" fmla="*/ 683434 h 738880"/>
                <a:gd name="connsiteX3" fmla="*/ 295256 w 3658999"/>
                <a:gd name="connsiteY3" fmla="*/ 738880 h 738880"/>
                <a:gd name="connsiteX0" fmla="*/ 276548 w 3640291"/>
                <a:gd name="connsiteY0" fmla="*/ 777714 h 777714"/>
                <a:gd name="connsiteX1" fmla="*/ 0 w 3640291"/>
                <a:gd name="connsiteY1" fmla="*/ 0 h 777714"/>
                <a:gd name="connsiteX2" fmla="*/ 3640291 w 3640291"/>
                <a:gd name="connsiteY2" fmla="*/ 722268 h 777714"/>
                <a:gd name="connsiteX3" fmla="*/ 276548 w 3640291"/>
                <a:gd name="connsiteY3" fmla="*/ 777714 h 777714"/>
                <a:gd name="connsiteX0" fmla="*/ 276548 w 3789431"/>
                <a:gd name="connsiteY0" fmla="*/ 777714 h 777714"/>
                <a:gd name="connsiteX1" fmla="*/ 0 w 3789431"/>
                <a:gd name="connsiteY1" fmla="*/ 0 h 777714"/>
                <a:gd name="connsiteX2" fmla="*/ 3789431 w 3789431"/>
                <a:gd name="connsiteY2" fmla="*/ 525050 h 777714"/>
                <a:gd name="connsiteX3" fmla="*/ 276548 w 3789431"/>
                <a:gd name="connsiteY3" fmla="*/ 777714 h 777714"/>
                <a:gd name="connsiteX0" fmla="*/ 490070 w 3789431"/>
                <a:gd name="connsiteY0" fmla="*/ 928284 h 928284"/>
                <a:gd name="connsiteX1" fmla="*/ 0 w 3789431"/>
                <a:gd name="connsiteY1" fmla="*/ 0 h 928284"/>
                <a:gd name="connsiteX2" fmla="*/ 3789431 w 3789431"/>
                <a:gd name="connsiteY2" fmla="*/ 525050 h 928284"/>
                <a:gd name="connsiteX3" fmla="*/ 490070 w 3789431"/>
                <a:gd name="connsiteY3" fmla="*/ 928284 h 928284"/>
                <a:gd name="connsiteX0" fmla="*/ 123094 w 3422455"/>
                <a:gd name="connsiteY0" fmla="*/ 423752 h 423752"/>
                <a:gd name="connsiteX1" fmla="*/ 0 w 3422455"/>
                <a:gd name="connsiteY1" fmla="*/ 0 h 423752"/>
                <a:gd name="connsiteX2" fmla="*/ 3422455 w 3422455"/>
                <a:gd name="connsiteY2" fmla="*/ 20518 h 423752"/>
                <a:gd name="connsiteX3" fmla="*/ 123094 w 3422455"/>
                <a:gd name="connsiteY3" fmla="*/ 423752 h 423752"/>
                <a:gd name="connsiteX0" fmla="*/ 149965 w 3449326"/>
                <a:gd name="connsiteY0" fmla="*/ 403234 h 403234"/>
                <a:gd name="connsiteX1" fmla="*/ 0 w 3449326"/>
                <a:gd name="connsiteY1" fmla="*/ 171129 h 403234"/>
                <a:gd name="connsiteX2" fmla="*/ 3449326 w 3449326"/>
                <a:gd name="connsiteY2" fmla="*/ 0 h 403234"/>
                <a:gd name="connsiteX3" fmla="*/ 149965 w 3449326"/>
                <a:gd name="connsiteY3" fmla="*/ 403234 h 403234"/>
                <a:gd name="connsiteX0" fmla="*/ 118132 w 3417493"/>
                <a:gd name="connsiteY0" fmla="*/ 403234 h 403234"/>
                <a:gd name="connsiteX1" fmla="*/ 0 w 3417493"/>
                <a:gd name="connsiteY1" fmla="*/ 65657 h 403234"/>
                <a:gd name="connsiteX2" fmla="*/ 3417493 w 3417493"/>
                <a:gd name="connsiteY2" fmla="*/ 0 h 403234"/>
                <a:gd name="connsiteX3" fmla="*/ 118132 w 3417493"/>
                <a:gd name="connsiteY3" fmla="*/ 403234 h 403234"/>
                <a:gd name="connsiteX0" fmla="*/ 118132 w 3505499"/>
                <a:gd name="connsiteY0" fmla="*/ 597667 h 597667"/>
                <a:gd name="connsiteX1" fmla="*/ 0 w 3505499"/>
                <a:gd name="connsiteY1" fmla="*/ 260090 h 597667"/>
                <a:gd name="connsiteX2" fmla="*/ 3505499 w 3505499"/>
                <a:gd name="connsiteY2" fmla="*/ 0 h 597667"/>
                <a:gd name="connsiteX3" fmla="*/ 118132 w 3505499"/>
                <a:gd name="connsiteY3" fmla="*/ 597667 h 597667"/>
                <a:gd name="connsiteX0" fmla="*/ 268337 w 3505499"/>
                <a:gd name="connsiteY0" fmla="*/ 601055 h 601055"/>
                <a:gd name="connsiteX1" fmla="*/ 0 w 3505499"/>
                <a:gd name="connsiteY1" fmla="*/ 260090 h 601055"/>
                <a:gd name="connsiteX2" fmla="*/ 3505499 w 3505499"/>
                <a:gd name="connsiteY2" fmla="*/ 0 h 601055"/>
                <a:gd name="connsiteX3" fmla="*/ 268337 w 3505499"/>
                <a:gd name="connsiteY3" fmla="*/ 601055 h 601055"/>
                <a:gd name="connsiteX0" fmla="*/ 67816 w 3304978"/>
                <a:gd name="connsiteY0" fmla="*/ 601055 h 601055"/>
                <a:gd name="connsiteX1" fmla="*/ 0 w 3304978"/>
                <a:gd name="connsiteY1" fmla="*/ 408976 h 601055"/>
                <a:gd name="connsiteX2" fmla="*/ 3304978 w 3304978"/>
                <a:gd name="connsiteY2" fmla="*/ 0 h 601055"/>
                <a:gd name="connsiteX3" fmla="*/ 67816 w 3304978"/>
                <a:gd name="connsiteY3" fmla="*/ 601055 h 601055"/>
                <a:gd name="connsiteX0" fmla="*/ 158849 w 3396011"/>
                <a:gd name="connsiteY0" fmla="*/ 601055 h 601055"/>
                <a:gd name="connsiteX1" fmla="*/ 0 w 3396011"/>
                <a:gd name="connsiteY1" fmla="*/ 522830 h 601055"/>
                <a:gd name="connsiteX2" fmla="*/ 3396011 w 3396011"/>
                <a:gd name="connsiteY2" fmla="*/ 0 h 601055"/>
                <a:gd name="connsiteX3" fmla="*/ 158849 w 3396011"/>
                <a:gd name="connsiteY3" fmla="*/ 601055 h 601055"/>
                <a:gd name="connsiteX0" fmla="*/ 54816 w 3291978"/>
                <a:gd name="connsiteY0" fmla="*/ 601055 h 601055"/>
                <a:gd name="connsiteX1" fmla="*/ 0 w 3291978"/>
                <a:gd name="connsiteY1" fmla="*/ 410658 h 601055"/>
                <a:gd name="connsiteX2" fmla="*/ 3291978 w 3291978"/>
                <a:gd name="connsiteY2" fmla="*/ 0 h 601055"/>
                <a:gd name="connsiteX3" fmla="*/ 54816 w 3291978"/>
                <a:gd name="connsiteY3" fmla="*/ 601055 h 601055"/>
                <a:gd name="connsiteX0" fmla="*/ 54816 w 3391050"/>
                <a:gd name="connsiteY0" fmla="*/ 799403 h 799403"/>
                <a:gd name="connsiteX1" fmla="*/ 0 w 3391050"/>
                <a:gd name="connsiteY1" fmla="*/ 609006 h 799403"/>
                <a:gd name="connsiteX2" fmla="*/ 3391050 w 3391050"/>
                <a:gd name="connsiteY2" fmla="*/ 0 h 799403"/>
                <a:gd name="connsiteX3" fmla="*/ 54816 w 3391050"/>
                <a:gd name="connsiteY3" fmla="*/ 799403 h 799403"/>
                <a:gd name="connsiteX0" fmla="*/ 267247 w 3391050"/>
                <a:gd name="connsiteY0" fmla="*/ 874990 h 874990"/>
                <a:gd name="connsiteX1" fmla="*/ 0 w 3391050"/>
                <a:gd name="connsiteY1" fmla="*/ 609006 h 874990"/>
                <a:gd name="connsiteX2" fmla="*/ 3391050 w 3391050"/>
                <a:gd name="connsiteY2" fmla="*/ 0 h 874990"/>
                <a:gd name="connsiteX3" fmla="*/ 267247 w 3391050"/>
                <a:gd name="connsiteY3" fmla="*/ 874990 h 874990"/>
                <a:gd name="connsiteX0" fmla="*/ 195644 w 3319447"/>
                <a:gd name="connsiteY0" fmla="*/ 874990 h 874990"/>
                <a:gd name="connsiteX1" fmla="*/ 0 w 3319447"/>
                <a:gd name="connsiteY1" fmla="*/ 816062 h 874990"/>
                <a:gd name="connsiteX2" fmla="*/ 3319447 w 3319447"/>
                <a:gd name="connsiteY2" fmla="*/ 0 h 874990"/>
                <a:gd name="connsiteX3" fmla="*/ 195644 w 3319447"/>
                <a:gd name="connsiteY3" fmla="*/ 874990 h 874990"/>
                <a:gd name="connsiteX0" fmla="*/ 98507 w 3222310"/>
                <a:gd name="connsiteY0" fmla="*/ 874990 h 874990"/>
                <a:gd name="connsiteX1" fmla="*/ 0 w 3222310"/>
                <a:gd name="connsiteY1" fmla="*/ 612119 h 874990"/>
                <a:gd name="connsiteX2" fmla="*/ 3222310 w 3222310"/>
                <a:gd name="connsiteY2" fmla="*/ 0 h 874990"/>
                <a:gd name="connsiteX3" fmla="*/ 98507 w 3222310"/>
                <a:gd name="connsiteY3" fmla="*/ 874990 h 874990"/>
                <a:gd name="connsiteX0" fmla="*/ 79973 w 3222310"/>
                <a:gd name="connsiteY0" fmla="*/ 875266 h 875266"/>
                <a:gd name="connsiteX1" fmla="*/ 0 w 3222310"/>
                <a:gd name="connsiteY1" fmla="*/ 612119 h 875266"/>
                <a:gd name="connsiteX2" fmla="*/ 3222310 w 3222310"/>
                <a:gd name="connsiteY2" fmla="*/ 0 h 875266"/>
                <a:gd name="connsiteX3" fmla="*/ 79973 w 3222310"/>
                <a:gd name="connsiteY3" fmla="*/ 875266 h 875266"/>
                <a:gd name="connsiteX0" fmla="*/ 79973 w 3319446"/>
                <a:gd name="connsiteY0" fmla="*/ 1079209 h 1079209"/>
                <a:gd name="connsiteX1" fmla="*/ 0 w 3319446"/>
                <a:gd name="connsiteY1" fmla="*/ 816062 h 1079209"/>
                <a:gd name="connsiteX2" fmla="*/ 3319446 w 3319446"/>
                <a:gd name="connsiteY2" fmla="*/ 0 h 1079209"/>
                <a:gd name="connsiteX3" fmla="*/ 79973 w 3319446"/>
                <a:gd name="connsiteY3" fmla="*/ 1079209 h 1079209"/>
                <a:gd name="connsiteX0" fmla="*/ 326939 w 3319446"/>
                <a:gd name="connsiteY0" fmla="*/ 1362403 h 1362403"/>
                <a:gd name="connsiteX1" fmla="*/ 0 w 3319446"/>
                <a:gd name="connsiteY1" fmla="*/ 816062 h 1362403"/>
                <a:gd name="connsiteX2" fmla="*/ 3319446 w 3319446"/>
                <a:gd name="connsiteY2" fmla="*/ 0 h 1362403"/>
                <a:gd name="connsiteX3" fmla="*/ 326939 w 3319446"/>
                <a:gd name="connsiteY3" fmla="*/ 1362403 h 1362403"/>
                <a:gd name="connsiteX0" fmla="*/ 91584 w 3084091"/>
                <a:gd name="connsiteY0" fmla="*/ 1362403 h 1362403"/>
                <a:gd name="connsiteX1" fmla="*/ 0 w 3084091"/>
                <a:gd name="connsiteY1" fmla="*/ 1065679 h 1362403"/>
                <a:gd name="connsiteX2" fmla="*/ 3084091 w 3084091"/>
                <a:gd name="connsiteY2" fmla="*/ 0 h 1362403"/>
                <a:gd name="connsiteX3" fmla="*/ 91584 w 3084091"/>
                <a:gd name="connsiteY3" fmla="*/ 1362403 h 1362403"/>
                <a:gd name="connsiteX0" fmla="*/ 155446 w 3147953"/>
                <a:gd name="connsiteY0" fmla="*/ 1362403 h 1362403"/>
                <a:gd name="connsiteX1" fmla="*/ 0 w 3147953"/>
                <a:gd name="connsiteY1" fmla="*/ 881007 h 1362403"/>
                <a:gd name="connsiteX2" fmla="*/ 3147953 w 3147953"/>
                <a:gd name="connsiteY2" fmla="*/ 0 h 1362403"/>
                <a:gd name="connsiteX3" fmla="*/ 155446 w 3147953"/>
                <a:gd name="connsiteY3" fmla="*/ 1362403 h 1362403"/>
                <a:gd name="connsiteX0" fmla="*/ 183111 w 3175618"/>
                <a:gd name="connsiteY0" fmla="*/ 1362403 h 1362403"/>
                <a:gd name="connsiteX1" fmla="*/ 0 w 3175618"/>
                <a:gd name="connsiteY1" fmla="*/ 890794 h 1362403"/>
                <a:gd name="connsiteX2" fmla="*/ 3175618 w 3175618"/>
                <a:gd name="connsiteY2" fmla="*/ 0 h 1362403"/>
                <a:gd name="connsiteX3" fmla="*/ 183111 w 3175618"/>
                <a:gd name="connsiteY3" fmla="*/ 1362403 h 1362403"/>
                <a:gd name="connsiteX0" fmla="*/ 230008 w 3175618"/>
                <a:gd name="connsiteY0" fmla="*/ 1521360 h 1521360"/>
                <a:gd name="connsiteX1" fmla="*/ 0 w 3175618"/>
                <a:gd name="connsiteY1" fmla="*/ 890794 h 1521360"/>
                <a:gd name="connsiteX2" fmla="*/ 3175618 w 3175618"/>
                <a:gd name="connsiteY2" fmla="*/ 0 h 1521360"/>
                <a:gd name="connsiteX3" fmla="*/ 230008 w 3175618"/>
                <a:gd name="connsiteY3" fmla="*/ 1521360 h 1521360"/>
                <a:gd name="connsiteX0" fmla="*/ 230008 w 3838767"/>
                <a:gd name="connsiteY0" fmla="*/ 1657981 h 1657981"/>
                <a:gd name="connsiteX1" fmla="*/ 0 w 3838767"/>
                <a:gd name="connsiteY1" fmla="*/ 1027415 h 1657981"/>
                <a:gd name="connsiteX2" fmla="*/ 3838767 w 3838767"/>
                <a:gd name="connsiteY2" fmla="*/ 0 h 1657981"/>
                <a:gd name="connsiteX3" fmla="*/ 230008 w 3838767"/>
                <a:gd name="connsiteY3" fmla="*/ 1657981 h 1657981"/>
                <a:gd name="connsiteX0" fmla="*/ 215622 w 3838767"/>
                <a:gd name="connsiteY0" fmla="*/ 1663071 h 1663071"/>
                <a:gd name="connsiteX1" fmla="*/ 0 w 3838767"/>
                <a:gd name="connsiteY1" fmla="*/ 1027415 h 1663071"/>
                <a:gd name="connsiteX2" fmla="*/ 3838767 w 3838767"/>
                <a:gd name="connsiteY2" fmla="*/ 0 h 1663071"/>
                <a:gd name="connsiteX3" fmla="*/ 215622 w 3838767"/>
                <a:gd name="connsiteY3" fmla="*/ 1663071 h 1663071"/>
              </a:gdLst>
              <a:ahLst/>
              <a:cxnLst>
                <a:cxn ang="0">
                  <a:pos x="connsiteX0" y="connsiteY0"/>
                </a:cxn>
                <a:cxn ang="0">
                  <a:pos x="connsiteX1" y="connsiteY1"/>
                </a:cxn>
                <a:cxn ang="0">
                  <a:pos x="connsiteX2" y="connsiteY2"/>
                </a:cxn>
                <a:cxn ang="0">
                  <a:pos x="connsiteX3" y="connsiteY3"/>
                </a:cxn>
              </a:cxnLst>
              <a:rect l="l" t="t" r="r" b="b"/>
              <a:pathLst>
                <a:path w="3838767" h="1663071">
                  <a:moveTo>
                    <a:pt x="215622" y="1663071"/>
                  </a:moveTo>
                  <a:lnTo>
                    <a:pt x="0" y="1027415"/>
                  </a:lnTo>
                  <a:lnTo>
                    <a:pt x="3838767" y="0"/>
                  </a:lnTo>
                  <a:lnTo>
                    <a:pt x="215622" y="1663071"/>
                  </a:lnTo>
                  <a:close/>
                </a:path>
              </a:pathLst>
            </a:cu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0" name="Straight Connector 29"/>
            <p:cNvCxnSpPr/>
            <p:nvPr/>
          </p:nvCxnSpPr>
          <p:spPr>
            <a:xfrm>
              <a:off x="5893841" y="4506444"/>
              <a:ext cx="1143000" cy="0"/>
            </a:xfrm>
            <a:prstGeom prst="line">
              <a:avLst/>
            </a:prstGeom>
            <a:ln w="15875">
              <a:prstDash val="sysDash"/>
            </a:ln>
          </p:spPr>
          <p:style>
            <a:lnRef idx="1">
              <a:schemeClr val="dk1"/>
            </a:lnRef>
            <a:fillRef idx="0">
              <a:schemeClr val="dk1"/>
            </a:fillRef>
            <a:effectRef idx="0">
              <a:schemeClr val="dk1"/>
            </a:effectRef>
            <a:fontRef idx="minor">
              <a:schemeClr val="tx1"/>
            </a:fontRef>
          </p:style>
        </p:cxnSp>
      </p:gr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sp>
        <p:nvSpPr>
          <p:cNvPr id="35" name="TextBox 1"/>
          <p:cNvSpPr txBox="1"/>
          <p:nvPr/>
        </p:nvSpPr>
        <p:spPr>
          <a:xfrm>
            <a:off x="1143000" y="183692"/>
            <a:ext cx="6591071" cy="5876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smtClean="0"/>
              <a:t>Impact of Congestion Reduction Strategies</a:t>
            </a:r>
            <a:r>
              <a:rPr lang="en-US" sz="2800" b="1" baseline="0" dirty="0" smtClean="0"/>
              <a:t> </a:t>
            </a:r>
          </a:p>
          <a:p>
            <a:pPr algn="ctr"/>
            <a:r>
              <a:rPr lang="en-US" sz="1800" b="1" dirty="0" smtClean="0"/>
              <a:t>Capital Area 5-county Region</a:t>
            </a:r>
            <a:endParaRPr lang="en-US" sz="1800" b="1" dirty="0"/>
          </a:p>
        </p:txBody>
      </p:sp>
    </p:spTree>
    <p:extLst>
      <p:ext uri="{BB962C8B-B14F-4D97-AF65-F5344CB8AC3E}">
        <p14:creationId xmlns:p14="http://schemas.microsoft.com/office/powerpoint/2010/main" val="369410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6400800" cy="1143000"/>
          </a:xfrm>
        </p:spPr>
        <p:txBody>
          <a:bodyPr>
            <a:normAutofit/>
          </a:bodyPr>
          <a:lstStyle/>
          <a:p>
            <a:r>
              <a:rPr lang="en-US" dirty="0" smtClean="0"/>
              <a:t>Why the Wedges?</a:t>
            </a:r>
            <a:endParaRPr lang="en-US" dirty="0"/>
          </a:p>
        </p:txBody>
      </p:sp>
      <p:pic>
        <p:nvPicPr>
          <p:cNvPr id="2050"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2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337242" y="1472697"/>
            <a:ext cx="8718550" cy="4810125"/>
          </a:xfrm>
          <a:prstGeom prst="rect">
            <a:avLst/>
          </a:prstGeom>
          <a:ln/>
          <a:extLst/>
        </p:spPr>
        <p:style>
          <a:lnRef idx="2">
            <a:schemeClr val="accent1"/>
          </a:lnRef>
          <a:fillRef idx="1">
            <a:schemeClr val="lt1"/>
          </a:fillRef>
          <a:effectRef idx="0">
            <a:schemeClr val="accent1"/>
          </a:effectRef>
          <a:fontRef idx="minor">
            <a:schemeClr val="dk1"/>
          </a:fontRef>
        </p:style>
      </p:pic>
      <p:grpSp>
        <p:nvGrpSpPr>
          <p:cNvPr id="41" name="Group 40"/>
          <p:cNvGrpSpPr/>
          <p:nvPr/>
        </p:nvGrpSpPr>
        <p:grpSpPr>
          <a:xfrm>
            <a:off x="1800917" y="5791200"/>
            <a:ext cx="3602525" cy="646331"/>
            <a:chOff x="1800917" y="5791200"/>
            <a:chExt cx="3602525" cy="646331"/>
          </a:xfrm>
        </p:grpSpPr>
        <p:sp>
          <p:nvSpPr>
            <p:cNvPr id="37" name="TextBox 36"/>
            <p:cNvSpPr txBox="1"/>
            <p:nvPr/>
          </p:nvSpPr>
          <p:spPr>
            <a:xfrm>
              <a:off x="2486717" y="5791200"/>
              <a:ext cx="2209800" cy="646331"/>
            </a:xfrm>
            <a:prstGeom prst="rect">
              <a:avLst/>
            </a:prstGeom>
            <a:solidFill>
              <a:schemeClr val="bg1"/>
            </a:solidFill>
            <a:ln w="28575">
              <a:solidFill>
                <a:srgbClr val="FF0000"/>
              </a:solidFill>
            </a:ln>
          </p:spPr>
          <p:txBody>
            <a:bodyPr wrap="square" rtlCol="0">
              <a:spAutoFit/>
            </a:bodyPr>
            <a:lstStyle/>
            <a:p>
              <a:pPr algn="ctr"/>
              <a:r>
                <a:rPr lang="en-US" dirty="0" smtClean="0"/>
                <a:t>Longer we Wait, the Worse it Gets</a:t>
              </a:r>
              <a:endParaRPr lang="en-US" dirty="0"/>
            </a:p>
          </p:txBody>
        </p:sp>
        <p:sp>
          <p:nvSpPr>
            <p:cNvPr id="38" name="Right Arrow 37"/>
            <p:cNvSpPr/>
            <p:nvPr/>
          </p:nvSpPr>
          <p:spPr>
            <a:xfrm>
              <a:off x="4717642" y="6010618"/>
              <a:ext cx="685800" cy="170765"/>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ight Arrow 41"/>
            <p:cNvSpPr/>
            <p:nvPr/>
          </p:nvSpPr>
          <p:spPr>
            <a:xfrm rot="10800000">
              <a:off x="1800917" y="6010618"/>
              <a:ext cx="685800" cy="170765"/>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55" name="Group 54"/>
          <p:cNvGrpSpPr/>
          <p:nvPr/>
        </p:nvGrpSpPr>
        <p:grpSpPr>
          <a:xfrm>
            <a:off x="1848825" y="1528465"/>
            <a:ext cx="3657600" cy="2429470"/>
            <a:chOff x="1848825" y="1528465"/>
            <a:chExt cx="3657600" cy="2429470"/>
          </a:xfrm>
        </p:grpSpPr>
        <p:sp>
          <p:nvSpPr>
            <p:cNvPr id="40" name="TextBox 39"/>
            <p:cNvSpPr txBox="1"/>
            <p:nvPr/>
          </p:nvSpPr>
          <p:spPr>
            <a:xfrm>
              <a:off x="1848825" y="1528465"/>
              <a:ext cx="2209800" cy="923330"/>
            </a:xfrm>
            <a:prstGeom prst="rect">
              <a:avLst/>
            </a:prstGeom>
            <a:solidFill>
              <a:schemeClr val="bg1"/>
            </a:solidFill>
            <a:ln w="28575">
              <a:solidFill>
                <a:srgbClr val="FF0000"/>
              </a:solidFill>
            </a:ln>
          </p:spPr>
          <p:txBody>
            <a:bodyPr wrap="square" rtlCol="0">
              <a:spAutoFit/>
            </a:bodyPr>
            <a:lstStyle/>
            <a:p>
              <a:pPr algn="ctr"/>
              <a:r>
                <a:rPr lang="en-US" dirty="0" smtClean="0"/>
                <a:t>Shows Relative/Cumulative Impacts Visually</a:t>
              </a:r>
              <a:endParaRPr lang="en-US" dirty="0"/>
            </a:p>
          </p:txBody>
        </p:sp>
        <p:cxnSp>
          <p:nvCxnSpPr>
            <p:cNvPr id="44" name="Straight Arrow Connector 43"/>
            <p:cNvCxnSpPr/>
            <p:nvPr/>
          </p:nvCxnSpPr>
          <p:spPr>
            <a:xfrm>
              <a:off x="4058625" y="1851630"/>
              <a:ext cx="1447800" cy="73470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058625" y="2218982"/>
              <a:ext cx="1447800" cy="9769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0" idx="2"/>
            </p:cNvCxnSpPr>
            <p:nvPr/>
          </p:nvCxnSpPr>
          <p:spPr>
            <a:xfrm>
              <a:off x="2953725" y="2451795"/>
              <a:ext cx="2476500" cy="15061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515100" y="281468"/>
            <a:ext cx="2209800" cy="1459128"/>
            <a:chOff x="6705600" y="549367"/>
            <a:chExt cx="2209800" cy="1459128"/>
          </a:xfrm>
        </p:grpSpPr>
        <p:sp>
          <p:nvSpPr>
            <p:cNvPr id="39" name="TextBox 38"/>
            <p:cNvSpPr txBox="1"/>
            <p:nvPr/>
          </p:nvSpPr>
          <p:spPr>
            <a:xfrm>
              <a:off x="6705600" y="549367"/>
              <a:ext cx="2209800" cy="923330"/>
            </a:xfrm>
            <a:prstGeom prst="rect">
              <a:avLst/>
            </a:prstGeom>
            <a:solidFill>
              <a:schemeClr val="bg1"/>
            </a:solidFill>
            <a:ln w="28575">
              <a:solidFill>
                <a:srgbClr val="FF0000"/>
              </a:solidFill>
            </a:ln>
          </p:spPr>
          <p:txBody>
            <a:bodyPr wrap="square" rtlCol="0">
              <a:spAutoFit/>
            </a:bodyPr>
            <a:lstStyle/>
            <a:p>
              <a:pPr algn="ctr"/>
              <a:r>
                <a:rPr lang="en-US" dirty="0" smtClean="0"/>
                <a:t>Numerous, Interchangeable Scenarios</a:t>
              </a:r>
              <a:endParaRPr lang="en-US" dirty="0"/>
            </a:p>
          </p:txBody>
        </p:sp>
        <p:sp>
          <p:nvSpPr>
            <p:cNvPr id="52" name="Down Arrow 51"/>
            <p:cNvSpPr/>
            <p:nvPr/>
          </p:nvSpPr>
          <p:spPr>
            <a:xfrm>
              <a:off x="7620000" y="1472697"/>
              <a:ext cx="457200" cy="535798"/>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6" name="TextBox 55"/>
          <p:cNvSpPr txBox="1"/>
          <p:nvPr/>
        </p:nvSpPr>
        <p:spPr>
          <a:xfrm rot="19960558">
            <a:off x="1383303" y="2773913"/>
            <a:ext cx="5617344"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Picked up by Media, Referenced Many Times</a:t>
            </a:r>
            <a:endParaRPr lang="en-US" sz="4000" b="1" dirty="0"/>
          </a:p>
        </p:txBody>
      </p:sp>
    </p:spTree>
    <p:extLst>
      <p:ext uri="{BB962C8B-B14F-4D97-AF65-F5344CB8AC3E}">
        <p14:creationId xmlns:p14="http://schemas.microsoft.com/office/powerpoint/2010/main" val="181863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1000" fill="hold"/>
                                        <p:tgtEl>
                                          <p:spTgt spid="56"/>
                                        </p:tgtEl>
                                        <p:attrNameLst>
                                          <p:attrName>ppt_w</p:attrName>
                                        </p:attrNameLst>
                                      </p:cBhvr>
                                      <p:tavLst>
                                        <p:tav tm="0">
                                          <p:val>
                                            <p:fltVal val="0"/>
                                          </p:val>
                                        </p:tav>
                                        <p:tav tm="100000">
                                          <p:val>
                                            <p:strVal val="#ppt_w"/>
                                          </p:val>
                                        </p:tav>
                                      </p:tavLst>
                                    </p:anim>
                                    <p:anim calcmode="lin" valueType="num">
                                      <p:cBhvr>
                                        <p:cTn id="27" dur="1000" fill="hold"/>
                                        <p:tgtEl>
                                          <p:spTgt spid="56"/>
                                        </p:tgtEl>
                                        <p:attrNameLst>
                                          <p:attrName>ppt_h</p:attrName>
                                        </p:attrNameLst>
                                      </p:cBhvr>
                                      <p:tavLst>
                                        <p:tav tm="0">
                                          <p:val>
                                            <p:fltVal val="0"/>
                                          </p:val>
                                        </p:tav>
                                        <p:tav tm="100000">
                                          <p:val>
                                            <p:strVal val="#ppt_h"/>
                                          </p:val>
                                        </p:tav>
                                      </p:tavLst>
                                    </p:anim>
                                    <p:anim calcmode="lin" valueType="num">
                                      <p:cBhvr>
                                        <p:cTn id="28" dur="1000" fill="hold"/>
                                        <p:tgtEl>
                                          <p:spTgt spid="56"/>
                                        </p:tgtEl>
                                        <p:attrNameLst>
                                          <p:attrName>style.rotation</p:attrName>
                                        </p:attrNameLst>
                                      </p:cBhvr>
                                      <p:tavLst>
                                        <p:tav tm="0">
                                          <p:val>
                                            <p:fltVal val="90"/>
                                          </p:val>
                                        </p:tav>
                                        <p:tav tm="100000">
                                          <p:val>
                                            <p:fltVal val="0"/>
                                          </p:val>
                                        </p:tav>
                                      </p:tavLst>
                                    </p:anim>
                                    <p:animEffect transition="in" filter="fade">
                                      <p:cBhvr>
                                        <p:cTn id="29"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on Google Image Search for </a:t>
            </a:r>
            <a:r>
              <a:rPr lang="en-US" dirty="0"/>
              <a:t>“Congestion Wedge Chart”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92570"/>
            <a:ext cx="6556375" cy="461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914400" y="2743200"/>
            <a:ext cx="1603375"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4191000"/>
            <a:ext cx="1603375"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082" y="3657601"/>
            <a:ext cx="4253117" cy="155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Impact on Regional Planning</a:t>
            </a:r>
            <a:endParaRPr lang="en-US" dirty="0"/>
          </a:p>
        </p:txBody>
      </p:sp>
      <p:sp>
        <p:nvSpPr>
          <p:cNvPr id="3" name="Content Placeholder 2"/>
          <p:cNvSpPr>
            <a:spLocks noGrp="1"/>
          </p:cNvSpPr>
          <p:nvPr>
            <p:ph idx="1"/>
          </p:nvPr>
        </p:nvSpPr>
        <p:spPr>
          <a:xfrm>
            <a:off x="457200" y="1600200"/>
            <a:ext cx="4267200" cy="4267199"/>
          </a:xfrm>
        </p:spPr>
        <p:txBody>
          <a:bodyPr>
            <a:normAutofit fontScale="85000" lnSpcReduction="10000"/>
          </a:bodyPr>
          <a:lstStyle/>
          <a:p>
            <a:r>
              <a:rPr lang="en-US" dirty="0" smtClean="0"/>
              <a:t>“All of the Above” Strategy Came into Focus in Region</a:t>
            </a:r>
          </a:p>
          <a:p>
            <a:r>
              <a:rPr lang="en-US" dirty="0" smtClean="0"/>
              <a:t>More Interest in Trip Reduction in Addition to Capacity Additions</a:t>
            </a:r>
          </a:p>
          <a:p>
            <a:r>
              <a:rPr lang="en-US" dirty="0" smtClean="0"/>
              <a:t>Inclusion of Business Community in Regional Congestion Reduction</a:t>
            </a:r>
          </a:p>
          <a:p>
            <a:r>
              <a:rPr lang="en-US" dirty="0" smtClean="0"/>
              <a:t>Media “</a:t>
            </a:r>
            <a:r>
              <a:rPr lang="en-US" dirty="0" err="1" smtClean="0"/>
              <a:t>Groks</a:t>
            </a:r>
            <a:r>
              <a:rPr lang="en-US" dirty="0" smtClean="0"/>
              <a:t>” Travel Time Index</a:t>
            </a:r>
            <a:endParaRPr lang="en-US" dirty="0"/>
          </a:p>
        </p:txBody>
      </p:sp>
      <p:pic>
        <p:nvPicPr>
          <p:cNvPr id="1028" name="Picture 4" descr="Image result for austin 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667000"/>
            <a:ext cx="23145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ustin comm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083" y="1847849"/>
            <a:ext cx="25336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Index</a:t>
            </a:r>
            <a:endParaRPr lang="en-US" dirty="0"/>
          </a:p>
        </p:txBody>
      </p:sp>
      <p:sp>
        <p:nvSpPr>
          <p:cNvPr id="3" name="Content Placeholder 2"/>
          <p:cNvSpPr>
            <a:spLocks noGrp="1"/>
          </p:cNvSpPr>
          <p:nvPr>
            <p:ph idx="1"/>
          </p:nvPr>
        </p:nvSpPr>
        <p:spPr/>
        <p:txBody>
          <a:bodyPr/>
          <a:lstStyle/>
          <a:p>
            <a:pPr marL="0" indent="0">
              <a:buNone/>
            </a:pPr>
            <a:r>
              <a:rPr lang="en-US" sz="2800" b="1" dirty="0" smtClean="0"/>
              <a:t>Travel Time Index = Congested Time/Free Flow Time</a:t>
            </a:r>
          </a:p>
          <a:p>
            <a:pPr>
              <a:buBlip>
                <a:blip r:embed="rId2"/>
              </a:buBlip>
            </a:pPr>
            <a:r>
              <a:rPr lang="en-US" dirty="0" smtClean="0"/>
              <a:t>Urban Mobility Report uses INRIX speed data</a:t>
            </a:r>
          </a:p>
          <a:p>
            <a:pPr>
              <a:buBlip>
                <a:blip r:embed="rId2"/>
              </a:buBlip>
            </a:pPr>
            <a:r>
              <a:rPr lang="en-US" dirty="0" smtClean="0"/>
              <a:t>INRIX is Past Data – So, How to Forecast?</a:t>
            </a:r>
          </a:p>
          <a:p>
            <a:endParaRPr lang="en-US" dirty="0"/>
          </a:p>
        </p:txBody>
      </p:sp>
      <p:sp>
        <p:nvSpPr>
          <p:cNvPr id="4" name="AutoShape 2" descr="data:image/jpeg;base64,/9j/4AAQSkZJRgABAQAAAQABAAD/2wCEAAkGBxQTEhUUEhQUFRQXFRcaGBYYGBwaFxgXGBcXFhwXHBccHCggGBwlHBgUIjEiJSksLy4uFx8zODMsNygtLisBCgoKBQUFDgUFDisZExkrKysrKysrKysrKysrKysrKysrKysrKysrKysrKysrKysrKysrKysrKysrKysrKysrK//AABEIALkBEAMBIgACEQEDEQH/xAAcAAACAgMBAQAAAAAAAAAAAAAFBgQHAAIDAQj/xABPEAACAQICBQgDCwgJAwUBAAABAgMAEQQhBQYSMUEHEyJRYXGBkTKhsSMkQlJicnOSs8HRFBUzNDXC4fAWQ2OCg5OisvElVNIXU2R04kT/xAAUAQEAAAAAAAAAAAAAAAAAAAAA/8QAFBEBAAAAAAAAAAAAAAAAAAAAAP/aAAwDAQACEQMRAD8AZNetccVhcW0ULIECIc0BNyDfOgA5R8d8eP8Ayx+Necqg/wCoN9HH7DSoFoG9eUbHH4Uf+WPxrYcouN+PH/lilFK6oBQNo5Qcb8aP6gromv2N4tH9QUpKK6oKBok19xoBIePIfEFdYNesYVB20zAPoDiKVWGR7q74UdFfmj2CgaBrti/jJ9QV6dd8X8ZPqCl4Vts0B/8Apvi/jJ9QV6NdsX8ZPqCl21YooGAa74z4yfUFenXfF/GT6gpfArLUDB/TfF/GT6grR9eMZ8ZPqCgQWvVSgJT6+44DJ4/8sUvY/lU0mhyeHxiH41LkgFLun9GEqSBnQTf/AFe0n8eD/J//AFXTC8q2lZGCI0JYnIcz/wDqkbBYNpXCILsf5uatXVfVxMKtz0pSM26uwUDnoPTWMMa/lDo0h37KAAX4WvRhcdP8Jgp6itIukdLRwLtyOEHDrJ6gBmTS9juVrEt7nhkVb5CSQXbwAyHjegtxsdOPhL5ChGN12ii/SYqAHqBVj5KTaquwmiG0gb4vHvId5hGVu5W6OXWFNE8RqNhlRtgG4U5kkm9jxvlnQPuiNdFxN+ZlVrXtdbXtvtcZ+FcNNa6mBSWkRe0gW8B8Lwqk9HaVEeHVQxWVXdgRwuFt670JxeLeVy8jM7nicz4dQ7BQWFpXlhxha2HKKo4ugJbtt8Hzozyc8omOxeOSCdoyjK56MYU3UX33qolgJ35d+/yqfgZzEdqO4cfD3Ed1t1B9TYzHrEu1K6IvWxCj10k6Z5VsNFcQq07dY6KfWIN/AVS+N0jJM21K7SN1sScurPcKj3oHrE8q+PJJQxKL5AoGsO/K9c//AFV0j8eL/LH40kE1gv8A80DwOVTSPx4v8sfjRbU/lExuIx2HglePm5HIYBACQEZsjfLMCqvY23mmHk1nX864QAb5Gz/wpDQNfKkt9IN9HH7DSoq028qH7Qf6OP2GlVVoNtnqroBxNeA9dBdLYhpegl7Xt2E5C3r30E3EabiW9iWI+KMvOoMmsTH0U8T/AAoY8iCwBNuNvIm/H+IotoLR8c7JGAek12J4KMgPE39VBEbWCXqT6v8AGt8NrJKttrpDssMvKrNwmr0Krs82pHdXuL1Jwkozj2D1rkfwoFHRmnVdSTlb1eFGMLOkguhDDsNDdI6hT4cloCZ4uKAkPbuBF/ChCyrFKJIMrfpI26JHA7St6J7dxt30DeRXgFewyK6hlzBF62tQcitbFa32a92aDwLWKlb2rcLQcjHXpw1+HCu6pUiJaAVo7QbYUu8PNHbN7OrbS3+CGBtbwrhpzWSeGInmUBJCq22WUE3N9nZB3A+qmi1xSvr7hx+SO3APGfNwv71BXWJxbSOZJmLseJ+4cB2V1jbbkTZZBYb3OyuWdrmobG9TuZhWMHbLyMBdQLBN+W0d53XoOpxxNtjI9Z4fx7aP6J1wliGzMRKlrZnpjubj40q4ifbN9lVyHoi17C1z21zoPWQXJz3k28f41sOzKtRWyqaDYCtr1tHCTuBNdEwzE7IttfFHSbuKrcjxFBoteNIBvNMOB1IxcoBEEwB+FIBEPJ+l5Kal/wBFYITbFY7BQtxRSZpB3i/7ooFDnr+ipJ/nqrJI5PhEID8YhfUcz4CnAS6Hh9KXF4o/FUc0nhshT4FjXNte4Iv1PRuGQ/Hl6RJ7VW1z/eoEzEwlbXN73zsbeFxnvpo5M8K/50wbbDBRI2ZGVuakzv41G1u03Li4sJJNsbVpwAi7KgCQJYLcn4FTeTXSMraUwaM5K84wt2CKT8KBu5UP2g/0cfspWVcqauU8+/2+jj9lLCrQcsXJso56lJ9VJ5xBtYE7s+2+Zpp0zlA5/neKWZ8BKihnjdVO5ipAPjag4Wp21VTZZXC2GXb40kjspl0jLLh4Ob9yIYbO0j3IBBJsB4gmgt7BEOMt1FMNDwtnXzcmNkX0ZJB3OR7DR3RusOJjhdufluWAUl2JFs2tc9q0F+MgFKuuWpseKUyRWTEheiRue1+i3f11XuA5Rsathzgk7HQN/qWzeumLRvKhcgTw2+Uh/db8aAfquz7DJJcMjbLI29WG8d240ZKmuH5xglnklhYXkKkgjZbIWzB353OV99S1ag5gV7ao+lsSYoJJFA2lUkX3XHWKRPz3PKrbch7l6ItY5WFBYKTKzFFZS4FyAbkd4G6pGz1ikvULKZ+2P7wKYNN4iVOktgo4ndfqoDASu6LQ3RekA6gnI8R21I0xiymGldD0lRiD1GxsaDrjtJRQC8sip2X6R7lGZpH1p1tWeN4Y0JVrXdsj0WDAhR2qN54bqVp5Wdizksx3km58652oNAtZRLAaFmmNo43buBPqAv6qYE1TSHPGTw4f5LttSnuijux8bHuoFFImO4Gp0Wi2JAawJ3Die4bz4Ufm0xo2H9HHiMSbbieYjP1bykeNRpNf8QtxhY8PhFP/ALUYL+Mj3JPbYGg74TU3ENYiCQL8eS0SAdfuhBI7lNSF0Xg4v1jHwC29MODO1+I27bF+8Ck/SOk5pzeeWSUnPpsSL9dt3qqJQOk+ndGxZRYafEndfES7CH/DQWPcVrgeUPFqNmBcNhl3AQwgEDq2mJPlalKsoCOkdO4mf9NPLJfgWNvqiwoaBbdXtZQZWVlZQFtLZQYMf2Uh+tMxojyYftbB/St9lJQ7TmUeFH/xlPm7miPJh+1sH9K32UlA88qLWx7fRx+ylUS0d5XMSF0i4/so/YaSzjhQH8HAkskUb+i8ig+dwPO1GY5J8MjSu/PQqxBiaNSCqmxIIGXeb7qTI8dYhlPSVlZfnKwYesVaEM4eHYiG1tqxjbLZs5LAE8Dna1Ak66auwG2IwlgrgNsrkg3H7xlSXj4GQhWYtkCMyfbVjaSDJDHh3UK4hW4BuASzA5jI+iPOgukNAc8gKmzjIX3HsoEmmPRGjDM0UQaNdlecbb9E53K9uQAofLoGdWsY2PcLg+NTopMTDJzixspItmhK26sxQTHWKefbaAJHzmy3Mtm2VgFHUTbMcK1xWCXnAyIxjaN2QuDewuoUjjZihobpLFbcimFWVrDIb9vcSLcDllT5oLV3nMIyTOWlaPZRyf0QGar2WO/rvmTwBAnxGy5BW4G4jJst5B453303asaUaVTe7BdxPpdx4EdvZSXpqBoppI3FmU2PquaPaExawIFO8gE+O776Bk1g/VZ/om9l6r3Ar0X7AfYaZ9KaYVoJV+MjDzUilzRYuHHWD7CKBi1IW05+ib1Mv40xawLeC3yj7BQHVAe+D9E/++OmDTY9y/vH2CgEYGXYKdRFj+NENPkjDSjeCntqAYsk7vvqVpOW+DlB3hPMXFAny6IP5Mkw+EGP1ZHT92o+rkqrKXaMShVNlLFV2jnclc7ABzla9OBjH5miJ37Mv28tIMTlY2IuLso8g1/91AVx+uGLlBUSCGLhFCojQDqy6Td7E0C7eJ3nifxrK6YeIuyoouzMFA7SQB6zQc6ynDXPUR9HYeGWWVGeRiGRQbLltZMfSHDcKU4IWdlRAWZiFUDeSTYCgbNWOTjGYyMTLsRxNfZdzm1sslAJtfK5tuoZrJqhi8CqNiYthHYqrBlYFhc26JJBIBIvV7ahYHF4XBiHFc2TEoCCPOyb9libAsM9wt30j8q2C0niU23hj/JYOmDGwNyRYuQ1nNgSPRyzoKkrK8BFTMJoyaVGeOGR0T0mVSQveRQRKysrKDKysrDQF9Y//wCUdWDh9Zc0Q5MP2tg/pW+ykofrJ6UA6sLCPUT99EOTD9rYP6VvspKAvy2ufzq4/sYfY1IYc1YXLJgZJNKvsIze4xC4GW5uNKyaszWBfZW/C9z5DL10AdJiKZ9Utbnwt43DPETe3Fe7sqfo3VWO9nBNxmT/ADlTdpPk8iSINAl2UHaG8upGdvlDeOvdQLOP1kTEYhSikKsez0t5N2brPXTBgowyX8ar3E4UxOGO48e0U66Ax/Rsx4edA1aHUZg+yjeHYC+WVKuj8VexvTBBiujle49d6CFp7A7YBjWMMGB3AXA7QL3qJgMNiUlUKIdht5NxY8QRY38KkSYmUNnE9uzYv63FTYsb8JkkW2ZJAIFhe5INBV2vOlgcbKhhhZUKr0ludpQASGBBGdLchLMTuvwHAdWddcfMZZZJDfpuzZ78ySPVat4YDQRp4uifmk+qvdDeie0qPWanT4f3N/mN7DUPRC5d5H30DFql+sf4bj/Uhpj0wvuX94+yljVBvfA+Y/tWmzSi+52+V91BAWHop3Go+nY7YaX5o9bKKMRxZL3VD1mS2El7l/3rQCdIybOhoR1q3rmc0if1X+J+6KcNNyf9Lw47P32NJ8gPNp1Fm9WzQcKZOTzS8WFxySzRNKNllVVALCRrBWAJAv6Q3/Cpbp15OtGuhbSVo3iwhJaMmzv0Dcpla6g3F95FBdGl8XAsH5Xi4VbmwV2Soc3ew2U2hnc2HDK9fNgxRSfnY+gVkLoLeiQ20BbstX0nobSy4jDDFYiERhQZQGzKrY7J6QFm2cuq5yr521p0iuJxc8yJsJLIWC5ZC1s7ZXNrntJoPoHUrGaQljVsakKrIgdSpIexC2DJay5Z7+O6geuusGM50YSPCloZGRTIuZaO4DrllGTmLk7r9dBOTXlExU2IiwsypIvNhQ4BVhsgdJjchst+6rKTG85K8cQBKbJdjkOltDZG+7ZA9VjvoBesGqeFxUMcc0SxpHYqIwFZQBbZ2huWxFx2DqojhIPybDCLCQBgqWRAQqk9bMTn1k5k341rpDQUc8iGRpDsEkR7ZEfD0lHpDMDOgmvWvP5saNOYaTbUkG+yuRtYZb+y1BSOtOrmJwUuziUCF7spUhlIvnYjqNvVQWmXXnXGXSMqs6hEQEIgN7X3kk7ybDypaoMrDWVhoC2s36SPsw8H+y/30R5MP2tg/pW+ykofrR+lT/68H2YohyYftbB/St9lJQW1rqi/lTXvfYT2UtnC7Tj5uXn/AMUz66D3y3zU9lA4ZQZFHWj+op/Gg2jw9t9O2hp9uNSd65Hry3GlVUo1q7NZyp+EMu8fwoIWteqUcgZwvRbNlAzUn4Q7Cb36qQJdEvhja+0nA9VXogoJprQSsCyKOsr+H4UFY6PxVhkT3cfCmjQukQ3HOhek9AjNkOwBmeoAZkmueF0dtbLKzDK4PEi9gbdWTUDfLhw/pHyoNrfNzOFcL6UgKXHURn6svGsgxMqixKntzB9hoNrbinkUK9rLmPHju/m9AkwQZ0Qw8FdMLB7aJwYWgg4jC+5v81v9ppW0e9tnw9tWHLhvcn+Y3sNVxCfQHzfuP30DBqSb4kfMf7vwp20ivRA7aRtQj76HzW9lP2PX0e+g2jTId1DtbRbBy/3PtUozGuQoVrivvKX/AA/tY6BN0+3vDDj5I+80qyn3NB2v+7TRrD+p4f5o++lmUe5x97+1aCbqo6DG4cyRmVOdW8YAJcXtYKcj3dlfRWHw/NFEw+EjjSRi0pGwipuvdRmzbuFq+bND6QbDzxTpYtG4YA7iRwNWdoPlVDx4r8sYpLIRzGwvRRSNm1+Fj0rn+FBYunFcgxyRLJDIhHR3gjgw3EEEG/Ya+Z8dHsSyJaxV2Gyd4sTkRwr6UhnYRhoJxNzLAEFgxdTnZmHwrG4PYL0p8tGPgGDERi92kkVkfYsAVJLNt8SRcW39Kgrjk3wU8mOiMAYAGzuAdlVIzuQMuFX9gisMhhW7OVDuewkgEnfnY27qq7kg1xESjAiBneSRirqRbPft3zsBfMd1WugVJWOXOSKLjiQt7G3Ab/ProEXXsto9o9JRTM07SmNopGujqysSFUejbZG7/mrdcdbptIyK8oVVQEIi7hfebnMmmrWLk+0liHnxLlHG3IyoZCTsbRICC1lFrWGVVqaDKysrKDK8Ne1lAX1o/Sp/9eD7MUQ5MP2tg/pW+ykodrL+kiPXhoP9lvuojyYftbB/St9lJQXDrgPfLfNX2UuLEOeU9jeVv+KZ9bV98t81fZS+B7qOxD7V/A0E9R3V1icqQw3gg+uuCmu8VA7QPcAjcReu1CtBYoMvN/CUX7xe3qy8xRGe5UhTssQQGtextvA4kb/CgV9asfhkcobPMqh+aLhFa5su3e9yTuUA8Ms6HpiOetI0ZiYxqGjOeyQWBF7DK96UdP4WdJCuJjixOyQLswVxubnLMwabom4VSo3g0w6JCiPDmPaEbQFFDWDAxyvvC5C4k7fRoO+IizoZpyHaiv1C/lRzEjo3oXpD9BL2I5/0mgWsFBRiCLKg+j8RnnR/CMDQdWgujDrU+yqfU5r3L7BV17PRPcfZVIyDpkE2tfttYbreqgZOT79bHzW9jVYeOXpJ3/hVecnn62O4/wC16sXSB6SeP3UEmNaFa4r7zl74/tUo6ieyhWuUXvOTvT7RTQIWsqWwmH+av30ptnGvYxHmAaedaofeWHPyE9lIx/Rf4n7o4UHCsrKyguLkU0aTh5pbFQzldu/pWC5D5ufnRbllxQi0YsMg5yR5I1SSwsGQhma3AlQwy+Me6qiwGteJhwkmEjfZhkNzYdIX9IK3C9heoWkNM4idUSeaSVYxZA7X2eHeT2m5oJeqGnzgcVHiAgfZ2gVva4YFTY8DnVxaj69/nLGuhhESpEWS77TEbSA3yA8uuqErrhcS8bB43ZHG5kYqw8RnQXDyj8oWIwmIkwkCxgc2p5w3LKWBuLXtlVM3reeZnYu7MzsbszEliesk760oMrKysoMrKysoC+sh6UHbhYT6mH3UQ5MP2tg/pW+ykofrFuwp68HCPIvRDkw/a2D+lb7KSguXWxvfLfNX2Uv4Zrlm7QB4Z382I8KP63frJ+avsoDsMnojaU3JXiOsj8KCUlSo91Q8NIGzBy/nf1GpYNAV0Gek3xtm4PtHlTEKVtFSWlXty8xameE5D+d1BU2tGObETYhtvm4Iiwe4/TqssSSxq3CyiK/HOu2i9MjZ5lriziWEE5rh32EQZ5j0jtKd2z30Pw2CEmIxhc2w8M+JYEm3u5VXFx8W8I7zXWYW2jZzNi5LMLXEMW0pWTIdBVjlzJyuRuoHHZuveKFYoAwy33c29+62fqvU7QuI5yFW42zHV2UM1hOxhsTb/wBph9YbF/XQIWCxdjb76ZMBjB11WgxJBOdSYdLFes0FuR4oEbxuqmsXk7fOPtp00aryorI4sey/YRv4G9KuGhibEhJWKx7TCR72II2rlTY9lgRv76AtyfNbFr/e/wBkhqw9IyjnEHUCfM5ew1WupEmzikzy6Xqjkphx+l/fNuDJl3oQ3sLeVBYEMmQodrpOPyKT5yD/AFis0fiNtAR1UM10k96MPlL7aCDrAqto7D2IJ5qK4BBIOyLgjspP1b1Ymxplih2Qy2cbZKhgCVIBtv3VFTEFWIBK5eFFtE6fmgfbQqTa2Yvceo0ELSGo2kIb7eElIHwkHOA9vQubd4FAZomU2ZWU/KBHqNW7o3lTdcpYvFWsfqt+NH117wWIFpRH3Sp+9n91BQFZV9yauaJxOYw8eee1BJbx6JsfXQrE8k2Bf9Fip4j1PsN6tlTagpmsqz8byMzjOHEwydQYFD94pfx/JnpKK/vfnAOMbK3quGPlQKFZU3FaHxER91w88dvjxOvrKioR6qDKysrKDKysrKAtpvOPCH/49vquwojyYftbB/St9lJQ3SZvhsGfkTA+EzW9RFEuTD9rYP6VvspKC5Nbv1lvmr7KEh+uiut36y3zU9lLuOOQW9ttgt+w7/VfxoJOjRfaf45BHcNx8d/jU4VxiNq6A0HeJrEHiCKcUPlv86Sg1Nmj5dqNT8n2ZUFRYzFXMg3RRTzc5Y2Z8QZsU8K/KW5QHwFeFHMwW4aedSds36ENpkkhuBa+3Fl3jgK6NiOcZpGACrO0MaMNkSSSS4lY5b2zAaW1/k34VkLkRXjYh52G1JtAsmEDIpnAOW0u3KeOZ8KBk0HIBLPGN3OMR3NZx4bLJXmtEBbDYgAEkwygAbyTGy/fXCVwmKidfRmwsL34FkBiNvBY6n6buY3CtsEjJuonK/nQUFesrtjMK0TlHBVgbZ8e0dYrhegZNTtI7MnNMbB/R7G6vH7qgaySBsTJsAAA7OXEjefO9DFYg3GRGfjXVFZ2soLMb9pPEn20EnQ+MEUqyEGy3vbfmrL99d59IGadGRWJB3AbRINgch404ar6hxyR7WIJJNrqGsBbhcEXPjTZg9Hw4ZGCFFC+lYDa89+eVAt6mY9tpoZAVYXyYEG3DfUTTiOHaPMi/HMW4G1Nmk2FlkA51Lg7Y9KNes2z2b5XGVjnUHTmGSUi4BBF7nLIHI+3yoEjEaO7PDK/lQxwoNr2Pl/CmvRWHgmkZVkmITeuYF72yci98t3bQrSmiJI2N1JW+TDMeJ4HvoBtamvGh6su7+bVoSRvsfUfwoOiOVNwSD1jI+YotgtacXF6Mz26m6Q/1b6C84ONx3/jW3834UDpguUWZf0kUbdq3Q9+VwfIUwYHlKi+Fz0fk4v62t5VVgr2gvXR+vEMmQnhJPAkxnu2WJJ8Klz/AJNMLTYaGQfNQmqAFSMPipE9B2XuJA9WVBb2M1H0RLvg5o9aM8YB6h8E+uhE/I9gmzixc6g/G5tx6lWlDC624tP6zbHygG9YzHqothdfW/rIhfrU29TX9tB3xPIq/wDVYyM9QdCD6jQXGckekUvsiGQfJksfJgLedM+F17i47ad9/apothtbFb0JyewFT/pKh/XQVRrLoTEYXD4ZMTE0TbeJABKm49xa91JG9m8jRbk00NMNI4OUxuE2ydojKxicX9YohysaWaeKAM6NsuxGyhUi4sb3dvu3UQ5NNY3MuEguGS+zcbwQjGxHDICgcNbm99MPkp7KBYiAMpB4+rtqVrnibaQcf2cfsrir3oPMFittc8nGTD5VgfI3v41LU0Ml9zkDZbLWVvPonz9RNEEag63pj0LMBASTYLtXJ4AZ+ylm9dcTjFTB4oSehsC9syQ55tgBxNjuoEZZzIUADhGARcgdiF5UkOKN+pnIHeeupsgOIkCL0ExGVytuZjj20IYn4LkjP5QqKsQTZjkCBpIldwGYbOBQRMYVI+FbbsRn0TnUcykQjaILyoJHNyGODjuGi7JFMTnLO7HqoDWsOllZ9GMMtrDy3XdbpRWFuG56L6eYthW2SAbCxPA3BvVb6y6TLYnDkm4jhQA9jszi/aFZAe0GmvTuKY4F9km5Rbd9wPvoFyTSCghF90I3u3SO/hf1V0aESZOgN8gALb+61QsFhxEoJ9K1SIcVcmwJsrEgb7AZnwBJ8KANjdFASbMd9niTn4Cm7Q+jY4UFrkkDbO83PwR27u6hU2OUqWFict3Ct10yhA91VSpBG1cX4kZDKgfZ8VHzQj6StYWUX4bvRBIpM0vq/M8bTFmWctYwrtlWjuF2wWNhZc7E3y7ahy66FZttVDAW7t1ja47eqm7FabeeEYnDqC4X0Dnbr9XnQCtWMNLhzGdpZ4JboHDrlcnoMrH3M3LCxO/LfYUWxOjCGPNBtqO4aFjdmS5IeM3tmbb8t4OeYkaE0kkkRlRA0bADEQ2vbhzqjO5Fs8rkAcRRCeK/No0hINjhsSAb5/AYkdPKwzyPfQK+OwDOolgNiL5WtmN4KkC5G85fjUXA6bs3NutjnfgFHWSzZ00GBjIwCrHigOmmfNzKLWa4AytbdmDkagY3RsWJU7A5uZT0kNgQRwte5B8QcqAVjzDIBtAdjKbDzGR8aFroIOSEkAPAMLX4+luBy42ojAqoTHi7IMyZLEkkA9EDhwFgL99QtNYObDxM0YLRNcK3GxNg3Xu7uqwoAU+FK7xb2HxqKYv53VEwuMdMgTs8VO7PLwPdXq4xh2jqO/zoJSswyyI6iPvH31vz44gj1+yuKYtTvy9ld+bBsQRnx86DdGB3EHu/Ctq2i0O7xvKq7SRkbTD4JO7jfPsqGdtR6Rt1HpCglrW5qEuMI3r9U/cfxrsuMQ8bdhy9e6g6vnvry38nP117e/bXlBs0rEAE7VtwvkPBsqYuT9wdJ4UkWO2esf1b8MgaW6Y+To/9Swv0h+zegYuUGa2lXH9lF7D+FdMJNlUflLI/OjW38zFf12rlgpcqAlMm0pBAIPCtNHYjaWxPSTont6j4i1exvUDFS804kz2cg/zSd/gb+BNAcD0E1gxMg5oxAsRiIDzY/rNmRSEz6zYVNxE/AedDNJrtJkLkFTx6NmDFss8gCcuqgD4eORo9p2bm7RNPLkDE4hmBiQbyu7r41JnYzyMzKymdl2o7qtsIEEplVr3FwcRfj0gK9xGHSLEPAGEirI08xYEpiDEOeWE/BQsm2LbuiMszXJFtAzm+1JzoQFLGGGBWZIbncsqPGuXxsqBU1ovz929PZBYXvY3IXdu6AjP96nDD4kNo/abPZW57gQaWdacG3OXzLBQZASCUdsymXBfvFENAYsPhJ4zwie/ihoAOJ0kXYkeHZRHVrGokwaV9hdhgWK7W/K1rcd1LYr29Aw6w6Sw2wIsGp2Tm8jAgnqVdrpBeOeflS7WVlBlM2p+muZkCseg28UtxRliFUEk7gN9GDodoUEk+WY2UHpMaBxxwfBTjEwZwvbbUbs+scAfbnTSrRJErvsnBYi2RKDmXfpXvvVTmfkk3yvS3q7oyWdBIx2FsVWIejs7iWyub9XdRxcNhMKCkgtE6/o9ybVyC1s9kkWvbfv67hJmgzEMzWYdKDEjZvc7lsMmcC2VjtAX33NcWi2n2XIhxSgBXGSzKCdygdJCL3UC63JsBQHD4qSFvybFFjh2a+HkLEhRboIb+iQMgT1eNbl59tcPLzjyEn8nnGZa12zPB1AzvvtxzoCGNx0Ut4sSmxMFuUF2Oe47dwGHauY4gcQvOPhxtLafDMcw2eyO1eu+WYI6RuL2o7iMGJlMOOkjhxCbOw20DI5IurLY7juINxvoXonSyIn5O2H2Z9lDtlrmVgp2+xBx2creugiyaqQY1TJgwzHMsoXZCi1wd+XG3cMhSnjtWZU3Z036V0TKgMmCkKtk7Qq/RvbeLZEi5HVmai6H06r3iZFjkBG0ZXYDLI26iWIsoW+Q30CFNhnU2ZSK9gXPosQe4/derVn0fE5K9FrcLZ24GxztQnE6pITdOiez8KBWwpnsVFnB3hWAJ71Nr+VSHwjlLNG4INxceYPZ29/XTRhNFbOTqD229oo5h8GF9G6/NZlv4A29VBVYhte+++6uc2HH8+dW9itHLMuzLZx2qhYdz7O0PA0E0lqOj5xSFTYZPmMhbeM/bQVukNjkSvcaadAaDd5HScMQEVkYZX2jkwPHKuOJ1SxStsiIv2p0lPjvHiKtvQOiniw8MZQGRYwrOdwPUDxtlQIGI1FlteN17nyPmBW+pOh54tJYUyRkDbPSGa/o34irMXQ5Obv4Cp+jsCiyKQM77zv3GgRNftAYqXSDyRQSOnNxjaAFiQDceH31Ew2rmLG/DyeVXNWUFVRaDxI3wSeVc59A4lv6iS3dVs1lBTGjdXsYoaNsPLZD0GI3qc9nfwzHlUmfQmMVCyYeQsoJAtvI4eO7xq3a9oKJh1UxhjhhbDziOVoZcUSeltjbikVbbgVCnO2RrrhtAY5lDyYSQ7w0TC90iiiESjOwbnGY98Z7KvA1lBQGkNVMeTYYWRiAVaQKAZTtvJtkXzykCXJv0DwtUb+g2OiikZMNK0kilNkAWAO85nqr6JrKD5a/oFpL/ALKfyX/yrP6BaS/7KfyX/wAq+payg+Wv6BaS/wCyn8l/8q9XUHSV/wBSmHgv/lX1JWUFAaM1IxWHRZfyWWSW/oAWt3m+Q7qM6N1LxEk3P4qJy28Js9Fcz0VF+q2fbVzVlBSWB0VpNsVtCGeCDaNkyHRHXY8aa9OattiI2jeJyp3Hje17g9YJ9VWDXtBTeitXp5MK+DxeCmbZDhJ2N+NkKrf4NwRfq7qbGwsziL3B15uzL0QLHYaPr6mPnTxXlBUeuGpc+IUyxo4nAFmzu1twJ391QMDq9i8TBsY3CyoEYWCRptHauNpAGUIVyu1yTbjV2V5QUvovQekYpDEcOCSLLiNm4I2r2diNpSLDJBbvohp/k8M++Miaw91jBAv2jiL+NWzWUFcaK0NPFg0iMDbar7o6qNuRla9wTvvlbaN+6vF0NOb+4uD3VY9e0FcjQk3GJ/Ktk0POP6pz4fxqxKygTsFq6WF32l+TbP20Si0Eg+AT30frKAXHhNn0Ut3CtZkZRfYY9wzotWUASaOQC+we4C59dq0wccnOKSjAXzJt1UerDQf/2Q==">
            <a:hlinkClick r:id="rId3"/>
          </p:cNvPr>
          <p:cNvSpPr>
            <a:spLocks noChangeAspect="1" noChangeArrowheads="1"/>
          </p:cNvSpPr>
          <p:nvPr/>
        </p:nvSpPr>
        <p:spPr bwMode="auto">
          <a:xfrm>
            <a:off x="38100" y="-1058863"/>
            <a:ext cx="3248025" cy="221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97891"/>
            <a:ext cx="4674973" cy="317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3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Index</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Forecast Relationship between Speed and Roadway Demand</a:t>
            </a:r>
          </a:p>
          <a:p>
            <a:pPr marL="514350" indent="-514350">
              <a:buFont typeface="+mj-lt"/>
              <a:buAutoNum type="arabicPeriod"/>
            </a:pPr>
            <a:r>
              <a:rPr lang="en-US" dirty="0" smtClean="0"/>
              <a:t>Calibrate to Match Trend in Index</a:t>
            </a:r>
          </a:p>
          <a:p>
            <a:pPr marL="514350" indent="-514350">
              <a:buFont typeface="+mj-lt"/>
              <a:buAutoNum type="arabicPeriod"/>
            </a:pPr>
            <a:r>
              <a:rPr lang="en-US" dirty="0" smtClean="0"/>
              <a:t>Select Geography to Match INRIX Region</a:t>
            </a:r>
          </a:p>
          <a:p>
            <a:pPr marL="514350" indent="-514350">
              <a:buFont typeface="+mj-lt"/>
              <a:buAutoNum type="arabicPeriod"/>
            </a:pPr>
            <a:r>
              <a:rPr lang="en-US" dirty="0" smtClean="0"/>
              <a:t>Select Treatments to Reflect Trip Reduction Strategies</a:t>
            </a:r>
          </a:p>
          <a:p>
            <a:pPr marL="514350" indent="-514350">
              <a:buFont typeface="+mj-lt"/>
              <a:buAutoNum type="arabicPeriod"/>
            </a:pPr>
            <a:r>
              <a:rPr lang="en-US" dirty="0" smtClean="0"/>
              <a:t>Communicate with Simple Graphics</a:t>
            </a:r>
          </a:p>
          <a:p>
            <a:endParaRPr lang="en-US" dirty="0" smtClean="0"/>
          </a:p>
          <a:p>
            <a:endParaRPr lang="en-US" dirty="0"/>
          </a:p>
        </p:txBody>
      </p:sp>
    </p:spTree>
    <p:extLst>
      <p:ext uri="{BB962C8B-B14F-4D97-AF65-F5344CB8AC3E}">
        <p14:creationId xmlns:p14="http://schemas.microsoft.com/office/powerpoint/2010/main" val="204962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Index</a:t>
            </a:r>
            <a:endParaRPr lang="en-US" dirty="0"/>
          </a:p>
        </p:txBody>
      </p:sp>
      <p:sp>
        <p:nvSpPr>
          <p:cNvPr id="3" name="Content Placeholder 2"/>
          <p:cNvSpPr>
            <a:spLocks noGrp="1"/>
          </p:cNvSpPr>
          <p:nvPr>
            <p:ph idx="1"/>
          </p:nvPr>
        </p:nvSpPr>
        <p:spPr/>
        <p:txBody>
          <a:bodyPr/>
          <a:lstStyle/>
          <a:p>
            <a:r>
              <a:rPr lang="en-US" dirty="0" smtClean="0"/>
              <a:t>Apply Speed-Volume Relationship to Peak Period Travel Demand Models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28095355"/>
              </p:ext>
            </p:extLst>
          </p:nvPr>
        </p:nvGraphicFramePr>
        <p:xfrm>
          <a:off x="990600" y="2590800"/>
          <a:ext cx="68580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557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Scenarios, Reducing Trips in Peak Period TDM</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5136335"/>
              </p:ext>
            </p:extLst>
          </p:nvPr>
        </p:nvGraphicFramePr>
        <p:xfrm>
          <a:off x="1295400" y="1676400"/>
          <a:ext cx="6675120" cy="4735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472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25"/>
            <a:ext cx="8229600" cy="1143000"/>
          </a:xfrm>
        </p:spPr>
        <p:txBody>
          <a:bodyPr>
            <a:normAutofit/>
          </a:bodyPr>
          <a:lstStyle/>
          <a:p>
            <a:r>
              <a:rPr lang="en-US" dirty="0" smtClean="0"/>
              <a:t>What I’ll Talk About</a:t>
            </a:r>
            <a:endParaRPr lang="en-US" dirty="0"/>
          </a:p>
        </p:txBody>
      </p:sp>
      <p:sp>
        <p:nvSpPr>
          <p:cNvPr id="4" name="AutoShape 2" descr="Image result for simon says gam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imon says gam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080" y="1041500"/>
            <a:ext cx="5084276" cy="565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9309769">
            <a:off x="2208161" y="2465913"/>
            <a:ext cx="2294308" cy="400110"/>
          </a:xfrm>
          <a:prstGeom prst="rect">
            <a:avLst/>
          </a:prstGeom>
          <a:noFill/>
        </p:spPr>
        <p:txBody>
          <a:bodyPr wrap="square" rtlCol="0">
            <a:prstTxWarp prst="textCircle">
              <a:avLst>
                <a:gd name="adj" fmla="val 10849127"/>
              </a:avLst>
            </a:prstTxWarp>
            <a:spAutoFit/>
          </a:bodyPr>
          <a:lstStyle/>
          <a:p>
            <a:r>
              <a:rPr lang="en-US" sz="2400" b="1" dirty="0" smtClean="0">
                <a:solidFill>
                  <a:schemeClr val="bg1"/>
                </a:solidFill>
              </a:rPr>
              <a:t>Plan Performance</a:t>
            </a:r>
            <a:endParaRPr lang="en-US" sz="2400" b="1" dirty="0">
              <a:solidFill>
                <a:schemeClr val="bg1"/>
              </a:solidFill>
            </a:endParaRPr>
          </a:p>
        </p:txBody>
      </p:sp>
      <p:sp>
        <p:nvSpPr>
          <p:cNvPr id="8" name="TextBox 7"/>
          <p:cNvSpPr txBox="1"/>
          <p:nvPr/>
        </p:nvSpPr>
        <p:spPr>
          <a:xfrm rot="13507309">
            <a:off x="2242617" y="4590970"/>
            <a:ext cx="2286000" cy="707886"/>
          </a:xfrm>
          <a:prstGeom prst="rect">
            <a:avLst/>
          </a:prstGeom>
          <a:noFill/>
        </p:spPr>
        <p:txBody>
          <a:bodyPr wrap="square" rtlCol="0">
            <a:prstTxWarp prst="textArchUp">
              <a:avLst>
                <a:gd name="adj" fmla="val 11247029"/>
              </a:avLst>
            </a:prstTxWarp>
            <a:spAutoFit/>
          </a:bodyPr>
          <a:lstStyle/>
          <a:p>
            <a:r>
              <a:rPr lang="en-US" sz="2400" b="1" dirty="0" smtClean="0">
                <a:solidFill>
                  <a:schemeClr val="bg1"/>
                </a:solidFill>
              </a:rPr>
              <a:t>What Would it Take?</a:t>
            </a:r>
            <a:endParaRPr lang="en-US" sz="2400" b="1" dirty="0">
              <a:solidFill>
                <a:schemeClr val="bg1"/>
              </a:solidFill>
            </a:endParaRPr>
          </a:p>
        </p:txBody>
      </p:sp>
      <p:sp>
        <p:nvSpPr>
          <p:cNvPr id="9" name="TextBox 8"/>
          <p:cNvSpPr txBox="1"/>
          <p:nvPr/>
        </p:nvSpPr>
        <p:spPr>
          <a:xfrm rot="18285238">
            <a:off x="4363107" y="4350028"/>
            <a:ext cx="2446910" cy="707886"/>
          </a:xfrm>
          <a:prstGeom prst="rect">
            <a:avLst/>
          </a:prstGeom>
          <a:noFill/>
        </p:spPr>
        <p:txBody>
          <a:bodyPr wrap="square" rtlCol="0">
            <a:prstTxWarp prst="textArchDown">
              <a:avLst>
                <a:gd name="adj" fmla="val 399622"/>
              </a:avLst>
            </a:prstTxWarp>
            <a:spAutoFit/>
          </a:bodyPr>
          <a:lstStyle/>
          <a:p>
            <a:r>
              <a:rPr lang="en-US" sz="2400" b="1" dirty="0" smtClean="0"/>
              <a:t>Wedge Charts!</a:t>
            </a:r>
            <a:endParaRPr lang="en-US" sz="2400" b="1" dirty="0"/>
          </a:p>
        </p:txBody>
      </p:sp>
      <p:sp>
        <p:nvSpPr>
          <p:cNvPr id="10" name="TextBox 9"/>
          <p:cNvSpPr txBox="1"/>
          <p:nvPr/>
        </p:nvSpPr>
        <p:spPr>
          <a:xfrm rot="2586077">
            <a:off x="4316192" y="2553400"/>
            <a:ext cx="2101253" cy="707886"/>
          </a:xfrm>
          <a:prstGeom prst="rect">
            <a:avLst/>
          </a:prstGeom>
          <a:noFill/>
        </p:spPr>
        <p:txBody>
          <a:bodyPr wrap="square" rtlCol="0">
            <a:prstTxWarp prst="textArchUp">
              <a:avLst/>
            </a:prstTxWarp>
            <a:spAutoFit/>
          </a:bodyPr>
          <a:lstStyle/>
          <a:p>
            <a:r>
              <a:rPr lang="en-US" sz="2400" b="1" dirty="0" smtClean="0">
                <a:solidFill>
                  <a:schemeClr val="bg1"/>
                </a:solidFill>
              </a:rPr>
              <a:t>Stuck in Austin Traffic</a:t>
            </a:r>
            <a:endParaRPr lang="en-US" sz="2400" b="1" dirty="0">
              <a:solidFill>
                <a:schemeClr val="bg1"/>
              </a:solidFill>
            </a:endParaRPr>
          </a:p>
        </p:txBody>
      </p:sp>
      <p:sp>
        <p:nvSpPr>
          <p:cNvPr id="11" name="Oval 10"/>
          <p:cNvSpPr/>
          <p:nvPr/>
        </p:nvSpPr>
        <p:spPr>
          <a:xfrm>
            <a:off x="3385618" y="2878776"/>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898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5407"/>
            <a:ext cx="5562600" cy="594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013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to Method</a:t>
            </a:r>
            <a:endParaRPr lang="en-US" dirty="0"/>
          </a:p>
        </p:txBody>
      </p:sp>
      <p:sp>
        <p:nvSpPr>
          <p:cNvPr id="3" name="Content Placeholder 2"/>
          <p:cNvSpPr>
            <a:spLocks noGrp="1"/>
          </p:cNvSpPr>
          <p:nvPr>
            <p:ph idx="1"/>
          </p:nvPr>
        </p:nvSpPr>
        <p:spPr/>
        <p:txBody>
          <a:bodyPr/>
          <a:lstStyle/>
          <a:p>
            <a:r>
              <a:rPr lang="en-US" dirty="0" smtClean="0"/>
              <a:t>Not Predictive – Scenarios are Assumed</a:t>
            </a:r>
          </a:p>
          <a:p>
            <a:r>
              <a:rPr lang="en-US" dirty="0" smtClean="0"/>
              <a:t>Only measures Roadways, not Multimodal</a:t>
            </a:r>
          </a:p>
          <a:p>
            <a:r>
              <a:rPr lang="en-US" dirty="0" smtClean="0"/>
              <a:t>Doesn’t account for other Criteria besides Congestion and Delay</a:t>
            </a:r>
          </a:p>
          <a:p>
            <a:r>
              <a:rPr lang="en-US" dirty="0" smtClean="0"/>
              <a:t>Average may not Reflect Specific Corridors or parts of Region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spTree>
    <p:extLst>
      <p:ext uri="{BB962C8B-B14F-4D97-AF65-F5344CB8AC3E}">
        <p14:creationId xmlns:p14="http://schemas.microsoft.com/office/powerpoint/2010/main" val="219784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Wedges and Process</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10000"/>
          </a:bodyPr>
          <a:lstStyle/>
          <a:p>
            <a:r>
              <a:rPr lang="en-US" dirty="0" smtClean="0"/>
              <a:t>Well-known Travel Time Index as Measure of Performance</a:t>
            </a:r>
          </a:p>
          <a:p>
            <a:r>
              <a:rPr lang="en-US" dirty="0" smtClean="0"/>
              <a:t>Can be used with Multiple Combinations of Treatments </a:t>
            </a:r>
          </a:p>
          <a:p>
            <a:r>
              <a:rPr lang="en-US" dirty="0" smtClean="0"/>
              <a:t>Combines Capacity-Additions with TDM Treatments</a:t>
            </a:r>
          </a:p>
          <a:p>
            <a:r>
              <a:rPr lang="en-US" dirty="0" smtClean="0"/>
              <a:t>Uses Demand Model</a:t>
            </a:r>
          </a:p>
          <a:p>
            <a:r>
              <a:rPr lang="en-US" dirty="0" smtClean="0"/>
              <a:t>Compares Plan Performance to Existing Conditions, not No Build</a:t>
            </a:r>
            <a:endParaRPr lang="en-US" dirty="0"/>
          </a:p>
        </p:txBody>
      </p:sp>
      <p:pic>
        <p:nvPicPr>
          <p:cNvPr id="4"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2000"/>
                    </a14:imgEffect>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5449068" y="1981200"/>
            <a:ext cx="3393975" cy="2819400"/>
          </a:xfrm>
          <a:prstGeom prst="rect">
            <a:avLst/>
          </a:prstGeom>
          <a:ln/>
          <a:extLst/>
        </p:spPr>
        <p:style>
          <a:lnRef idx="2">
            <a:schemeClr val="accent1"/>
          </a:lnRef>
          <a:fillRef idx="1">
            <a:schemeClr val="lt1"/>
          </a:fillRef>
          <a:effectRef idx="0">
            <a:schemeClr val="accent1"/>
          </a:effectRef>
          <a:fontRef idx="minor">
            <a:schemeClr val="dk1"/>
          </a:fontRef>
        </p:style>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spTree>
    <p:extLst>
      <p:ext uri="{BB962C8B-B14F-4D97-AF65-F5344CB8AC3E}">
        <p14:creationId xmlns:p14="http://schemas.microsoft.com/office/powerpoint/2010/main" val="625554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a:t>
            </a:r>
            <a:endParaRPr lang="en-US" dirty="0"/>
          </a:p>
        </p:txBody>
      </p:sp>
      <p:sp>
        <p:nvSpPr>
          <p:cNvPr id="3" name="Content Placeholder 2"/>
          <p:cNvSpPr>
            <a:spLocks noGrp="1"/>
          </p:cNvSpPr>
          <p:nvPr>
            <p:ph idx="1"/>
          </p:nvPr>
        </p:nvSpPr>
        <p:spPr/>
        <p:txBody>
          <a:bodyPr/>
          <a:lstStyle/>
          <a:p>
            <a:r>
              <a:rPr lang="en-US" dirty="0" smtClean="0"/>
              <a:t>Models that Can Forecast </a:t>
            </a:r>
          </a:p>
          <a:p>
            <a:pPr lvl="1"/>
            <a:r>
              <a:rPr lang="en-US" dirty="0" smtClean="0"/>
              <a:t>Demand Response to Severe Congestion</a:t>
            </a:r>
          </a:p>
          <a:p>
            <a:pPr lvl="1"/>
            <a:r>
              <a:rPr lang="en-US" dirty="0" smtClean="0"/>
              <a:t>Technology Impacts</a:t>
            </a:r>
          </a:p>
          <a:p>
            <a:r>
              <a:rPr lang="en-US" dirty="0" smtClean="0"/>
              <a:t>Adjustment to Long Range Planning to </a:t>
            </a:r>
            <a:r>
              <a:rPr lang="en-US" u="sng" dirty="0" smtClean="0"/>
              <a:t>Explicitly</a:t>
            </a:r>
            <a:r>
              <a:rPr lang="en-US" dirty="0" smtClean="0"/>
              <a:t> Include TDM</a:t>
            </a:r>
          </a:p>
          <a:p>
            <a:pPr lvl="1"/>
            <a:r>
              <a:rPr lang="en-US" dirty="0" smtClean="0"/>
              <a:t>And Measure It</a:t>
            </a:r>
          </a:p>
          <a:p>
            <a:r>
              <a:rPr lang="en-US" dirty="0" smtClean="0"/>
              <a:t>Cost Comparison Studies of TDM/TSM Impacts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99" y="152400"/>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86035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with Long Range Plan Performance Measurement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sp>
        <p:nvSpPr>
          <p:cNvPr id="5" name="AutoShape 2" descr="Image result for oh well shru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oh well shru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oh well shru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oh well shrug"/>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QSEhUUEBIQFBQVFhIUFBYVFBgUFBoRFBUWFxQUFxYYKCggGRolGxcUIjIiJSkrLi4uFx8zODMsNygtLisBCgoKDg0OGxAQGiwcHCQvLSwsLywsLCwsLCwsLCwsLCwsLCwsLCwsLCwsLDcsNzcsLCwsLDc3KywsNyssLCwsLP/AABEIAJoAyAMBIgACEQEDEQH/xAAcAAACAQUBAAAAAAAAAAAAAAAABQYBAgMHCAT/xABHEAABAwICBAoIAggDCQAAAAABAAIDBBEGIQUSMUETFlFUYXF0k7LRByIyNDWBkaEUsSMkQkNScoLwFWLBCCVjc4OSs+Hx/8QAGQEBAAMBAQAAAAAAAAAAAAAAAAEDBAIF/8QAIBEBAAICAwADAQEAAAAAAAAAAAECAxESITETIkFRMv/aAAwDAQACEQMRAD8AnuEcK0T6Klc+kpnOdBC4kxNJJLBck7zdOOKNDzKk7lnkq4J9wpOzweAJ2gR8UaHmVJ3LPJHFGh5lSdyzyTxCBHxRoeZUncs8kcUaHmVJ3LPJPEIEfFGh5lSdyzyRxRoeZUncs8k8QgR8UaHmVJ3LPJHFGh5lSdyzyTxUJQJDhKh5lSdyzyRxSoeZUncs8ksxPjynpdZrXskkbtaHZB2tqhptc3ydkB+yVqDTXpWrp3XhlNO3M6sYaSBbYS4G+aiZTpvHilQ8ypO5b5I4pUHMqTumeS5lfius19f8VVB1i0HhXXsdozN7b1KdAelWuidaSZkrf+K25yOQDm2tflTZpvLijQ8ypO6Z5I4o0PMqTuWeSx4ZxdTVusIHHXZYvY4WcAdjhuc24IuLjJPwbqUEnFGh5lSdyzyRxRoeZUncs8k8QgR8UaHmVJ3LPJHFGh5lSdyzyTxCBHxRoeZUncs8kcUaHmVJ3LPJPEIEfFGh5lSdyzyRxRoeZUncs8k8QghuLsLUTKGqc2jpmubBMWkRNBBDDYg2QnGNfh9X2ebwFCCmCfcKTs8HgCdpJgn3Ck7PB4AnaAQhCAQhCAQhCAS7EFQ6OnkdH7YadU8jjsJ6AmK8el2a0Thy5Hq3qJ8TEbly9p2GR8ri4OBe4vI5XHaerNx+ZSyopwCQCRuG7rNvmujazR0Mt+EjYd2zdyXGxRWsw7SRkllO253uBI/IrL82o7a/g340iYgN1771Y4nbcbSNi2Bpqkha136NgGewLX1RJn0KzHkiyrJj4ye4LrHsq6csI1hNCdZxAAbrBr7uOxuqT0bF1iFyh6OtHMqtIQQygOje5weDsLQ0m2X95rq2JgaABkAAB1DIK6FMr0IQpQEIQgEIQgEIQgS41+H1fZ5vAUIxr8Pq+zzeAoQUwT7hSdng8ATtJME+4UnZ4PAE7QCEIQCEIQCEIQCW4hle2BxjYHuyyLtQWvmS7oTJeTSsYdE9rsw5pad2RFtqi3ia+ofoqpMrNaTgg4FwJjfrt6DfaN+9RfS+kpNZzW0r3jOzuFa1xz26p804n0U2m4We+oOBETWtNmZCzTq7NbpUZw7oJsrX8PGJZGhzW6/rAa4I4RoP7QWKdbeh9tbRfSc0jzaWJ8fIHW+1lEdKU+o7rzWxK7Qj4IiJnk29jWcHOtlcm3SovUUgc9hO4/lmuscxCvJWZNfRTRcHpCmllcG+s4Nadt3Mc0XO6910oFoP0caJfU1sZePVicJnHfkbtaetwH0W/Qr8UzPcs+WIielUIQrVQQhCAQhCAQhCBLjX4fV9nm8BQjGvw+r7PN4ChBTBPuFJ2eDwBO0kwT7hSdng8ATtAIQhAIQhAIQhALFUMu0jlCyqhSRrjHLi+n1Yw53rAuDBc2bty+qj2CtM2kkD2lsZa0Nc/wBVwI2gg7lNdMMLDIGa4LTcBpAuHZgi4PStfaTpHE680kjY73sXND+gZAZrBaO3pVnddqY0q7yW3EE9fIoS6ezicsgU0xJpNj5v0fssaxjc9wCSytNjfad3RyLusajtVedy356KdEOhpDJIwsfM8vtv4IZR36xc/wBSmtlF9E45oZeDYKqnZI9rCI3PDSC4eznYXHIpQCtdYiI6Y5mZntVCEKUBCEIBCEIBCEIEuNfh9X2ebwFCMa/D6vs83gKEFME+4UnZ4PAE7STBPuFJ2eDwBO0AhUuqayC5CpdVQCEIQCtJWOqqWxsc+RwaxgLnOcbANG0krR+M/SzPK4x0H6GIX/SkfpX7MwD7A+/UpiNjaOK6IECQTRROsGHhHBrXXPqtvudckD+ZauxZoard7TLDladYfKwWvhpF7po5p5JJDG9khc9xebMe12V77g7IWXQ9azhAC112k61+UHMG/IVnz04600YJ3GpaL/w5zcmseTvcWrHW0jmgAjM/3mtx6Wjhp4i+UsY0Zuc7L5dfQtLYp08Kh5EDS2MHIkWc7pPIOhV46WvK2/GkE9fMHkD1SBe2V9u3P8vmprhb0q1tGxkTmxVETMgJC5sgaNgEovl1tKgQYrx0LdFIiNMczvtv3RvpoongcPHPC7f6vCNB627vkpnoTFlFVm1NVQSO26geA+3LqGx+y5RLVgIuQd42HeOQ3Saodn3VVqz0I4zNTC+lqZC6eL1oy43c+DrObi05HoLVtMLgCEIQCEIQJca/D6vs83gKEY1+H1fZ5vAUIKYK9wpOzw+AJySkmDh/u+lzt+rw+AJPp6Cris9sj5GDJ1va2+1blXF7cY3p3SnKdb0mTs0icydj/auzlvn1WKjlPp58dy+R/BOOTicmPPtMdvAG7oKdR1rXWLXa99hBLr5XOaonLFmmuGae9mP41+3LqI8l6aHSbZHFmx7QCQeQ5XHKEtdMBtSOpe5zi+F+q+M5OGfL6pG8bVMZdOL4v2E8Cqo3hnFDakmN1mTNzLdzm/xMP5japG1aK23DPMaQv0uyOboubVJzdE02/hMjb/Zc6ytXS3pMptfRlUN4j1h/SQVzYSrsfjmWEnL6/dT/AAz6S/w1OIqiEyujbaFzXBocBsbJfMW5RfqUBe1WKbUi3Uprea+GOIsR1Fc/XqXCwvqsaNWNo/ytufqSSlFuRXlUUxWIjUEzv1aGK9CpdBRx/JYQrpH/AHuPtcKyL2Qoke3QWmJKOpjqIba8TtaxNmubscw9BF/7C6z0FpVlVTxTwm7JGBzeUX2g9IOS4+kC33/s96QL6GaJxvwMx1ehkrQ7xB6qsNrIWKWTVFyl81e79nL7lcWtEeuopM+GqFHH6Ve0Evc4W5G3y+SxSackcLx6zr5jUZe4PJkuPlhbGC0vdjX4fV9nm8BQvFp98p0ZUmcAP/D1FwOTVdbZvshWR2pmNPZgv3Ck7PD4AnLm3SbBXuFJ2eHwBO1KCeXDkLiSWn1toDvV+iItAMYLREsHJtCcIXHCv8dxktH6jlVoSQ2s5h23uSNqUTaMkh1tYZO3jMX5cv7zU6KxTRBwIcLgricMfjqM1v1qSejcyTXYSCMwRtDh+0D/AKb1NMM4sbMRFPZku47GPt/DyHoXm0ro3g3Wz1SfVKiuldF2OsL22m2RB3OFt6pi00lbNYvDZ+n4BJTTs260UrbdJYVykw3APKAfqAt+aCxg+K0VbrPH7MoFyRyPA29a0FGWjWa03AJ1elgyB+lluwXizNek19UkWEhZZCsd1e4WoQVaSgCsb3ZIe5eWSRczLpe517daviHqjrK8jX5r3tbYBcx2LHLYPoL07+Gr3QOIDKpob/1YtZ0f2c8fNa/c1MMMX/G0mqbH8TT5j/mtuuLJh1HXVJf7I9UbEnl0i4TsjIyLHm27WFi3P5Feau02WB1h7JzPIEjpKn/E5xHG4xOawvDrbgR5/ZefNptPTdXjX0V+n5JI3NbdsjHOvudbItIG8CzgepenCuIaozsD7ujeeDcwDJrr5PZyAb074ka8/CSPAaAfYycXEAXJ+v1Ul0XoqOnYGRg2GsbuzcS43JJVlMdt7V5c1ZjUPJjT3Cr7PP4ChGNfh9X2ebwFC1MimCfcKTs8HgCdpJgn3Ck7PB4AnaAQhCAVLKqEHnrKVsjS1315CorW0ViWvH/xTEry1tIJG22HcelVZKb7hZS/FrSrprENO6+qehaf0pSiKrkZawD3AD/KbkfLYt96VpC05izmn+yo1pnDNNUOiM8Zzdql7HFjw0g2zG0A8qpxZPjv20Xr8lemnJSrF69L0boZpIn+0xzmnpscj1EWPzXkK9Te/GHWvVpKsc5VcsZUSmFsjyvOXrM9YyFXKWFy9lNLdvSvMW3VGOsctn+iiOk6exyYYaH67SWzP4mn/wDKxUg0TM9xY2KQuG0FpbbpJKm2CMHSirhlkB1I3a53DWAOqBfMm9lxkyVr1Mu6Ume4S7TshY+QDf8Akl3ouk1a9rTvZK3r2EfkmGKG+vflB+qj2H6oU1dDK72WuAceRrgWk/K9/ksFOrNN4+rfgCqqNVVvYiXGvw+r7PN4ChGNfh9X2ebwFCCmCfcKTs8HgCdpJgn3Ck7PB4AnaAQhCAQhCAQhCDyV1C2UWdtGw7woppPRjmDMZAggjZ/6U2VrmXyNiFVfFFllMs0c1ekyn1avXH7yNrj/ADN9U/kFDytuenbRTIzSvYLawqGu5MjER+blqNwWrH/iIV3ndpljcFYsjljXUohaVYVe5YSVxKVsh5F6tDUJnniiH72WKP8A73hp+xK8j1N/Qzo3h9Kw3Hqwh8zv6RZv3d9lzKXQ2nqAO/SauYyccvZ3fRJmWByA3qYPZrAg7CohVRlji07R+W77LHmpqdtOC3WkcxM0EKF1sdx8iFM9NbM0j0TRiWojjOx72g/y3ufsCqY9XT5tu2hvwbNbM6rbnp1RdZ1awZK5ehDzyXGvw+r7PN4ChGNfh9X2ebwFCC3BR/UKTs8HgCd3XKtJp6qbGwNqqkAMYABM8AADIAA5BZuMVXzur7+TzQdSXRdct8YqvndX38nmjjFV87q+/k80HUl0XXLfGKr53V9/J5o4xVfO6vv5PNB1JdF1y3xiq+d1ffyeaOMVXzur7+TzQdSXRdct8YqvndX38nmgYiq+d1ffyeaDavp7hvRwP/gmI+T433+7QtEuTDT+mKiSLVlqJ3t1mmz5XuF887EqNcIeU/VWVnUIMnBYivEZDyn6qmueU/VTyS9bliWAuPKVTWPKVzMjIStq/wCzsR+OqL83y7xq1LdNcOV0kUpdFJJGSwglj3MNrjK43LmUuyAkOJqXISNGz1XdW4rno4iq+d1ffyeatfiCqIN6qqOR/fSea4vXlGk0tqdtoaUYSL2P0KtwLQufVtc0ZR3c42NgCCAL8ua06/S852zz94/zXo0VpmoYHalRUNuWX1ZXjYHW2FUUxfbctF8n106xCrdctDENXzur7+TzVeMVXzur7+TzWlldF41+H1fZ5vAULm6u09VOje11VUkFrgQZnkEEZggnNCD/2Q==">
            <a:hlinkClick r:id="rId3"/>
          </p:cNvPr>
          <p:cNvSpPr>
            <a:spLocks noChangeAspect="1" noChangeArrowheads="1"/>
          </p:cNvSpPr>
          <p:nvPr/>
        </p:nvSpPr>
        <p:spPr bwMode="auto">
          <a:xfrm>
            <a:off x="38100" y="-876300"/>
            <a:ext cx="238125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514600"/>
            <a:ext cx="3463637" cy="26670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p:cNvSpPr txBox="1"/>
          <p:nvPr/>
        </p:nvSpPr>
        <p:spPr>
          <a:xfrm>
            <a:off x="914400" y="2475131"/>
            <a:ext cx="2286000" cy="400110"/>
          </a:xfrm>
          <a:prstGeom prst="rect">
            <a:avLst/>
          </a:prstGeom>
          <a:noFill/>
        </p:spPr>
        <p:txBody>
          <a:bodyPr wrap="square" rtlCol="0">
            <a:spAutoFit/>
          </a:bodyPr>
          <a:lstStyle/>
          <a:p>
            <a:r>
              <a:rPr lang="en-US" sz="2000" b="1" dirty="0" smtClean="0"/>
              <a:t>Vague Goals</a:t>
            </a:r>
            <a:endParaRPr lang="en-US" sz="2000" b="1" dirty="0"/>
          </a:p>
        </p:txBody>
      </p:sp>
      <p:sp>
        <p:nvSpPr>
          <p:cNvPr id="12" name="TextBox 11"/>
          <p:cNvSpPr txBox="1"/>
          <p:nvPr/>
        </p:nvSpPr>
        <p:spPr>
          <a:xfrm>
            <a:off x="603025" y="3429000"/>
            <a:ext cx="2286000" cy="400110"/>
          </a:xfrm>
          <a:prstGeom prst="rect">
            <a:avLst/>
          </a:prstGeom>
          <a:noFill/>
        </p:spPr>
        <p:txBody>
          <a:bodyPr wrap="square" rtlCol="0">
            <a:spAutoFit/>
          </a:bodyPr>
          <a:lstStyle/>
          <a:p>
            <a:r>
              <a:rPr lang="en-US" sz="2000" b="1" dirty="0" smtClean="0"/>
              <a:t>Problem is Too Big</a:t>
            </a:r>
            <a:endParaRPr lang="en-US" sz="2000" b="1" dirty="0"/>
          </a:p>
        </p:txBody>
      </p:sp>
      <p:sp>
        <p:nvSpPr>
          <p:cNvPr id="13" name="TextBox 12"/>
          <p:cNvSpPr txBox="1"/>
          <p:nvPr/>
        </p:nvSpPr>
        <p:spPr>
          <a:xfrm>
            <a:off x="631694" y="4489102"/>
            <a:ext cx="2286000" cy="400110"/>
          </a:xfrm>
          <a:prstGeom prst="rect">
            <a:avLst/>
          </a:prstGeom>
          <a:noFill/>
        </p:spPr>
        <p:txBody>
          <a:bodyPr wrap="square" rtlCol="0">
            <a:spAutoFit/>
          </a:bodyPr>
          <a:lstStyle/>
          <a:p>
            <a:r>
              <a:rPr lang="en-US" sz="2000" b="1" dirty="0" smtClean="0"/>
              <a:t>Hard to Measure</a:t>
            </a:r>
            <a:endParaRPr lang="en-US" sz="2000" b="1" dirty="0"/>
          </a:p>
        </p:txBody>
      </p:sp>
      <p:sp>
        <p:nvSpPr>
          <p:cNvPr id="14" name="TextBox 13"/>
          <p:cNvSpPr txBox="1"/>
          <p:nvPr/>
        </p:nvSpPr>
        <p:spPr>
          <a:xfrm>
            <a:off x="2819400" y="1828800"/>
            <a:ext cx="2286000" cy="707886"/>
          </a:xfrm>
          <a:prstGeom prst="rect">
            <a:avLst/>
          </a:prstGeom>
          <a:noFill/>
        </p:spPr>
        <p:txBody>
          <a:bodyPr wrap="square" rtlCol="0">
            <a:spAutoFit/>
          </a:bodyPr>
          <a:lstStyle/>
          <a:p>
            <a:r>
              <a:rPr lang="en-US" sz="2000" b="1" dirty="0" smtClean="0"/>
              <a:t>Extend Business As Usual Behavior</a:t>
            </a:r>
            <a:endParaRPr lang="en-US" sz="2000" b="1" dirty="0"/>
          </a:p>
        </p:txBody>
      </p:sp>
      <p:sp>
        <p:nvSpPr>
          <p:cNvPr id="15" name="TextBox 14"/>
          <p:cNvSpPr txBox="1"/>
          <p:nvPr/>
        </p:nvSpPr>
        <p:spPr>
          <a:xfrm>
            <a:off x="2667000" y="5233759"/>
            <a:ext cx="2286000" cy="1015663"/>
          </a:xfrm>
          <a:prstGeom prst="rect">
            <a:avLst/>
          </a:prstGeom>
          <a:noFill/>
        </p:spPr>
        <p:txBody>
          <a:bodyPr wrap="square" rtlCol="0">
            <a:spAutoFit/>
          </a:bodyPr>
          <a:lstStyle/>
          <a:p>
            <a:r>
              <a:rPr lang="en-US" sz="2000" b="1" dirty="0" smtClean="0"/>
              <a:t>If we Don’t Complete the Plan, it will Worse</a:t>
            </a:r>
            <a:endParaRPr lang="en-US" sz="2000" b="1" dirty="0"/>
          </a:p>
        </p:txBody>
      </p:sp>
      <p:sp>
        <p:nvSpPr>
          <p:cNvPr id="16" name="TextBox 15"/>
          <p:cNvSpPr txBox="1"/>
          <p:nvPr/>
        </p:nvSpPr>
        <p:spPr>
          <a:xfrm>
            <a:off x="5884951" y="4858434"/>
            <a:ext cx="2286000" cy="1015663"/>
          </a:xfrm>
          <a:prstGeom prst="rect">
            <a:avLst/>
          </a:prstGeom>
          <a:noFill/>
        </p:spPr>
        <p:txBody>
          <a:bodyPr wrap="square" rtlCol="0">
            <a:spAutoFit/>
          </a:bodyPr>
          <a:lstStyle/>
          <a:p>
            <a:r>
              <a:rPr lang="en-US" sz="2000" b="1" dirty="0" smtClean="0"/>
              <a:t>Compare Plan to No-Build, it looks better.</a:t>
            </a:r>
            <a:endParaRPr lang="en-US" sz="2000" b="1" dirty="0"/>
          </a:p>
        </p:txBody>
      </p:sp>
      <p:sp>
        <p:nvSpPr>
          <p:cNvPr id="17" name="TextBox 16"/>
          <p:cNvSpPr txBox="1"/>
          <p:nvPr/>
        </p:nvSpPr>
        <p:spPr>
          <a:xfrm>
            <a:off x="6400800" y="3201769"/>
            <a:ext cx="2286000" cy="1015663"/>
          </a:xfrm>
          <a:prstGeom prst="rect">
            <a:avLst/>
          </a:prstGeom>
          <a:noFill/>
        </p:spPr>
        <p:txBody>
          <a:bodyPr wrap="square" rtlCol="0">
            <a:spAutoFit/>
          </a:bodyPr>
          <a:lstStyle/>
          <a:p>
            <a:r>
              <a:rPr lang="en-US" sz="2000" b="1" dirty="0" smtClean="0"/>
              <a:t>We Can’t Fix the Problem! Let’s </a:t>
            </a:r>
            <a:r>
              <a:rPr lang="en-US" sz="2000" b="1" i="1" dirty="0" smtClean="0"/>
              <a:t>manage it.</a:t>
            </a:r>
            <a:endParaRPr lang="en-US" sz="2000" b="1" dirty="0"/>
          </a:p>
        </p:txBody>
      </p:sp>
      <p:sp>
        <p:nvSpPr>
          <p:cNvPr id="18" name="TextBox 17"/>
          <p:cNvSpPr txBox="1"/>
          <p:nvPr/>
        </p:nvSpPr>
        <p:spPr>
          <a:xfrm>
            <a:off x="5791200" y="1937730"/>
            <a:ext cx="2286000" cy="1015663"/>
          </a:xfrm>
          <a:prstGeom prst="rect">
            <a:avLst/>
          </a:prstGeom>
          <a:noFill/>
        </p:spPr>
        <p:txBody>
          <a:bodyPr wrap="square" rtlCol="0">
            <a:spAutoFit/>
          </a:bodyPr>
          <a:lstStyle/>
          <a:p>
            <a:r>
              <a:rPr lang="en-US" sz="2000" b="1" dirty="0" smtClean="0"/>
              <a:t>We have to do </a:t>
            </a:r>
            <a:r>
              <a:rPr lang="en-US" sz="2000" b="1" i="1" dirty="0" smtClean="0"/>
              <a:t>SOMETHING, at least</a:t>
            </a:r>
            <a:endParaRPr lang="en-US" sz="2000" b="1" i="1" dirty="0"/>
          </a:p>
        </p:txBody>
      </p:sp>
    </p:spTree>
    <p:extLst>
      <p:ext uri="{BB962C8B-B14F-4D97-AF65-F5344CB8AC3E}">
        <p14:creationId xmlns:p14="http://schemas.microsoft.com/office/powerpoint/2010/main" val="125298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Difficulty Measuring Performance</a:t>
            </a:r>
            <a:endParaRPr lang="en-US" dirty="0"/>
          </a:p>
        </p:txBody>
      </p:sp>
      <p:sp>
        <p:nvSpPr>
          <p:cNvPr id="3" name="Content Placeholder 2"/>
          <p:cNvSpPr>
            <a:spLocks noGrp="1"/>
          </p:cNvSpPr>
          <p:nvPr>
            <p:ph idx="1"/>
          </p:nvPr>
        </p:nvSpPr>
        <p:spPr>
          <a:xfrm>
            <a:off x="533400" y="1676400"/>
            <a:ext cx="8229600" cy="4525963"/>
          </a:xfrm>
        </p:spPr>
        <p:txBody>
          <a:bodyPr>
            <a:noAutofit/>
          </a:bodyPr>
          <a:lstStyle/>
          <a:p>
            <a:pPr lvl="6"/>
            <a:r>
              <a:rPr lang="en-US" sz="3200" dirty="0" smtClean="0"/>
              <a:t>Consensus on Stated Goals is Hard</a:t>
            </a:r>
          </a:p>
          <a:p>
            <a:pPr lvl="6"/>
            <a:r>
              <a:rPr lang="en-US" sz="3200" dirty="0" smtClean="0"/>
              <a:t>Setting Benchmarks is Harder</a:t>
            </a:r>
          </a:p>
          <a:p>
            <a:r>
              <a:rPr lang="en-US" dirty="0" smtClean="0"/>
              <a:t>Multiple, Complex Alternatives are Difficult to Compare using One Measure</a:t>
            </a:r>
          </a:p>
          <a:p>
            <a:r>
              <a:rPr lang="en-US" dirty="0" smtClean="0"/>
              <a:t>Need Measures that can be Tracked over Time</a:t>
            </a:r>
          </a:p>
          <a:p>
            <a:r>
              <a:rPr lang="en-US" dirty="0" smtClean="0"/>
              <a:t>Need Commonly Understood and Easily Communicated Measures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7951" y="6409658"/>
            <a:ext cx="1757680" cy="339349"/>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48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572000" cy="1143000"/>
          </a:xfrm>
        </p:spPr>
        <p:txBody>
          <a:bodyPr>
            <a:normAutofit fontScale="90000"/>
          </a:bodyPr>
          <a:lstStyle/>
          <a:p>
            <a:r>
              <a:rPr lang="en-US" dirty="0" smtClean="0"/>
              <a:t>Austin’s Congestion</a:t>
            </a:r>
            <a:endParaRPr lang="en-US" dirty="0"/>
          </a:p>
        </p:txBody>
      </p:sp>
      <p:sp>
        <p:nvSpPr>
          <p:cNvPr id="3" name="Content Placeholder 2"/>
          <p:cNvSpPr>
            <a:spLocks noGrp="1"/>
          </p:cNvSpPr>
          <p:nvPr>
            <p:ph idx="1"/>
          </p:nvPr>
        </p:nvSpPr>
        <p:spPr>
          <a:xfrm>
            <a:off x="457200" y="1219200"/>
            <a:ext cx="4572000" cy="4525963"/>
          </a:xfrm>
        </p:spPr>
        <p:txBody>
          <a:bodyPr/>
          <a:lstStyle/>
          <a:p>
            <a:pPr marL="0" indent="0">
              <a:buNone/>
            </a:pPr>
            <a:r>
              <a:rPr lang="en-US" dirty="0" smtClean="0"/>
              <a:t>Travel Time Index</a:t>
            </a:r>
          </a:p>
          <a:p>
            <a:pPr marL="0" indent="0">
              <a:buNone/>
            </a:pPr>
            <a:r>
              <a:rPr lang="en-US" dirty="0" smtClean="0"/>
              <a:t>Ranked 4</a:t>
            </a:r>
            <a:r>
              <a:rPr lang="en-US" baseline="30000" dirty="0" smtClean="0"/>
              <a:t>th</a:t>
            </a:r>
            <a:r>
              <a:rPr lang="en-US" dirty="0" smtClean="0"/>
              <a:t> in Large City Category since 2008</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59075"/>
            <a:ext cx="4116205" cy="330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35@CesarChavez-3756.jpg"/>
          <p:cNvPicPr>
            <a:picLocks noChangeAspect="1"/>
          </p:cNvPicPr>
          <p:nvPr/>
        </p:nvPicPr>
        <p:blipFill>
          <a:blip r:embed="rId3" cstate="print"/>
          <a:stretch>
            <a:fillRect/>
          </a:stretch>
        </p:blipFill>
        <p:spPr>
          <a:xfrm>
            <a:off x="5029200" y="381000"/>
            <a:ext cx="3657600" cy="5983224"/>
          </a:xfrm>
          <a:prstGeom prst="rect">
            <a:avLst/>
          </a:prstGeom>
        </p:spPr>
      </p:pic>
      <p:sp>
        <p:nvSpPr>
          <p:cNvPr id="4" name="Cloud Callout 3"/>
          <p:cNvSpPr/>
          <p:nvPr/>
        </p:nvSpPr>
        <p:spPr>
          <a:xfrm>
            <a:off x="5029200" y="685800"/>
            <a:ext cx="3124200" cy="2133600"/>
          </a:xfrm>
          <a:prstGeom prst="cloudCallout">
            <a:avLst>
              <a:gd name="adj1" fmla="val 27271"/>
              <a:gd name="adj2" fmla="val 10281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This Happens 8 to 10 Hours per Day!</a:t>
            </a:r>
            <a:endParaRPr lang="en-US" sz="2800" b="1" dirty="0"/>
          </a:p>
        </p:txBody>
      </p:sp>
    </p:spTree>
    <p:extLst>
      <p:ext uri="{BB962C8B-B14F-4D97-AF65-F5344CB8AC3E}">
        <p14:creationId xmlns:p14="http://schemas.microsoft.com/office/powerpoint/2010/main" val="280659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fontScale="90000"/>
          </a:bodyPr>
          <a:lstStyle/>
          <a:p>
            <a:r>
              <a:rPr lang="en-US" dirty="0" smtClean="0"/>
              <a:t>I-35 Investment Priorities Project</a:t>
            </a:r>
            <a:endParaRPr lang="en-US" dirty="0"/>
          </a:p>
        </p:txBody>
      </p:sp>
      <p:sp>
        <p:nvSpPr>
          <p:cNvPr id="3" name="Content Placeholder 2"/>
          <p:cNvSpPr>
            <a:spLocks noGrp="1"/>
          </p:cNvSpPr>
          <p:nvPr>
            <p:ph idx="1"/>
          </p:nvPr>
        </p:nvSpPr>
        <p:spPr>
          <a:xfrm>
            <a:off x="457200" y="1545301"/>
            <a:ext cx="7620000" cy="4495799"/>
          </a:xfrm>
        </p:spPr>
        <p:txBody>
          <a:bodyPr>
            <a:normAutofit/>
          </a:bodyPr>
          <a:lstStyle/>
          <a:p>
            <a:r>
              <a:rPr lang="en-US" dirty="0" smtClean="0"/>
              <a:t>Studied 7 Alternatives - Included Managed Lanes, Toll Tolling, Major Re-construction</a:t>
            </a:r>
          </a:p>
          <a:p>
            <a:r>
              <a:rPr lang="en-US" dirty="0" smtClean="0"/>
              <a:t>Dynamic Traffic Modeling </a:t>
            </a:r>
          </a:p>
        </p:txBody>
      </p:sp>
      <p:pic>
        <p:nvPicPr>
          <p:cNvPr id="5" name="Picture 3" descr="C:\Users\j-shelton\Desktop\Heat diagram images\Northbound\Ba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627" y="2910601"/>
            <a:ext cx="5297373" cy="3452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513499"/>
            <a:ext cx="2971800" cy="224676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i="1" dirty="0"/>
              <a:t>No Alternative</a:t>
            </a:r>
          </a:p>
          <a:p>
            <a:pPr algn="ctr"/>
            <a:r>
              <a:rPr lang="en-US" sz="2800" b="1" i="1" dirty="0"/>
              <a:t>Significantly</a:t>
            </a:r>
          </a:p>
          <a:p>
            <a:pPr algn="ctr"/>
            <a:r>
              <a:rPr lang="en-US" sz="2800" b="1" i="1" dirty="0"/>
              <a:t>Reduced</a:t>
            </a:r>
          </a:p>
          <a:p>
            <a:pPr algn="ctr"/>
            <a:r>
              <a:rPr lang="en-US" sz="2800" b="1" i="1" dirty="0"/>
              <a:t>Congestion</a:t>
            </a:r>
          </a:p>
          <a:p>
            <a:pPr algn="ctr"/>
            <a:endParaRPr lang="en-US" sz="2800" dirty="0"/>
          </a:p>
        </p:txBody>
      </p:sp>
    </p:spTree>
    <p:extLst>
      <p:ext uri="{BB962C8B-B14F-4D97-AF65-F5344CB8AC3E}">
        <p14:creationId xmlns:p14="http://schemas.microsoft.com/office/powerpoint/2010/main" val="62391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94" y="3138157"/>
            <a:ext cx="3463637" cy="266700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ounded Rectangular Callout 4"/>
          <p:cNvSpPr/>
          <p:nvPr/>
        </p:nvSpPr>
        <p:spPr>
          <a:xfrm>
            <a:off x="5105400" y="762000"/>
            <a:ext cx="3733800" cy="2514600"/>
          </a:xfrm>
          <a:prstGeom prst="wedgeRoundRectCallout">
            <a:avLst>
              <a:gd name="adj1" fmla="val -77086"/>
              <a:gd name="adj2" fmla="val 491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t>But Compared </a:t>
            </a:r>
            <a:r>
              <a:rPr lang="en-US" sz="3200" b="1" dirty="0"/>
              <a:t>to No Build, things L</a:t>
            </a:r>
            <a:r>
              <a:rPr lang="en-US" sz="3200" b="1" dirty="0" smtClean="0"/>
              <a:t>ook </a:t>
            </a:r>
            <a:r>
              <a:rPr lang="en-US" sz="3200" b="1" dirty="0"/>
              <a:t>Better…</a:t>
            </a:r>
          </a:p>
        </p:txBody>
      </p:sp>
      <p:sp>
        <p:nvSpPr>
          <p:cNvPr id="6" name="Rounded Rectangular Callout 5"/>
          <p:cNvSpPr/>
          <p:nvPr/>
        </p:nvSpPr>
        <p:spPr>
          <a:xfrm>
            <a:off x="5791200" y="4281157"/>
            <a:ext cx="2362200" cy="1524000"/>
          </a:xfrm>
          <a:prstGeom prst="wedgeRoundRectCallout">
            <a:avLst>
              <a:gd name="adj1" fmla="val -106597"/>
              <a:gd name="adj2" fmla="val -316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t>A Little…</a:t>
            </a:r>
            <a:endParaRPr lang="en-US" sz="3200" b="1" dirty="0"/>
          </a:p>
        </p:txBody>
      </p:sp>
      <p:pic>
        <p:nvPicPr>
          <p:cNvPr id="7" name="Picture 6" descr="I35@CesarChavez-3756.jpg"/>
          <p:cNvPicPr>
            <a:picLocks noChangeAspect="1"/>
          </p:cNvPicPr>
          <p:nvPr/>
        </p:nvPicPr>
        <p:blipFill>
          <a:blip r:embed="rId3" cstate="print"/>
          <a:stretch>
            <a:fillRect/>
          </a:stretch>
        </p:blipFill>
        <p:spPr>
          <a:xfrm>
            <a:off x="353840" y="211059"/>
            <a:ext cx="2379573" cy="2684541"/>
          </a:xfrm>
          <a:prstGeom prst="ellipse">
            <a:avLst/>
          </a:prstGeom>
          <a:ln>
            <a:noFill/>
          </a:ln>
          <a:effectLst>
            <a:softEdge rad="112500"/>
          </a:effectLst>
        </p:spPr>
      </p:pic>
      <p:sp>
        <p:nvSpPr>
          <p:cNvPr id="10" name="Oval 9"/>
          <p:cNvSpPr/>
          <p:nvPr/>
        </p:nvSpPr>
        <p:spPr>
          <a:xfrm>
            <a:off x="2095500" y="3366757"/>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Oval 10"/>
          <p:cNvSpPr/>
          <p:nvPr/>
        </p:nvSpPr>
        <p:spPr>
          <a:xfrm>
            <a:off x="1817140" y="3061957"/>
            <a:ext cx="392660" cy="304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Oval 11"/>
          <p:cNvSpPr/>
          <p:nvPr/>
        </p:nvSpPr>
        <p:spPr>
          <a:xfrm>
            <a:off x="1562100" y="2604757"/>
            <a:ext cx="5334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021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Remain after I-35 Study</a:t>
            </a:r>
            <a:endParaRPr lang="en-US" dirty="0"/>
          </a:p>
        </p:txBody>
      </p:sp>
      <p:sp>
        <p:nvSpPr>
          <p:cNvPr id="3" name="Content Placeholder 2"/>
          <p:cNvSpPr>
            <a:spLocks noGrp="1"/>
          </p:cNvSpPr>
          <p:nvPr>
            <p:ph idx="1"/>
          </p:nvPr>
        </p:nvSpPr>
        <p:spPr>
          <a:xfrm>
            <a:off x="3657600" y="1600200"/>
            <a:ext cx="5029200" cy="4525963"/>
          </a:xfrm>
        </p:spPr>
        <p:txBody>
          <a:bodyPr/>
          <a:lstStyle/>
          <a:p>
            <a:r>
              <a:rPr lang="en-US" dirty="0" smtClean="0"/>
              <a:t>Is the Forecasted Congestion a Reasonable Conclusion?</a:t>
            </a:r>
          </a:p>
          <a:p>
            <a:r>
              <a:rPr lang="en-US" dirty="0" smtClean="0"/>
              <a:t>Is there anything we can do to ease congestion?</a:t>
            </a:r>
          </a:p>
          <a:p>
            <a:r>
              <a:rPr lang="en-US" b="1" dirty="0" smtClean="0"/>
              <a:t>What would it take to do it?</a:t>
            </a:r>
          </a:p>
          <a:p>
            <a:r>
              <a:rPr lang="en-US" dirty="0" smtClean="0"/>
              <a:t>Answer: Trip Reduction!</a:t>
            </a:r>
          </a:p>
          <a:p>
            <a:pPr marL="0" indent="0">
              <a:buNone/>
            </a:pPr>
            <a:endParaRPr lang="en-US" dirty="0" smtClean="0"/>
          </a:p>
          <a:p>
            <a:endParaRPr lang="en-US" dirty="0"/>
          </a:p>
        </p:txBody>
      </p:sp>
      <p:pic>
        <p:nvPicPr>
          <p:cNvPr id="4" name="Picture 3" descr="DSC_0834.JPG"/>
          <p:cNvPicPr>
            <a:picLocks noChangeAspect="1"/>
          </p:cNvPicPr>
          <p:nvPr/>
        </p:nvPicPr>
        <p:blipFill>
          <a:blip r:embed="rId2" cstate="print"/>
          <a:stretch>
            <a:fillRect/>
          </a:stretch>
        </p:blipFill>
        <p:spPr>
          <a:xfrm>
            <a:off x="381000" y="1600200"/>
            <a:ext cx="3203657" cy="4495799"/>
          </a:xfrm>
          <a:prstGeom prst="rect">
            <a:avLst/>
          </a:prstGeom>
        </p:spPr>
      </p:pic>
    </p:spTree>
    <p:extLst>
      <p:ext uri="{BB962C8B-B14F-4D97-AF65-F5344CB8AC3E}">
        <p14:creationId xmlns:p14="http://schemas.microsoft.com/office/powerpoint/2010/main" val="335915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Strategies to Reduce Congestion</a:t>
            </a:r>
            <a:endParaRPr lang="en-US" dirty="0"/>
          </a:p>
        </p:txBody>
      </p:sp>
      <p:sp>
        <p:nvSpPr>
          <p:cNvPr id="3" name="Content Placeholder 2"/>
          <p:cNvSpPr>
            <a:spLocks noGrp="1"/>
          </p:cNvSpPr>
          <p:nvPr>
            <p:ph idx="1"/>
          </p:nvPr>
        </p:nvSpPr>
        <p:spPr/>
        <p:txBody>
          <a:bodyPr>
            <a:normAutofit/>
          </a:bodyPr>
          <a:lstStyle/>
          <a:p>
            <a:r>
              <a:rPr lang="en-US" dirty="0" smtClean="0"/>
              <a:t>Austin Chamber of Commerce funded TTI</a:t>
            </a:r>
          </a:p>
          <a:p>
            <a:r>
              <a:rPr lang="en-US" dirty="0" smtClean="0"/>
              <a:t>Demand Reduction Scenarios AND Quantify the Impact of Various Levels of Implementation</a:t>
            </a:r>
          </a:p>
          <a:p>
            <a:r>
              <a:rPr lang="en-US" dirty="0" smtClean="0"/>
              <a:t>Chamber would Use Results to Discuss Strategies with Membership</a:t>
            </a:r>
          </a:p>
          <a:p>
            <a:r>
              <a:rPr lang="en-US" dirty="0" smtClean="0"/>
              <a:t>Solutions to Congestion will take the Entire Community’s Participation</a:t>
            </a:r>
            <a:endParaRPr lang="en-US" dirty="0"/>
          </a:p>
        </p:txBody>
      </p:sp>
    </p:spTree>
    <p:extLst>
      <p:ext uri="{BB962C8B-B14F-4D97-AF65-F5344CB8AC3E}">
        <p14:creationId xmlns:p14="http://schemas.microsoft.com/office/powerpoint/2010/main" val="54757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3311</TotalTime>
  <Words>1072</Words>
  <Application>Microsoft Office PowerPoint</Application>
  <PresentationFormat>On-screen Show (4:3)</PresentationFormat>
  <Paragraphs>122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Forecasting Travel Time Index using a Travel Demand Model to Measure Plan Performance</vt:lpstr>
      <vt:lpstr>What I’ll Talk About</vt:lpstr>
      <vt:lpstr>The Problem with Long Range Plan Performance Measurement</vt:lpstr>
      <vt:lpstr>Difficulty Measuring Performance</vt:lpstr>
      <vt:lpstr>Austin’s Congestion</vt:lpstr>
      <vt:lpstr>I-35 Investment Priorities Project</vt:lpstr>
      <vt:lpstr>PowerPoint Presentation</vt:lpstr>
      <vt:lpstr>Questions Remain after I-35 Study</vt:lpstr>
      <vt:lpstr>Quantifying Strategies to Reduce Congestion</vt:lpstr>
      <vt:lpstr>Travel Time Index</vt:lpstr>
      <vt:lpstr>Wedge Charts in Climate Science</vt:lpstr>
      <vt:lpstr>PowerPoint Presentation</vt:lpstr>
      <vt:lpstr>Why the Wedges?</vt:lpstr>
      <vt:lpstr>#1 on Google Image Search for “Congestion Wedge Chart”</vt:lpstr>
      <vt:lpstr>Impact on Regional Planning</vt:lpstr>
      <vt:lpstr>Modeling the Index</vt:lpstr>
      <vt:lpstr>Modeling the Index</vt:lpstr>
      <vt:lpstr>Modeling the Index</vt:lpstr>
      <vt:lpstr>Selecting Scenarios, Reducing Trips in Peak Period TDM</vt:lpstr>
      <vt:lpstr>PowerPoint Presentation</vt:lpstr>
      <vt:lpstr>Limitations to Method</vt:lpstr>
      <vt:lpstr>Benefits of Wedges and Process</vt:lpstr>
      <vt:lpstr>What We Need</vt:lpstr>
    </vt:vector>
  </TitlesOfParts>
  <Company>tti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Thomas</dc:creator>
  <cp:lastModifiedBy>Williams, Thomas</cp:lastModifiedBy>
  <cp:revision>77</cp:revision>
  <dcterms:created xsi:type="dcterms:W3CDTF">2014-04-21T21:23:00Z</dcterms:created>
  <dcterms:modified xsi:type="dcterms:W3CDTF">2015-04-27T19:41:55Z</dcterms:modified>
</cp:coreProperties>
</file>