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18" r:id="rId5"/>
    <p:sldId id="313" r:id="rId6"/>
    <p:sldId id="337" r:id="rId7"/>
    <p:sldId id="319" r:id="rId8"/>
    <p:sldId id="328" r:id="rId9"/>
    <p:sldId id="338" r:id="rId10"/>
    <p:sldId id="339" r:id="rId11"/>
    <p:sldId id="329" r:id="rId12"/>
    <p:sldId id="334" r:id="rId13"/>
    <p:sldId id="330" r:id="rId14"/>
    <p:sldId id="335" r:id="rId15"/>
    <p:sldId id="332" r:id="rId16"/>
    <p:sldId id="341" r:id="rId17"/>
    <p:sldId id="342" r:id="rId18"/>
    <p:sldId id="331" r:id="rId19"/>
    <p:sldId id="333" r:id="rId20"/>
    <p:sldId id="33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55DD2-BEC8-AA4F-B592-F543C2FAF850}">
          <p14:sldIdLst>
            <p14:sldId id="318"/>
            <p14:sldId id="313"/>
            <p14:sldId id="337"/>
            <p14:sldId id="319"/>
            <p14:sldId id="328"/>
            <p14:sldId id="338"/>
            <p14:sldId id="339"/>
            <p14:sldId id="329"/>
            <p14:sldId id="334"/>
            <p14:sldId id="330"/>
            <p14:sldId id="335"/>
            <p14:sldId id="332"/>
            <p14:sldId id="341"/>
            <p14:sldId id="342"/>
            <p14:sldId id="331"/>
            <p14:sldId id="333"/>
            <p14:sldId id="3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68B1F"/>
    <a:srgbClr val="48484A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3" autoAdjust="0"/>
    <p:restoredTop sz="99374" autoAdjust="0"/>
  </p:normalViewPr>
  <p:slideViewPr>
    <p:cSldViewPr snapToGrid="0" snapToObjects="1">
      <p:cViewPr varScale="1">
        <p:scale>
          <a:sx n="75" d="100"/>
          <a:sy n="75" d="100"/>
        </p:scale>
        <p:origin x="-1344" y="-90"/>
      </p:cViewPr>
      <p:guideLst>
        <p:guide orient="horz" pos="777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19, 2015</a:t>
            </a:fld>
            <a:endParaRPr 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29" y="477259"/>
            <a:ext cx="5243413" cy="304786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This is the RSG Palette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main colors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Pop/accent colors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Neutrals of grey and light warm yellow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19,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30" y="179015"/>
            <a:ext cx="885432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7942" y="4755511"/>
            <a:ext cx="8839200" cy="19319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109561" y="405497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19,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482" y="6428882"/>
            <a:ext cx="2429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62626"/>
                </a:solidFill>
              </a:rPr>
              <a:t>05.18.2015</a:t>
            </a:r>
            <a:endParaRPr lang="en-US" sz="900" dirty="0">
              <a:solidFill>
                <a:srgbClr val="26262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483" y="6584527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62626"/>
                </a:solidFill>
              </a:rPr>
              <a:t>RSG</a:t>
            </a:r>
            <a:endParaRPr lang="en-US" sz="9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dirty="0">
                <a:cs typeface="Arial"/>
              </a:rPr>
              <a:t>A Road Pricing Feasibility Screening Tool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59844" y="5304926"/>
            <a:ext cx="4938712" cy="275543"/>
          </a:xfrm>
        </p:spPr>
        <p:txBody>
          <a:bodyPr/>
          <a:lstStyle/>
          <a:p>
            <a:r>
              <a:rPr lang="en-US" dirty="0" smtClean="0"/>
              <a:t>May 19,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200"/>
              </a:spcBef>
              <a:tabLst>
                <a:tab pos="415379" algn="l"/>
              </a:tabLst>
            </a:pPr>
            <a:r>
              <a:rPr lang="en-US" b="1" i="1" dirty="0">
                <a:solidFill>
                  <a:srgbClr val="7F7F7F"/>
                </a:solidFill>
                <a:cs typeface="Arial"/>
              </a:rPr>
              <a:t>Thomas Adler, RSG</a:t>
            </a:r>
          </a:p>
          <a:p>
            <a:pPr>
              <a:spcBef>
                <a:spcPts val="200"/>
              </a:spcBef>
              <a:tabLst>
                <a:tab pos="415379" algn="l"/>
              </a:tabLst>
            </a:pPr>
            <a:r>
              <a:rPr lang="en-US" b="1" i="1" dirty="0">
                <a:solidFill>
                  <a:srgbClr val="7F7F7F"/>
                </a:solidFill>
                <a:cs typeface="Arial"/>
              </a:rPr>
              <a:t>Nikhil Sikka, RSG</a:t>
            </a:r>
          </a:p>
          <a:p>
            <a:pPr>
              <a:spcBef>
                <a:spcPts val="200"/>
              </a:spcBef>
              <a:tabLst>
                <a:tab pos="415379" algn="l"/>
              </a:tabLst>
            </a:pPr>
            <a:r>
              <a:rPr lang="en-US" b="1" i="1" dirty="0">
                <a:solidFill>
                  <a:srgbClr val="7F7F7F"/>
                </a:solidFill>
                <a:cs typeface="Arial"/>
              </a:rPr>
              <a:t>Vince Bernardin, RSG</a:t>
            </a:r>
          </a:p>
          <a:p>
            <a:pPr>
              <a:spcBef>
                <a:spcPts val="200"/>
              </a:spcBef>
              <a:tabLst>
                <a:tab pos="415379" algn="l"/>
              </a:tabLst>
            </a:pPr>
            <a:r>
              <a:rPr lang="en-US" b="1" i="1" dirty="0">
                <a:solidFill>
                  <a:srgbClr val="7F7F7F"/>
                </a:solidFill>
                <a:cs typeface="Arial"/>
              </a:rPr>
              <a:t>Sarah Sun, FHWA</a:t>
            </a:r>
            <a:endParaRPr lang="en-US" i="1" dirty="0">
              <a:solidFill>
                <a:srgbClr val="7F7F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Data from Existing Toll Roads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7" y="1454150"/>
            <a:ext cx="8094132" cy="1143000"/>
          </a:xfrm>
        </p:spPr>
        <p:txBody>
          <a:bodyPr/>
          <a:lstStyle/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400" dirty="0">
                <a:cs typeface="Arial"/>
              </a:rPr>
              <a:t>Data from an additional 13 facilities were used to test the model application </a:t>
            </a:r>
          </a:p>
          <a:p>
            <a:pPr>
              <a:spcBef>
                <a:spcPct val="10000"/>
              </a:spcBef>
              <a:tabLst>
                <a:tab pos="545891" algn="l"/>
              </a:tabLst>
            </a:pPr>
            <a:endParaRPr lang="en-US" dirty="0">
              <a:cs typeface="Arial"/>
            </a:endParaRPr>
          </a:p>
          <a:p>
            <a:pPr>
              <a:spcBef>
                <a:spcPct val="10000"/>
              </a:spcBef>
              <a:tabLst>
                <a:tab pos="545891" algn="l"/>
              </a:tabLst>
            </a:pPr>
            <a:endParaRPr lang="en-US" dirty="0">
              <a:cs typeface="Arial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4" y="2485772"/>
            <a:ext cx="5770966" cy="4000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6122" y="5435082"/>
            <a:ext cx="6027575" cy="457200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Model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Model Application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68718" y="1454150"/>
            <a:ext cx="8094132" cy="1143000"/>
          </a:xfrm>
        </p:spPr>
        <p:txBody>
          <a:bodyPr/>
          <a:lstStyle/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800" dirty="0" smtClean="0">
                <a:cs typeface="Arial"/>
              </a:rPr>
              <a:t>Snapshot of the Spreadsheet Tool</a:t>
            </a:r>
            <a:endParaRPr lang="en-US" sz="2800" dirty="0">
              <a:cs typeface="Arial"/>
            </a:endParaRPr>
          </a:p>
          <a:p>
            <a:pPr>
              <a:spcBef>
                <a:spcPct val="10000"/>
              </a:spcBef>
              <a:tabLst>
                <a:tab pos="545891" algn="l"/>
              </a:tabLst>
            </a:pPr>
            <a:endParaRPr lang="en-US" sz="2800" dirty="0">
              <a:cs typeface="Arial"/>
            </a:endParaRPr>
          </a:p>
          <a:p>
            <a:pPr>
              <a:spcBef>
                <a:spcPct val="10000"/>
              </a:spcBef>
              <a:tabLst>
                <a:tab pos="545891" algn="l"/>
              </a:tabLst>
            </a:pPr>
            <a:endParaRPr lang="en-US" sz="2800" dirty="0">
              <a:cs typeface="Arial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6" y="2283400"/>
            <a:ext cx="7622556" cy="3949099"/>
          </a:xfrm>
          <a:prstGeom prst="rect">
            <a:avLst/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and Resulting VMT Estimates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" y="1454150"/>
            <a:ext cx="8003242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3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Estimates with Sampling Error Ranges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4" y="2084388"/>
            <a:ext cx="8551496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Model Application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7" y="1454150"/>
            <a:ext cx="8094132" cy="1143000"/>
          </a:xfrm>
        </p:spPr>
        <p:txBody>
          <a:bodyPr/>
          <a:lstStyle/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400" dirty="0">
                <a:cs typeface="Arial"/>
              </a:rPr>
              <a:t>Tool should be used during the Level “0” sketch level traffic and revenue study for the proposed toll road </a:t>
            </a:r>
          </a:p>
          <a:p>
            <a:pPr>
              <a:spcBef>
                <a:spcPct val="10000"/>
              </a:spcBef>
              <a:tabLst>
                <a:tab pos="545891" algn="l"/>
              </a:tabLst>
            </a:pPr>
            <a:endParaRPr lang="en-US" dirty="0">
              <a:cs typeface="Arial"/>
            </a:endParaRPr>
          </a:p>
          <a:p>
            <a:pPr>
              <a:spcBef>
                <a:spcPct val="10000"/>
              </a:spcBef>
              <a:tabLst>
                <a:tab pos="545891" algn="l"/>
              </a:tabLst>
            </a:pPr>
            <a:endParaRPr lang="en-US" dirty="0">
              <a:cs typeface="Arial"/>
            </a:endParaRPr>
          </a:p>
        </p:txBody>
      </p:sp>
      <p:pic>
        <p:nvPicPr>
          <p:cNvPr id="8" name="Picture 28" descr="C:\Users\nikhil.sikka\Desktop\TMIP\Model Appl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4" y="2430089"/>
            <a:ext cx="4341801" cy="34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23811" y="2508162"/>
            <a:ext cx="2640003" cy="3340430"/>
          </a:xfrm>
          <a:prstGeom prst="rect">
            <a:avLst/>
          </a:prstGeom>
          <a:blipFill rotWithShape="1">
            <a:blip r:embed="rId4" cstate="email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90500" dist="127000" dir="2700000" algn="tl" rotWithShape="0">
              <a:srgbClr val="000000">
                <a:alpha val="5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811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Caveats and </a:t>
            </a:r>
            <a:r>
              <a:rPr lang="en-US" dirty="0">
                <a:solidFill>
                  <a:srgbClr val="262626"/>
                </a:solidFill>
              </a:rPr>
              <a:t>F</a:t>
            </a:r>
            <a:r>
              <a:rPr lang="en-US" dirty="0" smtClean="0">
                <a:solidFill>
                  <a:srgbClr val="262626"/>
                </a:solidFill>
              </a:rPr>
              <a:t>uture </a:t>
            </a:r>
            <a:r>
              <a:rPr lang="en-US" dirty="0">
                <a:solidFill>
                  <a:srgbClr val="262626"/>
                </a:solidFill>
              </a:rPr>
              <a:t>W</a:t>
            </a:r>
            <a:r>
              <a:rPr lang="en-US" dirty="0" smtClean="0">
                <a:solidFill>
                  <a:srgbClr val="262626"/>
                </a:solidFill>
              </a:rPr>
              <a:t>ork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289050"/>
            <a:ext cx="8494889" cy="1143000"/>
          </a:xfrm>
        </p:spPr>
        <p:txBody>
          <a:bodyPr/>
          <a:lstStyle/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200" dirty="0">
                <a:cs typeface="Arial"/>
              </a:rPr>
              <a:t>Model is not designed to represent experience on managed lanes and toll </a:t>
            </a:r>
            <a:r>
              <a:rPr lang="en-US" sz="2200" dirty="0" smtClean="0">
                <a:cs typeface="Arial"/>
              </a:rPr>
              <a:t>bridges</a:t>
            </a:r>
          </a:p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endParaRPr lang="en-US" sz="2200" dirty="0">
              <a:cs typeface="Arial"/>
            </a:endParaRPr>
          </a:p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200" dirty="0">
                <a:cs typeface="Arial"/>
              </a:rPr>
              <a:t>Screening tool is not a substitute for a network-based model analysis and cannot predict diversions from or to parallel and intersecting </a:t>
            </a:r>
            <a:r>
              <a:rPr lang="en-US" sz="2200" dirty="0" smtClean="0">
                <a:cs typeface="Arial"/>
              </a:rPr>
              <a:t>facilities</a:t>
            </a:r>
          </a:p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endParaRPr lang="en-US" sz="2200" dirty="0">
              <a:cs typeface="Arial"/>
            </a:endParaRPr>
          </a:p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200" dirty="0">
                <a:cs typeface="Arial"/>
              </a:rPr>
              <a:t>Model was estimated using general vehicle miles of travel as a dependent variable; therefore, it does not distinguish among user </a:t>
            </a:r>
            <a:r>
              <a:rPr lang="en-US" sz="2200" dirty="0" smtClean="0">
                <a:cs typeface="Arial"/>
              </a:rPr>
              <a:t>classes</a:t>
            </a:r>
          </a:p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endParaRPr lang="en-US" sz="2200" dirty="0">
              <a:cs typeface="Arial"/>
            </a:endParaRPr>
          </a:p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200" dirty="0">
                <a:cs typeface="Arial"/>
              </a:rPr>
              <a:t>Finally, the analyses can, and should be, updated periodically to include the most recent traffic and population data and to include data from new/additional projects</a:t>
            </a:r>
          </a:p>
          <a:p>
            <a:pPr>
              <a:spcBef>
                <a:spcPct val="10000"/>
              </a:spcBef>
              <a:tabLst>
                <a:tab pos="545891" algn="l"/>
              </a:tabLst>
            </a:pPr>
            <a:endParaRPr lang="en-US" sz="2200" dirty="0">
              <a:cs typeface="Arial"/>
            </a:endParaRPr>
          </a:p>
          <a:p>
            <a:pPr>
              <a:spcBef>
                <a:spcPct val="10000"/>
              </a:spcBef>
              <a:tabLst>
                <a:tab pos="545891" algn="l"/>
              </a:tabLst>
            </a:pPr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1314" y="2779097"/>
            <a:ext cx="4581332" cy="1143000"/>
          </a:xfrm>
        </p:spPr>
        <p:txBody>
          <a:bodyPr/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992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Background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6047" y="1250950"/>
            <a:ext cx="8509353" cy="1143000"/>
          </a:xfrm>
        </p:spPr>
        <p:txBody>
          <a:bodyPr/>
          <a:lstStyle/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400" dirty="0"/>
              <a:t>Road pricing </a:t>
            </a:r>
            <a:r>
              <a:rPr lang="en-US" sz="2400" dirty="0" smtClean="0"/>
              <a:t>has become</a:t>
            </a:r>
            <a:r>
              <a:rPr lang="en-US" sz="2400" dirty="0" smtClean="0"/>
              <a:t> </a:t>
            </a:r>
            <a:r>
              <a:rPr lang="en-US" sz="2400" dirty="0" smtClean="0"/>
              <a:t>an important </a:t>
            </a:r>
            <a:r>
              <a:rPr lang="en-US" sz="2400" dirty="0" smtClean="0"/>
              <a:t>option for corridor planning </a:t>
            </a:r>
            <a:endParaRPr lang="en-US" sz="2400" dirty="0" smtClean="0"/>
          </a:p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400" dirty="0" smtClean="0"/>
              <a:t>No </a:t>
            </a:r>
            <a:r>
              <a:rPr lang="en-US" sz="2400" dirty="0"/>
              <a:t>easy way of knowing whether a potential corridor is a good candidate for tolling without engaging in involved modeling of the study </a:t>
            </a:r>
            <a:r>
              <a:rPr lang="en-US" sz="2400" dirty="0" smtClean="0"/>
              <a:t>corridor</a:t>
            </a:r>
          </a:p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400" dirty="0" smtClean="0"/>
              <a:t>Standard </a:t>
            </a:r>
            <a:r>
              <a:rPr lang="en-US" sz="2400" dirty="0"/>
              <a:t>process </a:t>
            </a:r>
            <a:r>
              <a:rPr lang="en-US" sz="2400" dirty="0" smtClean="0"/>
              <a:t>involves </a:t>
            </a:r>
            <a:r>
              <a:rPr lang="en-US" sz="2400" dirty="0"/>
              <a:t>the application of detailed network models which are generally both time consuming and </a:t>
            </a:r>
            <a:r>
              <a:rPr lang="en-US" sz="2400" dirty="0" smtClean="0"/>
              <a:t>costly</a:t>
            </a:r>
          </a:p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400" dirty="0" smtClean="0"/>
              <a:t>As </a:t>
            </a:r>
            <a:r>
              <a:rPr lang="en-US" sz="2400" dirty="0"/>
              <a:t>an alternative, a </a:t>
            </a:r>
            <a:r>
              <a:rPr lang="en-US" sz="2400" b="1" dirty="0">
                <a:solidFill>
                  <a:srgbClr val="F68B1F"/>
                </a:solidFill>
              </a:rPr>
              <a:t>quick response tool </a:t>
            </a:r>
            <a:r>
              <a:rPr lang="en-US" sz="2400" dirty="0"/>
              <a:t>could generate an order of magnitude estimate of traffic and revenue suitable for determining whether a more detailed study is </a:t>
            </a:r>
            <a:r>
              <a:rPr lang="en-US" sz="2400" dirty="0" smtClean="0"/>
              <a:t>warranted</a:t>
            </a:r>
          </a:p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Summary - Road Pricing Screening Tool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6047" y="1454150"/>
            <a:ext cx="8280752" cy="1143000"/>
          </a:xfrm>
        </p:spPr>
        <p:txBody>
          <a:bodyPr/>
          <a:lstStyle/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b="1" dirty="0">
                <a:solidFill>
                  <a:srgbClr val="F68B1F"/>
                </a:solidFill>
              </a:rPr>
              <a:t>Excel based </a:t>
            </a:r>
            <a:r>
              <a:rPr lang="en-US" dirty="0" smtClean="0"/>
              <a:t>tool created </a:t>
            </a:r>
            <a:r>
              <a:rPr lang="en-US" dirty="0"/>
              <a:t>through the Travel Model Improvement Program (TMIP</a:t>
            </a:r>
            <a:r>
              <a:rPr lang="en-US" dirty="0" smtClean="0"/>
              <a:t>)</a:t>
            </a:r>
          </a:p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an existing tool developed for Florida’s Turnpike Enterprise</a:t>
            </a:r>
            <a:endParaRPr lang="en-US" dirty="0" smtClean="0">
              <a:cs typeface="Arial"/>
            </a:endParaRPr>
          </a:p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dirty="0" smtClean="0">
                <a:cs typeface="Arial"/>
              </a:rPr>
              <a:t>Estimates </a:t>
            </a:r>
            <a:r>
              <a:rPr lang="en-US" dirty="0">
                <a:cs typeface="Arial"/>
              </a:rPr>
              <a:t>toll road use based on statistical analysis of data from more than </a:t>
            </a:r>
            <a:r>
              <a:rPr lang="en-US" b="1" dirty="0">
                <a:solidFill>
                  <a:srgbClr val="F68B1F"/>
                </a:solidFill>
              </a:rPr>
              <a:t>40 operating toll roads</a:t>
            </a:r>
          </a:p>
        </p:txBody>
      </p:sp>
      <p:pic>
        <p:nvPicPr>
          <p:cNvPr id="8" name="Picture 7" descr="C:\Users\nikhil.sikka\Desktop\TMIP\EntryPage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35" y="3120550"/>
            <a:ext cx="4248727" cy="2656827"/>
          </a:xfrm>
          <a:prstGeom prst="rect">
            <a:avLst/>
          </a:prstGeom>
          <a:ln w="9525" cap="sq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3593" y="3331026"/>
            <a:ext cx="4287244" cy="1143000"/>
          </a:xfrm>
        </p:spPr>
        <p:txBody>
          <a:bodyPr/>
          <a:lstStyle/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dirty="0">
                <a:cs typeface="Arial"/>
              </a:rPr>
              <a:t>Can determine whether a potential corridor is a reasonable candidate for tolling, </a:t>
            </a:r>
            <a:r>
              <a:rPr lang="en-US" b="1" dirty="0">
                <a:solidFill>
                  <a:srgbClr val="F68B1F"/>
                </a:solidFill>
              </a:rPr>
              <a:t>before conducting detailed modeling</a:t>
            </a:r>
          </a:p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b="1" dirty="0">
                <a:solidFill>
                  <a:srgbClr val="F68B1F"/>
                </a:solidFill>
              </a:rPr>
              <a:t>Minimal data </a:t>
            </a:r>
            <a:r>
              <a:rPr lang="en-US" dirty="0" smtClean="0">
                <a:cs typeface="Arial"/>
              </a:rPr>
              <a:t>requirements </a:t>
            </a:r>
          </a:p>
          <a:p>
            <a:pPr marL="457200" indent="-457200">
              <a:spcBef>
                <a:spcPts val="263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dirty="0" smtClean="0">
                <a:cs typeface="Arial"/>
              </a:rPr>
              <a:t>Provides </a:t>
            </a:r>
            <a:r>
              <a:rPr lang="en-US" b="1" dirty="0">
                <a:solidFill>
                  <a:srgbClr val="F68B1F"/>
                </a:solidFill>
              </a:rPr>
              <a:t>future-year traffic and revenue</a:t>
            </a:r>
            <a:r>
              <a:rPr lang="en-US" dirty="0">
                <a:cs typeface="Arial"/>
              </a:rPr>
              <a:t> estimates plus ranges of statistical uncertainty</a:t>
            </a:r>
          </a:p>
        </p:txBody>
      </p:sp>
    </p:spTree>
    <p:extLst>
      <p:ext uri="{BB962C8B-B14F-4D97-AF65-F5344CB8AC3E}">
        <p14:creationId xmlns:p14="http://schemas.microsoft.com/office/powerpoint/2010/main" val="12168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Model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Data from Existing Toll Roads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328662"/>
            <a:ext cx="8494890" cy="1143000"/>
          </a:xfrm>
        </p:spPr>
        <p:txBody>
          <a:bodyPr/>
          <a:lstStyle/>
          <a:p>
            <a:pPr marL="457200" lvl="0" indent="-457200">
              <a:spcBef>
                <a:spcPts val="263"/>
              </a:spcBef>
              <a:spcAft>
                <a:spcPts val="1200"/>
              </a:spcAft>
              <a:buClr>
                <a:srgbClr val="F68B1F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200" dirty="0">
                <a:solidFill>
                  <a:srgbClr val="48484A"/>
                </a:solidFill>
                <a:cs typeface="Arial"/>
              </a:rPr>
              <a:t>Data were compiled from 28 operating toll </a:t>
            </a:r>
            <a:r>
              <a:rPr lang="en-US" sz="2200" dirty="0" smtClean="0">
                <a:solidFill>
                  <a:srgbClr val="48484A"/>
                </a:solidFill>
                <a:cs typeface="Arial"/>
              </a:rPr>
              <a:t>roads</a:t>
            </a:r>
          </a:p>
          <a:p>
            <a:pPr marL="800100" lvl="1" indent="-342900">
              <a:spcBef>
                <a:spcPts val="263"/>
              </a:spcBef>
              <a:spcAft>
                <a:spcPts val="1200"/>
              </a:spcAft>
              <a:buFont typeface="+mj-lt"/>
              <a:buAutoNum type="arabicPeriod"/>
              <a:tabLst>
                <a:tab pos="545891" algn="l"/>
              </a:tabLst>
            </a:pPr>
            <a:r>
              <a:rPr lang="en-US" sz="2200" dirty="0" smtClean="0">
                <a:solidFill>
                  <a:srgbClr val="262626"/>
                </a:solidFill>
                <a:cs typeface="Arial"/>
              </a:rPr>
              <a:t>Toll </a:t>
            </a:r>
            <a:r>
              <a:rPr lang="en-US" sz="2200" dirty="0">
                <a:solidFill>
                  <a:srgbClr val="262626"/>
                </a:solidFill>
                <a:cs typeface="Arial"/>
              </a:rPr>
              <a:t>rate in cents/mile</a:t>
            </a:r>
          </a:p>
          <a:p>
            <a:pPr marL="800100" lvl="1" indent="-342900">
              <a:spcBef>
                <a:spcPts val="263"/>
              </a:spcBef>
              <a:spcAft>
                <a:spcPts val="1200"/>
              </a:spcAft>
              <a:buFont typeface="+mj-lt"/>
              <a:buAutoNum type="arabicPeriod"/>
              <a:tabLst>
                <a:tab pos="545891" algn="l"/>
              </a:tabLst>
            </a:pPr>
            <a:r>
              <a:rPr lang="en-US" sz="2200" dirty="0" smtClean="0">
                <a:solidFill>
                  <a:srgbClr val="262626"/>
                </a:solidFill>
                <a:cs typeface="Arial"/>
              </a:rPr>
              <a:t>Average </a:t>
            </a:r>
            <a:r>
              <a:rPr lang="en-US" sz="2200" dirty="0">
                <a:solidFill>
                  <a:srgbClr val="262626"/>
                </a:solidFill>
                <a:cs typeface="Arial"/>
              </a:rPr>
              <a:t>speed difference (miles/hour) between the proposed tolled facility and the fastest toll-free </a:t>
            </a:r>
            <a:r>
              <a:rPr lang="en-US" sz="2200" dirty="0" smtClean="0">
                <a:solidFill>
                  <a:srgbClr val="262626"/>
                </a:solidFill>
                <a:cs typeface="Arial"/>
              </a:rPr>
              <a:t>alternative</a:t>
            </a:r>
          </a:p>
          <a:p>
            <a:pPr marL="800100" lvl="1" indent="-342900">
              <a:spcBef>
                <a:spcPts val="263"/>
              </a:spcBef>
              <a:spcAft>
                <a:spcPts val="1200"/>
              </a:spcAft>
              <a:buFont typeface="+mj-lt"/>
              <a:buAutoNum type="arabicPeriod"/>
              <a:tabLst>
                <a:tab pos="545891" algn="l"/>
              </a:tabLst>
            </a:pPr>
            <a:r>
              <a:rPr lang="en-US" sz="2200" dirty="0">
                <a:solidFill>
                  <a:srgbClr val="262626"/>
                </a:solidFill>
                <a:cs typeface="Arial"/>
              </a:rPr>
              <a:t>Length</a:t>
            </a:r>
            <a:r>
              <a:rPr lang="en-US" sz="2200" dirty="0" smtClean="0">
                <a:solidFill>
                  <a:srgbClr val="262626"/>
                </a:solidFill>
                <a:cs typeface="Arial"/>
              </a:rPr>
              <a:t> </a:t>
            </a:r>
            <a:r>
              <a:rPr lang="en-US" sz="2200" dirty="0">
                <a:solidFill>
                  <a:srgbClr val="262626"/>
                </a:solidFill>
                <a:cs typeface="Arial"/>
              </a:rPr>
              <a:t>of the proposed facility in miles</a:t>
            </a:r>
          </a:p>
          <a:p>
            <a:pPr marL="800100" lvl="1" indent="-342900">
              <a:spcBef>
                <a:spcPts val="263"/>
              </a:spcBef>
              <a:spcAft>
                <a:spcPts val="1200"/>
              </a:spcAft>
              <a:buFont typeface="+mj-lt"/>
              <a:buAutoNum type="arabicPeriod"/>
              <a:tabLst>
                <a:tab pos="545891" algn="l"/>
              </a:tabLst>
            </a:pPr>
            <a:r>
              <a:rPr lang="en-US" sz="2200" dirty="0">
                <a:solidFill>
                  <a:srgbClr val="262626"/>
                </a:solidFill>
                <a:cs typeface="Arial"/>
              </a:rPr>
              <a:t>Population</a:t>
            </a:r>
            <a:r>
              <a:rPr lang="en-US" sz="2200" dirty="0" smtClean="0">
                <a:solidFill>
                  <a:srgbClr val="262626"/>
                </a:solidFill>
                <a:cs typeface="Arial"/>
              </a:rPr>
              <a:t> </a:t>
            </a:r>
            <a:r>
              <a:rPr lang="en-US" sz="2200" dirty="0">
                <a:solidFill>
                  <a:srgbClr val="262626"/>
                </a:solidFill>
                <a:cs typeface="Arial"/>
              </a:rPr>
              <a:t>within five-mile radius of the proposed facility’s interchanges</a:t>
            </a:r>
          </a:p>
          <a:p>
            <a:pPr marL="800100" lvl="1" indent="-342900">
              <a:spcBef>
                <a:spcPts val="263"/>
              </a:spcBef>
              <a:spcAft>
                <a:spcPts val="1200"/>
              </a:spcAft>
              <a:buFont typeface="+mj-lt"/>
              <a:buAutoNum type="arabicPeriod"/>
              <a:tabLst>
                <a:tab pos="545891" algn="l"/>
              </a:tabLst>
            </a:pPr>
            <a:r>
              <a:rPr lang="en-US" sz="2200" dirty="0" smtClean="0">
                <a:solidFill>
                  <a:srgbClr val="262626"/>
                </a:solidFill>
                <a:cs typeface="Arial"/>
              </a:rPr>
              <a:t>Average </a:t>
            </a:r>
            <a:r>
              <a:rPr lang="en-US" sz="2200" dirty="0">
                <a:solidFill>
                  <a:srgbClr val="262626"/>
                </a:solidFill>
                <a:cs typeface="Arial"/>
              </a:rPr>
              <a:t>annual household income of households within five-mile radius of the proposed facility’s interchanges</a:t>
            </a:r>
          </a:p>
          <a:p>
            <a:pPr marL="800100" lvl="1" indent="-342900">
              <a:spcBef>
                <a:spcPts val="263"/>
              </a:spcBef>
              <a:spcAft>
                <a:spcPts val="1200"/>
              </a:spcAft>
              <a:buFont typeface="+mj-lt"/>
              <a:buAutoNum type="arabicPeriod"/>
              <a:tabLst>
                <a:tab pos="545891" algn="l"/>
              </a:tabLst>
            </a:pPr>
            <a:r>
              <a:rPr lang="en-US" sz="2200" dirty="0" smtClean="0">
                <a:solidFill>
                  <a:srgbClr val="262626"/>
                </a:solidFill>
                <a:cs typeface="Arial"/>
              </a:rPr>
              <a:t>Number </a:t>
            </a:r>
            <a:r>
              <a:rPr lang="en-US" sz="2200" dirty="0">
                <a:solidFill>
                  <a:srgbClr val="262626"/>
                </a:solidFill>
                <a:cs typeface="Arial"/>
              </a:rPr>
              <a:t>of years since the opening of the facility</a:t>
            </a:r>
          </a:p>
          <a:p>
            <a:pPr marL="457200" lvl="0" indent="-457200">
              <a:spcBef>
                <a:spcPts val="263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545891" algn="l"/>
              </a:tabLst>
            </a:pPr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9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Summary of Existing Facilities</a:t>
            </a: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36" y="1235364"/>
            <a:ext cx="3970866" cy="5030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2505" y="2717803"/>
            <a:ext cx="4106333" cy="262466"/>
          </a:xfrm>
          <a:prstGeom prst="rect">
            <a:avLst/>
          </a:prstGeom>
          <a:solidFill>
            <a:schemeClr val="accent1">
              <a:alpha val="3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Summary of Existing Facilities </a:t>
            </a:r>
            <a:r>
              <a:rPr lang="en-US" smtClean="0">
                <a:solidFill>
                  <a:srgbClr val="262626"/>
                </a:solidFill>
              </a:rPr>
              <a:t>(Example)</a:t>
            </a:r>
            <a:endParaRPr lang="en-US" dirty="0">
              <a:solidFill>
                <a:srgbClr val="26262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1872" y="2527239"/>
            <a:ext cx="8645999" cy="1320861"/>
            <a:chOff x="816073" y="2527239"/>
            <a:chExt cx="7098850" cy="1084501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70" b="65654"/>
            <a:stretch/>
          </p:blipFill>
          <p:spPr bwMode="auto">
            <a:xfrm>
              <a:off x="816074" y="3069873"/>
              <a:ext cx="7098849" cy="5418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253"/>
            <a:stretch/>
          </p:blipFill>
          <p:spPr bwMode="auto">
            <a:xfrm>
              <a:off x="816073" y="2527239"/>
              <a:ext cx="7098849" cy="6068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20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Statistical Model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7" y="1024924"/>
            <a:ext cx="8494889" cy="1143000"/>
          </a:xfrm>
        </p:spPr>
        <p:txBody>
          <a:bodyPr/>
          <a:lstStyle/>
          <a:p>
            <a:pPr marL="457200" indent="-457200"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45891" algn="l"/>
              </a:tabLst>
            </a:pPr>
            <a:r>
              <a:rPr lang="en-US" sz="2200" dirty="0" smtClean="0">
                <a:cs typeface="Arial"/>
              </a:rPr>
              <a:t>Tested </a:t>
            </a:r>
            <a:r>
              <a:rPr lang="en-US" sz="2200" dirty="0">
                <a:cs typeface="Arial"/>
              </a:rPr>
              <a:t>a variety of model forms and </a:t>
            </a:r>
            <a:r>
              <a:rPr lang="en-US" sz="2200" dirty="0" smtClean="0">
                <a:cs typeface="Arial"/>
              </a:rPr>
              <a:t>specifications - Cobb-Douglas </a:t>
            </a:r>
            <a:r>
              <a:rPr lang="en-US" sz="2200" dirty="0">
                <a:cs typeface="Arial"/>
              </a:rPr>
              <a:t>form fits data best</a:t>
            </a:r>
          </a:p>
          <a:p>
            <a:pPr>
              <a:spcBef>
                <a:spcPct val="10000"/>
              </a:spcBef>
              <a:tabLst>
                <a:tab pos="545891" algn="l"/>
              </a:tabLst>
            </a:pPr>
            <a:endParaRPr lang="en-US" dirty="0">
              <a:cs typeface="Arial"/>
            </a:endParaRPr>
          </a:p>
          <a:p>
            <a:pPr>
              <a:spcBef>
                <a:spcPct val="10000"/>
              </a:spcBef>
              <a:tabLst>
                <a:tab pos="545891" algn="l"/>
              </a:tabLst>
            </a:pPr>
            <a:endParaRPr lang="en-US" dirty="0">
              <a:cs typeface="Arial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t="48794" r="69781" b="24226"/>
          <a:stretch/>
        </p:blipFill>
        <p:spPr bwMode="auto">
          <a:xfrm>
            <a:off x="2385670" y="2363348"/>
            <a:ext cx="4439888" cy="2090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101352"/>
              </p:ext>
            </p:extLst>
          </p:nvPr>
        </p:nvGraphicFramePr>
        <p:xfrm>
          <a:off x="53894" y="1820262"/>
          <a:ext cx="90947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7721280" imgH="291960" progId="Equation.3">
                  <p:embed/>
                </p:oleObj>
              </mc:Choice>
              <mc:Fallback>
                <p:oleObj name="Equation" r:id="rId4" imgW="7721280" imgH="291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4" y="1820262"/>
                        <a:ext cx="909478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88" y="4590663"/>
            <a:ext cx="3023118" cy="1735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7" y="4599995"/>
            <a:ext cx="3007482" cy="1726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Model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">
  <a:themeElements>
    <a:clrScheme name="RSG Colors">
      <a:dk1>
        <a:sysClr val="windowText" lastClr="000000"/>
      </a:dk1>
      <a:lt1>
        <a:sysClr val="window" lastClr="FFFFFF"/>
      </a:lt1>
      <a:dk2>
        <a:srgbClr val="262626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4c265f44-5553-4b88-8776-487c6beffe03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2036</TotalTime>
  <Words>443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PowerPoint Presentation</vt:lpstr>
      <vt:lpstr>Microsoft Equation 3.0</vt:lpstr>
      <vt:lpstr>PowerPoint Presentation</vt:lpstr>
      <vt:lpstr>Background</vt:lpstr>
      <vt:lpstr>Summary - Road Pricing Screening Tool</vt:lpstr>
      <vt:lpstr>PowerPoint Presentation</vt:lpstr>
      <vt:lpstr>Data from Existing Toll Roads</vt:lpstr>
      <vt:lpstr>Summary of Existing Facilities</vt:lpstr>
      <vt:lpstr>Summary of Existing Facilities (Example)</vt:lpstr>
      <vt:lpstr>Statistical Model</vt:lpstr>
      <vt:lpstr>PowerPoint Presentation</vt:lpstr>
      <vt:lpstr>Data from Existing Toll Roads</vt:lpstr>
      <vt:lpstr>PowerPoint Presentation</vt:lpstr>
      <vt:lpstr>Model Application</vt:lpstr>
      <vt:lpstr>Inputs and Resulting VMT Estimates</vt:lpstr>
      <vt:lpstr>Estimates with Sampling Error Ranges</vt:lpstr>
      <vt:lpstr>Model Application</vt:lpstr>
      <vt:lpstr>Caveats and Future Work</vt:lpstr>
      <vt:lpstr>Thank you…</vt:lpstr>
    </vt:vector>
  </TitlesOfParts>
  <Company>Resource Systems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Nikhil Sikka</dc:creator>
  <cp:lastModifiedBy>Thomas J. Adler</cp:lastModifiedBy>
  <cp:revision>30</cp:revision>
  <dcterms:created xsi:type="dcterms:W3CDTF">2015-05-11T13:44:55Z</dcterms:created>
  <dcterms:modified xsi:type="dcterms:W3CDTF">2015-05-19T17:21:33Z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