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handoutMasterIdLst>
    <p:handoutMasterId r:id="rId18"/>
  </p:handoutMasterIdLst>
  <p:sldIdLst>
    <p:sldId id="264" r:id="rId2"/>
    <p:sldId id="259" r:id="rId3"/>
    <p:sldId id="260" r:id="rId4"/>
    <p:sldId id="273" r:id="rId5"/>
    <p:sldId id="274" r:id="rId6"/>
    <p:sldId id="275" r:id="rId7"/>
    <p:sldId id="276" r:id="rId8"/>
    <p:sldId id="290" r:id="rId9"/>
    <p:sldId id="291" r:id="rId10"/>
    <p:sldId id="283" r:id="rId11"/>
    <p:sldId id="278" r:id="rId12"/>
    <p:sldId id="281" r:id="rId13"/>
    <p:sldId id="280" r:id="rId14"/>
    <p:sldId id="284" r:id="rId15"/>
    <p:sldId id="286"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571" autoAdjust="0"/>
    <p:restoredTop sz="94660"/>
  </p:normalViewPr>
  <p:slideViewPr>
    <p:cSldViewPr showGuides="1">
      <p:cViewPr>
        <p:scale>
          <a:sx n="100" d="100"/>
          <a:sy n="100" d="100"/>
        </p:scale>
        <p:origin x="-972" y="186"/>
      </p:cViewPr>
      <p:guideLst>
        <p:guide orient="horz" pos="999"/>
        <p:guide orient="horz" pos="1991"/>
        <p:guide orient="horz" pos="2983"/>
        <p:guide orient="horz" pos="3974"/>
        <p:guide pos="1356"/>
        <p:guide pos="2711"/>
        <p:guide pos="4065"/>
        <p:guide pos="54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Existing!$D$42</c:f>
              <c:strCache>
                <c:ptCount val="1"/>
                <c:pt idx="0">
                  <c:v>Observation</c:v>
                </c:pt>
              </c:strCache>
            </c:strRef>
          </c:tx>
          <c:cat>
            <c:strRef>
              <c:f>Existing!$B$43:$B$55</c:f>
              <c:strCache>
                <c:ptCount val="13"/>
                <c:pt idx="0">
                  <c:v>White River Junction</c:v>
                </c:pt>
                <c:pt idx="1">
                  <c:v>Windsor,VT</c:v>
                </c:pt>
                <c:pt idx="2">
                  <c:v>Claremont</c:v>
                </c:pt>
                <c:pt idx="3">
                  <c:v>Bellow Falls</c:v>
                </c:pt>
                <c:pt idx="4">
                  <c:v>Brattleboro</c:v>
                </c:pt>
                <c:pt idx="5">
                  <c:v>Springfield </c:v>
                </c:pt>
                <c:pt idx="6">
                  <c:v>Windsor Locks</c:v>
                </c:pt>
                <c:pt idx="7">
                  <c:v>Windsor,CT</c:v>
                </c:pt>
                <c:pt idx="8">
                  <c:v>Hartford</c:v>
                </c:pt>
                <c:pt idx="9">
                  <c:v>Berlin</c:v>
                </c:pt>
                <c:pt idx="10">
                  <c:v>Meriden</c:v>
                </c:pt>
                <c:pt idx="11">
                  <c:v>Wallingford</c:v>
                </c:pt>
                <c:pt idx="12">
                  <c:v>Bridgeport</c:v>
                </c:pt>
              </c:strCache>
            </c:strRef>
          </c:cat>
          <c:val>
            <c:numRef>
              <c:f>Existing!$D$43:$D$55</c:f>
              <c:numCache>
                <c:formatCode>0</c:formatCode>
                <c:ptCount val="13"/>
                <c:pt idx="0" formatCode="#,##0">
                  <c:v>21.205479452054796</c:v>
                </c:pt>
                <c:pt idx="1">
                  <c:v>1.5424657534246575</c:v>
                </c:pt>
                <c:pt idx="2">
                  <c:v>2.908219178082192</c:v>
                </c:pt>
                <c:pt idx="3">
                  <c:v>6.5397260273972604</c:v>
                </c:pt>
                <c:pt idx="4">
                  <c:v>25.563013698630137</c:v>
                </c:pt>
                <c:pt idx="5">
                  <c:v>194.3931506849315</c:v>
                </c:pt>
                <c:pt idx="6">
                  <c:v>25.63150684931507</c:v>
                </c:pt>
                <c:pt idx="7">
                  <c:v>18.13013698630137</c:v>
                </c:pt>
                <c:pt idx="8">
                  <c:v>256.65342465753423</c:v>
                </c:pt>
                <c:pt idx="9">
                  <c:v>35.060273972602737</c:v>
                </c:pt>
                <c:pt idx="10">
                  <c:v>48.595890410958901</c:v>
                </c:pt>
                <c:pt idx="11">
                  <c:v>23.37123287671233</c:v>
                </c:pt>
                <c:pt idx="12">
                  <c:v>110.01232876712329</c:v>
                </c:pt>
              </c:numCache>
            </c:numRef>
          </c:val>
          <c:smooth val="0"/>
        </c:ser>
        <c:ser>
          <c:idx val="1"/>
          <c:order val="1"/>
          <c:tx>
            <c:strRef>
              <c:f>Existing!$C$42</c:f>
              <c:strCache>
                <c:ptCount val="1"/>
                <c:pt idx="0">
                  <c:v>Forecasts</c:v>
                </c:pt>
              </c:strCache>
            </c:strRef>
          </c:tx>
          <c:cat>
            <c:strRef>
              <c:f>Existing!$B$43:$B$55</c:f>
              <c:strCache>
                <c:ptCount val="13"/>
                <c:pt idx="0">
                  <c:v>White River Junction</c:v>
                </c:pt>
                <c:pt idx="1">
                  <c:v>Windsor,VT</c:v>
                </c:pt>
                <c:pt idx="2">
                  <c:v>Claremont</c:v>
                </c:pt>
                <c:pt idx="3">
                  <c:v>Bellow Falls</c:v>
                </c:pt>
                <c:pt idx="4">
                  <c:v>Brattleboro</c:v>
                </c:pt>
                <c:pt idx="5">
                  <c:v>Springfield </c:v>
                </c:pt>
                <c:pt idx="6">
                  <c:v>Windsor Locks</c:v>
                </c:pt>
                <c:pt idx="7">
                  <c:v>Windsor,CT</c:v>
                </c:pt>
                <c:pt idx="8">
                  <c:v>Hartford</c:v>
                </c:pt>
                <c:pt idx="9">
                  <c:v>Berlin</c:v>
                </c:pt>
                <c:pt idx="10">
                  <c:v>Meriden</c:v>
                </c:pt>
                <c:pt idx="11">
                  <c:v>Wallingford</c:v>
                </c:pt>
                <c:pt idx="12">
                  <c:v>Bridgeport</c:v>
                </c:pt>
              </c:strCache>
            </c:strRef>
          </c:cat>
          <c:val>
            <c:numRef>
              <c:f>Existing!$C$43:$C$55</c:f>
              <c:numCache>
                <c:formatCode>#,##0</c:formatCode>
                <c:ptCount val="13"/>
                <c:pt idx="0">
                  <c:v>8.8268070494292381</c:v>
                </c:pt>
                <c:pt idx="1">
                  <c:v>3.6929918856680253</c:v>
                </c:pt>
                <c:pt idx="2">
                  <c:v>6.1180626789586841</c:v>
                </c:pt>
                <c:pt idx="3">
                  <c:v>5.0257652899710177</c:v>
                </c:pt>
                <c:pt idx="4">
                  <c:v>7.9040741435564845</c:v>
                </c:pt>
                <c:pt idx="5">
                  <c:v>194.39315068493144</c:v>
                </c:pt>
                <c:pt idx="6">
                  <c:v>35.913088307820232</c:v>
                </c:pt>
                <c:pt idx="7">
                  <c:v>36.993580100550403</c:v>
                </c:pt>
                <c:pt idx="8">
                  <c:v>256.65342465753423</c:v>
                </c:pt>
                <c:pt idx="9">
                  <c:v>61.47175631106365</c:v>
                </c:pt>
                <c:pt idx="10">
                  <c:v>45.521074955923289</c:v>
                </c:pt>
                <c:pt idx="11">
                  <c:v>40.125028037582318</c:v>
                </c:pt>
                <c:pt idx="12">
                  <c:v>60.631225630317552</c:v>
                </c:pt>
              </c:numCache>
            </c:numRef>
          </c:val>
          <c:smooth val="0"/>
        </c:ser>
        <c:dLbls>
          <c:showLegendKey val="0"/>
          <c:showVal val="0"/>
          <c:showCatName val="0"/>
          <c:showSerName val="0"/>
          <c:showPercent val="0"/>
          <c:showBubbleSize val="0"/>
        </c:dLbls>
        <c:marker val="1"/>
        <c:smooth val="0"/>
        <c:axId val="38153216"/>
        <c:axId val="38822656"/>
      </c:lineChart>
      <c:catAx>
        <c:axId val="38153216"/>
        <c:scaling>
          <c:orientation val="minMax"/>
        </c:scaling>
        <c:delete val="0"/>
        <c:axPos val="b"/>
        <c:majorTickMark val="none"/>
        <c:minorTickMark val="none"/>
        <c:tickLblPos val="nextTo"/>
        <c:crossAx val="38822656"/>
        <c:crosses val="autoZero"/>
        <c:auto val="1"/>
        <c:lblAlgn val="ctr"/>
        <c:lblOffset val="100"/>
        <c:noMultiLvlLbl val="0"/>
      </c:catAx>
      <c:valAx>
        <c:axId val="38822656"/>
        <c:scaling>
          <c:orientation val="minMax"/>
        </c:scaling>
        <c:delete val="0"/>
        <c:axPos val="l"/>
        <c:majorGridlines/>
        <c:title>
          <c:tx>
            <c:rich>
              <a:bodyPr/>
              <a:lstStyle/>
              <a:p>
                <a:pPr>
                  <a:defRPr/>
                </a:pPr>
                <a:r>
                  <a:rPr lang="en-US" sz="1200"/>
                  <a:t>Daily Boardings</a:t>
                </a:r>
              </a:p>
            </c:rich>
          </c:tx>
          <c:layout/>
          <c:overlay val="0"/>
        </c:title>
        <c:numFmt formatCode="#,##0" sourceLinked="1"/>
        <c:majorTickMark val="none"/>
        <c:minorTickMark val="none"/>
        <c:tickLblPos val="nextTo"/>
        <c:crossAx val="38153216"/>
        <c:crosses val="autoZero"/>
        <c:crossBetween val="between"/>
      </c:valAx>
      <c:dTable>
        <c:showHorzBorder val="1"/>
        <c:showVertBorder val="1"/>
        <c:showOutline val="1"/>
        <c:showKeys val="1"/>
        <c:spPr>
          <a:noFill/>
          <a:ln w="9525">
            <a:solidFill>
              <a:schemeClr val="tx2">
                <a:lumMod val="20000"/>
                <a:lumOff val="80000"/>
              </a:schemeClr>
            </a:solidFill>
          </a:ln>
        </c:spPr>
        <c:txPr>
          <a:bodyPr/>
          <a:lstStyle/>
          <a:p>
            <a:pPr rtl="0">
              <a:defRPr sz="900"/>
            </a:pPr>
            <a:endParaRPr lang="en-US"/>
          </a:p>
        </c:txPr>
      </c:dTable>
      <c:spPr>
        <a:solidFill>
          <a:schemeClr val="bg1">
            <a:lumMod val="95000"/>
          </a:schemeClr>
        </a:solidFill>
      </c:spPr>
    </c:plotArea>
    <c:plotVisOnly val="1"/>
    <c:dispBlanksAs val="gap"/>
    <c:showDLblsOverMax val="0"/>
  </c:chart>
  <c:spPr>
    <a:solidFill>
      <a:schemeClr val="accent1">
        <a:lumMod val="60000"/>
        <a:lumOff val="40000"/>
      </a:schemeClr>
    </a:solidFill>
    <a:ln>
      <a:solidFill>
        <a:schemeClr val="tx1"/>
      </a:solidFill>
    </a:ln>
  </c:spPr>
  <c:txPr>
    <a:bodyPr/>
    <a:lstStyle/>
    <a:p>
      <a:pPr>
        <a:defRPr>
          <a:solidFill>
            <a:sysClr val="windowText" lastClr="000000"/>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BE6F26-EA28-4181-A0D5-E140B173DCDD}" type="datetimeFigureOut">
              <a:rPr lang="en-US" smtClean="0"/>
              <a:t>5/19/2015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BAB97C-7FCF-4D5D-AA65-BA38847976C8}" type="slidenum">
              <a:rPr lang="en-US" smtClean="0"/>
              <a:t>‹#›</a:t>
            </a:fld>
            <a:endParaRPr lang="en-US"/>
          </a:p>
        </p:txBody>
      </p:sp>
    </p:spTree>
    <p:extLst>
      <p:ext uri="{BB962C8B-B14F-4D97-AF65-F5344CB8AC3E}">
        <p14:creationId xmlns:p14="http://schemas.microsoft.com/office/powerpoint/2010/main" val="24309883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sp>
          <p:nvSpPr>
            <p:cNvPr id="24" name="Rectangle 23"/>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p:cNvSpPr>
              <a:spLocks noEditPoints="1"/>
            </p:cNvSpPr>
            <p:nvPr userDrawn="1"/>
          </p:nvSpPr>
          <p:spPr bwMode="auto">
            <a:xfrm>
              <a:off x="4032676" y="313134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grpSp>
    </p:spTree>
    <p:extLst>
      <p:ext uri="{BB962C8B-B14F-4D97-AF65-F5344CB8AC3E}">
        <p14:creationId xmlns:p14="http://schemas.microsoft.com/office/powerpoint/2010/main" val="1319370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3166973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42237397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38160399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1"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107668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5"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1327597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Header Content C">
    <p:spTree>
      <p:nvGrpSpPr>
        <p:cNvPr id="1" name=""/>
        <p:cNvGrpSpPr/>
        <p:nvPr/>
      </p:nvGrpSpPr>
      <p:grpSpPr>
        <a:xfrm>
          <a:off x="0" y="0"/>
          <a:ext cx="0" cy="0"/>
          <a:chOff x="0" y="0"/>
          <a:chExt cx="0" cy="0"/>
        </a:xfrm>
      </p:grpSpPr>
      <p:sp>
        <p:nvSpPr>
          <p:cNvPr id="8"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8616005"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3"/>
          <p:cNvSpPr>
            <a:spLocks noGrp="1"/>
          </p:cNvSpPr>
          <p:nvPr>
            <p:ph type="title" hasCustomPrompt="1"/>
          </p:nvPr>
        </p:nvSpPr>
        <p:spPr>
          <a:xfrm>
            <a:off x="0" y="0"/>
            <a:ext cx="860425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81385830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Content D">
    <p:spTree>
      <p:nvGrpSpPr>
        <p:cNvPr id="1" name=""/>
        <p:cNvGrpSpPr/>
        <p:nvPr/>
      </p:nvGrpSpPr>
      <p:grpSpPr>
        <a:xfrm>
          <a:off x="0" y="0"/>
          <a:ext cx="0" cy="0"/>
          <a:chOff x="0" y="0"/>
          <a:chExt cx="0" cy="0"/>
        </a:xfrm>
      </p:grpSpPr>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33762914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eader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21365008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17712226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Content A">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1142269"/>
            <a:ext cx="4309593"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303713" y="1142269"/>
            <a:ext cx="4840287"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303713" y="0"/>
            <a:ext cx="4840288"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Tree>
    <p:extLst>
      <p:ext uri="{BB962C8B-B14F-4D97-AF65-F5344CB8AC3E}">
        <p14:creationId xmlns:p14="http://schemas.microsoft.com/office/powerpoint/2010/main" val="97924951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3" y="1"/>
            <a:ext cx="4300537" cy="630872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4303713" cy="317288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8604250" y="3172886"/>
            <a:ext cx="539750" cy="313583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1" y="6308725"/>
            <a:ext cx="4303713" cy="549193"/>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17020" y="3435349"/>
            <a:ext cx="4178755" cy="200660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3" name="Freeform 6"/>
          <p:cNvSpPr>
            <a:spLocks noChangeAspect="1" noEditPoints="1"/>
          </p:cNvSpPr>
          <p:nvPr userDrawn="1"/>
        </p:nvSpPr>
        <p:spPr bwMode="auto">
          <a:xfrm>
            <a:off x="387352" y="5738316"/>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spTree>
    <p:extLst>
      <p:ext uri="{BB962C8B-B14F-4D97-AF65-F5344CB8AC3E}">
        <p14:creationId xmlns:p14="http://schemas.microsoft.com/office/powerpoint/2010/main" val="335811946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Content B">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1755" y="1142269"/>
            <a:ext cx="4309593"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572000" y="1142269"/>
            <a:ext cx="4572000"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571999" y="0"/>
            <a:ext cx="4572001"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
        <p:nvSpPr>
          <p:cNvPr id="7"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2"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3"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3143609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096304"/>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903364"/>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4251"/>
            <a:ext cx="4303713"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7700918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094328"/>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901388"/>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2275"/>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4308463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90598"/>
            <a:ext cx="860425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7658"/>
            <a:ext cx="861600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455"/>
            <a:ext cx="8604250" cy="1164167"/>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5"/>
            <a:ext cx="539750" cy="368511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45210525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84498"/>
            <a:ext cx="914326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1558"/>
            <a:ext cx="915575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7555"/>
            <a:ext cx="9143264"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95691078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Content C">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7" name="Text Placeholder 4"/>
          <p:cNvSpPr>
            <a:spLocks noGrp="1"/>
          </p:cNvSpPr>
          <p:nvPr>
            <p:ph type="body" sz="quarter" idx="15" hasCustomPrompt="1"/>
          </p:nvPr>
        </p:nvSpPr>
        <p:spPr>
          <a:xfrm>
            <a:off x="1" y="1086945"/>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4005"/>
            <a:ext cx="4315468"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5108"/>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6945"/>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4005"/>
            <a:ext cx="4841719"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9060"/>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Tree>
    <p:extLst>
      <p:ext uri="{BB962C8B-B14F-4D97-AF65-F5344CB8AC3E}">
        <p14:creationId xmlns:p14="http://schemas.microsoft.com/office/powerpoint/2010/main" val="336604686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Content D">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5552"/>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2612"/>
            <a:ext cx="4315468"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6501"/>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5552"/>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2612"/>
            <a:ext cx="4841719"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7667"/>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
        <p:nvSpPr>
          <p:cNvPr id="10"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6"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0445072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307554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4760384"/>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04600131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900641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4840659"/>
            <a:ext cx="4688256"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0890" y="3160713"/>
            <a:ext cx="2151063" cy="3697287"/>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4303713" cy="31988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3377794"/>
            <a:ext cx="4688256" cy="1478593"/>
          </a:xfrm>
        </p:spPr>
        <p:txBody>
          <a:bodyPr>
            <a:noAutofit/>
          </a:bodyPr>
          <a:lstStyle>
            <a:lvl1pPr>
              <a:lnSpc>
                <a:spcPts val="3200"/>
              </a:lnSpc>
              <a:defRPr sz="3200"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4133169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7199466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2" name="Picture Placeholder 14"/>
          <p:cNvSpPr>
            <a:spLocks noGrp="1"/>
          </p:cNvSpPr>
          <p:nvPr>
            <p:ph type="pic" sz="quarter" idx="41" hasCustomPrompt="1"/>
          </p:nvPr>
        </p:nvSpPr>
        <p:spPr>
          <a:xfrm>
            <a:off x="12954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3" name="Text Placeholder 3"/>
          <p:cNvSpPr>
            <a:spLocks noGrp="1"/>
          </p:cNvSpPr>
          <p:nvPr>
            <p:ph type="body" sz="quarter" idx="42" hasCustomPrompt="1"/>
          </p:nvPr>
        </p:nvSpPr>
        <p:spPr>
          <a:xfrm>
            <a:off x="12954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4" name="Picture Placeholder 14"/>
          <p:cNvSpPr>
            <a:spLocks noGrp="1"/>
          </p:cNvSpPr>
          <p:nvPr>
            <p:ph type="pic" sz="quarter" idx="43" hasCustomPrompt="1"/>
          </p:nvPr>
        </p:nvSpPr>
        <p:spPr>
          <a:xfrm>
            <a:off x="238315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4" hasCustomPrompt="1"/>
          </p:nvPr>
        </p:nvSpPr>
        <p:spPr>
          <a:xfrm>
            <a:off x="463677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6" name="Picture Placeholder 14"/>
          <p:cNvSpPr>
            <a:spLocks noGrp="1"/>
          </p:cNvSpPr>
          <p:nvPr>
            <p:ph type="pic" sz="quarter" idx="45" hasCustomPrompt="1"/>
          </p:nvPr>
        </p:nvSpPr>
        <p:spPr>
          <a:xfrm>
            <a:off x="689038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7" name="Text Placeholder 3"/>
          <p:cNvSpPr>
            <a:spLocks noGrp="1"/>
          </p:cNvSpPr>
          <p:nvPr>
            <p:ph type="body" sz="quarter" idx="46" hasCustomPrompt="1"/>
          </p:nvPr>
        </p:nvSpPr>
        <p:spPr>
          <a:xfrm>
            <a:off x="238315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7" hasCustomPrompt="1"/>
          </p:nvPr>
        </p:nvSpPr>
        <p:spPr>
          <a:xfrm>
            <a:off x="463677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9" name="Text Placeholder 3"/>
          <p:cNvSpPr>
            <a:spLocks noGrp="1"/>
          </p:cNvSpPr>
          <p:nvPr>
            <p:ph type="body" sz="quarter" idx="48" hasCustomPrompt="1"/>
          </p:nvPr>
        </p:nvSpPr>
        <p:spPr>
          <a:xfrm>
            <a:off x="689038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70484243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Slide 4">
    <p:bg>
      <p:bgPr>
        <a:solidFill>
          <a:schemeClr val="bg2"/>
        </a:solidFill>
        <a:effectLst/>
      </p:bgPr>
    </p:bg>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1571" y="-1058"/>
            <a:ext cx="4222903" cy="3161772"/>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1"/>
            <a:ext cx="4303716" cy="3161772"/>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9" y="3198570"/>
            <a:ext cx="2072605" cy="3110156"/>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198571"/>
            <a:ext cx="2152649"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3198571"/>
            <a:ext cx="2111618"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3198571"/>
            <a:ext cx="2110412"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1" name="Picture Placeholder 4"/>
          <p:cNvSpPr>
            <a:spLocks noGrp="1"/>
          </p:cNvSpPr>
          <p:nvPr>
            <p:ph type="pic" sz="quarter" idx="58"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Rectangle 23"/>
          <p:cNvSpPr/>
          <p:nvPr/>
        </p:nvSpPr>
        <p:spPr>
          <a:xfrm>
            <a:off x="0" y="6308725"/>
            <a:ext cx="9144000" cy="5492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 Placeholder 3"/>
          <p:cNvSpPr>
            <a:spLocks noGrp="1"/>
          </p:cNvSpPr>
          <p:nvPr>
            <p:ph type="body" sz="quarter" idx="34" hasCustomPrompt="1"/>
          </p:nvPr>
        </p:nvSpPr>
        <p:spPr>
          <a:xfrm>
            <a:off x="0" y="6429049"/>
            <a:ext cx="2152650"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1" y="6429049"/>
            <a:ext cx="2149475"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1"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4"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24585184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1"/>
            <a:ext cx="4303714" cy="630872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6308725"/>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08726"/>
            <a:ext cx="4303714" cy="549274"/>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756744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3160713"/>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3198569"/>
            <a:ext cx="26542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69"/>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69"/>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3198570"/>
            <a:ext cx="21104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1271903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3198570"/>
            <a:ext cx="4803686" cy="3659430"/>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1"/>
            <a:ext cx="2654212"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72"/>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72"/>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1"/>
            <a:ext cx="2110413"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308549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4651002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827003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2329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37" name="Rectangle 3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0"/>
              <a:ext cx="9144000" cy="6858000"/>
              <a:chOff x="0" y="0"/>
              <a:chExt cx="9144000" cy="5143500"/>
            </a:xfrm>
          </p:grpSpPr>
          <p:sp>
            <p:nvSpPr>
              <p:cNvPr id="27" name="TextBox 26"/>
              <p:cNvSpPr txBox="1"/>
              <p:nvPr/>
            </p:nvSpPr>
            <p:spPr>
              <a:xfrm>
                <a:off x="819293" y="1189170"/>
                <a:ext cx="482824" cy="207749"/>
              </a:xfrm>
              <a:prstGeom prst="rect">
                <a:avLst/>
              </a:prstGeom>
              <a:noFill/>
              <a:ln>
                <a:noFill/>
              </a:ln>
            </p:spPr>
            <p:txBody>
              <a:bodyPr wrap="none" rtlCol="0">
                <a:spAutoFit/>
              </a:bodyPr>
              <a:lstStyle/>
              <a:p>
                <a:r>
                  <a:rPr lang="en-US" sz="1200" b="1" dirty="0" smtClean="0">
                    <a:solidFill>
                      <a:srgbClr val="000000"/>
                    </a:solidFill>
                    <a:latin typeface="+mj-lt"/>
                  </a:rPr>
                  <a:t>2.02</a:t>
                </a:r>
                <a:endParaRPr lang="en-US" sz="1200" b="1" dirty="0">
                  <a:solidFill>
                    <a:srgbClr val="000000"/>
                  </a:solidFill>
                  <a:latin typeface="+mj-lt"/>
                </a:endParaRPr>
              </a:p>
            </p:txBody>
          </p:sp>
          <p:sp>
            <p:nvSpPr>
              <p:cNvPr id="28" name="TextBox 27"/>
              <p:cNvSpPr txBox="1"/>
              <p:nvPr/>
            </p:nvSpPr>
            <p:spPr>
              <a:xfrm>
                <a:off x="819293" y="2379663"/>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29" name="TextBox 28"/>
              <p:cNvSpPr txBox="1"/>
              <p:nvPr/>
            </p:nvSpPr>
            <p:spPr>
              <a:xfrm>
                <a:off x="819293" y="3551078"/>
                <a:ext cx="482824" cy="207749"/>
              </a:xfrm>
              <a:prstGeom prst="rect">
                <a:avLst/>
              </a:prstGeom>
              <a:noFill/>
              <a:ln>
                <a:noFill/>
              </a:ln>
            </p:spPr>
            <p:txBody>
              <a:bodyPr wrap="none" rtlCol="0">
                <a:spAutoFit/>
              </a:bodyPr>
              <a:lstStyle/>
              <a:p>
                <a:r>
                  <a:rPr lang="en-US" sz="1200" b="1" dirty="0" smtClean="0">
                    <a:solidFill>
                      <a:srgbClr val="000000"/>
                    </a:solidFill>
                    <a:latin typeface="+mj-lt"/>
                  </a:rPr>
                  <a:t>1.43</a:t>
                </a:r>
              </a:p>
            </p:txBody>
          </p:sp>
          <p:sp>
            <p:nvSpPr>
              <p:cNvPr id="31" name="TextBox 30"/>
              <p:cNvSpPr txBox="1"/>
              <p:nvPr/>
            </p:nvSpPr>
            <p:spPr>
              <a:xfrm>
                <a:off x="8620966"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4.41</a:t>
                </a:r>
                <a:endParaRPr lang="en-US" sz="1200" b="1" dirty="0">
                  <a:solidFill>
                    <a:schemeClr val="bg1"/>
                  </a:solidFill>
                  <a:latin typeface="+mj-lt"/>
                </a:endParaRPr>
              </a:p>
            </p:txBody>
          </p:sp>
          <p:sp>
            <p:nvSpPr>
              <p:cNvPr id="32" name="TextBox 31"/>
              <p:cNvSpPr txBox="1"/>
              <p:nvPr/>
            </p:nvSpPr>
            <p:spPr>
              <a:xfrm>
                <a:off x="4303713"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0.29</a:t>
                </a:r>
                <a:endParaRPr lang="en-US" sz="1200" b="1" dirty="0">
                  <a:solidFill>
                    <a:schemeClr val="bg1"/>
                  </a:solidFill>
                  <a:latin typeface="+mj-lt"/>
                </a:endParaRPr>
              </a:p>
            </p:txBody>
          </p:sp>
          <p:sp>
            <p:nvSpPr>
              <p:cNvPr id="33" name="TextBox 32"/>
              <p:cNvSpPr txBox="1"/>
              <p:nvPr/>
            </p:nvSpPr>
            <p:spPr>
              <a:xfrm>
                <a:off x="6453188"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2.06</a:t>
                </a:r>
                <a:endParaRPr lang="en-US" sz="1200" b="1" dirty="0">
                  <a:solidFill>
                    <a:schemeClr val="bg1"/>
                  </a:solidFill>
                  <a:latin typeface="+mj-lt"/>
                </a:endParaRPr>
              </a:p>
            </p:txBody>
          </p:sp>
          <p:sp>
            <p:nvSpPr>
              <p:cNvPr id="34" name="TextBox 33"/>
              <p:cNvSpPr txBox="1"/>
              <p:nvPr/>
            </p:nvSpPr>
            <p:spPr>
              <a:xfrm>
                <a:off x="819293" y="4732031"/>
                <a:ext cx="482824" cy="207749"/>
              </a:xfrm>
              <a:prstGeom prst="rect">
                <a:avLst/>
              </a:prstGeom>
              <a:noFill/>
              <a:ln>
                <a:noFill/>
              </a:ln>
            </p:spPr>
            <p:txBody>
              <a:bodyPr wrap="none" rtlCol="0">
                <a:spAutoFit/>
              </a:bodyPr>
              <a:lstStyle/>
              <a:p>
                <a:r>
                  <a:rPr lang="en-US" sz="1200" b="1" dirty="0" smtClean="0">
                    <a:solidFill>
                      <a:srgbClr val="000000"/>
                    </a:solidFill>
                    <a:latin typeface="+mj-lt"/>
                  </a:rPr>
                  <a:t>3.15</a:t>
                </a:r>
                <a:endParaRPr lang="en-US" sz="1200" b="1" dirty="0">
                  <a:solidFill>
                    <a:srgbClr val="000000"/>
                  </a:solidFill>
                  <a:latin typeface="+mj-lt"/>
                </a:endParaRPr>
              </a:p>
            </p:txBody>
          </p:sp>
          <p:sp>
            <p:nvSpPr>
              <p:cNvPr id="35" name="TextBox 34"/>
              <p:cNvSpPr txBox="1"/>
              <p:nvPr/>
            </p:nvSpPr>
            <p:spPr>
              <a:xfrm>
                <a:off x="2152485"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2.65</a:t>
                </a:r>
                <a:endParaRPr lang="en-US" sz="1200" b="1" dirty="0">
                  <a:solidFill>
                    <a:schemeClr val="bg1"/>
                  </a:solidFill>
                  <a:latin typeface="+mj-lt"/>
                </a:endParaRPr>
              </a:p>
            </p:txBody>
          </p:sp>
          <p:sp>
            <p:nvSpPr>
              <p:cNvPr id="48" name="TextBox 47"/>
              <p:cNvSpPr txBox="1"/>
              <p:nvPr userDrawn="1"/>
            </p:nvSpPr>
            <p:spPr>
              <a:xfrm>
                <a:off x="8620966"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4.41</a:t>
                </a:r>
                <a:endParaRPr lang="en-US" sz="1200" b="1" dirty="0">
                  <a:solidFill>
                    <a:srgbClr val="000000"/>
                  </a:solidFill>
                  <a:latin typeface="+mj-lt"/>
                </a:endParaRPr>
              </a:p>
            </p:txBody>
          </p:sp>
          <p:sp>
            <p:nvSpPr>
              <p:cNvPr id="49" name="TextBox 48"/>
              <p:cNvSpPr txBox="1"/>
              <p:nvPr userDrawn="1"/>
            </p:nvSpPr>
            <p:spPr>
              <a:xfrm>
                <a:off x="4303713"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50" name="TextBox 49"/>
              <p:cNvSpPr txBox="1"/>
              <p:nvPr userDrawn="1"/>
            </p:nvSpPr>
            <p:spPr>
              <a:xfrm>
                <a:off x="6453188"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2.06</a:t>
                </a:r>
                <a:endParaRPr lang="en-US" sz="1200" b="1" dirty="0">
                  <a:solidFill>
                    <a:srgbClr val="000000"/>
                  </a:solidFill>
                  <a:latin typeface="+mj-lt"/>
                </a:endParaRPr>
              </a:p>
            </p:txBody>
          </p:sp>
          <p:sp>
            <p:nvSpPr>
              <p:cNvPr id="52" name="TextBox 51"/>
              <p:cNvSpPr txBox="1"/>
              <p:nvPr userDrawn="1"/>
            </p:nvSpPr>
            <p:spPr>
              <a:xfrm>
                <a:off x="2152485"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2.65</a:t>
                </a:r>
                <a:endParaRPr lang="en-US" sz="1200" b="1" dirty="0">
                  <a:solidFill>
                    <a:srgbClr val="000000"/>
                  </a:solidFill>
                  <a:latin typeface="+mj-lt"/>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12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5107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3203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2234220" cy="1641814"/>
              </a:xfrm>
              <a:prstGeom prst="rect">
                <a:avLst/>
              </a:prstGeom>
              <a:noFill/>
              <a:ln>
                <a:noFill/>
              </a:ln>
            </p:spPr>
          </p:pic>
          <p:sp>
            <p:nvSpPr>
              <p:cNvPr id="62" name="TextBox 61"/>
              <p:cNvSpPr txBox="1"/>
              <p:nvPr userDrawn="1"/>
            </p:nvSpPr>
            <p:spPr>
              <a:xfrm>
                <a:off x="4725620" y="1035550"/>
                <a:ext cx="4186145" cy="2723822"/>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REPOSITION OR</a:t>
                </a:r>
                <a:r>
                  <a:rPr lang="en-US" sz="1600" b="1" baseline="0" dirty="0" smtClean="0">
                    <a:solidFill>
                      <a:srgbClr val="000000"/>
                    </a:solidFill>
                  </a:rPr>
                  <a:t> CREATE GUIDES ON GRID</a:t>
                </a:r>
                <a:endParaRPr lang="en-US" sz="1600" b="1" dirty="0" smtClean="0">
                  <a:solidFill>
                    <a:srgbClr val="000000"/>
                  </a:solidFill>
                </a:endParaRP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smtClean="0">
                    <a:solidFill>
                      <a:srgbClr val="000000"/>
                    </a:solidFill>
                  </a:rPr>
                  <a:t>Turn on Snap to Grid</a:t>
                </a:r>
              </a:p>
              <a:p>
                <a:pPr marL="342900" indent="-342900">
                  <a:buFont typeface="+mj-lt"/>
                  <a:buAutoNum type="arabicPeriod"/>
                </a:pPr>
                <a:r>
                  <a:rPr lang="en-US" sz="1600" baseline="0" dirty="0" smtClean="0">
                    <a:solidFill>
                      <a:srgbClr val="000000"/>
                    </a:solidFill>
                  </a:rPr>
                  <a:t>Set grid settings to 1/24” or .042”</a:t>
                </a:r>
              </a:p>
              <a:p>
                <a:pPr marL="342900" indent="-342900">
                  <a:buFont typeface="+mj-lt"/>
                  <a:buAutoNum type="arabicPeriod"/>
                </a:pPr>
                <a:r>
                  <a:rPr lang="en-US" sz="1600" baseline="0" dirty="0" smtClean="0">
                    <a:solidFill>
                      <a:srgbClr val="000000"/>
                    </a:solidFill>
                  </a:rPr>
                  <a:t>Turn on both Guide Settings</a:t>
                </a:r>
              </a:p>
              <a:p>
                <a:pPr marL="342900" indent="-342900">
                  <a:buFont typeface="+mj-lt"/>
                  <a:buAutoNum type="arabicPeriod"/>
                </a:pPr>
                <a:r>
                  <a:rPr lang="en-US" sz="1600" baseline="0" dirty="0" smtClean="0">
                    <a:solidFill>
                      <a:srgbClr val="000000"/>
                    </a:solidFill>
                  </a:rPr>
                  <a:t>Use the lines and grey measurements on this slide to position guides</a:t>
                </a:r>
              </a:p>
              <a:p>
                <a:pPr marL="342900" indent="-342900">
                  <a:buFont typeface="+mj-lt"/>
                  <a:buAutoNum type="arabicPeriod"/>
                </a:pPr>
                <a:r>
                  <a:rPr lang="en-US" sz="1600" baseline="0" dirty="0" smtClean="0">
                    <a:solidFill>
                      <a:srgbClr val="000000"/>
                    </a:solidFill>
                  </a:rPr>
                  <a:t>To move guides, click on guide outside of slide in grey area and drag to position.</a:t>
                </a:r>
              </a:p>
              <a:p>
                <a:pPr marL="342900" indent="-342900">
                  <a:buFont typeface="+mj-lt"/>
                  <a:buAutoNum type="arabicPeriod"/>
                </a:pPr>
                <a:r>
                  <a:rPr lang="en-US" sz="1600" baseline="0" dirty="0" smtClean="0">
                    <a:solidFill>
                      <a:srgbClr val="000000"/>
                    </a:solidFill>
                  </a:rPr>
                  <a:t>To add new guides, click on a guide outside of slide in grey area while holding CTRL and drag </a:t>
                </a:r>
                <a:br>
                  <a:rPr lang="en-US" sz="1600" baseline="0" dirty="0" smtClean="0">
                    <a:solidFill>
                      <a:srgbClr val="000000"/>
                    </a:solidFill>
                  </a:rPr>
                </a:br>
                <a:r>
                  <a:rPr lang="en-US" sz="1600" baseline="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18482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3160712"/>
            <a:ext cx="2151062" cy="31480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1" y="2"/>
            <a:ext cx="4294981"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 name="Rectangle 1"/>
          <p:cNvSpPr/>
          <p:nvPr/>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03713" y="6347885"/>
            <a:ext cx="2143918"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23" hasCustomPrompt="1"/>
          </p:nvPr>
        </p:nvSpPr>
        <p:spPr>
          <a:xfrm>
            <a:off x="2152651" y="6308725"/>
            <a:ext cx="2151063" cy="554061"/>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0" name="Rectangle 9"/>
          <p:cNvSpPr/>
          <p:nvPr userDrawn="1"/>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303713" y="6308725"/>
            <a:ext cx="2143918" cy="549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ChangeAspect="1" noEditPoints="1"/>
          </p:cNvSpPr>
          <p:nvPr userDrawn="1"/>
        </p:nvSpPr>
        <p:spPr bwMode="auto">
          <a:xfrm>
            <a:off x="5455315" y="365943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2015 HDR, all rights reserved.</a:t>
            </a:r>
          </a:p>
        </p:txBody>
      </p:sp>
    </p:spTree>
    <p:extLst>
      <p:ext uri="{BB962C8B-B14F-4D97-AF65-F5344CB8AC3E}">
        <p14:creationId xmlns:p14="http://schemas.microsoft.com/office/powerpoint/2010/main" val="428362639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604525" y="6501400"/>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08075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5357035"/>
            <a:ext cx="8103180"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3941068"/>
            <a:ext cx="8103180" cy="1478593"/>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2243051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8" y="1205773"/>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1332302"/>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48" name="Text Placeholder 4"/>
          <p:cNvSpPr>
            <a:spLocks noGrp="1"/>
          </p:cNvSpPr>
          <p:nvPr>
            <p:ph type="body" sz="quarter" idx="25" hasCustomPrompt="1"/>
          </p:nvPr>
        </p:nvSpPr>
        <p:spPr>
          <a:xfrm>
            <a:off x="4613108" y="23251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24516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0" name="Text Placeholder 4"/>
          <p:cNvSpPr>
            <a:spLocks noGrp="1"/>
          </p:cNvSpPr>
          <p:nvPr>
            <p:ph type="body" sz="quarter" idx="27" hasCustomPrompt="1"/>
          </p:nvPr>
        </p:nvSpPr>
        <p:spPr>
          <a:xfrm>
            <a:off x="4613108" y="34427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35692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2" name="Text Placeholder 4"/>
          <p:cNvSpPr>
            <a:spLocks noGrp="1"/>
          </p:cNvSpPr>
          <p:nvPr>
            <p:ph type="body" sz="quarter" idx="29" hasCustomPrompt="1"/>
          </p:nvPr>
        </p:nvSpPr>
        <p:spPr>
          <a:xfrm>
            <a:off x="4613108" y="45603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46868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Tree>
    <p:extLst>
      <p:ext uri="{BB962C8B-B14F-4D97-AF65-F5344CB8AC3E}">
        <p14:creationId xmlns:p14="http://schemas.microsoft.com/office/powerpoint/2010/main" val="311334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5" y="1954722"/>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9"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4" name="Text Placeholder 4"/>
          <p:cNvSpPr>
            <a:spLocks noGrp="1"/>
          </p:cNvSpPr>
          <p:nvPr>
            <p:ph type="body" sz="quarter" idx="17" hasCustomPrompt="1"/>
          </p:nvPr>
        </p:nvSpPr>
        <p:spPr>
          <a:xfrm>
            <a:off x="4718835" y="30740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9"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6" name="Text Placeholder 4"/>
          <p:cNvSpPr>
            <a:spLocks noGrp="1"/>
          </p:cNvSpPr>
          <p:nvPr>
            <p:ph type="body" sz="quarter" idx="19" hasCustomPrompt="1"/>
          </p:nvPr>
        </p:nvSpPr>
        <p:spPr>
          <a:xfrm>
            <a:off x="4718835" y="41916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9"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8" name="Text Placeholder 4"/>
          <p:cNvSpPr>
            <a:spLocks noGrp="1"/>
          </p:cNvSpPr>
          <p:nvPr>
            <p:ph type="body" sz="quarter" idx="21" hasCustomPrompt="1"/>
          </p:nvPr>
        </p:nvSpPr>
        <p:spPr>
          <a:xfrm>
            <a:off x="4718835" y="53092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9"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4" name="Text Placeholder 4"/>
          <p:cNvSpPr>
            <a:spLocks noGrp="1"/>
          </p:cNvSpPr>
          <p:nvPr>
            <p:ph type="body" sz="quarter" idx="23" hasCustomPrompt="1"/>
          </p:nvPr>
        </p:nvSpPr>
        <p:spPr>
          <a:xfrm>
            <a:off x="336383" y="1954722"/>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6"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6" name="Text Placeholder 4"/>
          <p:cNvSpPr>
            <a:spLocks noGrp="1"/>
          </p:cNvSpPr>
          <p:nvPr>
            <p:ph type="body" sz="quarter" idx="25" hasCustomPrompt="1"/>
          </p:nvPr>
        </p:nvSpPr>
        <p:spPr>
          <a:xfrm>
            <a:off x="336383" y="30740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6"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9" name="Text Placeholder 4"/>
          <p:cNvSpPr>
            <a:spLocks noGrp="1"/>
          </p:cNvSpPr>
          <p:nvPr>
            <p:ph type="body" sz="quarter" idx="27" hasCustomPrompt="1"/>
          </p:nvPr>
        </p:nvSpPr>
        <p:spPr>
          <a:xfrm>
            <a:off x="336383" y="41916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6"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1" name="Text Placeholder 4"/>
          <p:cNvSpPr>
            <a:spLocks noGrp="1"/>
          </p:cNvSpPr>
          <p:nvPr>
            <p:ph type="body" sz="quarter" idx="29" hasCustomPrompt="1"/>
          </p:nvPr>
        </p:nvSpPr>
        <p:spPr>
          <a:xfrm>
            <a:off x="336383" y="53092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6"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32" name="Picture Placeholder 53"/>
          <p:cNvSpPr>
            <a:spLocks noGrp="1"/>
          </p:cNvSpPr>
          <p:nvPr>
            <p:ph type="pic" sz="quarter" idx="12" hasCustomPrompt="1"/>
          </p:nvPr>
        </p:nvSpPr>
        <p:spPr>
          <a:xfrm>
            <a:off x="4303714" y="-1"/>
            <a:ext cx="4840287"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4303713"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34351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1" y="4447954"/>
            <a:ext cx="5875965" cy="1484993"/>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8"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719069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4" name="Title 2"/>
          <p:cNvSpPr>
            <a:spLocks noGrp="1"/>
          </p:cNvSpPr>
          <p:nvPr>
            <p:ph type="title" hasCustomPrompt="1"/>
          </p:nvPr>
        </p:nvSpPr>
        <p:spPr>
          <a:xfrm>
            <a:off x="2143571" y="4447954"/>
            <a:ext cx="5875965" cy="1484993"/>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
        <p:nvSpPr>
          <p:cNvPr id="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3212645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6945"/>
            <a:ext cx="9144000" cy="1164167"/>
          </a:xfrm>
          <a:prstGeom prst="rect">
            <a:avLst/>
          </a:prstGeom>
        </p:spPr>
        <p:txBody>
          <a:bodyPr vert="horz" lIns="228600" tIns="45720" rIns="228600" bIns="45720" rtlCol="0" anchor="b" anchorCtr="0">
            <a:noAutofit/>
          </a:bodyPr>
          <a:lstStyle/>
          <a:p>
            <a:r>
              <a:rPr lang="en-US" dirty="0" smtClean="0"/>
              <a:t>Click To Add Title</a:t>
            </a:r>
            <a:endParaRPr lang="en-US" dirty="0"/>
          </a:p>
        </p:txBody>
      </p:sp>
      <p:sp>
        <p:nvSpPr>
          <p:cNvPr id="7" name="Text Placeholder 6"/>
          <p:cNvSpPr>
            <a:spLocks noGrp="1"/>
          </p:cNvSpPr>
          <p:nvPr>
            <p:ph type="body" idx="1"/>
          </p:nvPr>
        </p:nvSpPr>
        <p:spPr>
          <a:xfrm>
            <a:off x="0" y="1392172"/>
            <a:ext cx="9144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4016" r:id="rId19"/>
    <p:sldLayoutId id="2147484017" r:id="rId20"/>
    <p:sldLayoutId id="2147483996" r:id="rId21"/>
    <p:sldLayoutId id="2147483997" r:id="rId22"/>
    <p:sldLayoutId id="2147483998" r:id="rId23"/>
    <p:sldLayoutId id="2147483999" r:id="rId24"/>
    <p:sldLayoutId id="2147484014" r:id="rId25"/>
    <p:sldLayoutId id="2147484015"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 id="2147484010" r:id="rId37"/>
    <p:sldLayoutId id="2147484012" r:id="rId38"/>
    <p:sldLayoutId id="2147484018" r:id="rId39"/>
    <p:sldLayoutId id="2147484019" r:id="rId40"/>
  </p:sldLayoutIdLst>
  <p:transition>
    <p:fade/>
  </p:transition>
  <p:timing>
    <p:tnLst>
      <p:par>
        <p:cTn id="1" dur="indefinite" restart="never" nodeType="tmRoot"/>
      </p:par>
    </p:tnLst>
  </p:timing>
  <p:txStyles>
    <p:titleStyle>
      <a:lvl1pPr algn="l" defTabSz="914400" rtl="0" eaLnBrk="1" latinLnBrk="0" hangingPunct="1">
        <a:lnSpc>
          <a:spcPts val="2600"/>
        </a:lnSpc>
        <a:spcBef>
          <a:spcPct val="0"/>
        </a:spcBef>
        <a:buNone/>
        <a:defRPr sz="2400" b="1" kern="1200" cap="none"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16749" b="16749"/>
          <a:stretch>
            <a:fillRect/>
          </a:stretch>
        </p:blipFill>
        <p:spPr/>
      </p:pic>
      <p:sp>
        <p:nvSpPr>
          <p:cNvPr id="3" name="Text Placeholder 2"/>
          <p:cNvSpPr>
            <a:spLocks noGrp="1"/>
          </p:cNvSpPr>
          <p:nvPr>
            <p:ph type="body" sz="quarter" idx="15"/>
          </p:nvPr>
        </p:nvSpPr>
        <p:spPr/>
        <p:txBody>
          <a:bodyPr/>
          <a:lstStyle/>
          <a:p>
            <a:r>
              <a:rPr lang="en-US" i="1" dirty="0" smtClean="0"/>
              <a:t>Miao(Mia) Gao, Travel Demand Modeler, HDR Engineering</a:t>
            </a:r>
          </a:p>
          <a:p>
            <a:r>
              <a:rPr lang="en-US" i="1" dirty="0" smtClean="0"/>
              <a:t>Santanu Roy, Transportation Planning Manager, HDR Engineering</a:t>
            </a:r>
          </a:p>
          <a:p>
            <a:endParaRPr lang="en-US" dirty="0"/>
          </a:p>
          <a:p>
            <a:endParaRPr lang="en-US" dirty="0"/>
          </a:p>
        </p:txBody>
      </p:sp>
      <p:sp>
        <p:nvSpPr>
          <p:cNvPr id="2" name="Title 1"/>
          <p:cNvSpPr>
            <a:spLocks noGrp="1"/>
          </p:cNvSpPr>
          <p:nvPr>
            <p:ph type="title"/>
          </p:nvPr>
        </p:nvSpPr>
        <p:spPr>
          <a:xfrm>
            <a:off x="0" y="4793021"/>
            <a:ext cx="9144000" cy="769579"/>
          </a:xfrm>
        </p:spPr>
        <p:txBody>
          <a:bodyPr/>
          <a:lstStyle/>
          <a:p>
            <a:r>
              <a:rPr lang="en-US" dirty="0" smtClean="0"/>
              <a:t>Ridership Forecasting </a:t>
            </a:r>
            <a:r>
              <a:rPr lang="en-US" dirty="0"/>
              <a:t>for Central Corridor Passenger Rail Line Utilizing Cell Phone Data in Direct Demand Model </a:t>
            </a:r>
          </a:p>
        </p:txBody>
      </p:sp>
    </p:spTree>
    <p:extLst>
      <p:ext uri="{BB962C8B-B14F-4D97-AF65-F5344CB8AC3E}">
        <p14:creationId xmlns:p14="http://schemas.microsoft.com/office/powerpoint/2010/main" val="217451888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pic>
        <p:nvPicPr>
          <p:cNvPr id="12" name="Picture Placeholder 11"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95" r="2795"/>
          <a:stretch>
            <a:fillRect/>
          </a:stretch>
        </p:blipFill>
        <p:spPr/>
      </p:pic>
      <p:sp>
        <p:nvSpPr>
          <p:cNvPr id="5" name="Picture Placeholder 4"/>
          <p:cNvSpPr>
            <a:spLocks noGrp="1"/>
          </p:cNvSpPr>
          <p:nvPr>
            <p:ph type="pic" sz="quarter" idx="14"/>
          </p:nvPr>
        </p:nvSpPr>
        <p:spPr>
          <a:solidFill>
            <a:schemeClr val="accent2"/>
          </a:solidFill>
        </p:spPr>
      </p:sp>
      <p:sp>
        <p:nvSpPr>
          <p:cNvPr id="6" name="Text Placeholder 5"/>
          <p:cNvSpPr>
            <a:spLocks noGrp="1"/>
          </p:cNvSpPr>
          <p:nvPr>
            <p:ph type="body" sz="quarter" idx="16"/>
          </p:nvPr>
        </p:nvSpPr>
        <p:spPr>
          <a:xfrm>
            <a:off x="-11755" y="1143260"/>
            <a:ext cx="4309592" cy="5181340"/>
          </a:xfrm>
        </p:spPr>
        <p:txBody>
          <a:bodyPr/>
          <a:lstStyle/>
          <a:p>
            <a:pPr algn="just"/>
            <a:endParaRPr lang="en-US" dirty="0" smtClean="0"/>
          </a:p>
          <a:p>
            <a:pPr algn="just"/>
            <a:r>
              <a:rPr lang="en-US" dirty="0" smtClean="0"/>
              <a:t>The </a:t>
            </a:r>
            <a:r>
              <a:rPr lang="en-US" dirty="0"/>
              <a:t>rail ridership at the station level (the dependent variable) is related to key independent </a:t>
            </a:r>
            <a:r>
              <a:rPr lang="en-US" dirty="0" smtClean="0"/>
              <a:t>variables. </a:t>
            </a:r>
            <a:r>
              <a:rPr lang="en-US" dirty="0"/>
              <a:t>These variables can be </a:t>
            </a:r>
            <a:r>
              <a:rPr lang="en-US" dirty="0" smtClean="0"/>
              <a:t>person trips, </a:t>
            </a:r>
            <a:r>
              <a:rPr lang="en-US" dirty="0"/>
              <a:t>number of trains operating daily, and other level-of-service </a:t>
            </a:r>
            <a:r>
              <a:rPr lang="en-US" dirty="0" smtClean="0"/>
              <a:t>parameters, fare, travel time, and etc. </a:t>
            </a:r>
          </a:p>
          <a:p>
            <a:pPr algn="just"/>
            <a:r>
              <a:rPr lang="en-US" dirty="0"/>
              <a:t>During the process of model development, tests of different combinations of independent variables and data were conducted and </a:t>
            </a:r>
            <a:r>
              <a:rPr lang="en-US" dirty="0" smtClean="0"/>
              <a:t>evaluated</a:t>
            </a:r>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a:t>Methodology–</a:t>
            </a:r>
            <a:br>
              <a:rPr lang="en-US" dirty="0"/>
            </a:br>
            <a:r>
              <a:rPr lang="en-US" dirty="0"/>
              <a:t>Model Formulation</a:t>
            </a:r>
          </a:p>
        </p:txBody>
      </p:sp>
      <p:sp>
        <p:nvSpPr>
          <p:cNvPr id="13" name="Rectangle 12"/>
          <p:cNvSpPr/>
          <p:nvPr/>
        </p:nvSpPr>
        <p:spPr>
          <a:xfrm>
            <a:off x="5867400" y="4461244"/>
            <a:ext cx="1828800" cy="2091956"/>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396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22"/>
            <p:extLst>
              <p:ext uri="{D42A27DB-BD31-4B8C-83A1-F6EECF244321}">
                <p14:modId xmlns:p14="http://schemas.microsoft.com/office/powerpoint/2010/main" val="2300872947"/>
              </p:ext>
            </p:extLst>
          </p:nvPr>
        </p:nvGraphicFramePr>
        <p:xfrm>
          <a:off x="91440" y="914400"/>
          <a:ext cx="8961120" cy="2899029"/>
        </p:xfrm>
        <a:graphic>
          <a:graphicData uri="http://schemas.openxmlformats.org/drawingml/2006/table">
            <a:tbl>
              <a:tblPr firstRow="1" firstCol="1" bandRow="1">
                <a:tableStyleId>{5C22544A-7EE6-4342-B048-85BDC9FD1C3A}</a:tableStyleId>
              </a:tblPr>
              <a:tblGrid>
                <a:gridCol w="2143500"/>
                <a:gridCol w="1593287"/>
                <a:gridCol w="1419441"/>
                <a:gridCol w="1238427"/>
                <a:gridCol w="1062789"/>
                <a:gridCol w="1503676"/>
              </a:tblGrid>
              <a:tr h="200025">
                <a:tc>
                  <a:txBody>
                    <a:bodyPr/>
                    <a:lstStyle/>
                    <a:p>
                      <a:pPr marL="0" marR="0" algn="ctr">
                        <a:lnSpc>
                          <a:spcPct val="115000"/>
                        </a:lnSpc>
                        <a:spcBef>
                          <a:spcPts val="0"/>
                        </a:spcBef>
                        <a:spcAft>
                          <a:spcPts val="0"/>
                        </a:spcAft>
                      </a:pPr>
                      <a:r>
                        <a:rPr lang="en-US" sz="1100" dirty="0">
                          <a:effectLst/>
                        </a:rPr>
                        <a:t>Station </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 Number of Daily Boardings</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Daily</a:t>
                      </a:r>
                    </a:p>
                    <a:p>
                      <a:pPr marL="0" marR="0" algn="ctr">
                        <a:lnSpc>
                          <a:spcPct val="115000"/>
                        </a:lnSpc>
                        <a:spcBef>
                          <a:spcPts val="0"/>
                        </a:spcBef>
                        <a:spcAft>
                          <a:spcPts val="0"/>
                        </a:spcAft>
                      </a:pPr>
                      <a:r>
                        <a:rPr lang="en-US" sz="1100" dirty="0">
                          <a:effectLst/>
                        </a:rPr>
                        <a:t>Person Trips</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Daily Train Stops</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Hub Dummy</a:t>
                      </a:r>
                      <a:endParaRPr lang="en-US" sz="1100">
                        <a:solidFill>
                          <a:srgbClr val="365F91"/>
                        </a:solidFill>
                        <a:effectLst/>
                        <a:latin typeface="Calibri"/>
                        <a:ea typeface="Calibri"/>
                        <a:cs typeface="Times New Roman"/>
                      </a:endParaRPr>
                    </a:p>
                  </a:txBody>
                  <a:tcPr marL="68580" marR="68580" marT="0" marB="0"/>
                </a:tc>
                <a:tc>
                  <a:txBody>
                    <a:bodyPr/>
                    <a:lstStyle/>
                    <a:p>
                      <a:pPr marL="101600" marR="0" algn="ctr">
                        <a:lnSpc>
                          <a:spcPct val="115000"/>
                        </a:lnSpc>
                        <a:spcBef>
                          <a:spcPts val="0"/>
                        </a:spcBef>
                        <a:spcAft>
                          <a:spcPts val="0"/>
                        </a:spcAft>
                      </a:pPr>
                      <a:r>
                        <a:rPr lang="en-US" sz="1100">
                          <a:effectLst/>
                        </a:rPr>
                        <a:t>Accessibility Dummy</a:t>
                      </a:r>
                      <a:endParaRPr lang="en-US" sz="110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White River Junction</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21</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197,940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Windsor, VT</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65,145</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Claremont</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3</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127,874</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Bellow Falls</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7</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99,620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Brattleboro</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26</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174,072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Springfield </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194</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1,453,733</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14</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Windsor Locks</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26</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746,673</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Windsor, CT</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18</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805,002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Hartford</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257</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1,593,626</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a:t>
                      </a:r>
                      <a:endParaRPr lang="en-US" sz="1100" dirty="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Berlin</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35</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1,407,792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Meriden</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49</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995,200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12</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dirty="0">
                          <a:effectLst/>
                        </a:rPr>
                        <a:t>Wallingford</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23</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855,622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r>
              <a:tr h="200025">
                <a:tc>
                  <a:txBody>
                    <a:bodyPr/>
                    <a:lstStyle/>
                    <a:p>
                      <a:pPr marL="0" marR="0">
                        <a:lnSpc>
                          <a:spcPct val="115000"/>
                        </a:lnSpc>
                        <a:spcBef>
                          <a:spcPts val="0"/>
                        </a:spcBef>
                        <a:spcAft>
                          <a:spcPts val="0"/>
                        </a:spcAft>
                      </a:pPr>
                      <a:r>
                        <a:rPr lang="en-US" sz="1100" dirty="0">
                          <a:effectLst/>
                        </a:rPr>
                        <a:t>Bridgeport</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110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1,340,480</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15</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chemeClr val="tx1"/>
                          </a:solidFill>
                          <a:effectLst/>
                        </a:rPr>
                        <a:t>0</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solidFill>
                            <a:schemeClr val="tx1"/>
                          </a:solidFill>
                          <a:effectLst/>
                        </a:rPr>
                        <a:t>0</a:t>
                      </a:r>
                      <a:endParaRPr lang="en-US" sz="1100" dirty="0">
                        <a:solidFill>
                          <a:schemeClr val="tx1"/>
                        </a:solidFill>
                        <a:effectLst/>
                        <a:latin typeface="Calibri"/>
                        <a:ea typeface="Calibri"/>
                        <a:cs typeface="Times New Roman"/>
                      </a:endParaRPr>
                    </a:p>
                  </a:txBody>
                  <a:tcPr marL="68580" marR="68580" marT="0" marB="0"/>
                </a:tc>
              </a:tr>
            </a:tbl>
          </a:graphicData>
        </a:graphic>
      </p:graphicFrame>
      <p:sp>
        <p:nvSpPr>
          <p:cNvPr id="3" name="Text Placeholder 2"/>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lstStyle/>
          <a:p>
            <a:endParaRPr lang="en-US" dirty="0"/>
          </a:p>
        </p:txBody>
      </p:sp>
      <p:sp>
        <p:nvSpPr>
          <p:cNvPr id="6" name="Text Placeholder 4"/>
          <p:cNvSpPr txBox="1">
            <a:spLocks/>
          </p:cNvSpPr>
          <p:nvPr/>
        </p:nvSpPr>
        <p:spPr>
          <a:xfrm>
            <a:off x="76200" y="3886200"/>
            <a:ext cx="8839200" cy="1871281"/>
          </a:xfrm>
          <a:prstGeom prst="rect">
            <a:avLst/>
          </a:prstGeom>
        </p:spPr>
        <p:txBody>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400" dirty="0"/>
              <a:t>Station: Existing stations where characteristics of existing rail services were analyzed</a:t>
            </a:r>
          </a:p>
          <a:p>
            <a:pPr lvl="0"/>
            <a:r>
              <a:rPr lang="en-US" sz="1400" dirty="0"/>
              <a:t>Number of Daily </a:t>
            </a:r>
            <a:r>
              <a:rPr lang="en-US" sz="1400" dirty="0" err="1"/>
              <a:t>Boardings</a:t>
            </a:r>
            <a:r>
              <a:rPr lang="en-US" sz="1400" dirty="0"/>
              <a:t>: Average number of people boarding the train at the existing Amtrak stations on a daily basis (derived from Amtrak data).</a:t>
            </a:r>
          </a:p>
          <a:p>
            <a:pPr lvl="0"/>
            <a:r>
              <a:rPr lang="en-US" sz="1400" dirty="0"/>
              <a:t>Daily Person Trips: Number of daily person trips within 15-mile buffer of the existing station (derived from cell phone data).</a:t>
            </a:r>
          </a:p>
          <a:p>
            <a:pPr lvl="0"/>
            <a:r>
              <a:rPr lang="en-US" sz="1400" dirty="0"/>
              <a:t>Daily Train Stops: Number of trains currently stopping at the station on a daily basis (derived from Amtrak schedule).</a:t>
            </a:r>
          </a:p>
          <a:p>
            <a:pPr lvl="0"/>
            <a:r>
              <a:rPr lang="en-US" sz="1400" dirty="0"/>
              <a:t>Hub: A variable that captures the impact of transfer activities and such on ridership, otherwise unexplained by the other variables. The variable value is either 1 or 0 depending on whether or not a station involves such activities. </a:t>
            </a:r>
          </a:p>
          <a:p>
            <a:pPr lvl="0"/>
            <a:r>
              <a:rPr lang="en-US" sz="1400" dirty="0"/>
              <a:t>Accessibility: A variable that captures impact of good accessibility to rail service on ridership, otherwise unexplained by the other variables. The variable value is either 1 or 0 depending on whether or not a station involves such activities.     </a:t>
            </a:r>
          </a:p>
        </p:txBody>
      </p:sp>
      <p:sp>
        <p:nvSpPr>
          <p:cNvPr id="7" name="Rectangle 6"/>
          <p:cNvSpPr/>
          <p:nvPr/>
        </p:nvSpPr>
        <p:spPr>
          <a:xfrm>
            <a:off x="76200" y="22393"/>
            <a:ext cx="5943600" cy="461665"/>
          </a:xfrm>
          <a:prstGeom prst="rect">
            <a:avLst/>
          </a:prstGeom>
        </p:spPr>
        <p:txBody>
          <a:bodyPr wrap="square">
            <a:spAutoFit/>
          </a:bodyPr>
          <a:lstStyle/>
          <a:p>
            <a:r>
              <a:rPr lang="en-US" sz="2400" b="1" dirty="0">
                <a:latin typeface="+mj-lt"/>
                <a:ea typeface="+mj-ea"/>
                <a:cs typeface="+mj-cs"/>
              </a:rPr>
              <a:t>Methodology– Model </a:t>
            </a:r>
            <a:r>
              <a:rPr lang="en-US" sz="2400" b="1" dirty="0" smtClean="0">
                <a:latin typeface="+mj-lt"/>
                <a:ea typeface="+mj-ea"/>
                <a:cs typeface="+mj-cs"/>
              </a:rPr>
              <a:t>Formulation</a:t>
            </a:r>
            <a:endParaRPr lang="en-US" sz="2400" b="1" dirty="0">
              <a:latin typeface="+mj-lt"/>
              <a:ea typeface="+mj-ea"/>
              <a:cs typeface="+mj-cs"/>
            </a:endParaRPr>
          </a:p>
        </p:txBody>
      </p:sp>
      <p:sp>
        <p:nvSpPr>
          <p:cNvPr id="9" name="Text Placeholder 3"/>
          <p:cNvSpPr txBox="1">
            <a:spLocks/>
          </p:cNvSpPr>
          <p:nvPr/>
        </p:nvSpPr>
        <p:spPr>
          <a:xfrm>
            <a:off x="-10321" y="466109"/>
            <a:ext cx="4303713" cy="807059"/>
          </a:xfrm>
          <a:prstGeom prst="rect">
            <a:avLst/>
          </a:prstGeom>
          <a:noFill/>
        </p:spPr>
        <p:txBody>
          <a:bodyPr vert="horz" wrap="square" lIns="228600" tIns="45720" rIns="228600" bIns="45720" rtlCol="0" anchor="t">
            <a:noAutofit/>
          </a:bodyPr>
          <a:lstStyle>
            <a:lvl1pPr marL="0" indent="0" algn="l" defTabSz="914400" rtl="0" eaLnBrk="1" latinLnBrk="0" hangingPunct="1">
              <a:lnSpc>
                <a:spcPts val="2000"/>
              </a:lnSpc>
              <a:spcBef>
                <a:spcPts val="0"/>
              </a:spcBef>
              <a:buSzPct val="75000"/>
              <a:buFont typeface="Wingdings" pitchFamily="2" charset="2"/>
              <a:buNone/>
              <a:defRPr lang="en-US" sz="2000" b="1" kern="1200" cap="none" spc="0" baseline="0" dirty="0" smtClean="0">
                <a:solidFill>
                  <a:schemeClr val="bg1"/>
                </a:solidFill>
                <a:latin typeface="Arial Narrow" pitchFamily="34" charset="0"/>
                <a:ea typeface="+mn-ea"/>
                <a:cs typeface="+mn-cs"/>
              </a:defRPr>
            </a:lvl1pPr>
            <a:lvl2pPr marL="365760" indent="-182880" algn="l" defTabSz="914400" rtl="0" eaLnBrk="1" latinLnBrk="0" hangingPunct="1">
              <a:spcBef>
                <a:spcPct val="20000"/>
              </a:spcBef>
              <a:buSzPct val="75000"/>
              <a:buFont typeface="Courier New" pitchFamily="49" charset="0"/>
              <a:buChar char="o"/>
              <a:defRPr lang="en-US" sz="1800" kern="1200" baseline="0" dirty="0" smtClean="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lang="en-US" sz="1800" kern="1200" baseline="0" dirty="0" smtClean="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lang="en-US" sz="1800" kern="1200" baseline="0" dirty="0" smtClean="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lang="en-US" sz="18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Final Dataset</a:t>
            </a:r>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684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quarter" idx="16"/>
              </p:nvPr>
            </p:nvSpPr>
            <p:spPr>
              <a:xfrm>
                <a:off x="-11755" y="1142269"/>
                <a:ext cx="9003355" cy="4595797"/>
              </a:xfrm>
            </p:spPr>
            <p:txBody>
              <a:bodyPr/>
              <a:lstStyle/>
              <a:p>
                <a:endParaRPr lang="en-US" i="1" dirty="0" smtClean="0">
                  <a:latin typeface="+mj-lt"/>
                </a:endParaRPr>
              </a:p>
              <a:p>
                <a14:m>
                  <m:oMath xmlns:m="http://schemas.openxmlformats.org/officeDocument/2006/math">
                    <m:r>
                      <a:rPr lang="en-US" i="1">
                        <a:latin typeface="Cambria Math"/>
                      </a:rPr>
                      <m:t>𝐷𝑎𝑖𝑙𝑦</m:t>
                    </m:r>
                    <m:r>
                      <a:rPr lang="en-US" i="1">
                        <a:latin typeface="Cambria Math"/>
                      </a:rPr>
                      <m:t> </m:t>
                    </m:r>
                    <m:r>
                      <a:rPr lang="en-US" i="1">
                        <a:latin typeface="Cambria Math"/>
                      </a:rPr>
                      <m:t>𝐵𝑜𝑎𝑟𝑑𝑖𝑛𝑔𝑠</m:t>
                    </m:r>
                    <m:r>
                      <a:rPr lang="en-US" i="1">
                        <a:latin typeface="Cambria Math"/>
                      </a:rPr>
                      <m:t>=</m:t>
                    </m:r>
                    <m:d>
                      <m:dPr>
                        <m:ctrlPr>
                          <a:rPr lang="en-US" i="1">
                            <a:latin typeface="Cambria Math"/>
                          </a:rPr>
                        </m:ctrlPr>
                      </m:dPr>
                      <m:e>
                        <m:r>
                          <a:rPr lang="en-US">
                            <a:latin typeface="Cambria Math"/>
                          </a:rPr>
                          <m:t>3.86597</m:t>
                        </m:r>
                        <m:sSup>
                          <m:sSupPr>
                            <m:ctrlPr>
                              <a:rPr lang="en-US" i="1">
                                <a:latin typeface="Cambria Math"/>
                              </a:rPr>
                            </m:ctrlPr>
                          </m:sSupPr>
                          <m:e>
                            <m:r>
                              <a:rPr lang="en-US">
                                <a:latin typeface="Cambria Math"/>
                              </a:rPr>
                              <m:t>×10</m:t>
                            </m:r>
                          </m:e>
                          <m:sup>
                            <m:r>
                              <a:rPr lang="en-US" i="1">
                                <a:latin typeface="Cambria Math"/>
                              </a:rPr>
                              <m:t>−</m:t>
                            </m:r>
                            <m:r>
                              <a:rPr lang="en-US">
                                <a:latin typeface="Cambria Math"/>
                              </a:rPr>
                              <m:t>5</m:t>
                            </m:r>
                          </m:sup>
                        </m:sSup>
                        <m:r>
                          <a:rPr lang="en-US">
                            <a:latin typeface="Cambria Math"/>
                          </a:rPr>
                          <m:t>×</m:t>
                        </m:r>
                        <m:r>
                          <a:rPr lang="en-US" i="1">
                            <a:latin typeface="Cambria Math"/>
                          </a:rPr>
                          <m:t>𝐷𝑎𝑖𝑙𝑦</m:t>
                        </m:r>
                        <m:r>
                          <a:rPr lang="en-US" i="1">
                            <a:latin typeface="Cambria Math"/>
                          </a:rPr>
                          <m:t> </m:t>
                        </m:r>
                        <m:r>
                          <a:rPr lang="en-US" i="1">
                            <a:latin typeface="Cambria Math"/>
                          </a:rPr>
                          <m:t>𝑃𝑒𝑟𝑠𝑜𝑛</m:t>
                        </m:r>
                        <m:r>
                          <a:rPr lang="en-US" i="1">
                            <a:latin typeface="Cambria Math"/>
                          </a:rPr>
                          <m:t> </m:t>
                        </m:r>
                        <m:r>
                          <a:rPr lang="en-US" i="1">
                            <a:latin typeface="Cambria Math"/>
                          </a:rPr>
                          <m:t>𝑇𝑟𝑖𝑝𝑠</m:t>
                        </m:r>
                      </m:e>
                    </m:d>
                    <m:r>
                      <a:rPr lang="en-US" i="1">
                        <a:latin typeface="Cambria Math"/>
                      </a:rPr>
                      <m:t>+</m:t>
                    </m:r>
                    <m:d>
                      <m:dPr>
                        <m:ctrlPr>
                          <a:rPr lang="en-US" i="1">
                            <a:latin typeface="Cambria Math"/>
                          </a:rPr>
                        </m:ctrlPr>
                      </m:dPr>
                      <m:e>
                        <m:r>
                          <a:rPr lang="en-US" i="1">
                            <a:latin typeface="Cambria Math"/>
                          </a:rPr>
                          <m:t>0.587245726×</m:t>
                        </m:r>
                        <m:r>
                          <a:rPr lang="en-US" i="1">
                            <a:latin typeface="Cambria Math"/>
                          </a:rPr>
                          <m:t>𝐷𝑎𝑖𝑙𝑦</m:t>
                        </m:r>
                        <m:r>
                          <a:rPr lang="en-US" i="1">
                            <a:latin typeface="Cambria Math"/>
                          </a:rPr>
                          <m:t> </m:t>
                        </m:r>
                        <m:r>
                          <a:rPr lang="en-US" i="1">
                            <a:latin typeface="Cambria Math"/>
                          </a:rPr>
                          <m:t>𝑇𝑟𝑎𝑖𝑛</m:t>
                        </m:r>
                        <m:r>
                          <a:rPr lang="en-US" i="1">
                            <a:latin typeface="Cambria Math"/>
                          </a:rPr>
                          <m:t> </m:t>
                        </m:r>
                        <m:r>
                          <a:rPr lang="en-US" i="1">
                            <a:latin typeface="Cambria Math"/>
                          </a:rPr>
                          <m:t>𝑆𝑡𝑜𝑝𝑠</m:t>
                        </m:r>
                      </m:e>
                    </m:d>
                    <m:r>
                      <a:rPr lang="en-US" i="1">
                        <a:latin typeface="Cambria Math"/>
                      </a:rPr>
                      <m:t>+</m:t>
                    </m:r>
                    <m:d>
                      <m:dPr>
                        <m:ctrlPr>
                          <a:rPr lang="en-US" i="1">
                            <a:latin typeface="Cambria Math"/>
                          </a:rPr>
                        </m:ctrlPr>
                      </m:dPr>
                      <m:e>
                        <m:r>
                          <a:rPr lang="en-US">
                            <a:latin typeface="Cambria Math"/>
                          </a:rPr>
                          <m:t>129.9708413×</m:t>
                        </m:r>
                        <m:r>
                          <a:rPr lang="en-US" i="1">
                            <a:latin typeface="Cambria Math"/>
                          </a:rPr>
                          <m:t>𝐻𝑢𝑏</m:t>
                        </m:r>
                        <m:r>
                          <a:rPr lang="en-US" i="1">
                            <a:latin typeface="Cambria Math"/>
                          </a:rPr>
                          <m:t> </m:t>
                        </m:r>
                        <m:r>
                          <a:rPr lang="en-US" i="1">
                            <a:latin typeface="Cambria Math"/>
                          </a:rPr>
                          <m:t>𝐷𝑢𝑚𝑚𝑦</m:t>
                        </m:r>
                      </m:e>
                    </m:d>
                    <m:r>
                      <a:rPr lang="en-US" i="1">
                        <a:latin typeface="Cambria Math"/>
                      </a:rPr>
                      <m:t>+(</m:t>
                    </m:r>
                    <m:r>
                      <a:rPr lang="en-US">
                        <a:latin typeface="Cambria Math"/>
                      </a:rPr>
                      <m:t>187.9974064×</m:t>
                    </m:r>
                    <m:r>
                      <a:rPr lang="en-US" i="1">
                        <a:latin typeface="Cambria Math"/>
                      </a:rPr>
                      <m:t>𝐴𝑐𝑐𝑒𝑠𝑠𝑖𝑏𝑖𝑙𝑖𝑡𝑦</m:t>
                    </m:r>
                    <m:r>
                      <a:rPr lang="en-US" i="1">
                        <a:latin typeface="Cambria Math"/>
                      </a:rPr>
                      <m:t> </m:t>
                    </m:r>
                    <m:r>
                      <a:rPr lang="en-US" i="1">
                        <a:latin typeface="Cambria Math"/>
                      </a:rPr>
                      <m:t>𝐷𝑢𝑚𝑚𝑦</m:t>
                    </m:r>
                    <m:r>
                      <a:rPr lang="en-US">
                        <a:latin typeface="Cambria Math"/>
                      </a:rPr>
                      <m:t>)</m:t>
                    </m:r>
                  </m:oMath>
                </a14:m>
                <a:endParaRPr lang="en-US" dirty="0"/>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6"/>
              </p:nvPr>
            </p:nvSpPr>
            <p:spPr>
              <a:xfrm>
                <a:off x="-11755" y="1142269"/>
                <a:ext cx="9003355" cy="4595797"/>
              </a:xfrm>
              <a:blipFill rotWithShape="1">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Methodology–</a:t>
            </a:r>
            <a:br>
              <a:rPr lang="en-US" dirty="0"/>
            </a:br>
            <a:r>
              <a:rPr lang="en-US" dirty="0"/>
              <a:t>Model Formulation</a:t>
            </a:r>
          </a:p>
        </p:txBody>
      </p:sp>
      <p:sp>
        <p:nvSpPr>
          <p:cNvPr id="6" name="Text Placeholder 5"/>
          <p:cNvSpPr>
            <a:spLocks noGrp="1"/>
          </p:cNvSpPr>
          <p:nvPr>
            <p:ph type="body" sz="quarter" idx="18"/>
          </p:nvPr>
        </p:nvSpPr>
        <p:spPr/>
        <p:txBody>
          <a:bodyPr/>
          <a:lstStyle/>
          <a:p>
            <a:endParaRPr lang="en-US" dirty="0"/>
          </a:p>
        </p:txBody>
      </p:sp>
      <p:graphicFrame>
        <p:nvGraphicFramePr>
          <p:cNvPr id="9" name="Chart 8"/>
          <p:cNvGraphicFramePr/>
          <p:nvPr>
            <p:extLst>
              <p:ext uri="{D42A27DB-BD31-4B8C-83A1-F6EECF244321}">
                <p14:modId xmlns:p14="http://schemas.microsoft.com/office/powerpoint/2010/main" val="505280419"/>
              </p:ext>
            </p:extLst>
          </p:nvPr>
        </p:nvGraphicFramePr>
        <p:xfrm>
          <a:off x="609600" y="2438400"/>
          <a:ext cx="7391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p:cNvSpPr txBox="1">
            <a:spLocks/>
          </p:cNvSpPr>
          <p:nvPr/>
        </p:nvSpPr>
        <p:spPr>
          <a:xfrm>
            <a:off x="228600" y="1096304"/>
            <a:ext cx="4303713" cy="807059"/>
          </a:xfrm>
          <a:prstGeom prst="rect">
            <a:avLst/>
          </a:prstGeom>
        </p:spPr>
        <p:txBody>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Arial Narrow" pitchFamily="34" charset="0"/>
              </a:rPr>
              <a:t>Direct Demand Model</a:t>
            </a:r>
            <a:endParaRPr lang="en-US" sz="2000" b="1" dirty="0">
              <a:solidFill>
                <a:schemeClr val="bg1"/>
              </a:solidFill>
              <a:latin typeface="Arial Narrow" pitchFamily="34" charset="0"/>
            </a:endParaRP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7"/>
              </p:nvPr>
            </p:nvSpPr>
            <p:spPr>
              <a:xfrm>
                <a:off x="2142330" y="3026772"/>
                <a:ext cx="1896269" cy="402228"/>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𝑅</m:t>
                          </m:r>
                        </m:e>
                        <m:sup>
                          <m:r>
                            <a:rPr lang="en-US" i="1" smtClean="0">
                              <a:latin typeface="Cambria Math"/>
                            </a:rPr>
                            <m:t>2</m:t>
                          </m:r>
                        </m:sup>
                      </m:sSup>
                      <m:r>
                        <a:rPr lang="en-US" b="0" i="1" smtClean="0">
                          <a:latin typeface="Cambria Math"/>
                        </a:rPr>
                        <m:t>=0.96</m:t>
                      </m:r>
                    </m:oMath>
                  </m:oMathPara>
                </a14:m>
                <a:endParaRPr lang="en-US"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7"/>
              </p:nvPr>
            </p:nvSpPr>
            <p:spPr>
              <a:xfrm>
                <a:off x="2142330" y="3026772"/>
                <a:ext cx="1896269" cy="402228"/>
              </a:xfrm>
              <a:blipFill rotWithShape="1">
                <a:blip r:embed="rId6"/>
                <a:stretch>
                  <a:fillRect/>
                </a:stretch>
              </a:blipFill>
            </p:spPr>
            <p:txBody>
              <a:bodyPr/>
              <a:lstStyle/>
              <a:p>
                <a:r>
                  <a:rPr lang="en-US">
                    <a:noFill/>
                  </a:rPr>
                  <a:t> </a:t>
                </a:r>
              </a:p>
            </p:txBody>
          </p:sp>
        </mc:Fallback>
      </mc:AlternateContent>
      <p:sp>
        <p:nvSpPr>
          <p:cNvPr id="3" name="Picture Placeholder 2"/>
          <p:cNvSpPr>
            <a:spLocks noGrp="1"/>
          </p:cNvSpPr>
          <p:nvPr>
            <p:ph type="pic" sz="quarter" idx="14"/>
          </p:nvPr>
        </p:nvSpPr>
        <p:spPr>
          <a:solidFill>
            <a:schemeClr val="accent2"/>
          </a:solidFill>
        </p:spPr>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014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0" y="3616466"/>
            <a:ext cx="2152650" cy="2785782"/>
          </a:xfrm>
        </p:spPr>
      </p:pic>
      <p:pic>
        <p:nvPicPr>
          <p:cNvPr id="4" name="Picture Placeholder 3"/>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tretch>
            <a:fillRect/>
          </a:stretch>
        </p:blipFill>
        <p:spPr>
          <a:xfrm>
            <a:off x="2150890" y="3617492"/>
            <a:ext cx="2151063" cy="2783728"/>
          </a:xfrm>
        </p:spPr>
      </p:pic>
      <p:sp>
        <p:nvSpPr>
          <p:cNvPr id="9" name="Title 8"/>
          <p:cNvSpPr>
            <a:spLocks noGrp="1"/>
          </p:cNvSpPr>
          <p:nvPr>
            <p:ph type="title"/>
          </p:nvPr>
        </p:nvSpPr>
        <p:spPr>
          <a:xfrm>
            <a:off x="4455744" y="2286000"/>
            <a:ext cx="4688256" cy="1478593"/>
          </a:xfrm>
        </p:spPr>
        <p:txBody>
          <a:bodyPr/>
          <a:lstStyle/>
          <a:p>
            <a:r>
              <a:rPr lang="en-US" dirty="0" smtClean="0"/>
              <a:t>Ridership Forecasts</a:t>
            </a:r>
            <a:endParaRPr lang="en-US" dirty="0"/>
          </a:p>
        </p:txBody>
      </p:sp>
      <p:sp>
        <p:nvSpPr>
          <p:cNvPr id="15" name="Picture Placeholder 14"/>
          <p:cNvSpPr>
            <a:spLocks noGrp="1"/>
          </p:cNvSpPr>
          <p:nvPr>
            <p:ph type="pic" sz="quarter" idx="21"/>
          </p:nvPr>
        </p:nvSpPr>
        <p:spPr>
          <a:solidFill>
            <a:schemeClr val="accent1"/>
          </a:solidFill>
        </p:spPr>
      </p:sp>
      <p:pic>
        <p:nvPicPr>
          <p:cNvPr id="8194" name="Picture 2"/>
          <p:cNvPicPr>
            <a:picLocks noGrp="1" noChangeAspect="1" noChangeArrowheads="1"/>
          </p:cNvPicPr>
          <p:nvPr>
            <p:ph type="pic" sz="quarter" idx="20"/>
          </p:nvPr>
        </p:nvPicPr>
        <p:blipFill>
          <a:blip r:embed="rId4">
            <a:extLst>
              <a:ext uri="{28A0092B-C50C-407E-A947-70E740481C1C}">
                <a14:useLocalDpi xmlns:a14="http://schemas.microsoft.com/office/drawing/2010/main" val="0"/>
              </a:ext>
            </a:extLst>
          </a:blip>
          <a:srcRect l="573" r="57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cture Placeholder 4"/>
          <p:cNvSpPr>
            <a:spLocks noGrp="1"/>
          </p:cNvSpPr>
          <p:nvPr>
            <p:ph type="pic" sz="quarter" idx="13"/>
          </p:nvPr>
        </p:nvSpPr>
        <p:spPr/>
      </p:sp>
      <p:sp>
        <p:nvSpPr>
          <p:cNvPr id="6" name="Text Placeholder 5"/>
          <p:cNvSpPr>
            <a:spLocks noGrp="1"/>
          </p:cNvSpPr>
          <p:nvPr>
            <p:ph type="body" sz="quarter" idx="17"/>
          </p:nvPr>
        </p:nvSpPr>
        <p:spPr/>
        <p:txBody>
          <a:bodyPr/>
          <a:lstStyle/>
          <a:p>
            <a:endParaRPr lang="en-US"/>
          </a:p>
        </p:txBody>
      </p:sp>
      <p:sp>
        <p:nvSpPr>
          <p:cNvPr id="16" name="Text Placeholder 4"/>
          <p:cNvSpPr txBox="1">
            <a:spLocks/>
          </p:cNvSpPr>
          <p:nvPr/>
        </p:nvSpPr>
        <p:spPr>
          <a:xfrm>
            <a:off x="4572000" y="3733800"/>
            <a:ext cx="4315468" cy="1871281"/>
          </a:xfrm>
          <a:prstGeom prst="rect">
            <a:avLst/>
          </a:prstGeom>
        </p:spPr>
        <p:txBody>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t>The </a:t>
            </a:r>
            <a:r>
              <a:rPr lang="en-US" dirty="0"/>
              <a:t>ridership forecasts for the proposed </a:t>
            </a:r>
            <a:r>
              <a:rPr lang="en-US" dirty="0" smtClean="0"/>
              <a:t>future Central </a:t>
            </a:r>
            <a:r>
              <a:rPr lang="en-US" dirty="0"/>
              <a:t>Corridor line were estimated by </a:t>
            </a:r>
            <a:r>
              <a:rPr lang="en-US" dirty="0" smtClean="0"/>
              <a:t>inputting the future corridor independent data to the validated </a:t>
            </a:r>
            <a:r>
              <a:rPr lang="en-US" dirty="0"/>
              <a:t>direct demand </a:t>
            </a:r>
            <a:r>
              <a:rPr lang="en-US" dirty="0" smtClean="0"/>
              <a:t>model</a:t>
            </a:r>
          </a:p>
        </p:txBody>
      </p:sp>
      <p:sp>
        <p:nvSpPr>
          <p:cNvPr id="7" name="Rectangle 6"/>
          <p:cNvSpPr/>
          <p:nvPr/>
        </p:nvSpPr>
        <p:spPr>
          <a:xfrm>
            <a:off x="228600" y="1143000"/>
            <a:ext cx="1143000" cy="2209800"/>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63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p:sp>
      <p:sp>
        <p:nvSpPr>
          <p:cNvPr id="12" name="Text Placeholder 11"/>
          <p:cNvSpPr>
            <a:spLocks noGrp="1"/>
          </p:cNvSpPr>
          <p:nvPr>
            <p:ph type="body" sz="quarter" idx="17"/>
          </p:nvPr>
        </p:nvSpPr>
        <p:spPr/>
        <p:txBody>
          <a:bodyPr/>
          <a:lstStyle/>
          <a:p>
            <a:endParaRPr lang="en-US"/>
          </a:p>
        </p:txBody>
      </p:sp>
      <p:sp>
        <p:nvSpPr>
          <p:cNvPr id="13" name="Picture Placeholder 12"/>
          <p:cNvSpPr>
            <a:spLocks noGrp="1"/>
          </p:cNvSpPr>
          <p:nvPr>
            <p:ph type="pic" sz="quarter" idx="18"/>
          </p:nvPr>
        </p:nvSpPr>
        <p:spPr/>
      </p:sp>
      <p:graphicFrame>
        <p:nvGraphicFramePr>
          <p:cNvPr id="5" name="Picture Placeholder 4"/>
          <p:cNvGraphicFramePr>
            <a:graphicFrameLocks noGrp="1"/>
          </p:cNvGraphicFramePr>
          <p:nvPr>
            <p:ph type="pic" sz="quarter" idx="20"/>
            <p:extLst>
              <p:ext uri="{D42A27DB-BD31-4B8C-83A1-F6EECF244321}">
                <p14:modId xmlns:p14="http://schemas.microsoft.com/office/powerpoint/2010/main" val="3516057084"/>
              </p:ext>
            </p:extLst>
          </p:nvPr>
        </p:nvGraphicFramePr>
        <p:xfrm>
          <a:off x="6826" y="339058"/>
          <a:ext cx="4290060" cy="2520696"/>
        </p:xfrm>
        <a:graphic>
          <a:graphicData uri="http://schemas.openxmlformats.org/drawingml/2006/table">
            <a:tbl>
              <a:tblPr firstRow="1" firstCol="1" bandRow="1">
                <a:tableStyleId>{5C22544A-7EE6-4342-B048-85BDC9FD1C3A}</a:tableStyleId>
              </a:tblPr>
              <a:tblGrid>
                <a:gridCol w="1361440"/>
                <a:gridCol w="993934"/>
                <a:gridCol w="990600"/>
                <a:gridCol w="944086"/>
              </a:tblGrid>
              <a:tr h="190500">
                <a:tc>
                  <a:txBody>
                    <a:bodyPr/>
                    <a:lstStyle/>
                    <a:p>
                      <a:pPr marL="0" marR="0">
                        <a:lnSpc>
                          <a:spcPct val="115000"/>
                        </a:lnSpc>
                        <a:spcBef>
                          <a:spcPts val="0"/>
                        </a:spcBef>
                        <a:spcAft>
                          <a:spcPts val="0"/>
                        </a:spcAft>
                      </a:pPr>
                      <a:r>
                        <a:rPr lang="en-US" sz="1100" dirty="0">
                          <a:effectLst/>
                        </a:rPr>
                        <a:t>Station</a:t>
                      </a:r>
                      <a:endParaRPr lang="en-US" sz="1100" dirty="0">
                        <a:solidFill>
                          <a:srgbClr val="365F91"/>
                        </a:solidFill>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100">
                          <a:effectLst/>
                        </a:rPr>
                        <a:t>Daily Boardings</a:t>
                      </a:r>
                      <a:endParaRPr lang="en-US" sz="1100">
                        <a:solidFill>
                          <a:srgbClr val="365F91"/>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r>
                        <a:rPr lang="en-US" sz="1100">
                          <a:effectLst/>
                        </a:rPr>
                        <a:t> </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Scenario A</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Scenario B</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Scenario C</a:t>
                      </a:r>
                      <a:endParaRPr lang="en-US" sz="1100" dirty="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Brattleboro</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7</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8</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9</a:t>
                      </a:r>
                      <a:endParaRPr lang="en-US" sz="110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Millers Falls</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9</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11</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12</a:t>
                      </a:r>
                      <a:endParaRPr lang="en-US" sz="110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Amherst</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28</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29</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30</a:t>
                      </a:r>
                      <a:endParaRPr lang="en-US" sz="110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Palmer</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46</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47</a:t>
                      </a:r>
                      <a:endParaRPr lang="en-US" sz="1100"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48</a:t>
                      </a:r>
                      <a:endParaRPr lang="en-US" sz="1100" dirty="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Stafford Springs</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17</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18</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19</a:t>
                      </a:r>
                      <a:endParaRPr lang="en-US" sz="1100" dirty="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Storrs</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26</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27</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29</a:t>
                      </a:r>
                      <a:endParaRPr lang="en-US" sz="110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Willimantic</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15</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16</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17</a:t>
                      </a:r>
                      <a:endParaRPr lang="en-US" sz="1100">
                        <a:solidFill>
                          <a:srgbClr val="365F91"/>
                        </a:solidFill>
                        <a:effectLst/>
                        <a:latin typeface="Calibri"/>
                        <a:ea typeface="Calibri"/>
                        <a:cs typeface="Times New Roman"/>
                      </a:endParaRPr>
                    </a:p>
                  </a:txBody>
                  <a:tcPr marL="68580" marR="68580" marT="0" marB="0"/>
                </a:tc>
              </a:tr>
              <a:tr h="190500">
                <a:tc>
                  <a:txBody>
                    <a:bodyPr/>
                    <a:lstStyle/>
                    <a:p>
                      <a:pPr marL="0" marR="0">
                        <a:lnSpc>
                          <a:spcPct val="115000"/>
                        </a:lnSpc>
                        <a:spcBef>
                          <a:spcPts val="0"/>
                        </a:spcBef>
                        <a:spcAft>
                          <a:spcPts val="0"/>
                        </a:spcAft>
                      </a:pPr>
                      <a:r>
                        <a:rPr lang="en-US" sz="1100">
                          <a:effectLst/>
                        </a:rPr>
                        <a:t>Norwich</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16</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18</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smtClean="0">
                          <a:effectLst/>
                        </a:rPr>
                        <a:t>19</a:t>
                      </a:r>
                      <a:endParaRPr lang="en-US" sz="1100" dirty="0">
                        <a:solidFill>
                          <a:srgbClr val="365F91"/>
                        </a:solidFill>
                        <a:effectLst/>
                        <a:latin typeface="Calibri"/>
                        <a:ea typeface="Calibri"/>
                        <a:cs typeface="Times New Roman"/>
                      </a:endParaRPr>
                    </a:p>
                  </a:txBody>
                  <a:tcPr marL="68580" marR="68580" marT="0" marB="0"/>
                </a:tc>
              </a:tr>
              <a:tr h="182880">
                <a:tc>
                  <a:txBody>
                    <a:bodyPr/>
                    <a:lstStyle/>
                    <a:p>
                      <a:pPr marL="0" marR="0">
                        <a:lnSpc>
                          <a:spcPct val="115000"/>
                        </a:lnSpc>
                        <a:spcBef>
                          <a:spcPts val="0"/>
                        </a:spcBef>
                        <a:spcAft>
                          <a:spcPts val="0"/>
                        </a:spcAft>
                      </a:pPr>
                      <a:r>
                        <a:rPr lang="en-US" sz="1100">
                          <a:effectLst/>
                        </a:rPr>
                        <a:t>Mohegan Sun</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143</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144</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145</a:t>
                      </a:r>
                      <a:endParaRPr lang="en-US" sz="1100">
                        <a:solidFill>
                          <a:srgbClr val="365F91"/>
                        </a:solidFill>
                        <a:effectLst/>
                        <a:latin typeface="Calibri"/>
                        <a:ea typeface="Calibri"/>
                        <a:cs typeface="Times New Roman"/>
                      </a:endParaRPr>
                    </a:p>
                  </a:txBody>
                  <a:tcPr marL="68580" marR="68580" marT="0" marB="0"/>
                </a:tc>
              </a:tr>
              <a:tr h="200025">
                <a:tc>
                  <a:txBody>
                    <a:bodyPr/>
                    <a:lstStyle/>
                    <a:p>
                      <a:pPr marL="0" marR="0">
                        <a:lnSpc>
                          <a:spcPct val="115000"/>
                        </a:lnSpc>
                        <a:spcBef>
                          <a:spcPts val="0"/>
                        </a:spcBef>
                        <a:spcAft>
                          <a:spcPts val="0"/>
                        </a:spcAft>
                      </a:pPr>
                      <a:r>
                        <a:rPr lang="en-US" sz="1100">
                          <a:effectLst/>
                        </a:rPr>
                        <a:t>New London</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77</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78</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78</a:t>
                      </a:r>
                      <a:endParaRPr lang="en-US" sz="1100">
                        <a:solidFill>
                          <a:srgbClr val="365F91"/>
                        </a:solidFill>
                        <a:effectLst/>
                        <a:latin typeface="Calibri"/>
                        <a:ea typeface="Calibri"/>
                        <a:cs typeface="Times New Roman"/>
                      </a:endParaRPr>
                    </a:p>
                  </a:txBody>
                  <a:tcPr marL="68580" marR="68580" marT="0" marB="0"/>
                </a:tc>
              </a:tr>
              <a:tr h="200025">
                <a:tc>
                  <a:txBody>
                    <a:bodyPr/>
                    <a:lstStyle/>
                    <a:p>
                      <a:pPr marL="0" marR="0">
                        <a:lnSpc>
                          <a:spcPct val="115000"/>
                        </a:lnSpc>
                        <a:spcBef>
                          <a:spcPts val="0"/>
                        </a:spcBef>
                        <a:spcAft>
                          <a:spcPts val="0"/>
                        </a:spcAft>
                      </a:pPr>
                      <a:r>
                        <a:rPr lang="en-US" sz="1100">
                          <a:effectLst/>
                        </a:rPr>
                        <a:t>Total</a:t>
                      </a:r>
                      <a:endParaRPr lang="en-US" sz="110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dirty="0">
                          <a:effectLst/>
                        </a:rPr>
                        <a:t>385</a:t>
                      </a:r>
                      <a:endParaRPr lang="en-US" sz="1100" b="1"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dirty="0">
                          <a:effectLst/>
                        </a:rPr>
                        <a:t>400</a:t>
                      </a:r>
                      <a:endParaRPr lang="en-US" sz="1100" b="1" dirty="0">
                        <a:solidFill>
                          <a:srgbClr val="365F9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b="1" dirty="0">
                          <a:effectLst/>
                        </a:rPr>
                        <a:t>405</a:t>
                      </a:r>
                      <a:endParaRPr lang="en-US" sz="1100" b="1" dirty="0">
                        <a:solidFill>
                          <a:srgbClr val="365F91"/>
                        </a:solidFill>
                        <a:effectLst/>
                        <a:latin typeface="Calibri"/>
                        <a:ea typeface="Calibri"/>
                        <a:cs typeface="Times New Roman"/>
                      </a:endParaRPr>
                    </a:p>
                  </a:txBody>
                  <a:tcPr marL="68580" marR="68580" marT="0" marB="0"/>
                </a:tc>
              </a:tr>
            </a:tbl>
          </a:graphicData>
        </a:graphic>
      </p:graphicFrame>
      <p:sp>
        <p:nvSpPr>
          <p:cNvPr id="9" name="Title 8"/>
          <p:cNvSpPr>
            <a:spLocks noGrp="1"/>
          </p:cNvSpPr>
          <p:nvPr>
            <p:ph type="title"/>
          </p:nvPr>
        </p:nvSpPr>
        <p:spPr/>
        <p:txBody>
          <a:bodyPr/>
          <a:lstStyle/>
          <a:p>
            <a:endParaRPr lang="en-US" dirty="0"/>
          </a:p>
        </p:txBody>
      </p:sp>
      <p:sp>
        <p:nvSpPr>
          <p:cNvPr id="15" name="Picture Placeholder 14"/>
          <p:cNvSpPr>
            <a:spLocks noGrp="1"/>
          </p:cNvSpPr>
          <p:nvPr>
            <p:ph type="pic" sz="quarter" idx="21"/>
          </p:nvPr>
        </p:nvSpPr>
        <p:spPr>
          <a:solidFill>
            <a:schemeClr val="accent2"/>
          </a:solidFill>
        </p:spPr>
      </p:sp>
      <p:sp>
        <p:nvSpPr>
          <p:cNvPr id="4" name="Picture Placeholder 3"/>
          <p:cNvSpPr>
            <a:spLocks noGrp="1"/>
          </p:cNvSpPr>
          <p:nvPr>
            <p:ph type="pic" sz="quarter" idx="13"/>
          </p:nvPr>
        </p:nvSpPr>
        <p:spPr>
          <a:xfrm>
            <a:off x="4343400" y="0"/>
            <a:ext cx="4300537" cy="3160714"/>
          </a:xfrm>
        </p:spPr>
      </p:sp>
      <p:sp>
        <p:nvSpPr>
          <p:cNvPr id="16" name="Text Placeholder 4"/>
          <p:cNvSpPr txBox="1">
            <a:spLocks/>
          </p:cNvSpPr>
          <p:nvPr/>
        </p:nvSpPr>
        <p:spPr>
          <a:xfrm>
            <a:off x="4572000" y="3733800"/>
            <a:ext cx="4315468" cy="1871281"/>
          </a:xfrm>
          <a:prstGeom prst="rect">
            <a:avLst/>
          </a:prstGeom>
        </p:spPr>
        <p:txBody>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dirty="0"/>
          </a:p>
        </p:txBody>
      </p:sp>
      <p:sp>
        <p:nvSpPr>
          <p:cNvPr id="17" name="Text Placeholder 4"/>
          <p:cNvSpPr txBox="1">
            <a:spLocks/>
          </p:cNvSpPr>
          <p:nvPr/>
        </p:nvSpPr>
        <p:spPr>
          <a:xfrm>
            <a:off x="4443734" y="3377609"/>
            <a:ext cx="4572000" cy="1871281"/>
          </a:xfrm>
          <a:prstGeom prst="rect">
            <a:avLst/>
          </a:prstGeom>
        </p:spPr>
        <p:txBody>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p>
          <a:p>
            <a:r>
              <a:rPr lang="en-US" dirty="0"/>
              <a:t>Three different operating scenarios are being considered</a:t>
            </a:r>
            <a:endParaRPr lang="en-US" b="1" dirty="0"/>
          </a:p>
          <a:p>
            <a:pPr marL="0" indent="0">
              <a:buNone/>
            </a:pPr>
            <a:r>
              <a:rPr lang="en-US" dirty="0" smtClean="0"/>
              <a:t>Scenario </a:t>
            </a:r>
            <a:r>
              <a:rPr lang="en-US" dirty="0"/>
              <a:t>A:   </a:t>
            </a:r>
            <a:r>
              <a:rPr lang="en-US" dirty="0" smtClean="0"/>
              <a:t>Single </a:t>
            </a:r>
            <a:r>
              <a:rPr lang="en-US" dirty="0"/>
              <a:t>train set</a:t>
            </a:r>
          </a:p>
          <a:p>
            <a:pPr marL="0" indent="0">
              <a:buNone/>
            </a:pPr>
            <a:r>
              <a:rPr lang="en-US" dirty="0"/>
              <a:t>Scenario B:   </a:t>
            </a:r>
            <a:r>
              <a:rPr lang="en-US" dirty="0" smtClean="0"/>
              <a:t>Two </a:t>
            </a:r>
            <a:r>
              <a:rPr lang="en-US" dirty="0"/>
              <a:t>train </a:t>
            </a:r>
            <a:r>
              <a:rPr lang="en-US" dirty="0" smtClean="0"/>
              <a:t>sets</a:t>
            </a:r>
          </a:p>
          <a:p>
            <a:pPr marL="0" indent="0">
              <a:buNone/>
            </a:pPr>
            <a:r>
              <a:rPr lang="en-US" dirty="0"/>
              <a:t>Scenario C:   </a:t>
            </a:r>
            <a:r>
              <a:rPr lang="en-US" dirty="0" smtClean="0"/>
              <a:t>Three </a:t>
            </a:r>
            <a:r>
              <a:rPr lang="en-US" dirty="0"/>
              <a:t>train sets</a:t>
            </a:r>
          </a:p>
          <a:p>
            <a:pPr marL="0" indent="0">
              <a:buNone/>
            </a:pPr>
            <a:endParaRPr lang="en-US" dirty="0"/>
          </a:p>
        </p:txBody>
      </p:sp>
      <p:sp>
        <p:nvSpPr>
          <p:cNvPr id="18" name="Text Placeholder 4"/>
          <p:cNvSpPr txBox="1">
            <a:spLocks/>
          </p:cNvSpPr>
          <p:nvPr/>
        </p:nvSpPr>
        <p:spPr>
          <a:xfrm>
            <a:off x="4317240" y="457200"/>
            <a:ext cx="4293360" cy="2514600"/>
          </a:xfrm>
          <a:prstGeom prst="rect">
            <a:avLst/>
          </a:prstGeom>
        </p:spPr>
        <p:txBody>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a:t>The total one-way travel time from Brattleboro to New London is estimated to be approximately 3 </a:t>
            </a:r>
            <a:r>
              <a:rPr lang="en-US" dirty="0" smtClean="0"/>
              <a:t>hours</a:t>
            </a:r>
          </a:p>
          <a:p>
            <a:pPr algn="just"/>
            <a:r>
              <a:rPr lang="en-US" dirty="0"/>
              <a:t>Fares are assumed to be based on commuter rail-type distance based zone </a:t>
            </a:r>
            <a:r>
              <a:rPr lang="en-US" dirty="0" smtClean="0"/>
              <a:t>structure</a:t>
            </a:r>
            <a:endParaRPr lang="en-US" b="1" dirty="0" smtClean="0"/>
          </a:p>
        </p:txBody>
      </p:sp>
    </p:spTree>
    <p:extLst>
      <p:ext uri="{BB962C8B-B14F-4D97-AF65-F5344CB8AC3E}">
        <p14:creationId xmlns:p14="http://schemas.microsoft.com/office/powerpoint/2010/main" val="32797500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1755" y="1142269"/>
            <a:ext cx="8850955" cy="4595797"/>
          </a:xfrm>
        </p:spPr>
        <p:txBody>
          <a:bodyPr/>
          <a:lstStyle/>
          <a:p>
            <a:pPr algn="just"/>
            <a:r>
              <a:rPr lang="en-US" dirty="0" smtClean="0"/>
              <a:t>The </a:t>
            </a:r>
            <a:r>
              <a:rPr lang="en-US" dirty="0"/>
              <a:t>total trip activity around each rail station is an important input to the model and </a:t>
            </a:r>
            <a:r>
              <a:rPr lang="en-US" dirty="0" smtClean="0"/>
              <a:t>in this study it </a:t>
            </a:r>
            <a:r>
              <a:rPr lang="en-US" dirty="0"/>
              <a:t>was extracted from cell phone data covering the study area. </a:t>
            </a:r>
            <a:endParaRPr lang="en-US" dirty="0" smtClean="0"/>
          </a:p>
          <a:p>
            <a:pPr algn="just"/>
            <a:r>
              <a:rPr lang="en-US" dirty="0" smtClean="0"/>
              <a:t>Given </a:t>
            </a:r>
            <a:r>
              <a:rPr lang="en-US" dirty="0"/>
              <a:t>the nature of the proposed service, the travel market for intercity trips is limited. Once the market has been captured, simply increasing number of trains will not change the number of people needing to make the </a:t>
            </a:r>
            <a:r>
              <a:rPr lang="en-US" dirty="0" smtClean="0"/>
              <a:t>trip, </a:t>
            </a:r>
            <a:r>
              <a:rPr lang="en-US" dirty="0"/>
              <a:t>which is not unusual for intercity passenger rail services in rural areas</a:t>
            </a:r>
            <a:r>
              <a:rPr lang="en-US" dirty="0" smtClean="0"/>
              <a:t>.</a:t>
            </a:r>
          </a:p>
          <a:p>
            <a:pPr algn="just"/>
            <a:r>
              <a:rPr lang="en-US" dirty="0" smtClean="0"/>
              <a:t>However, additional </a:t>
            </a:r>
            <a:r>
              <a:rPr lang="en-US" dirty="0"/>
              <a:t>riders may potentially be captured in the corridor by changing the nature of the service being provided, </a:t>
            </a:r>
            <a:r>
              <a:rPr lang="en-US" dirty="0" smtClean="0"/>
              <a:t>such as increasing </a:t>
            </a:r>
            <a:r>
              <a:rPr lang="en-US" dirty="0"/>
              <a:t>travel speed, reducing fare, and by making major land use changes over time.  </a:t>
            </a:r>
          </a:p>
          <a:p>
            <a:pPr marL="0" indent="0" algn="just">
              <a:buNone/>
            </a:pPr>
            <a:r>
              <a:rPr lang="en-US" dirty="0" smtClean="0"/>
              <a:t> </a:t>
            </a:r>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6" name="Text Placeholder 5"/>
          <p:cNvSpPr>
            <a:spLocks noGrp="1"/>
          </p:cNvSpPr>
          <p:nvPr>
            <p:ph type="body" sz="quarter" idx="18"/>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108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a:solidFill>
            <a:schemeClr val="accent2"/>
          </a:solidFill>
        </p:spPr>
      </p:sp>
      <p:sp>
        <p:nvSpPr>
          <p:cNvPr id="6" name="Text Placeholder 5"/>
          <p:cNvSpPr>
            <a:spLocks noGrp="1"/>
          </p:cNvSpPr>
          <p:nvPr>
            <p:ph type="body" sz="quarter" idx="16"/>
          </p:nvPr>
        </p:nvSpPr>
        <p:spPr/>
        <p:txBody>
          <a:bodyPr/>
          <a:lstStyle/>
          <a:p>
            <a:endParaRPr lang="en-US" dirty="0"/>
          </a:p>
        </p:txBody>
      </p:sp>
      <p:sp>
        <p:nvSpPr>
          <p:cNvPr id="2" name="Title 1"/>
          <p:cNvSpPr>
            <a:spLocks noGrp="1"/>
          </p:cNvSpPr>
          <p:nvPr>
            <p:ph type="title"/>
          </p:nvPr>
        </p:nvSpPr>
        <p:spPr/>
        <p:txBody>
          <a:bodyPr/>
          <a:lstStyle/>
          <a:p>
            <a:r>
              <a:rPr lang="en-US" dirty="0" smtClean="0"/>
              <a:t>Thank you!</a:t>
            </a:r>
            <a:endParaRPr lang="en-US" dirty="0"/>
          </a:p>
        </p:txBody>
      </p:sp>
      <p:pic>
        <p:nvPicPr>
          <p:cNvPr id="14338" name="Picture 2" descr="C:\Users\mgao\AppData\Local\Microsoft\Windows\Temporary Internet Files\Content.IE5\GMXGWZ7K\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62100"/>
            <a:ext cx="3810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0005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505092" y="-1"/>
            <a:ext cx="4437530" cy="6858001"/>
          </a:xfrm>
        </p:spPr>
      </p:pic>
      <p:sp>
        <p:nvSpPr>
          <p:cNvPr id="4" name="Text Placeholder 3"/>
          <p:cNvSpPr>
            <a:spLocks noGrp="1"/>
          </p:cNvSpPr>
          <p:nvPr>
            <p:ph type="body" sz="quarter" idx="16"/>
          </p:nvPr>
        </p:nvSpPr>
        <p:spPr>
          <a:xfrm>
            <a:off x="-11755" y="1143260"/>
            <a:ext cx="4309592" cy="4571740"/>
          </a:xfrm>
        </p:spPr>
        <p:txBody>
          <a:bodyPr/>
          <a:lstStyle/>
          <a:p>
            <a:pPr algn="just"/>
            <a:r>
              <a:rPr lang="en-US" dirty="0" smtClean="0"/>
              <a:t>Massachusetts DOT proposed the </a:t>
            </a:r>
            <a:r>
              <a:rPr lang="en-US" dirty="0"/>
              <a:t>Central Corridor Line </a:t>
            </a:r>
            <a:r>
              <a:rPr lang="en-US" dirty="0" smtClean="0"/>
              <a:t>which is a 121-mile </a:t>
            </a:r>
            <a:r>
              <a:rPr lang="en-US" dirty="0"/>
              <a:t>rail corridor that connects the cities of Brattleboro, Vermont and New London, </a:t>
            </a:r>
            <a:r>
              <a:rPr lang="en-US" dirty="0" smtClean="0"/>
              <a:t>Connecticut</a:t>
            </a:r>
          </a:p>
          <a:p>
            <a:pPr lvl="0"/>
            <a:endParaRPr lang="en-US" dirty="0" smtClean="0"/>
          </a:p>
          <a:p>
            <a:pPr lvl="0"/>
            <a:r>
              <a:rPr lang="en-US" dirty="0" smtClean="0"/>
              <a:t>Major Designations:</a:t>
            </a:r>
          </a:p>
          <a:p>
            <a:pPr lvl="0" algn="just">
              <a:buFont typeface="Wingdings" panose="05000000000000000000" pitchFamily="2" charset="2"/>
              <a:buChar char="v"/>
            </a:pPr>
            <a:r>
              <a:rPr lang="en-US" dirty="0" smtClean="0"/>
              <a:t>Two </a:t>
            </a:r>
            <a:r>
              <a:rPr lang="en-US" dirty="0"/>
              <a:t>large state universities: U-Mass and </a:t>
            </a:r>
            <a:r>
              <a:rPr lang="en-US" dirty="0" smtClean="0"/>
              <a:t>U-Conn </a:t>
            </a:r>
            <a:endParaRPr lang="en-US" dirty="0"/>
          </a:p>
          <a:p>
            <a:pPr lvl="0" algn="just">
              <a:buFont typeface="Wingdings" panose="05000000000000000000" pitchFamily="2" charset="2"/>
              <a:buChar char="v"/>
            </a:pPr>
            <a:r>
              <a:rPr lang="en-US" dirty="0"/>
              <a:t>Eleven smaller colleges such as Amherst College and Connecticut College </a:t>
            </a:r>
          </a:p>
          <a:p>
            <a:pPr lvl="0" algn="just">
              <a:buFont typeface="Wingdings" panose="05000000000000000000" pitchFamily="2" charset="2"/>
              <a:buChar char="v"/>
            </a:pPr>
            <a:r>
              <a:rPr lang="en-US" dirty="0"/>
              <a:t>Mohegan Sun Resort and </a:t>
            </a:r>
            <a:r>
              <a:rPr lang="en-US" dirty="0" smtClean="0"/>
              <a:t>Casino</a:t>
            </a:r>
            <a:endParaRPr lang="en-US" dirty="0"/>
          </a:p>
          <a:p>
            <a:endParaRPr lang="en-US" dirty="0"/>
          </a:p>
        </p:txBody>
      </p:sp>
      <p:sp>
        <p:nvSpPr>
          <p:cNvPr id="2" name="Title 1"/>
          <p:cNvSpPr>
            <a:spLocks noGrp="1"/>
          </p:cNvSpPr>
          <p:nvPr>
            <p:ph type="title"/>
          </p:nvPr>
        </p:nvSpPr>
        <p:spPr/>
        <p:txBody>
          <a:bodyPr/>
          <a:lstStyle/>
          <a:p>
            <a:r>
              <a:rPr lang="en-US" dirty="0"/>
              <a:t>Background</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1786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303711" y="297048"/>
            <a:ext cx="4840289" cy="6263903"/>
          </a:xfrm>
        </p:spPr>
      </p:pic>
      <p:sp>
        <p:nvSpPr>
          <p:cNvPr id="6" name="Text Placeholder 5"/>
          <p:cNvSpPr>
            <a:spLocks noGrp="1"/>
          </p:cNvSpPr>
          <p:nvPr>
            <p:ph type="body" sz="quarter" idx="16"/>
          </p:nvPr>
        </p:nvSpPr>
        <p:spPr>
          <a:xfrm>
            <a:off x="-11755" y="1143260"/>
            <a:ext cx="4309592" cy="4952740"/>
          </a:xfrm>
        </p:spPr>
        <p:txBody>
          <a:bodyPr/>
          <a:lstStyle/>
          <a:p>
            <a:pPr algn="just"/>
            <a:r>
              <a:rPr lang="en-US" dirty="0"/>
              <a:t>Traditionally, four-step regional travel demand models have been utilized by the professionals for forecasting transit </a:t>
            </a:r>
            <a:r>
              <a:rPr lang="en-US" dirty="0" smtClean="0"/>
              <a:t>ridership</a:t>
            </a:r>
          </a:p>
          <a:p>
            <a:pPr algn="just"/>
            <a:r>
              <a:rPr lang="en-US" dirty="0" smtClean="0"/>
              <a:t>However, no readily available travel demand model existed for this multi-state corridor</a:t>
            </a:r>
          </a:p>
          <a:p>
            <a:pPr algn="just"/>
            <a:r>
              <a:rPr lang="en-US" dirty="0"/>
              <a:t>The direct-demand travel models build a  regression relationship between key independent </a:t>
            </a:r>
            <a:r>
              <a:rPr lang="en-US" dirty="0" smtClean="0"/>
              <a:t>variables </a:t>
            </a:r>
            <a:r>
              <a:rPr lang="en-US" dirty="0"/>
              <a:t>and ridership</a:t>
            </a:r>
          </a:p>
          <a:p>
            <a:pPr algn="just"/>
            <a:r>
              <a:rPr lang="en-US" dirty="0" smtClean="0"/>
              <a:t>Based on previous study, this type of model </a:t>
            </a:r>
            <a:r>
              <a:rPr lang="en-US" dirty="0"/>
              <a:t>produces reliable ridership projections appropriate for supporting a high level planning study such as this one. </a:t>
            </a:r>
            <a:endParaRPr lang="en-US" dirty="0" smtClean="0"/>
          </a:p>
        </p:txBody>
      </p:sp>
      <p:sp>
        <p:nvSpPr>
          <p:cNvPr id="2" name="Title 1"/>
          <p:cNvSpPr>
            <a:spLocks noGrp="1"/>
          </p:cNvSpPr>
          <p:nvPr>
            <p:ph type="title"/>
          </p:nvPr>
        </p:nvSpPr>
        <p:spPr/>
        <p:txBody>
          <a:bodyPr/>
          <a:lstStyle/>
          <a:p>
            <a:r>
              <a:rPr lang="en-US" dirty="0" smtClean="0"/>
              <a:t>Methodology</a:t>
            </a:r>
            <a:endParaRPr lang="en-US" dirty="0"/>
          </a:p>
        </p:txBody>
      </p:sp>
      <p:pic>
        <p:nvPicPr>
          <p:cNvPr id="8" name="Picture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714" y="297049"/>
            <a:ext cx="4840287" cy="6263900"/>
          </a:xfrm>
          <a:prstGeom prst="rect">
            <a:avLst/>
          </a:prstGeom>
          <a:solidFill>
            <a:schemeClr val="tx2"/>
          </a:solidFill>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2900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pic>
        <p:nvPicPr>
          <p:cNvPr id="12" name="Picture Placeholder 11" descr="Screen Clippi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95" r="2795"/>
          <a:stretch>
            <a:fillRect/>
          </a:stretch>
        </p:blipFill>
        <p:spPr/>
      </p:pic>
      <p:sp>
        <p:nvSpPr>
          <p:cNvPr id="5" name="Picture Placeholder 4"/>
          <p:cNvSpPr>
            <a:spLocks noGrp="1"/>
          </p:cNvSpPr>
          <p:nvPr>
            <p:ph type="pic" sz="quarter" idx="14"/>
          </p:nvPr>
        </p:nvSpPr>
        <p:spPr>
          <a:solidFill>
            <a:schemeClr val="accent2"/>
          </a:solidFill>
        </p:spPr>
      </p:sp>
      <p:sp>
        <p:nvSpPr>
          <p:cNvPr id="6" name="Text Placeholder 5"/>
          <p:cNvSpPr>
            <a:spLocks noGrp="1"/>
          </p:cNvSpPr>
          <p:nvPr>
            <p:ph type="body" sz="quarter" idx="16"/>
          </p:nvPr>
        </p:nvSpPr>
        <p:spPr>
          <a:xfrm>
            <a:off x="-11755" y="1143260"/>
            <a:ext cx="4309592" cy="5181340"/>
          </a:xfrm>
        </p:spPr>
        <p:txBody>
          <a:bodyPr/>
          <a:lstStyle/>
          <a:p>
            <a:pPr algn="just"/>
            <a:r>
              <a:rPr lang="en-US" dirty="0"/>
              <a:t>The underlying assumption in the direct demand modeling approach is the observed railroad service usage in the existing area is an indicator of proposed and future railroad service </a:t>
            </a:r>
            <a:r>
              <a:rPr lang="en-US" dirty="0" smtClean="0"/>
              <a:t>usage</a:t>
            </a:r>
          </a:p>
          <a:p>
            <a:endParaRPr lang="en-US" dirty="0" smtClean="0"/>
          </a:p>
          <a:p>
            <a:r>
              <a:rPr lang="en-US" dirty="0" smtClean="0"/>
              <a:t>Three Key Steps</a:t>
            </a:r>
          </a:p>
          <a:p>
            <a:pPr marL="400050" indent="-400050">
              <a:buFont typeface="+mj-lt"/>
              <a:buAutoNum type="romanUcPeriod"/>
            </a:pPr>
            <a:r>
              <a:rPr lang="en-US" dirty="0" smtClean="0"/>
              <a:t>Data Assembly and Analysis of Existing Stations</a:t>
            </a:r>
          </a:p>
          <a:p>
            <a:pPr marL="400050" indent="-400050">
              <a:buFont typeface="+mj-lt"/>
              <a:buAutoNum type="romanUcPeriod"/>
            </a:pPr>
            <a:r>
              <a:rPr lang="en-US" dirty="0"/>
              <a:t>Model Formulation</a:t>
            </a:r>
          </a:p>
          <a:p>
            <a:pPr marL="400050" indent="-400050">
              <a:buFont typeface="+mj-lt"/>
              <a:buAutoNum type="romanUcPeriod"/>
            </a:pPr>
            <a:r>
              <a:rPr lang="en-US" dirty="0" smtClean="0"/>
              <a:t>Data Assembly and Analysis of Proposed Stations</a:t>
            </a:r>
          </a:p>
          <a:p>
            <a:endParaRPr lang="en-US" dirty="0"/>
          </a:p>
        </p:txBody>
      </p:sp>
      <p:sp>
        <p:nvSpPr>
          <p:cNvPr id="2" name="Title 1"/>
          <p:cNvSpPr>
            <a:spLocks noGrp="1"/>
          </p:cNvSpPr>
          <p:nvPr>
            <p:ph type="title"/>
          </p:nvPr>
        </p:nvSpPr>
        <p:spPr/>
        <p:txBody>
          <a:bodyPr/>
          <a:lstStyle/>
          <a:p>
            <a:r>
              <a:rPr lang="en-US" dirty="0" smtClean="0"/>
              <a:t>Methodology</a:t>
            </a:r>
            <a:endParaRPr lang="en-US" dirty="0"/>
          </a:p>
        </p:txBody>
      </p:sp>
      <p:sp>
        <p:nvSpPr>
          <p:cNvPr id="13" name="Rectangle 12"/>
          <p:cNvSpPr/>
          <p:nvPr/>
        </p:nvSpPr>
        <p:spPr>
          <a:xfrm>
            <a:off x="4648200" y="3352800"/>
            <a:ext cx="4191000" cy="1104900"/>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4457700"/>
            <a:ext cx="1828800" cy="2171700"/>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610100"/>
            <a:ext cx="1295400" cy="2171700"/>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4886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0" grpId="0" animBg="1"/>
      <p:bldP spid="10"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1755" y="1143260"/>
            <a:ext cx="4309592" cy="5028940"/>
          </a:xfrm>
        </p:spPr>
        <p:txBody>
          <a:bodyPr/>
          <a:lstStyle/>
          <a:p>
            <a:pPr algn="just"/>
            <a:r>
              <a:rPr lang="en-US" dirty="0" smtClean="0"/>
              <a:t>Dependent Variable:</a:t>
            </a:r>
          </a:p>
          <a:p>
            <a:pPr marL="0" indent="0" algn="just">
              <a:buNone/>
            </a:pPr>
            <a:r>
              <a:rPr lang="en-US" dirty="0" smtClean="0"/>
              <a:t>    Ridership information for the existing    </a:t>
            </a:r>
            <a:endParaRPr lang="en-US" dirty="0"/>
          </a:p>
          <a:p>
            <a:pPr marL="0" indent="0" algn="just">
              <a:buNone/>
            </a:pPr>
            <a:r>
              <a:rPr lang="en-US" dirty="0" smtClean="0"/>
              <a:t>    services was collected from Amtrak</a:t>
            </a:r>
          </a:p>
          <a:p>
            <a:pPr algn="just"/>
            <a:r>
              <a:rPr lang="en-US" dirty="0" smtClean="0"/>
              <a:t>Independent Variables:</a:t>
            </a:r>
          </a:p>
          <a:p>
            <a:pPr marL="342900" indent="-342900" algn="just">
              <a:buFont typeface="+mj-lt"/>
              <a:buAutoNum type="arabicPeriod"/>
            </a:pPr>
            <a:r>
              <a:rPr lang="en-US" dirty="0" smtClean="0"/>
              <a:t>Instead of collecting socio-economic data, person trips with in the primary market area (15 mile buffer) of each station are derived from cell phone</a:t>
            </a:r>
          </a:p>
          <a:p>
            <a:pPr marL="342900" indent="-342900" algn="just">
              <a:buFont typeface="+mj-lt"/>
              <a:buAutoNum type="arabicPeriod"/>
            </a:pPr>
            <a:r>
              <a:rPr lang="en-US" dirty="0" smtClean="0"/>
              <a:t>The total number of trains stopping at each station</a:t>
            </a:r>
          </a:p>
          <a:p>
            <a:pPr marL="342900" indent="-342900" algn="just">
              <a:buFont typeface="+mj-lt"/>
              <a:buAutoNum type="arabicPeriod"/>
            </a:pPr>
            <a:r>
              <a:rPr lang="en-US" dirty="0" smtClean="0"/>
              <a:t>Data on bus services and road network connections</a:t>
            </a:r>
          </a:p>
          <a:p>
            <a:pPr marL="342900" indent="-342900" algn="just">
              <a:buFont typeface="+mj-lt"/>
              <a:buAutoNum type="arabicPeriod"/>
            </a:pPr>
            <a:r>
              <a:rPr lang="en-US" dirty="0" smtClean="0"/>
              <a:t>Passenger railroad network structure</a:t>
            </a:r>
            <a:endParaRPr lang="en-US" dirty="0"/>
          </a:p>
        </p:txBody>
      </p:sp>
      <p:sp>
        <p:nvSpPr>
          <p:cNvPr id="2" name="Title 1"/>
          <p:cNvSpPr>
            <a:spLocks noGrp="1"/>
          </p:cNvSpPr>
          <p:nvPr>
            <p:ph type="title"/>
          </p:nvPr>
        </p:nvSpPr>
        <p:spPr/>
        <p:txBody>
          <a:bodyPr/>
          <a:lstStyle/>
          <a:p>
            <a:r>
              <a:rPr lang="en-US" dirty="0" smtClean="0"/>
              <a:t>Methodology–</a:t>
            </a:r>
            <a:br>
              <a:rPr lang="en-US" dirty="0" smtClean="0"/>
            </a:br>
            <a:r>
              <a:rPr lang="en-US" dirty="0" smtClean="0"/>
              <a:t>Data Assembly</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icture Placeholder 2"/>
          <p:cNvSpPr>
            <a:spLocks noGrp="1"/>
          </p:cNvSpPr>
          <p:nvPr>
            <p:ph type="pic" sz="quarter" idx="12"/>
          </p:nvPr>
        </p:nvSpPr>
        <p:spPr/>
      </p:sp>
    </p:spTree>
    <p:extLst>
      <p:ext uri="{BB962C8B-B14F-4D97-AF65-F5344CB8AC3E}">
        <p14:creationId xmlns:p14="http://schemas.microsoft.com/office/powerpoint/2010/main" val="42822965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Person Trips</a:t>
            </a:r>
            <a:endParaRPr lang="en-US" dirty="0"/>
          </a:p>
        </p:txBody>
      </p:sp>
      <p:sp>
        <p:nvSpPr>
          <p:cNvPr id="5" name="Text Placeholder 4"/>
          <p:cNvSpPr>
            <a:spLocks noGrp="1"/>
          </p:cNvSpPr>
          <p:nvPr>
            <p:ph type="body" sz="quarter" idx="16"/>
          </p:nvPr>
        </p:nvSpPr>
        <p:spPr/>
        <p:txBody>
          <a:bodyPr/>
          <a:lstStyle/>
          <a:p>
            <a:pPr algn="just"/>
            <a:r>
              <a:rPr lang="en-US" dirty="0"/>
              <a:t>As seen in the figure, there are five major cities in the knowledge corridor (Springfield, Hartford, Berlin, New Haven and Bridgeport) that have some of the highest person trips (between 1 million and 1 ½ million) within 15-mile of each </a:t>
            </a:r>
            <a:r>
              <a:rPr lang="en-US" dirty="0" smtClean="0"/>
              <a:t>station </a:t>
            </a:r>
            <a:endParaRPr lang="en-US" dirty="0"/>
          </a:p>
        </p:txBody>
      </p:sp>
      <p:sp>
        <p:nvSpPr>
          <p:cNvPr id="2" name="Title 1"/>
          <p:cNvSpPr>
            <a:spLocks noGrp="1"/>
          </p:cNvSpPr>
          <p:nvPr>
            <p:ph type="title"/>
          </p:nvPr>
        </p:nvSpPr>
        <p:spPr/>
        <p:txBody>
          <a:bodyPr/>
          <a:lstStyle/>
          <a:p>
            <a:r>
              <a:rPr lang="en-US" dirty="0"/>
              <a:t>Methodology–</a:t>
            </a:r>
            <a:br>
              <a:rPr lang="en-US" dirty="0"/>
            </a:br>
            <a:r>
              <a:rPr lang="en-US" dirty="0"/>
              <a:t>Data </a:t>
            </a:r>
            <a:r>
              <a:rPr lang="en-US" dirty="0" smtClean="0"/>
              <a:t>Analysis</a:t>
            </a:r>
            <a:endParaRPr lang="en-US" dirty="0"/>
          </a:p>
        </p:txBody>
      </p:sp>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31" r="4331"/>
          <a:stretch>
            <a:fillRect/>
          </a:stretch>
        </p:blipFill>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0757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Desire Line</a:t>
            </a:r>
            <a:endParaRPr lang="en-US" dirty="0"/>
          </a:p>
        </p:txBody>
      </p:sp>
      <p:sp>
        <p:nvSpPr>
          <p:cNvPr id="5" name="Text Placeholder 4"/>
          <p:cNvSpPr>
            <a:spLocks noGrp="1"/>
          </p:cNvSpPr>
          <p:nvPr>
            <p:ph type="body" sz="quarter" idx="16"/>
          </p:nvPr>
        </p:nvSpPr>
        <p:spPr/>
        <p:txBody>
          <a:bodyPr/>
          <a:lstStyle/>
          <a:p>
            <a:pPr algn="just"/>
            <a:r>
              <a:rPr lang="en-US" dirty="0"/>
              <a:t>As seen, most trips originate or are destined to areas having high population densities, confirming the validity and reasonableness of the cell phone </a:t>
            </a:r>
            <a:r>
              <a:rPr lang="en-US" dirty="0" smtClean="0"/>
              <a:t>data</a:t>
            </a:r>
            <a:endParaRPr lang="en-US" dirty="0"/>
          </a:p>
        </p:txBody>
      </p:sp>
      <p:sp>
        <p:nvSpPr>
          <p:cNvPr id="2" name="Title 1"/>
          <p:cNvSpPr>
            <a:spLocks noGrp="1"/>
          </p:cNvSpPr>
          <p:nvPr>
            <p:ph type="title"/>
          </p:nvPr>
        </p:nvSpPr>
        <p:spPr/>
        <p:txBody>
          <a:bodyPr/>
          <a:lstStyle/>
          <a:p>
            <a:r>
              <a:rPr lang="en-US" dirty="0"/>
              <a:t>Methodology–</a:t>
            </a:r>
            <a:br>
              <a:rPr lang="en-US" dirty="0"/>
            </a:br>
            <a:r>
              <a:rPr lang="en-US" dirty="0"/>
              <a:t>Data </a:t>
            </a:r>
            <a:r>
              <a:rPr lang="en-US" dirty="0" smtClean="0"/>
              <a:t>Analysis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4331" r="4331"/>
          <a:stretch>
            <a:fillRect/>
          </a:stretch>
        </p:blipFill>
        <p:spPr/>
      </p:pic>
    </p:spTree>
    <p:extLst>
      <p:ext uri="{BB962C8B-B14F-4D97-AF65-F5344CB8AC3E}">
        <p14:creationId xmlns:p14="http://schemas.microsoft.com/office/powerpoint/2010/main" val="4624037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Hub Analysis</a:t>
            </a:r>
            <a:endParaRPr lang="en-US" dirty="0"/>
          </a:p>
        </p:txBody>
      </p:sp>
      <p:sp>
        <p:nvSpPr>
          <p:cNvPr id="5" name="Text Placeholder 4"/>
          <p:cNvSpPr>
            <a:spLocks noGrp="1"/>
          </p:cNvSpPr>
          <p:nvPr>
            <p:ph type="body" sz="quarter" idx="16"/>
          </p:nvPr>
        </p:nvSpPr>
        <p:spPr>
          <a:xfrm>
            <a:off x="-11755" y="1371600"/>
            <a:ext cx="4315468" cy="2438400"/>
          </a:xfrm>
        </p:spPr>
        <p:txBody>
          <a:bodyPr/>
          <a:lstStyle/>
          <a:p>
            <a:endParaRPr lang="en-US" dirty="0" smtClean="0"/>
          </a:p>
          <a:p>
            <a:pPr algn="just"/>
            <a:r>
              <a:rPr lang="en-US" dirty="0"/>
              <a:t>In order to reflect the </a:t>
            </a:r>
            <a:r>
              <a:rPr lang="en-US" dirty="0" smtClean="0"/>
              <a:t>physical important location associated </a:t>
            </a:r>
            <a:r>
              <a:rPr lang="en-US" dirty="0"/>
              <a:t>with </a:t>
            </a:r>
            <a:r>
              <a:rPr lang="en-US" dirty="0" smtClean="0"/>
              <a:t>Springfield </a:t>
            </a:r>
            <a:r>
              <a:rPr lang="en-US" dirty="0"/>
              <a:t>station </a:t>
            </a:r>
            <a:r>
              <a:rPr lang="en-US" dirty="0" smtClean="0"/>
              <a:t>(The union station of New Heaven-Harford-Springfield Corridor, Inland Route and Knowledge Corridor ), a hub variable </a:t>
            </a:r>
            <a:r>
              <a:rPr lang="en-US" dirty="0"/>
              <a:t>was </a:t>
            </a:r>
            <a:r>
              <a:rPr lang="en-US" dirty="0" smtClean="0"/>
              <a:t>introduced as an independent </a:t>
            </a:r>
            <a:r>
              <a:rPr lang="en-US" dirty="0" err="1" smtClean="0"/>
              <a:t>varaible</a:t>
            </a:r>
            <a:endParaRPr lang="en-US" dirty="0" smtClean="0"/>
          </a:p>
          <a:p>
            <a:pPr marL="0" indent="0" algn="just">
              <a:buNone/>
            </a:pPr>
            <a:endParaRPr lang="en-US" dirty="0" smtClean="0"/>
          </a:p>
          <a:p>
            <a:pPr algn="just"/>
            <a:endParaRPr lang="en-US" dirty="0"/>
          </a:p>
        </p:txBody>
      </p:sp>
      <p:sp>
        <p:nvSpPr>
          <p:cNvPr id="2" name="Title 1"/>
          <p:cNvSpPr>
            <a:spLocks noGrp="1"/>
          </p:cNvSpPr>
          <p:nvPr>
            <p:ph type="title"/>
          </p:nvPr>
        </p:nvSpPr>
        <p:spPr/>
        <p:txBody>
          <a:bodyPr/>
          <a:lstStyle/>
          <a:p>
            <a:r>
              <a:rPr lang="en-US" dirty="0"/>
              <a:t>Methodology–</a:t>
            </a:r>
            <a:br>
              <a:rPr lang="en-US" dirty="0"/>
            </a:br>
            <a:r>
              <a:rPr lang="en-US" dirty="0" smtClean="0"/>
              <a:t>Data Analysis</a:t>
            </a:r>
            <a:endParaRPr lang="en-US" dirty="0"/>
          </a:p>
        </p:txBody>
      </p:sp>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505092" y="-1"/>
            <a:ext cx="4437530" cy="6858000"/>
          </a:xfrm>
        </p:spPr>
      </p:pic>
      <p:sp>
        <p:nvSpPr>
          <p:cNvPr id="7" name="Oval 6"/>
          <p:cNvSpPr/>
          <p:nvPr/>
        </p:nvSpPr>
        <p:spPr>
          <a:xfrm>
            <a:off x="5257800" y="2895600"/>
            <a:ext cx="990600" cy="685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900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Accessibility Analysis</a:t>
            </a:r>
            <a:endParaRPr lang="en-US" dirty="0"/>
          </a:p>
        </p:txBody>
      </p:sp>
      <p:sp>
        <p:nvSpPr>
          <p:cNvPr id="5" name="Text Placeholder 4"/>
          <p:cNvSpPr>
            <a:spLocks noGrp="1"/>
          </p:cNvSpPr>
          <p:nvPr>
            <p:ph type="body" sz="quarter" idx="16"/>
          </p:nvPr>
        </p:nvSpPr>
        <p:spPr>
          <a:xfrm>
            <a:off x="-11755" y="1371600"/>
            <a:ext cx="4315468" cy="1871281"/>
          </a:xfrm>
        </p:spPr>
        <p:txBody>
          <a:bodyPr/>
          <a:lstStyle/>
          <a:p>
            <a:endParaRPr lang="en-US" dirty="0" smtClean="0"/>
          </a:p>
          <a:p>
            <a:pPr algn="just"/>
            <a:r>
              <a:rPr lang="en-US" dirty="0"/>
              <a:t>In order to reflect the higher accessibility associated with Hartford station (two interstate highways, I-84 and I-91, pass through this capital city of Connecticut and 35 bus routes operate near the train station), an accessibility variable was </a:t>
            </a:r>
            <a:r>
              <a:rPr lang="en-US" dirty="0" smtClean="0"/>
              <a:t>introduced as a key independent variable</a:t>
            </a:r>
          </a:p>
          <a:p>
            <a:pPr marL="0" indent="0" algn="just">
              <a:buNone/>
            </a:pPr>
            <a:endParaRPr lang="en-US" dirty="0" smtClean="0"/>
          </a:p>
          <a:p>
            <a:pPr algn="just"/>
            <a:endParaRPr lang="en-US" dirty="0"/>
          </a:p>
        </p:txBody>
      </p:sp>
      <p:sp>
        <p:nvSpPr>
          <p:cNvPr id="2" name="Title 1"/>
          <p:cNvSpPr>
            <a:spLocks noGrp="1"/>
          </p:cNvSpPr>
          <p:nvPr>
            <p:ph type="title"/>
          </p:nvPr>
        </p:nvSpPr>
        <p:spPr/>
        <p:txBody>
          <a:bodyPr/>
          <a:lstStyle/>
          <a:p>
            <a:r>
              <a:rPr lang="en-US" dirty="0"/>
              <a:t>Methodology–</a:t>
            </a:r>
            <a:br>
              <a:rPr lang="en-US" dirty="0"/>
            </a:br>
            <a:r>
              <a:rPr lang="en-US" dirty="0" smtClean="0"/>
              <a:t>Data Analysis</a:t>
            </a:r>
            <a:endParaRPr lang="en-US" dirty="0"/>
          </a:p>
        </p:txBody>
      </p:sp>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505092" y="-1"/>
            <a:ext cx="4437530" cy="6858001"/>
          </a:xfrm>
        </p:spPr>
      </p:pic>
      <p:sp>
        <p:nvSpPr>
          <p:cNvPr id="8" name="Oval 7"/>
          <p:cNvSpPr/>
          <p:nvPr/>
        </p:nvSpPr>
        <p:spPr>
          <a:xfrm>
            <a:off x="5029200" y="4495800"/>
            <a:ext cx="990600" cy="685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308725"/>
            <a:ext cx="430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06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3"/>
</p:tagLst>
</file>

<file path=ppt/theme/theme1.xml><?xml version="1.0" encoding="utf-8"?>
<a:theme xmlns:a="http://schemas.openxmlformats.org/drawingml/2006/main" name="HDR_Base_4-3_Titlecase_WhiteBkgrd_0215">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HDR_Base_4-3_Titlecase_WhiteBkgrd_0215</Template>
  <TotalTime>8315</TotalTime>
  <Words>1106</Words>
  <Application>Microsoft Office PowerPoint</Application>
  <PresentationFormat>On-screen Show (4:3)</PresentationFormat>
  <Paragraphs>213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HDR_Base_4-3_Titlecase_WhiteBkgrd_0215</vt:lpstr>
      <vt:lpstr>Ridership Forecasting for Central Corridor Passenger Rail Line Utilizing Cell Phone Data in Direct Demand Model </vt:lpstr>
      <vt:lpstr>Background</vt:lpstr>
      <vt:lpstr>Methodology</vt:lpstr>
      <vt:lpstr>Methodology</vt:lpstr>
      <vt:lpstr>Methodology– Data Assembly</vt:lpstr>
      <vt:lpstr>Methodology– Data Analysis</vt:lpstr>
      <vt:lpstr>Methodology– Data Analysis</vt:lpstr>
      <vt:lpstr>Methodology– Data Analysis</vt:lpstr>
      <vt:lpstr>Methodology– Data Analysis</vt:lpstr>
      <vt:lpstr>Methodology– Model Formulation</vt:lpstr>
      <vt:lpstr>PowerPoint Presentation</vt:lpstr>
      <vt:lpstr>Methodology– Model Formulation</vt:lpstr>
      <vt:lpstr>Ridership Forecasts</vt:lpstr>
      <vt:lpstr>PowerPoint Presentation</vt:lpstr>
      <vt:lpstr>Summary</vt:lpstr>
      <vt:lpstr>Thank you!</vt:lpstr>
    </vt:vector>
  </TitlesOfParts>
  <Company>HDR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Corridor Line Passenger Rail Ridership Forecasting</dc:title>
  <dc:creator>mgao</dc:creator>
  <cp:lastModifiedBy>mgao</cp:lastModifiedBy>
  <cp:revision>68</cp:revision>
  <dcterms:created xsi:type="dcterms:W3CDTF">2015-05-07T20:34:28Z</dcterms:created>
  <dcterms:modified xsi:type="dcterms:W3CDTF">2015-05-19T08:27:23Z</dcterms:modified>
</cp:coreProperties>
</file>