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79" r:id="rId3"/>
    <p:sldMasterId id="2147483895" r:id="rId4"/>
    <p:sldMasterId id="2147483898" r:id="rId5"/>
  </p:sldMasterIdLst>
  <p:notesMasterIdLst>
    <p:notesMasterId r:id="rId27"/>
  </p:notesMasterIdLst>
  <p:handoutMasterIdLst>
    <p:handoutMasterId r:id="rId28"/>
  </p:handoutMasterIdLst>
  <p:sldIdLst>
    <p:sldId id="892" r:id="rId6"/>
    <p:sldId id="898" r:id="rId7"/>
    <p:sldId id="969" r:id="rId8"/>
    <p:sldId id="970" r:id="rId9"/>
    <p:sldId id="972" r:id="rId10"/>
    <p:sldId id="935" r:id="rId11"/>
    <p:sldId id="974" r:id="rId12"/>
    <p:sldId id="975" r:id="rId13"/>
    <p:sldId id="978" r:id="rId14"/>
    <p:sldId id="979" r:id="rId15"/>
    <p:sldId id="980" r:id="rId16"/>
    <p:sldId id="981" r:id="rId17"/>
    <p:sldId id="982" r:id="rId18"/>
    <p:sldId id="983" r:id="rId19"/>
    <p:sldId id="985" r:id="rId20"/>
    <p:sldId id="988" r:id="rId21"/>
    <p:sldId id="987" r:id="rId22"/>
    <p:sldId id="986" r:id="rId23"/>
    <p:sldId id="989" r:id="rId24"/>
    <p:sldId id="990" r:id="rId25"/>
    <p:sldId id="991" r:id="rId26"/>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6600"/>
    <a:srgbClr val="0066FF"/>
    <a:srgbClr val="3399FF"/>
    <a:srgbClr val="FFFF99"/>
    <a:srgbClr val="FFFFFF"/>
    <a:srgbClr val="003366"/>
    <a:srgbClr val="FF99CC"/>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0137" autoAdjust="0"/>
  </p:normalViewPr>
  <p:slideViewPr>
    <p:cSldViewPr snapToGrid="0">
      <p:cViewPr>
        <p:scale>
          <a:sx n="91" d="100"/>
          <a:sy n="91" d="100"/>
        </p:scale>
        <p:origin x="168" y="72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28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Sheet2!$V$4</c:f>
              <c:strCache>
                <c:ptCount val="1"/>
                <c:pt idx="0">
                  <c:v>Ntrip</c:v>
                </c:pt>
              </c:strCache>
            </c:strRef>
          </c:tx>
          <c:spPr>
            <a:solidFill>
              <a:srgbClr val="00B050"/>
            </a:solidFill>
          </c:spPr>
          <c:invertIfNegative val="0"/>
          <c:dLbls>
            <c:txPr>
              <a:bodyPr/>
              <a:lstStyle/>
              <a:p>
                <a:pPr>
                  <a:defRPr sz="1050"/>
                </a:pPr>
                <a:endParaRPr lang="en-US"/>
              </a:p>
            </c:txPr>
            <c:showLegendKey val="0"/>
            <c:showVal val="1"/>
            <c:showCatName val="0"/>
            <c:showSerName val="0"/>
            <c:showPercent val="0"/>
            <c:showBubbleSize val="0"/>
            <c:showLeaderLines val="0"/>
          </c:dLbls>
          <c:cat>
            <c:strRef>
              <c:f>Sheet2!$U$5:$U$9</c:f>
              <c:strCache>
                <c:ptCount val="5"/>
                <c:pt idx="0">
                  <c:v>Com.Workers</c:v>
                </c:pt>
                <c:pt idx="1">
                  <c:v>Telecommuter-0</c:v>
                </c:pt>
                <c:pt idx="2">
                  <c:v>At least once a week</c:v>
                </c:pt>
                <c:pt idx="3">
                  <c:v>Twice a week</c:v>
                </c:pt>
                <c:pt idx="4">
                  <c:v>More than 2 times</c:v>
                </c:pt>
              </c:strCache>
            </c:strRef>
          </c:cat>
          <c:val>
            <c:numRef>
              <c:f>Sheet2!$V$5:$V$9</c:f>
              <c:numCache>
                <c:formatCode>####.00</c:formatCode>
                <c:ptCount val="5"/>
                <c:pt idx="0" formatCode="General">
                  <c:v>3.6</c:v>
                </c:pt>
                <c:pt idx="1">
                  <c:v>3.8333333333333335</c:v>
                </c:pt>
                <c:pt idx="2">
                  <c:v>3.6276595744680851</c:v>
                </c:pt>
                <c:pt idx="3">
                  <c:v>3.5555555555555554</c:v>
                </c:pt>
                <c:pt idx="4">
                  <c:v>3.3035714285714279</c:v>
                </c:pt>
              </c:numCache>
            </c:numRef>
          </c:val>
        </c:ser>
        <c:ser>
          <c:idx val="1"/>
          <c:order val="1"/>
          <c:tx>
            <c:strRef>
              <c:f>Sheet2!$W$4</c:f>
              <c:strCache>
                <c:ptCount val="1"/>
                <c:pt idx="0">
                  <c:v>Distance to work</c:v>
                </c:pt>
              </c:strCache>
            </c:strRef>
          </c:tx>
          <c:invertIfNegative val="0"/>
          <c:cat>
            <c:strRef>
              <c:f>Sheet2!$U$5:$U$9</c:f>
              <c:strCache>
                <c:ptCount val="5"/>
                <c:pt idx="0">
                  <c:v>Com.Workers</c:v>
                </c:pt>
                <c:pt idx="1">
                  <c:v>Telecommuter-0</c:v>
                </c:pt>
                <c:pt idx="2">
                  <c:v>At least once a week</c:v>
                </c:pt>
                <c:pt idx="3">
                  <c:v>Twice a week</c:v>
                </c:pt>
                <c:pt idx="4">
                  <c:v>More than 2 times</c:v>
                </c:pt>
              </c:strCache>
            </c:strRef>
          </c:cat>
          <c:val>
            <c:numRef>
              <c:f>Sheet2!$W$5:$W$9</c:f>
              <c:numCache>
                <c:formatCode>0.00</c:formatCode>
                <c:ptCount val="5"/>
                <c:pt idx="0">
                  <c:v>25.1</c:v>
                </c:pt>
                <c:pt idx="1">
                  <c:v>21.853791333333334</c:v>
                </c:pt>
                <c:pt idx="2">
                  <c:v>31.268939106918229</c:v>
                </c:pt>
                <c:pt idx="3">
                  <c:v>27.565461181818183</c:v>
                </c:pt>
                <c:pt idx="4">
                  <c:v>36.179290771084325</c:v>
                </c:pt>
              </c:numCache>
            </c:numRef>
          </c:val>
        </c:ser>
        <c:ser>
          <c:idx val="2"/>
          <c:order val="2"/>
          <c:tx>
            <c:strRef>
              <c:f>Sheet2!$X$4</c:f>
              <c:strCache>
                <c:ptCount val="1"/>
                <c:pt idx="0">
                  <c:v>VMT</c:v>
                </c:pt>
              </c:strCache>
            </c:strRef>
          </c:tx>
          <c:spPr>
            <a:solidFill>
              <a:srgbClr val="C00000"/>
            </a:solidFill>
          </c:spPr>
          <c:invertIfNegative val="0"/>
          <c:cat>
            <c:strRef>
              <c:f>Sheet2!$U$5:$U$9</c:f>
              <c:strCache>
                <c:ptCount val="5"/>
                <c:pt idx="0">
                  <c:v>Com.Workers</c:v>
                </c:pt>
                <c:pt idx="1">
                  <c:v>Telecommuter-0</c:v>
                </c:pt>
                <c:pt idx="2">
                  <c:v>At least once a week</c:v>
                </c:pt>
                <c:pt idx="3">
                  <c:v>Twice a week</c:v>
                </c:pt>
                <c:pt idx="4">
                  <c:v>More than 2 times</c:v>
                </c:pt>
              </c:strCache>
            </c:strRef>
          </c:cat>
          <c:val>
            <c:numRef>
              <c:f>Sheet2!$X$5:$X$9</c:f>
              <c:numCache>
                <c:formatCode>####.00</c:formatCode>
                <c:ptCount val="5"/>
                <c:pt idx="0" formatCode="0.00">
                  <c:v>20.8</c:v>
                </c:pt>
                <c:pt idx="1">
                  <c:v>27.770555555555561</c:v>
                </c:pt>
                <c:pt idx="2">
                  <c:v>25.712127659574474</c:v>
                </c:pt>
                <c:pt idx="3">
                  <c:v>20.417777777777779</c:v>
                </c:pt>
                <c:pt idx="4">
                  <c:v>28.168214285714285</c:v>
                </c:pt>
              </c:numCache>
            </c:numRef>
          </c:val>
        </c:ser>
        <c:dLbls>
          <c:showLegendKey val="0"/>
          <c:showVal val="0"/>
          <c:showCatName val="0"/>
          <c:showSerName val="0"/>
          <c:showPercent val="0"/>
          <c:showBubbleSize val="0"/>
        </c:dLbls>
        <c:gapWidth val="150"/>
        <c:axId val="111942272"/>
        <c:axId val="111956352"/>
      </c:barChart>
      <c:catAx>
        <c:axId val="111942272"/>
        <c:scaling>
          <c:orientation val="minMax"/>
        </c:scaling>
        <c:delete val="0"/>
        <c:axPos val="b"/>
        <c:majorTickMark val="out"/>
        <c:minorTickMark val="none"/>
        <c:tickLblPos val="nextTo"/>
        <c:crossAx val="111956352"/>
        <c:crosses val="autoZero"/>
        <c:auto val="1"/>
        <c:lblAlgn val="ctr"/>
        <c:lblOffset val="100"/>
        <c:noMultiLvlLbl val="0"/>
      </c:catAx>
      <c:valAx>
        <c:axId val="11195635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11942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FC550-48E9-4DC6-A73F-F45E3B571FC4}"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US"/>
        </a:p>
      </dgm:t>
    </dgm:pt>
    <dgm:pt modelId="{D3D7599A-7E9D-4BA7-9BE2-15D91C723C48}">
      <dgm:prSet/>
      <dgm:spPr/>
      <dgm:t>
        <a:bodyPr/>
        <a:lstStyle/>
        <a:p>
          <a:pPr rtl="0"/>
          <a:r>
            <a:rPr lang="en-US" b="1" dirty="0" smtClean="0"/>
            <a:t>Motivation</a:t>
          </a:r>
          <a:r>
            <a:rPr lang="en-US" dirty="0" smtClean="0"/>
            <a:t>:  RTP Guideline by California Transportation  Commission - the largest four MPOs in California are encouraged to transition </a:t>
          </a:r>
          <a:r>
            <a:rPr lang="en-US" smtClean="0"/>
            <a:t>to activity-based </a:t>
          </a:r>
          <a:r>
            <a:rPr lang="en-US" dirty="0" smtClean="0"/>
            <a:t>travel demand models</a:t>
          </a:r>
          <a:endParaRPr lang="en-US" dirty="0"/>
        </a:p>
      </dgm:t>
    </dgm:pt>
    <dgm:pt modelId="{6305AFF5-5F17-4CE3-856E-8B607B641A50}" type="parTrans" cxnId="{605F795B-F389-44A9-869D-2D5E0B2CA8ED}">
      <dgm:prSet/>
      <dgm:spPr/>
      <dgm:t>
        <a:bodyPr/>
        <a:lstStyle/>
        <a:p>
          <a:endParaRPr lang="en-US"/>
        </a:p>
      </dgm:t>
    </dgm:pt>
    <dgm:pt modelId="{6D9607EF-23FB-43C6-83BD-9F901223BE92}" type="sibTrans" cxnId="{605F795B-F389-44A9-869D-2D5E0B2CA8ED}">
      <dgm:prSet/>
      <dgm:spPr/>
      <dgm:t>
        <a:bodyPr/>
        <a:lstStyle/>
        <a:p>
          <a:endParaRPr lang="en-US"/>
        </a:p>
      </dgm:t>
    </dgm:pt>
    <dgm:pt modelId="{ACC14804-E960-44AD-BAB5-58D0126CA205}">
      <dgm:prSet/>
      <dgm:spPr/>
      <dgm:t>
        <a:bodyPr/>
        <a:lstStyle/>
        <a:p>
          <a:pPr rtl="0"/>
          <a:r>
            <a:rPr lang="en-US" b="1" dirty="0" smtClean="0"/>
            <a:t>Model Concept</a:t>
          </a:r>
          <a:r>
            <a:rPr lang="en-US" dirty="0" smtClean="0"/>
            <a:t>: SCAG-ABM is an activity-based, simulates the entire weekday travel pattern of each person in the SCAG region (18+ million):</a:t>
          </a:r>
          <a:endParaRPr lang="en-US" dirty="0"/>
        </a:p>
      </dgm:t>
    </dgm:pt>
    <dgm:pt modelId="{4508F76F-7F8B-478D-8650-D24698083135}" type="parTrans" cxnId="{6A1413DF-D130-49DB-BFA1-77F6EA6FC153}">
      <dgm:prSet/>
      <dgm:spPr/>
      <dgm:t>
        <a:bodyPr/>
        <a:lstStyle/>
        <a:p>
          <a:endParaRPr lang="en-US"/>
        </a:p>
      </dgm:t>
    </dgm:pt>
    <dgm:pt modelId="{E2B21124-7531-4D74-974C-7CE357C25766}" type="sibTrans" cxnId="{6A1413DF-D130-49DB-BFA1-77F6EA6FC153}">
      <dgm:prSet/>
      <dgm:spPr/>
      <dgm:t>
        <a:bodyPr/>
        <a:lstStyle/>
        <a:p>
          <a:endParaRPr lang="en-US"/>
        </a:p>
      </dgm:t>
    </dgm:pt>
    <dgm:pt modelId="{8026A635-72F7-4106-BAB2-E6AC91C3B4E5}">
      <dgm:prSet/>
      <dgm:spPr/>
      <dgm:t>
        <a:bodyPr/>
        <a:lstStyle/>
        <a:p>
          <a:pPr rtl="0"/>
          <a:r>
            <a:rPr lang="en-US" dirty="0" smtClean="0"/>
            <a:t> derives travel from activity participation decisions</a:t>
          </a:r>
          <a:endParaRPr lang="en-US" dirty="0"/>
        </a:p>
      </dgm:t>
    </dgm:pt>
    <dgm:pt modelId="{9EA0AB61-2522-41C4-927B-ECE231A9E4F0}" type="parTrans" cxnId="{4B5D005A-2D12-41D4-91DF-8F120F3F4768}">
      <dgm:prSet/>
      <dgm:spPr/>
      <dgm:t>
        <a:bodyPr/>
        <a:lstStyle/>
        <a:p>
          <a:endParaRPr lang="en-US"/>
        </a:p>
      </dgm:t>
    </dgm:pt>
    <dgm:pt modelId="{A0DA30E4-9666-4E40-BB7C-ECA1626621AD}" type="sibTrans" cxnId="{4B5D005A-2D12-41D4-91DF-8F120F3F4768}">
      <dgm:prSet/>
      <dgm:spPr/>
      <dgm:t>
        <a:bodyPr/>
        <a:lstStyle/>
        <a:p>
          <a:endParaRPr lang="en-US"/>
        </a:p>
      </dgm:t>
    </dgm:pt>
    <dgm:pt modelId="{15F72B7A-F80E-478A-BF15-61C34DD8B9A0}">
      <dgm:prSet/>
      <dgm:spPr/>
      <dgm:t>
        <a:bodyPr/>
        <a:lstStyle/>
        <a:p>
          <a:pPr rtl="0"/>
          <a:r>
            <a:rPr lang="en-US" dirty="0" smtClean="0"/>
            <a:t> explicitly accounts for within household interactions</a:t>
          </a:r>
          <a:endParaRPr lang="en-US" dirty="0"/>
        </a:p>
      </dgm:t>
    </dgm:pt>
    <dgm:pt modelId="{BA8D639B-31C1-4DCB-B0AE-DA7BB99ACDEF}" type="parTrans" cxnId="{90599179-0C3D-4F6D-8BAD-B335AC248343}">
      <dgm:prSet/>
      <dgm:spPr/>
      <dgm:t>
        <a:bodyPr/>
        <a:lstStyle/>
        <a:p>
          <a:endParaRPr lang="en-US"/>
        </a:p>
      </dgm:t>
    </dgm:pt>
    <dgm:pt modelId="{FE17D10C-B789-426B-B765-F4D1C2A9092E}" type="sibTrans" cxnId="{90599179-0C3D-4F6D-8BAD-B335AC248343}">
      <dgm:prSet/>
      <dgm:spPr/>
      <dgm:t>
        <a:bodyPr/>
        <a:lstStyle/>
        <a:p>
          <a:endParaRPr lang="en-US"/>
        </a:p>
      </dgm:t>
    </dgm:pt>
    <dgm:pt modelId="{B4AA9FB0-E47F-4A37-AC0D-B4D428DB7A8B}">
      <dgm:prSet/>
      <dgm:spPr/>
      <dgm:t>
        <a:bodyPr/>
        <a:lstStyle/>
        <a:p>
          <a:pPr rtl="0"/>
          <a:r>
            <a:rPr lang="en-US" dirty="0" smtClean="0"/>
            <a:t> incorporates spatial and temporal constraints  and influences when predicting activity  participation and travel</a:t>
          </a:r>
          <a:endParaRPr lang="en-US" dirty="0"/>
        </a:p>
      </dgm:t>
    </dgm:pt>
    <dgm:pt modelId="{37D466CB-4174-4DF2-BBB9-82113AD487F6}" type="parTrans" cxnId="{FBD38D65-027E-46DC-AE4D-588FC2F70663}">
      <dgm:prSet/>
      <dgm:spPr/>
      <dgm:t>
        <a:bodyPr/>
        <a:lstStyle/>
        <a:p>
          <a:endParaRPr lang="en-US"/>
        </a:p>
      </dgm:t>
    </dgm:pt>
    <dgm:pt modelId="{20655A53-E476-46A0-962E-70FC8CB72357}" type="sibTrans" cxnId="{FBD38D65-027E-46DC-AE4D-588FC2F70663}">
      <dgm:prSet/>
      <dgm:spPr/>
      <dgm:t>
        <a:bodyPr/>
        <a:lstStyle/>
        <a:p>
          <a:endParaRPr lang="en-US"/>
        </a:p>
      </dgm:t>
    </dgm:pt>
    <dgm:pt modelId="{2C25B472-247C-49BA-85C2-034C6C6B4B02}">
      <dgm:prSet/>
      <dgm:spPr/>
      <dgm:t>
        <a:bodyPr/>
        <a:lstStyle/>
        <a:p>
          <a:pPr rtl="0"/>
          <a:r>
            <a:rPr lang="en-US" b="1" dirty="0" smtClean="0"/>
            <a:t>Model Application: </a:t>
          </a:r>
        </a:p>
        <a:p>
          <a:pPr rtl="0"/>
          <a:r>
            <a:rPr lang="en-US" b="1" dirty="0" smtClean="0"/>
            <a:t>- </a:t>
          </a:r>
          <a:r>
            <a:rPr lang="en-US" b="0" i="0" dirty="0" smtClean="0"/>
            <a:t>B</a:t>
          </a:r>
          <a:r>
            <a:rPr lang="en-US" b="0" i="0" dirty="0" smtClean="0">
              <a:solidFill>
                <a:schemeClr val="tx1"/>
              </a:solidFill>
            </a:rPr>
            <a:t>u</a:t>
          </a:r>
          <a:r>
            <a:rPr lang="en-US" dirty="0" smtClean="0">
              <a:solidFill>
                <a:schemeClr val="tx1"/>
              </a:solidFill>
            </a:rPr>
            <a:t>ilt in new TransCAD 7.0</a:t>
          </a:r>
          <a:endParaRPr lang="en-US" dirty="0"/>
        </a:p>
      </dgm:t>
    </dgm:pt>
    <dgm:pt modelId="{A5C03B0C-2FDC-44F7-BABB-20F43FB32527}" type="parTrans" cxnId="{A190BE44-AC7B-48C3-B62A-1B14F94C5723}">
      <dgm:prSet/>
      <dgm:spPr/>
      <dgm:t>
        <a:bodyPr/>
        <a:lstStyle/>
        <a:p>
          <a:endParaRPr lang="en-US"/>
        </a:p>
      </dgm:t>
    </dgm:pt>
    <dgm:pt modelId="{C3164DEA-5284-47FB-BD46-774244E08DA0}" type="sibTrans" cxnId="{A190BE44-AC7B-48C3-B62A-1B14F94C5723}">
      <dgm:prSet/>
      <dgm:spPr/>
      <dgm:t>
        <a:bodyPr/>
        <a:lstStyle/>
        <a:p>
          <a:endParaRPr lang="en-US"/>
        </a:p>
      </dgm:t>
    </dgm:pt>
    <dgm:pt modelId="{97F4B508-E0B8-419F-B07F-640D4A4E99AA}">
      <dgm:prSet/>
      <dgm:spPr/>
      <dgm:t>
        <a:bodyPr/>
        <a:lstStyle/>
        <a:p>
          <a:pPr rtl="0"/>
          <a:r>
            <a:rPr lang="en-US" dirty="0" smtClean="0"/>
            <a:t>operates on a detailed representation of the region’s population, land use and transportation networks</a:t>
          </a:r>
          <a:endParaRPr lang="en-US" dirty="0"/>
        </a:p>
      </dgm:t>
    </dgm:pt>
    <dgm:pt modelId="{C1428372-5E99-4DEF-AE04-B16E8DF359C6}" type="parTrans" cxnId="{35B6A1B9-5FDB-4969-8C9A-AC92A2C23CCD}">
      <dgm:prSet/>
      <dgm:spPr/>
      <dgm:t>
        <a:bodyPr/>
        <a:lstStyle/>
        <a:p>
          <a:endParaRPr lang="en-US"/>
        </a:p>
      </dgm:t>
    </dgm:pt>
    <dgm:pt modelId="{190D11F3-CD32-4337-86E7-E1F845027A0B}" type="sibTrans" cxnId="{35B6A1B9-5FDB-4969-8C9A-AC92A2C23CCD}">
      <dgm:prSet/>
      <dgm:spPr/>
      <dgm:t>
        <a:bodyPr/>
        <a:lstStyle/>
        <a:p>
          <a:endParaRPr lang="en-US"/>
        </a:p>
      </dgm:t>
    </dgm:pt>
    <dgm:pt modelId="{226F5415-7252-4BF9-81BC-52CE320B7F80}" type="pres">
      <dgm:prSet presAssocID="{496FC550-48E9-4DC6-A73F-F45E3B571FC4}" presName="linear" presStyleCnt="0">
        <dgm:presLayoutVars>
          <dgm:animLvl val="lvl"/>
          <dgm:resizeHandles val="exact"/>
        </dgm:presLayoutVars>
      </dgm:prSet>
      <dgm:spPr/>
      <dgm:t>
        <a:bodyPr/>
        <a:lstStyle/>
        <a:p>
          <a:endParaRPr lang="en-US"/>
        </a:p>
      </dgm:t>
    </dgm:pt>
    <dgm:pt modelId="{52552A83-6003-4DEC-AC7E-1A604BDD8CFC}" type="pres">
      <dgm:prSet presAssocID="{D3D7599A-7E9D-4BA7-9BE2-15D91C723C48}" presName="parentText" presStyleLbl="node1" presStyleIdx="0" presStyleCnt="3" custLinFactY="-34455" custLinFactNeighborY="-100000">
        <dgm:presLayoutVars>
          <dgm:chMax val="0"/>
          <dgm:bulletEnabled val="1"/>
        </dgm:presLayoutVars>
      </dgm:prSet>
      <dgm:spPr/>
      <dgm:t>
        <a:bodyPr/>
        <a:lstStyle/>
        <a:p>
          <a:endParaRPr lang="en-US"/>
        </a:p>
      </dgm:t>
    </dgm:pt>
    <dgm:pt modelId="{37703AD3-EDFE-40BC-8832-C5BD083DCE24}" type="pres">
      <dgm:prSet presAssocID="{6D9607EF-23FB-43C6-83BD-9F901223BE92}" presName="spacer" presStyleCnt="0"/>
      <dgm:spPr/>
    </dgm:pt>
    <dgm:pt modelId="{E7684D70-CDFA-4BD8-9289-2813527DA1D1}" type="pres">
      <dgm:prSet presAssocID="{ACC14804-E960-44AD-BAB5-58D0126CA205}" presName="parentText" presStyleLbl="node1" presStyleIdx="1" presStyleCnt="3">
        <dgm:presLayoutVars>
          <dgm:chMax val="0"/>
          <dgm:bulletEnabled val="1"/>
        </dgm:presLayoutVars>
      </dgm:prSet>
      <dgm:spPr/>
      <dgm:t>
        <a:bodyPr/>
        <a:lstStyle/>
        <a:p>
          <a:endParaRPr lang="en-US"/>
        </a:p>
      </dgm:t>
    </dgm:pt>
    <dgm:pt modelId="{DA7730DE-97EF-4C56-95E2-530CBC188454}" type="pres">
      <dgm:prSet presAssocID="{ACC14804-E960-44AD-BAB5-58D0126CA205}" presName="childText" presStyleLbl="revTx" presStyleIdx="0" presStyleCnt="1">
        <dgm:presLayoutVars>
          <dgm:bulletEnabled val="1"/>
        </dgm:presLayoutVars>
      </dgm:prSet>
      <dgm:spPr/>
      <dgm:t>
        <a:bodyPr/>
        <a:lstStyle/>
        <a:p>
          <a:endParaRPr lang="en-US"/>
        </a:p>
      </dgm:t>
    </dgm:pt>
    <dgm:pt modelId="{F6E89739-7A9C-4BF7-B865-E9E389FC3345}" type="pres">
      <dgm:prSet presAssocID="{2C25B472-247C-49BA-85C2-034C6C6B4B02}" presName="parentText" presStyleLbl="node1" presStyleIdx="2" presStyleCnt="3" custLinFactNeighborX="610" custLinFactNeighborY="2339">
        <dgm:presLayoutVars>
          <dgm:chMax val="0"/>
          <dgm:bulletEnabled val="1"/>
        </dgm:presLayoutVars>
      </dgm:prSet>
      <dgm:spPr/>
      <dgm:t>
        <a:bodyPr/>
        <a:lstStyle/>
        <a:p>
          <a:endParaRPr lang="en-US"/>
        </a:p>
      </dgm:t>
    </dgm:pt>
  </dgm:ptLst>
  <dgm:cxnLst>
    <dgm:cxn modelId="{FBD38D65-027E-46DC-AE4D-588FC2F70663}" srcId="{ACC14804-E960-44AD-BAB5-58D0126CA205}" destId="{B4AA9FB0-E47F-4A37-AC0D-B4D428DB7A8B}" srcOrd="2" destOrd="0" parTransId="{37D466CB-4174-4DF2-BBB9-82113AD487F6}" sibTransId="{20655A53-E476-46A0-962E-70FC8CB72357}"/>
    <dgm:cxn modelId="{90599179-0C3D-4F6D-8BAD-B335AC248343}" srcId="{ACC14804-E960-44AD-BAB5-58D0126CA205}" destId="{15F72B7A-F80E-478A-BF15-61C34DD8B9A0}" srcOrd="1" destOrd="0" parTransId="{BA8D639B-31C1-4DCB-B0AE-DA7BB99ACDEF}" sibTransId="{FE17D10C-B789-426B-B765-F4D1C2A9092E}"/>
    <dgm:cxn modelId="{F8B8B275-1D03-4E60-AAB9-2325B86B2A23}" type="presOf" srcId="{D3D7599A-7E9D-4BA7-9BE2-15D91C723C48}" destId="{52552A83-6003-4DEC-AC7E-1A604BDD8CFC}" srcOrd="0" destOrd="0" presId="urn:microsoft.com/office/officeart/2005/8/layout/vList2"/>
    <dgm:cxn modelId="{824A67BD-378D-4B17-8018-A9BE078789EF}" type="presOf" srcId="{ACC14804-E960-44AD-BAB5-58D0126CA205}" destId="{E7684D70-CDFA-4BD8-9289-2813527DA1D1}" srcOrd="0" destOrd="0" presId="urn:microsoft.com/office/officeart/2005/8/layout/vList2"/>
    <dgm:cxn modelId="{4B5D005A-2D12-41D4-91DF-8F120F3F4768}" srcId="{ACC14804-E960-44AD-BAB5-58D0126CA205}" destId="{8026A635-72F7-4106-BAB2-E6AC91C3B4E5}" srcOrd="0" destOrd="0" parTransId="{9EA0AB61-2522-41C4-927B-ECE231A9E4F0}" sibTransId="{A0DA30E4-9666-4E40-BB7C-ECA1626621AD}"/>
    <dgm:cxn modelId="{35B6A1B9-5FDB-4969-8C9A-AC92A2C23CCD}" srcId="{ACC14804-E960-44AD-BAB5-58D0126CA205}" destId="{97F4B508-E0B8-419F-B07F-640D4A4E99AA}" srcOrd="3" destOrd="0" parTransId="{C1428372-5E99-4DEF-AE04-B16E8DF359C6}" sibTransId="{190D11F3-CD32-4337-86E7-E1F845027A0B}"/>
    <dgm:cxn modelId="{5171A0D6-A9EF-4C67-AF5D-8384406D36C5}" type="presOf" srcId="{496FC550-48E9-4DC6-A73F-F45E3B571FC4}" destId="{226F5415-7252-4BF9-81BC-52CE320B7F80}" srcOrd="0" destOrd="0" presId="urn:microsoft.com/office/officeart/2005/8/layout/vList2"/>
    <dgm:cxn modelId="{6A1413DF-D130-49DB-BFA1-77F6EA6FC153}" srcId="{496FC550-48E9-4DC6-A73F-F45E3B571FC4}" destId="{ACC14804-E960-44AD-BAB5-58D0126CA205}" srcOrd="1" destOrd="0" parTransId="{4508F76F-7F8B-478D-8650-D24698083135}" sibTransId="{E2B21124-7531-4D74-974C-7CE357C25766}"/>
    <dgm:cxn modelId="{7C3080BB-3641-4EFE-8399-AC9C3A99E4AE}" type="presOf" srcId="{15F72B7A-F80E-478A-BF15-61C34DD8B9A0}" destId="{DA7730DE-97EF-4C56-95E2-530CBC188454}" srcOrd="0" destOrd="1" presId="urn:microsoft.com/office/officeart/2005/8/layout/vList2"/>
    <dgm:cxn modelId="{A190BE44-AC7B-48C3-B62A-1B14F94C5723}" srcId="{496FC550-48E9-4DC6-A73F-F45E3B571FC4}" destId="{2C25B472-247C-49BA-85C2-034C6C6B4B02}" srcOrd="2" destOrd="0" parTransId="{A5C03B0C-2FDC-44F7-BABB-20F43FB32527}" sibTransId="{C3164DEA-5284-47FB-BD46-774244E08DA0}"/>
    <dgm:cxn modelId="{A5B68342-7C77-46E9-99AA-224B3804C46B}" type="presOf" srcId="{B4AA9FB0-E47F-4A37-AC0D-B4D428DB7A8B}" destId="{DA7730DE-97EF-4C56-95E2-530CBC188454}" srcOrd="0" destOrd="2" presId="urn:microsoft.com/office/officeart/2005/8/layout/vList2"/>
    <dgm:cxn modelId="{6CDB0FD4-F0AA-4696-AA0F-94AFCDFECE25}" type="presOf" srcId="{8026A635-72F7-4106-BAB2-E6AC91C3B4E5}" destId="{DA7730DE-97EF-4C56-95E2-530CBC188454}" srcOrd="0" destOrd="0" presId="urn:microsoft.com/office/officeart/2005/8/layout/vList2"/>
    <dgm:cxn modelId="{9A3A30B5-37A0-4F8F-B447-19EDB7A3AEE0}" type="presOf" srcId="{97F4B508-E0B8-419F-B07F-640D4A4E99AA}" destId="{DA7730DE-97EF-4C56-95E2-530CBC188454}" srcOrd="0" destOrd="3" presId="urn:microsoft.com/office/officeart/2005/8/layout/vList2"/>
    <dgm:cxn modelId="{A1BC4E08-E0B8-4FEE-819E-1C88DD2956BE}" type="presOf" srcId="{2C25B472-247C-49BA-85C2-034C6C6B4B02}" destId="{F6E89739-7A9C-4BF7-B865-E9E389FC3345}" srcOrd="0" destOrd="0" presId="urn:microsoft.com/office/officeart/2005/8/layout/vList2"/>
    <dgm:cxn modelId="{605F795B-F389-44A9-869D-2D5E0B2CA8ED}" srcId="{496FC550-48E9-4DC6-A73F-F45E3B571FC4}" destId="{D3D7599A-7E9D-4BA7-9BE2-15D91C723C48}" srcOrd="0" destOrd="0" parTransId="{6305AFF5-5F17-4CE3-856E-8B607B641A50}" sibTransId="{6D9607EF-23FB-43C6-83BD-9F901223BE92}"/>
    <dgm:cxn modelId="{8077CCA2-41D3-482E-A583-FF0CC14F18E4}" type="presParOf" srcId="{226F5415-7252-4BF9-81BC-52CE320B7F80}" destId="{52552A83-6003-4DEC-AC7E-1A604BDD8CFC}" srcOrd="0" destOrd="0" presId="urn:microsoft.com/office/officeart/2005/8/layout/vList2"/>
    <dgm:cxn modelId="{D50B6B6D-16D6-4984-86F1-16541C5823DD}" type="presParOf" srcId="{226F5415-7252-4BF9-81BC-52CE320B7F80}" destId="{37703AD3-EDFE-40BC-8832-C5BD083DCE24}" srcOrd="1" destOrd="0" presId="urn:microsoft.com/office/officeart/2005/8/layout/vList2"/>
    <dgm:cxn modelId="{4D977DDA-A845-4E92-A9E9-E72405F9B4B9}" type="presParOf" srcId="{226F5415-7252-4BF9-81BC-52CE320B7F80}" destId="{E7684D70-CDFA-4BD8-9289-2813527DA1D1}" srcOrd="2" destOrd="0" presId="urn:microsoft.com/office/officeart/2005/8/layout/vList2"/>
    <dgm:cxn modelId="{50CB5483-9236-4096-96CA-7A2103AAD527}" type="presParOf" srcId="{226F5415-7252-4BF9-81BC-52CE320B7F80}" destId="{DA7730DE-97EF-4C56-95E2-530CBC188454}" srcOrd="3" destOrd="0" presId="urn:microsoft.com/office/officeart/2005/8/layout/vList2"/>
    <dgm:cxn modelId="{57F0A58D-33C9-4A0D-AE9A-43099D9D7EEC}" type="presParOf" srcId="{226F5415-7252-4BF9-81BC-52CE320B7F80}" destId="{F6E89739-7A9C-4BF7-B865-E9E389FC33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6695E-0B18-4243-B9C7-113C2379AB50}"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7B2D1999-1B6A-4C82-A280-A3CA1D21ACD2}">
      <dgm:prSet phldrT="[Text]"/>
      <dgm:spPr>
        <a:solidFill>
          <a:schemeClr val="accent1">
            <a:lumMod val="50000"/>
          </a:schemeClr>
        </a:solidFill>
        <a:ln>
          <a:solidFill>
            <a:schemeClr val="accent1">
              <a:lumMod val="50000"/>
            </a:schemeClr>
          </a:solidFill>
        </a:ln>
      </dgm:spPr>
      <dgm:t>
        <a:bodyPr/>
        <a:lstStyle/>
        <a:p>
          <a:r>
            <a:rPr lang="en-US" dirty="0" smtClean="0"/>
            <a:t>Type 1</a:t>
          </a:r>
          <a:endParaRPr lang="en-US" dirty="0"/>
        </a:p>
      </dgm:t>
    </dgm:pt>
    <dgm:pt modelId="{FC093707-5EB1-4C91-A870-4C7E79FF22F3}" type="parTrans" cxnId="{5D396255-8E8E-49E9-9B42-C7D9CB40D115}">
      <dgm:prSet/>
      <dgm:spPr/>
      <dgm:t>
        <a:bodyPr/>
        <a:lstStyle/>
        <a:p>
          <a:endParaRPr lang="en-US"/>
        </a:p>
      </dgm:t>
    </dgm:pt>
    <dgm:pt modelId="{569DC1FD-BDB0-4680-9F40-4735761A9D97}" type="sibTrans" cxnId="{5D396255-8E8E-49E9-9B42-C7D9CB40D115}">
      <dgm:prSet/>
      <dgm:spPr/>
      <dgm:t>
        <a:bodyPr/>
        <a:lstStyle/>
        <a:p>
          <a:endParaRPr lang="en-US"/>
        </a:p>
      </dgm:t>
    </dgm:pt>
    <dgm:pt modelId="{96A935D0-0470-4447-A4BD-104517272DD5}">
      <dgm:prSet phldrT="[Text]"/>
      <dgm:spPr>
        <a:ln>
          <a:solidFill>
            <a:schemeClr val="accent1">
              <a:lumMod val="50000"/>
            </a:schemeClr>
          </a:solidFill>
        </a:ln>
      </dgm:spPr>
      <dgm:t>
        <a:bodyPr/>
        <a:lstStyle/>
        <a:p>
          <a:r>
            <a:rPr lang="en-US" b="1" dirty="0" smtClean="0"/>
            <a:t>Work at home= Home office</a:t>
          </a:r>
          <a:endParaRPr lang="en-US" dirty="0"/>
        </a:p>
      </dgm:t>
    </dgm:pt>
    <dgm:pt modelId="{D12B4B57-5AAD-42C9-A4C2-C5AC36817AEE}" type="parTrans" cxnId="{341600DE-4A80-4F89-8194-32896985B406}">
      <dgm:prSet/>
      <dgm:spPr/>
      <dgm:t>
        <a:bodyPr/>
        <a:lstStyle/>
        <a:p>
          <a:endParaRPr lang="en-US"/>
        </a:p>
      </dgm:t>
    </dgm:pt>
    <dgm:pt modelId="{1F21217D-ADE4-4BC1-B333-DC8E5E727D57}" type="sibTrans" cxnId="{341600DE-4A80-4F89-8194-32896985B406}">
      <dgm:prSet/>
      <dgm:spPr/>
      <dgm:t>
        <a:bodyPr/>
        <a:lstStyle/>
        <a:p>
          <a:endParaRPr lang="en-US"/>
        </a:p>
      </dgm:t>
    </dgm:pt>
    <dgm:pt modelId="{5082AC86-A4C7-4D2A-B3B0-CBB49C72B755}">
      <dgm:prSet phldrT="[Text]"/>
      <dgm:spPr>
        <a:solidFill>
          <a:schemeClr val="accent2">
            <a:lumMod val="75000"/>
          </a:schemeClr>
        </a:solidFill>
      </dgm:spPr>
      <dgm:t>
        <a:bodyPr/>
        <a:lstStyle/>
        <a:p>
          <a:r>
            <a:rPr lang="en-US" dirty="0" smtClean="0"/>
            <a:t>Type 2</a:t>
          </a:r>
          <a:endParaRPr lang="en-US" dirty="0"/>
        </a:p>
      </dgm:t>
    </dgm:pt>
    <dgm:pt modelId="{ED79A05F-72DC-436B-A897-46CF90B1BD3A}" type="parTrans" cxnId="{04359E66-D15F-44E4-B9F9-9E48B0036F81}">
      <dgm:prSet/>
      <dgm:spPr/>
      <dgm:t>
        <a:bodyPr/>
        <a:lstStyle/>
        <a:p>
          <a:endParaRPr lang="en-US"/>
        </a:p>
      </dgm:t>
    </dgm:pt>
    <dgm:pt modelId="{63FD2A4A-67BD-4DE6-BA18-490665AEB4A6}" type="sibTrans" cxnId="{04359E66-D15F-44E4-B9F9-9E48B0036F81}">
      <dgm:prSet/>
      <dgm:spPr/>
      <dgm:t>
        <a:bodyPr/>
        <a:lstStyle/>
        <a:p>
          <a:endParaRPr lang="en-US"/>
        </a:p>
      </dgm:t>
    </dgm:pt>
    <dgm:pt modelId="{70E92749-8B0A-407B-80FB-8ACCF709DA80}">
      <dgm:prSet phldrT="[Text]"/>
      <dgm:spPr>
        <a:ln>
          <a:solidFill>
            <a:schemeClr val="accent2">
              <a:lumMod val="75000"/>
            </a:schemeClr>
          </a:solidFill>
        </a:ln>
      </dgm:spPr>
      <dgm:t>
        <a:bodyPr/>
        <a:lstStyle/>
        <a:p>
          <a:r>
            <a:rPr lang="en-US" b="1" dirty="0" smtClean="0"/>
            <a:t>Telecommute=Teleworker</a:t>
          </a:r>
          <a:endParaRPr lang="en-US" dirty="0"/>
        </a:p>
      </dgm:t>
    </dgm:pt>
    <dgm:pt modelId="{7DFF394C-697F-4994-9A3D-F7DFC4557B42}" type="parTrans" cxnId="{0A192513-F82D-4362-B24C-29B685A63812}">
      <dgm:prSet/>
      <dgm:spPr/>
      <dgm:t>
        <a:bodyPr/>
        <a:lstStyle/>
        <a:p>
          <a:endParaRPr lang="en-US"/>
        </a:p>
      </dgm:t>
    </dgm:pt>
    <dgm:pt modelId="{1B84E574-DFE5-4A9F-A783-C5D666FC32ED}" type="sibTrans" cxnId="{0A192513-F82D-4362-B24C-29B685A63812}">
      <dgm:prSet/>
      <dgm:spPr/>
      <dgm:t>
        <a:bodyPr/>
        <a:lstStyle/>
        <a:p>
          <a:endParaRPr lang="en-US"/>
        </a:p>
      </dgm:t>
    </dgm:pt>
    <dgm:pt modelId="{DCED2748-6892-4A53-B438-B2F8333B8E11}">
      <dgm:prSet phldrT="[Text]"/>
      <dgm:spPr>
        <a:ln>
          <a:solidFill>
            <a:schemeClr val="accent1">
              <a:lumMod val="50000"/>
            </a:schemeClr>
          </a:solidFill>
        </a:ln>
      </dgm:spPr>
      <dgm:t>
        <a:bodyPr/>
        <a:lstStyle/>
        <a:p>
          <a:r>
            <a:rPr lang="en-US" dirty="0" smtClean="0"/>
            <a:t> a person who works exclusively from home</a:t>
          </a:r>
          <a:endParaRPr lang="en-US" dirty="0"/>
        </a:p>
      </dgm:t>
    </dgm:pt>
    <dgm:pt modelId="{F032EEFD-017F-45C5-A46B-76A8355C5643}" type="parTrans" cxnId="{981233C9-B55A-4A32-881A-5C8C198A47BB}">
      <dgm:prSet/>
      <dgm:spPr/>
      <dgm:t>
        <a:bodyPr/>
        <a:lstStyle/>
        <a:p>
          <a:endParaRPr lang="en-US"/>
        </a:p>
      </dgm:t>
    </dgm:pt>
    <dgm:pt modelId="{6CEA0697-5928-4516-AF0F-A28202D8F746}" type="sibTrans" cxnId="{981233C9-B55A-4A32-881A-5C8C198A47BB}">
      <dgm:prSet/>
      <dgm:spPr/>
      <dgm:t>
        <a:bodyPr/>
        <a:lstStyle/>
        <a:p>
          <a:endParaRPr lang="en-US"/>
        </a:p>
      </dgm:t>
    </dgm:pt>
    <dgm:pt modelId="{2DFA4341-0F7C-4077-884F-1E4CC96A8B68}">
      <dgm:prSet phldrT="[Text]"/>
      <dgm:spPr>
        <a:ln>
          <a:solidFill>
            <a:schemeClr val="accent2">
              <a:lumMod val="75000"/>
            </a:schemeClr>
          </a:solidFill>
        </a:ln>
      </dgm:spPr>
      <dgm:t>
        <a:bodyPr/>
        <a:lstStyle/>
        <a:p>
          <a:r>
            <a:rPr lang="en-US" dirty="0" smtClean="0"/>
            <a:t>a person who works  regularly, but not exclusively, at home. </a:t>
          </a:r>
          <a:endParaRPr lang="en-US" dirty="0"/>
        </a:p>
      </dgm:t>
    </dgm:pt>
    <dgm:pt modelId="{6611E46D-121C-460A-9711-4F0D79B4F0DA}" type="parTrans" cxnId="{22856F81-AE82-4874-9556-0E667331DAE6}">
      <dgm:prSet/>
      <dgm:spPr/>
      <dgm:t>
        <a:bodyPr/>
        <a:lstStyle/>
        <a:p>
          <a:endParaRPr lang="en-US"/>
        </a:p>
      </dgm:t>
    </dgm:pt>
    <dgm:pt modelId="{1A96FE6F-368D-4792-A8A3-292E0DE5D11A}" type="sibTrans" cxnId="{22856F81-AE82-4874-9556-0E667331DAE6}">
      <dgm:prSet/>
      <dgm:spPr/>
      <dgm:t>
        <a:bodyPr/>
        <a:lstStyle/>
        <a:p>
          <a:endParaRPr lang="en-US"/>
        </a:p>
      </dgm:t>
    </dgm:pt>
    <dgm:pt modelId="{B5B13369-14A9-4CA5-807B-13867D08C05D}" type="pres">
      <dgm:prSet presAssocID="{B6F6695E-0B18-4243-B9C7-113C2379AB50}" presName="linearFlow" presStyleCnt="0">
        <dgm:presLayoutVars>
          <dgm:dir/>
          <dgm:animLvl val="lvl"/>
          <dgm:resizeHandles val="exact"/>
        </dgm:presLayoutVars>
      </dgm:prSet>
      <dgm:spPr/>
      <dgm:t>
        <a:bodyPr/>
        <a:lstStyle/>
        <a:p>
          <a:endParaRPr lang="en-US"/>
        </a:p>
      </dgm:t>
    </dgm:pt>
    <dgm:pt modelId="{C8B2C1F3-2777-46E5-9F7C-557BD55E7A09}" type="pres">
      <dgm:prSet presAssocID="{7B2D1999-1B6A-4C82-A280-A3CA1D21ACD2}" presName="composite" presStyleCnt="0"/>
      <dgm:spPr/>
      <dgm:t>
        <a:bodyPr/>
        <a:lstStyle/>
        <a:p>
          <a:endParaRPr lang="en-US"/>
        </a:p>
      </dgm:t>
    </dgm:pt>
    <dgm:pt modelId="{8314D037-4A53-4376-B34E-75BEA3D5B581}" type="pres">
      <dgm:prSet presAssocID="{7B2D1999-1B6A-4C82-A280-A3CA1D21ACD2}" presName="parentText" presStyleLbl="alignNode1" presStyleIdx="0" presStyleCnt="2">
        <dgm:presLayoutVars>
          <dgm:chMax val="1"/>
          <dgm:bulletEnabled val="1"/>
        </dgm:presLayoutVars>
      </dgm:prSet>
      <dgm:spPr/>
      <dgm:t>
        <a:bodyPr/>
        <a:lstStyle/>
        <a:p>
          <a:endParaRPr lang="en-US"/>
        </a:p>
      </dgm:t>
    </dgm:pt>
    <dgm:pt modelId="{23BA39C8-6892-48F5-9591-924841BEA557}" type="pres">
      <dgm:prSet presAssocID="{7B2D1999-1B6A-4C82-A280-A3CA1D21ACD2}" presName="descendantText" presStyleLbl="alignAcc1" presStyleIdx="0" presStyleCnt="2">
        <dgm:presLayoutVars>
          <dgm:bulletEnabled val="1"/>
        </dgm:presLayoutVars>
      </dgm:prSet>
      <dgm:spPr/>
      <dgm:t>
        <a:bodyPr/>
        <a:lstStyle/>
        <a:p>
          <a:endParaRPr lang="en-US"/>
        </a:p>
      </dgm:t>
    </dgm:pt>
    <dgm:pt modelId="{B6B4915C-CF38-46F7-B002-A5D7BF5AFB93}" type="pres">
      <dgm:prSet presAssocID="{569DC1FD-BDB0-4680-9F40-4735761A9D97}" presName="sp" presStyleCnt="0"/>
      <dgm:spPr/>
      <dgm:t>
        <a:bodyPr/>
        <a:lstStyle/>
        <a:p>
          <a:endParaRPr lang="en-US"/>
        </a:p>
      </dgm:t>
    </dgm:pt>
    <dgm:pt modelId="{BA7ED6D8-ADD3-40D7-B953-AF33B2D60E71}" type="pres">
      <dgm:prSet presAssocID="{5082AC86-A4C7-4D2A-B3B0-CBB49C72B755}" presName="composite" presStyleCnt="0"/>
      <dgm:spPr/>
      <dgm:t>
        <a:bodyPr/>
        <a:lstStyle/>
        <a:p>
          <a:endParaRPr lang="en-US"/>
        </a:p>
      </dgm:t>
    </dgm:pt>
    <dgm:pt modelId="{C9AA8641-6C2F-4C1B-9A5A-7E6ED4E2366E}" type="pres">
      <dgm:prSet presAssocID="{5082AC86-A4C7-4D2A-B3B0-CBB49C72B755}" presName="parentText" presStyleLbl="alignNode1" presStyleIdx="1" presStyleCnt="2">
        <dgm:presLayoutVars>
          <dgm:chMax val="1"/>
          <dgm:bulletEnabled val="1"/>
        </dgm:presLayoutVars>
      </dgm:prSet>
      <dgm:spPr/>
      <dgm:t>
        <a:bodyPr/>
        <a:lstStyle/>
        <a:p>
          <a:endParaRPr lang="en-US"/>
        </a:p>
      </dgm:t>
    </dgm:pt>
    <dgm:pt modelId="{84756427-BFA8-422A-A70C-FA515B0B17BD}" type="pres">
      <dgm:prSet presAssocID="{5082AC86-A4C7-4D2A-B3B0-CBB49C72B755}" presName="descendantText" presStyleLbl="alignAcc1" presStyleIdx="1" presStyleCnt="2" custLinFactNeighborX="213" custLinFactNeighborY="1937">
        <dgm:presLayoutVars>
          <dgm:bulletEnabled val="1"/>
        </dgm:presLayoutVars>
      </dgm:prSet>
      <dgm:spPr/>
      <dgm:t>
        <a:bodyPr/>
        <a:lstStyle/>
        <a:p>
          <a:endParaRPr lang="en-US"/>
        </a:p>
      </dgm:t>
    </dgm:pt>
  </dgm:ptLst>
  <dgm:cxnLst>
    <dgm:cxn modelId="{40E07618-A320-4EF7-9E1E-1D469BE71572}" type="presOf" srcId="{2DFA4341-0F7C-4077-884F-1E4CC96A8B68}" destId="{84756427-BFA8-422A-A70C-FA515B0B17BD}" srcOrd="0" destOrd="1" presId="urn:microsoft.com/office/officeart/2005/8/layout/chevron2"/>
    <dgm:cxn modelId="{0A36B63D-FD26-4A91-B608-6509E7A607F6}" type="presOf" srcId="{96A935D0-0470-4447-A4BD-104517272DD5}" destId="{23BA39C8-6892-48F5-9591-924841BEA557}" srcOrd="0" destOrd="0" presId="urn:microsoft.com/office/officeart/2005/8/layout/chevron2"/>
    <dgm:cxn modelId="{72068B0B-4CEF-4BAB-9EF7-DB386F6AE4F8}" type="presOf" srcId="{5082AC86-A4C7-4D2A-B3B0-CBB49C72B755}" destId="{C9AA8641-6C2F-4C1B-9A5A-7E6ED4E2366E}" srcOrd="0" destOrd="0" presId="urn:microsoft.com/office/officeart/2005/8/layout/chevron2"/>
    <dgm:cxn modelId="{0A192513-F82D-4362-B24C-29B685A63812}" srcId="{5082AC86-A4C7-4D2A-B3B0-CBB49C72B755}" destId="{70E92749-8B0A-407B-80FB-8ACCF709DA80}" srcOrd="0" destOrd="0" parTransId="{7DFF394C-697F-4994-9A3D-F7DFC4557B42}" sibTransId="{1B84E574-DFE5-4A9F-A783-C5D666FC32ED}"/>
    <dgm:cxn modelId="{8AB3E3F8-5E70-4F96-B4B1-A194BF13B382}" type="presOf" srcId="{7B2D1999-1B6A-4C82-A280-A3CA1D21ACD2}" destId="{8314D037-4A53-4376-B34E-75BEA3D5B581}" srcOrd="0" destOrd="0" presId="urn:microsoft.com/office/officeart/2005/8/layout/chevron2"/>
    <dgm:cxn modelId="{04359E66-D15F-44E4-B9F9-9E48B0036F81}" srcId="{B6F6695E-0B18-4243-B9C7-113C2379AB50}" destId="{5082AC86-A4C7-4D2A-B3B0-CBB49C72B755}" srcOrd="1" destOrd="0" parTransId="{ED79A05F-72DC-436B-A897-46CF90B1BD3A}" sibTransId="{63FD2A4A-67BD-4DE6-BA18-490665AEB4A6}"/>
    <dgm:cxn modelId="{B215E731-BF7C-4289-AF0E-6D4FC1B200A7}" type="presOf" srcId="{B6F6695E-0B18-4243-B9C7-113C2379AB50}" destId="{B5B13369-14A9-4CA5-807B-13867D08C05D}" srcOrd="0" destOrd="0" presId="urn:microsoft.com/office/officeart/2005/8/layout/chevron2"/>
    <dgm:cxn modelId="{5D396255-8E8E-49E9-9B42-C7D9CB40D115}" srcId="{B6F6695E-0B18-4243-B9C7-113C2379AB50}" destId="{7B2D1999-1B6A-4C82-A280-A3CA1D21ACD2}" srcOrd="0" destOrd="0" parTransId="{FC093707-5EB1-4C91-A870-4C7E79FF22F3}" sibTransId="{569DC1FD-BDB0-4680-9F40-4735761A9D97}"/>
    <dgm:cxn modelId="{341600DE-4A80-4F89-8194-32896985B406}" srcId="{7B2D1999-1B6A-4C82-A280-A3CA1D21ACD2}" destId="{96A935D0-0470-4447-A4BD-104517272DD5}" srcOrd="0" destOrd="0" parTransId="{D12B4B57-5AAD-42C9-A4C2-C5AC36817AEE}" sibTransId="{1F21217D-ADE4-4BC1-B333-DC8E5E727D57}"/>
    <dgm:cxn modelId="{95A5DF64-6FB8-4944-80BE-43A47A3F2AE6}" type="presOf" srcId="{DCED2748-6892-4A53-B438-B2F8333B8E11}" destId="{23BA39C8-6892-48F5-9591-924841BEA557}" srcOrd="0" destOrd="1" presId="urn:microsoft.com/office/officeart/2005/8/layout/chevron2"/>
    <dgm:cxn modelId="{98C36B76-AC6B-4CC9-807C-DFA2E14BAAA5}" type="presOf" srcId="{70E92749-8B0A-407B-80FB-8ACCF709DA80}" destId="{84756427-BFA8-422A-A70C-FA515B0B17BD}" srcOrd="0" destOrd="0" presId="urn:microsoft.com/office/officeart/2005/8/layout/chevron2"/>
    <dgm:cxn modelId="{981233C9-B55A-4A32-881A-5C8C198A47BB}" srcId="{7B2D1999-1B6A-4C82-A280-A3CA1D21ACD2}" destId="{DCED2748-6892-4A53-B438-B2F8333B8E11}" srcOrd="1" destOrd="0" parTransId="{F032EEFD-017F-45C5-A46B-76A8355C5643}" sibTransId="{6CEA0697-5928-4516-AF0F-A28202D8F746}"/>
    <dgm:cxn modelId="{22856F81-AE82-4874-9556-0E667331DAE6}" srcId="{5082AC86-A4C7-4D2A-B3B0-CBB49C72B755}" destId="{2DFA4341-0F7C-4077-884F-1E4CC96A8B68}" srcOrd="1" destOrd="0" parTransId="{6611E46D-121C-460A-9711-4F0D79B4F0DA}" sibTransId="{1A96FE6F-368D-4792-A8A3-292E0DE5D11A}"/>
    <dgm:cxn modelId="{1A5E6040-8E36-45FC-BC81-879D3313B5F3}" type="presParOf" srcId="{B5B13369-14A9-4CA5-807B-13867D08C05D}" destId="{C8B2C1F3-2777-46E5-9F7C-557BD55E7A09}" srcOrd="0" destOrd="0" presId="urn:microsoft.com/office/officeart/2005/8/layout/chevron2"/>
    <dgm:cxn modelId="{D3D39768-9B05-4C68-AA58-2A4B76D07B1E}" type="presParOf" srcId="{C8B2C1F3-2777-46E5-9F7C-557BD55E7A09}" destId="{8314D037-4A53-4376-B34E-75BEA3D5B581}" srcOrd="0" destOrd="0" presId="urn:microsoft.com/office/officeart/2005/8/layout/chevron2"/>
    <dgm:cxn modelId="{F678FC3F-E740-4CC6-BC06-5806BE2237B1}" type="presParOf" srcId="{C8B2C1F3-2777-46E5-9F7C-557BD55E7A09}" destId="{23BA39C8-6892-48F5-9591-924841BEA557}" srcOrd="1" destOrd="0" presId="urn:microsoft.com/office/officeart/2005/8/layout/chevron2"/>
    <dgm:cxn modelId="{B3A14BCA-677A-47C2-B9B6-63C66BE26E3F}" type="presParOf" srcId="{B5B13369-14A9-4CA5-807B-13867D08C05D}" destId="{B6B4915C-CF38-46F7-B002-A5D7BF5AFB93}" srcOrd="1" destOrd="0" presId="urn:microsoft.com/office/officeart/2005/8/layout/chevron2"/>
    <dgm:cxn modelId="{65ADE73E-DD15-43DF-B0F5-E6992400624F}" type="presParOf" srcId="{B5B13369-14A9-4CA5-807B-13867D08C05D}" destId="{BA7ED6D8-ADD3-40D7-B953-AF33B2D60E71}" srcOrd="2" destOrd="0" presId="urn:microsoft.com/office/officeart/2005/8/layout/chevron2"/>
    <dgm:cxn modelId="{062FDA33-D8EB-4FC8-94C1-AD0B85DD228D}" type="presParOf" srcId="{BA7ED6D8-ADD3-40D7-B953-AF33B2D60E71}" destId="{C9AA8641-6C2F-4C1B-9A5A-7E6ED4E2366E}" srcOrd="0" destOrd="0" presId="urn:microsoft.com/office/officeart/2005/8/layout/chevron2"/>
    <dgm:cxn modelId="{BF2EE28B-877A-4D61-A498-79B26B8C4EF8}" type="presParOf" srcId="{BA7ED6D8-ADD3-40D7-B953-AF33B2D60E71}" destId="{84756427-BFA8-422A-A70C-FA515B0B17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973A2-5DFF-4AEE-8496-63CB28ACA6D8}"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409CC36A-3D77-41D1-A6CA-A3B4C27C3902}">
      <dgm:prSet/>
      <dgm:spPr/>
      <dgm:t>
        <a:bodyPr/>
        <a:lstStyle/>
        <a:p>
          <a:pPr rtl="0"/>
          <a:r>
            <a:rPr lang="en-US" dirty="0" smtClean="0"/>
            <a:t>If home is not</a:t>
          </a:r>
        </a:p>
        <a:p>
          <a:pPr rtl="0"/>
          <a:r>
            <a:rPr lang="en-US" dirty="0" smtClean="0"/>
            <a:t>the work place</a:t>
          </a:r>
          <a:endParaRPr lang="en-US" dirty="0"/>
        </a:p>
      </dgm:t>
    </dgm:pt>
    <dgm:pt modelId="{BE17DA12-485A-44B6-B70E-CA60B972CD56}" type="parTrans" cxnId="{8C69DFA0-EC31-4EF9-9EE2-4FE41B79E578}">
      <dgm:prSet/>
      <dgm:spPr/>
      <dgm:t>
        <a:bodyPr/>
        <a:lstStyle/>
        <a:p>
          <a:endParaRPr lang="en-US"/>
        </a:p>
      </dgm:t>
    </dgm:pt>
    <dgm:pt modelId="{73A326A3-4B4A-42A8-89D3-6CBA2901A2FE}" type="sibTrans" cxnId="{8C69DFA0-EC31-4EF9-9EE2-4FE41B79E578}">
      <dgm:prSet/>
      <dgm:spPr/>
      <dgm:t>
        <a:bodyPr/>
        <a:lstStyle/>
        <a:p>
          <a:endParaRPr lang="en-US"/>
        </a:p>
      </dgm:t>
    </dgm:pt>
    <dgm:pt modelId="{A87C753A-5150-46ED-A4EB-C163C26CA785}" type="pres">
      <dgm:prSet presAssocID="{CA9973A2-5DFF-4AEE-8496-63CB28ACA6D8}" presName="CompostProcess" presStyleCnt="0">
        <dgm:presLayoutVars>
          <dgm:dir/>
          <dgm:resizeHandles val="exact"/>
        </dgm:presLayoutVars>
      </dgm:prSet>
      <dgm:spPr/>
      <dgm:t>
        <a:bodyPr/>
        <a:lstStyle/>
        <a:p>
          <a:endParaRPr lang="en-US"/>
        </a:p>
      </dgm:t>
    </dgm:pt>
    <dgm:pt modelId="{73E1A14A-011E-4440-8805-80B002D66A44}" type="pres">
      <dgm:prSet presAssocID="{CA9973A2-5DFF-4AEE-8496-63CB28ACA6D8}" presName="arrow" presStyleLbl="bgShp" presStyleIdx="0" presStyleCnt="1"/>
      <dgm:spPr/>
    </dgm:pt>
    <dgm:pt modelId="{9BC16CD9-5057-4CB9-92F0-A4B9090B35A0}" type="pres">
      <dgm:prSet presAssocID="{CA9973A2-5DFF-4AEE-8496-63CB28ACA6D8}" presName="linearProcess" presStyleCnt="0"/>
      <dgm:spPr/>
    </dgm:pt>
    <dgm:pt modelId="{0942ACF3-89A1-44A9-86E5-20D03ABB1F5E}" type="pres">
      <dgm:prSet presAssocID="{409CC36A-3D77-41D1-A6CA-A3B4C27C3902}" presName="textNode" presStyleLbl="node1" presStyleIdx="0" presStyleCnt="1">
        <dgm:presLayoutVars>
          <dgm:bulletEnabled val="1"/>
        </dgm:presLayoutVars>
      </dgm:prSet>
      <dgm:spPr/>
      <dgm:t>
        <a:bodyPr/>
        <a:lstStyle/>
        <a:p>
          <a:endParaRPr lang="en-US"/>
        </a:p>
      </dgm:t>
    </dgm:pt>
  </dgm:ptLst>
  <dgm:cxnLst>
    <dgm:cxn modelId="{363B7E59-9CE7-44BB-A589-F46CADA0FE44}" type="presOf" srcId="{CA9973A2-5DFF-4AEE-8496-63CB28ACA6D8}" destId="{A87C753A-5150-46ED-A4EB-C163C26CA785}" srcOrd="0" destOrd="0" presId="urn:microsoft.com/office/officeart/2005/8/layout/hProcess9"/>
    <dgm:cxn modelId="{8C69DFA0-EC31-4EF9-9EE2-4FE41B79E578}" srcId="{CA9973A2-5DFF-4AEE-8496-63CB28ACA6D8}" destId="{409CC36A-3D77-41D1-A6CA-A3B4C27C3902}" srcOrd="0" destOrd="0" parTransId="{BE17DA12-485A-44B6-B70E-CA60B972CD56}" sibTransId="{73A326A3-4B4A-42A8-89D3-6CBA2901A2FE}"/>
    <dgm:cxn modelId="{A2F7AEAD-1A25-42BA-B6A4-CB45AAAADEB1}" type="presOf" srcId="{409CC36A-3D77-41D1-A6CA-A3B4C27C3902}" destId="{0942ACF3-89A1-44A9-86E5-20D03ABB1F5E}" srcOrd="0" destOrd="0" presId="urn:microsoft.com/office/officeart/2005/8/layout/hProcess9"/>
    <dgm:cxn modelId="{8EC241EA-70FE-43DE-AD29-B39789B614AF}" type="presParOf" srcId="{A87C753A-5150-46ED-A4EB-C163C26CA785}" destId="{73E1A14A-011E-4440-8805-80B002D66A44}" srcOrd="0" destOrd="0" presId="urn:microsoft.com/office/officeart/2005/8/layout/hProcess9"/>
    <dgm:cxn modelId="{410EF14F-7FCA-4B3D-892C-A829219BF21E}" type="presParOf" srcId="{A87C753A-5150-46ED-A4EB-C163C26CA785}" destId="{9BC16CD9-5057-4CB9-92F0-A4B9090B35A0}" srcOrd="1" destOrd="0" presId="urn:microsoft.com/office/officeart/2005/8/layout/hProcess9"/>
    <dgm:cxn modelId="{397BECE8-B339-481C-BD7B-7FBE76F637FE}" type="presParOf" srcId="{9BC16CD9-5057-4CB9-92F0-A4B9090B35A0}" destId="{0942ACF3-89A1-44A9-86E5-20D03ABB1F5E}"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B050F-41E1-406C-85C9-3A69B4B8472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9E34B7EA-9841-4C7E-AB22-60738F50B5E1}">
      <dgm:prSet/>
      <dgm:spPr>
        <a:solidFill>
          <a:schemeClr val="accent1">
            <a:lumMod val="50000"/>
          </a:schemeClr>
        </a:solidFill>
      </dgm:spPr>
      <dgm:t>
        <a:bodyPr/>
        <a:lstStyle/>
        <a:p>
          <a:pPr rtl="0"/>
          <a:r>
            <a:rPr lang="en-US" b="1" dirty="0" smtClean="0"/>
            <a:t>Data sources: </a:t>
          </a:r>
          <a:endParaRPr lang="en-US" dirty="0"/>
        </a:p>
      </dgm:t>
    </dgm:pt>
    <dgm:pt modelId="{82B60793-7F1F-44AA-8FB7-6EBB63ABBAE7}" type="parTrans" cxnId="{6CD47D20-0D4A-4B48-A493-336B35030CA1}">
      <dgm:prSet/>
      <dgm:spPr/>
      <dgm:t>
        <a:bodyPr/>
        <a:lstStyle/>
        <a:p>
          <a:endParaRPr lang="en-US"/>
        </a:p>
      </dgm:t>
    </dgm:pt>
    <dgm:pt modelId="{8CAEC2BC-B3C6-48BE-A715-61D5820E15C6}" type="sibTrans" cxnId="{6CD47D20-0D4A-4B48-A493-336B35030CA1}">
      <dgm:prSet/>
      <dgm:spPr/>
      <dgm:t>
        <a:bodyPr/>
        <a:lstStyle/>
        <a:p>
          <a:endParaRPr lang="en-US"/>
        </a:p>
      </dgm:t>
    </dgm:pt>
    <dgm:pt modelId="{39E7F0DE-01F0-4BDB-ADB2-A15F83B4DE4A}">
      <dgm:prSet/>
      <dgm:spPr/>
      <dgm:t>
        <a:bodyPr/>
        <a:lstStyle/>
        <a:p>
          <a:pPr rtl="0"/>
          <a:r>
            <a:rPr lang="en-US" dirty="0" smtClean="0"/>
            <a:t>California Household Travel Survey </a:t>
          </a:r>
          <a:r>
            <a:rPr lang="en-US" i="1" dirty="0" smtClean="0"/>
            <a:t>February 2012 through January 2013</a:t>
          </a:r>
          <a:endParaRPr lang="en-US" dirty="0"/>
        </a:p>
      </dgm:t>
    </dgm:pt>
    <dgm:pt modelId="{F424E23F-618C-4478-979B-8F0A37556835}" type="parTrans" cxnId="{BFCC9475-FE44-4E15-B7A8-466C97BFA76A}">
      <dgm:prSet/>
      <dgm:spPr/>
      <dgm:t>
        <a:bodyPr/>
        <a:lstStyle/>
        <a:p>
          <a:endParaRPr lang="en-US"/>
        </a:p>
      </dgm:t>
    </dgm:pt>
    <dgm:pt modelId="{4475C318-4743-4C6E-A2B8-E2EF703CE367}" type="sibTrans" cxnId="{BFCC9475-FE44-4E15-B7A8-466C97BFA76A}">
      <dgm:prSet/>
      <dgm:spPr/>
      <dgm:t>
        <a:bodyPr/>
        <a:lstStyle/>
        <a:p>
          <a:endParaRPr lang="en-US"/>
        </a:p>
      </dgm:t>
    </dgm:pt>
    <dgm:pt modelId="{3AB725F1-24EE-47AB-9BD8-BB7D359F6688}">
      <dgm:prSet/>
      <dgm:spPr/>
      <dgm:t>
        <a:bodyPr/>
        <a:lstStyle/>
        <a:p>
          <a:pPr rtl="0"/>
          <a:r>
            <a:rPr lang="en-US" dirty="0" smtClean="0"/>
            <a:t>2012 SCAG Travel survey (CHTS add-on</a:t>
          </a:r>
          <a:r>
            <a:rPr lang="en-US" b="1" dirty="0" smtClean="0"/>
            <a:t>)- </a:t>
          </a:r>
          <a:r>
            <a:rPr lang="en-US" dirty="0" smtClean="0"/>
            <a:t>2,486 households </a:t>
          </a:r>
          <a:endParaRPr lang="en-US" dirty="0"/>
        </a:p>
      </dgm:t>
    </dgm:pt>
    <dgm:pt modelId="{C268332A-B296-4FA3-A633-E4B4D180E233}" type="parTrans" cxnId="{E243DBB7-A088-4C70-8660-580891705790}">
      <dgm:prSet/>
      <dgm:spPr/>
      <dgm:t>
        <a:bodyPr/>
        <a:lstStyle/>
        <a:p>
          <a:endParaRPr lang="en-US"/>
        </a:p>
      </dgm:t>
    </dgm:pt>
    <dgm:pt modelId="{F932E33D-E5D9-41A1-8D03-8CE02FF64985}" type="sibTrans" cxnId="{E243DBB7-A088-4C70-8660-580891705790}">
      <dgm:prSet/>
      <dgm:spPr/>
      <dgm:t>
        <a:bodyPr/>
        <a:lstStyle/>
        <a:p>
          <a:endParaRPr lang="en-US"/>
        </a:p>
      </dgm:t>
    </dgm:pt>
    <dgm:pt modelId="{32E3C9B0-61F6-4218-9C94-EF3163538100}" type="pres">
      <dgm:prSet presAssocID="{0A8B050F-41E1-406C-85C9-3A69B4B84723}" presName="Name0" presStyleCnt="0">
        <dgm:presLayoutVars>
          <dgm:dir/>
          <dgm:animLvl val="lvl"/>
          <dgm:resizeHandles val="exact"/>
        </dgm:presLayoutVars>
      </dgm:prSet>
      <dgm:spPr/>
      <dgm:t>
        <a:bodyPr/>
        <a:lstStyle/>
        <a:p>
          <a:endParaRPr lang="en-US"/>
        </a:p>
      </dgm:t>
    </dgm:pt>
    <dgm:pt modelId="{1A98EE3B-E387-497F-A260-7697E52E2B0A}" type="pres">
      <dgm:prSet presAssocID="{9E34B7EA-9841-4C7E-AB22-60738F50B5E1}" presName="boxAndChildren" presStyleCnt="0"/>
      <dgm:spPr/>
    </dgm:pt>
    <dgm:pt modelId="{2566C01A-B8D8-4D6F-BEDC-4E773BEF53B2}" type="pres">
      <dgm:prSet presAssocID="{9E34B7EA-9841-4C7E-AB22-60738F50B5E1}" presName="parentTextBox" presStyleLbl="node1" presStyleIdx="0" presStyleCnt="1"/>
      <dgm:spPr/>
      <dgm:t>
        <a:bodyPr/>
        <a:lstStyle/>
        <a:p>
          <a:endParaRPr lang="en-US"/>
        </a:p>
      </dgm:t>
    </dgm:pt>
    <dgm:pt modelId="{14931C85-FC68-43D3-B3B2-36C56AE0CB78}" type="pres">
      <dgm:prSet presAssocID="{9E34B7EA-9841-4C7E-AB22-60738F50B5E1}" presName="entireBox" presStyleLbl="node1" presStyleIdx="0" presStyleCnt="1" custLinFactNeighborX="892" custLinFactNeighborY="-18301"/>
      <dgm:spPr/>
      <dgm:t>
        <a:bodyPr/>
        <a:lstStyle/>
        <a:p>
          <a:endParaRPr lang="en-US"/>
        </a:p>
      </dgm:t>
    </dgm:pt>
    <dgm:pt modelId="{B1876088-4BEC-412E-800F-457B18EA653E}" type="pres">
      <dgm:prSet presAssocID="{9E34B7EA-9841-4C7E-AB22-60738F50B5E1}" presName="descendantBox" presStyleCnt="0"/>
      <dgm:spPr/>
    </dgm:pt>
    <dgm:pt modelId="{E2161133-DA5A-4CA5-A472-AC3EEE4FBA6B}" type="pres">
      <dgm:prSet presAssocID="{39E7F0DE-01F0-4BDB-ADB2-A15F83B4DE4A}" presName="childTextBox" presStyleLbl="fgAccFollowNode1" presStyleIdx="0" presStyleCnt="2">
        <dgm:presLayoutVars>
          <dgm:bulletEnabled val="1"/>
        </dgm:presLayoutVars>
      </dgm:prSet>
      <dgm:spPr/>
      <dgm:t>
        <a:bodyPr/>
        <a:lstStyle/>
        <a:p>
          <a:endParaRPr lang="en-US"/>
        </a:p>
      </dgm:t>
    </dgm:pt>
    <dgm:pt modelId="{286E2467-475A-47D3-9DE9-CDE93E75B1C3}" type="pres">
      <dgm:prSet presAssocID="{3AB725F1-24EE-47AB-9BD8-BB7D359F6688}" presName="childTextBox" presStyleLbl="fgAccFollowNode1" presStyleIdx="1" presStyleCnt="2">
        <dgm:presLayoutVars>
          <dgm:bulletEnabled val="1"/>
        </dgm:presLayoutVars>
      </dgm:prSet>
      <dgm:spPr/>
      <dgm:t>
        <a:bodyPr/>
        <a:lstStyle/>
        <a:p>
          <a:endParaRPr lang="en-US"/>
        </a:p>
      </dgm:t>
    </dgm:pt>
  </dgm:ptLst>
  <dgm:cxnLst>
    <dgm:cxn modelId="{BD53B708-9E66-4E6D-94BD-353F0A8091CF}" type="presOf" srcId="{9E34B7EA-9841-4C7E-AB22-60738F50B5E1}" destId="{14931C85-FC68-43D3-B3B2-36C56AE0CB78}" srcOrd="1" destOrd="0" presId="urn:microsoft.com/office/officeart/2005/8/layout/process4"/>
    <dgm:cxn modelId="{E243DBB7-A088-4C70-8660-580891705790}" srcId="{9E34B7EA-9841-4C7E-AB22-60738F50B5E1}" destId="{3AB725F1-24EE-47AB-9BD8-BB7D359F6688}" srcOrd="1" destOrd="0" parTransId="{C268332A-B296-4FA3-A633-E4B4D180E233}" sibTransId="{F932E33D-E5D9-41A1-8D03-8CE02FF64985}"/>
    <dgm:cxn modelId="{BFCC9475-FE44-4E15-B7A8-466C97BFA76A}" srcId="{9E34B7EA-9841-4C7E-AB22-60738F50B5E1}" destId="{39E7F0DE-01F0-4BDB-ADB2-A15F83B4DE4A}" srcOrd="0" destOrd="0" parTransId="{F424E23F-618C-4478-979B-8F0A37556835}" sibTransId="{4475C318-4743-4C6E-A2B8-E2EF703CE367}"/>
    <dgm:cxn modelId="{765ACC93-DE33-40D3-85CE-DC03CBB1368D}" type="presOf" srcId="{39E7F0DE-01F0-4BDB-ADB2-A15F83B4DE4A}" destId="{E2161133-DA5A-4CA5-A472-AC3EEE4FBA6B}" srcOrd="0" destOrd="0" presId="urn:microsoft.com/office/officeart/2005/8/layout/process4"/>
    <dgm:cxn modelId="{6CD47D20-0D4A-4B48-A493-336B35030CA1}" srcId="{0A8B050F-41E1-406C-85C9-3A69B4B84723}" destId="{9E34B7EA-9841-4C7E-AB22-60738F50B5E1}" srcOrd="0" destOrd="0" parTransId="{82B60793-7F1F-44AA-8FB7-6EBB63ABBAE7}" sibTransId="{8CAEC2BC-B3C6-48BE-A715-61D5820E15C6}"/>
    <dgm:cxn modelId="{4AFA2375-2EBE-4CEC-862B-CAB1022232DF}" type="presOf" srcId="{9E34B7EA-9841-4C7E-AB22-60738F50B5E1}" destId="{2566C01A-B8D8-4D6F-BEDC-4E773BEF53B2}" srcOrd="0" destOrd="0" presId="urn:microsoft.com/office/officeart/2005/8/layout/process4"/>
    <dgm:cxn modelId="{7EE93A31-25A6-4995-99D8-4A5DB9E223B3}" type="presOf" srcId="{0A8B050F-41E1-406C-85C9-3A69B4B84723}" destId="{32E3C9B0-61F6-4218-9C94-EF3163538100}" srcOrd="0" destOrd="0" presId="urn:microsoft.com/office/officeart/2005/8/layout/process4"/>
    <dgm:cxn modelId="{7B88D650-500E-4BF8-8617-D1B2DFC927A4}" type="presOf" srcId="{3AB725F1-24EE-47AB-9BD8-BB7D359F6688}" destId="{286E2467-475A-47D3-9DE9-CDE93E75B1C3}" srcOrd="0" destOrd="0" presId="urn:microsoft.com/office/officeart/2005/8/layout/process4"/>
    <dgm:cxn modelId="{B8F8E1B6-F90A-49C9-A5AD-A22CE6A42389}" type="presParOf" srcId="{32E3C9B0-61F6-4218-9C94-EF3163538100}" destId="{1A98EE3B-E387-497F-A260-7697E52E2B0A}" srcOrd="0" destOrd="0" presId="urn:microsoft.com/office/officeart/2005/8/layout/process4"/>
    <dgm:cxn modelId="{5230AEE6-9750-48D7-8CEF-02012AC1D7F6}" type="presParOf" srcId="{1A98EE3B-E387-497F-A260-7697E52E2B0A}" destId="{2566C01A-B8D8-4D6F-BEDC-4E773BEF53B2}" srcOrd="0" destOrd="0" presId="urn:microsoft.com/office/officeart/2005/8/layout/process4"/>
    <dgm:cxn modelId="{C5792C90-61C3-4971-AB59-43CE3CF8E251}" type="presParOf" srcId="{1A98EE3B-E387-497F-A260-7697E52E2B0A}" destId="{14931C85-FC68-43D3-B3B2-36C56AE0CB78}" srcOrd="1" destOrd="0" presId="urn:microsoft.com/office/officeart/2005/8/layout/process4"/>
    <dgm:cxn modelId="{E0CAC6BA-C63A-46AD-844A-1B6F87C8F1EC}" type="presParOf" srcId="{1A98EE3B-E387-497F-A260-7697E52E2B0A}" destId="{B1876088-4BEC-412E-800F-457B18EA653E}" srcOrd="2" destOrd="0" presId="urn:microsoft.com/office/officeart/2005/8/layout/process4"/>
    <dgm:cxn modelId="{450D2222-8346-4635-B3E0-E859F1939D40}" type="presParOf" srcId="{B1876088-4BEC-412E-800F-457B18EA653E}" destId="{E2161133-DA5A-4CA5-A472-AC3EEE4FBA6B}" srcOrd="0" destOrd="0" presId="urn:microsoft.com/office/officeart/2005/8/layout/process4"/>
    <dgm:cxn modelId="{111576F3-3C24-4A8F-AE8F-D9368E3C93CB}" type="presParOf" srcId="{B1876088-4BEC-412E-800F-457B18EA653E}" destId="{286E2467-475A-47D3-9DE9-CDE93E75B1C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C08AF-7E61-4B5F-8F98-72C453AFD4F2}"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B8424FE2-5528-4425-8035-10421E107105}">
      <dgm:prSet custT="1"/>
      <dgm:spPr>
        <a:solidFill>
          <a:srgbClr val="CC6600"/>
        </a:solidFill>
        <a:ln>
          <a:noFill/>
        </a:ln>
      </dgm:spPr>
      <dgm:t>
        <a:bodyPr/>
        <a:lstStyle/>
        <a:p>
          <a:pPr rtl="0"/>
          <a:r>
            <a:rPr lang="en-US" sz="2800" b="1" dirty="0" smtClean="0"/>
            <a:t>Survey question:</a:t>
          </a:r>
          <a:endParaRPr lang="en-US" sz="2800" dirty="0"/>
        </a:p>
      </dgm:t>
    </dgm:pt>
    <dgm:pt modelId="{7C064273-CEDE-4113-9F7E-DEBF62900EF1}" type="parTrans" cxnId="{77101D73-0808-4A3B-B02B-F32D7BB1E067}">
      <dgm:prSet/>
      <dgm:spPr/>
      <dgm:t>
        <a:bodyPr/>
        <a:lstStyle/>
        <a:p>
          <a:endParaRPr lang="en-US"/>
        </a:p>
      </dgm:t>
    </dgm:pt>
    <dgm:pt modelId="{5637D160-CEFF-4FC6-8777-29AD769E0039}" type="sibTrans" cxnId="{77101D73-0808-4A3B-B02B-F32D7BB1E067}">
      <dgm:prSet/>
      <dgm:spPr/>
      <dgm:t>
        <a:bodyPr/>
        <a:lstStyle/>
        <a:p>
          <a:endParaRPr lang="en-US"/>
        </a:p>
      </dgm:t>
    </dgm:pt>
    <dgm:pt modelId="{5B8E59B8-3C35-4C99-A098-9ED52EF719E3}">
      <dgm:prSet/>
      <dgm:spPr/>
      <dgm:t>
        <a:bodyPr/>
        <a:lstStyle/>
        <a:p>
          <a:pPr rtl="0"/>
          <a:r>
            <a:rPr lang="en-US" dirty="0" smtClean="0"/>
            <a:t>Does your employer offer an option of working at home instead of going into your work place? </a:t>
          </a:r>
          <a:endParaRPr lang="en-US" dirty="0"/>
        </a:p>
      </dgm:t>
    </dgm:pt>
    <dgm:pt modelId="{EB1371AD-6CE3-472A-A87F-4CD52CB47174}" type="parTrans" cxnId="{6D3DA52D-0C8E-46CC-AE9B-DE1E02824121}">
      <dgm:prSet/>
      <dgm:spPr/>
      <dgm:t>
        <a:bodyPr/>
        <a:lstStyle/>
        <a:p>
          <a:endParaRPr lang="en-US"/>
        </a:p>
      </dgm:t>
    </dgm:pt>
    <dgm:pt modelId="{83BD1FEC-BC9F-4BF4-8884-F588173CAEE9}" type="sibTrans" cxnId="{6D3DA52D-0C8E-46CC-AE9B-DE1E02824121}">
      <dgm:prSet/>
      <dgm:spPr/>
      <dgm:t>
        <a:bodyPr/>
        <a:lstStyle/>
        <a:p>
          <a:endParaRPr lang="en-US"/>
        </a:p>
      </dgm:t>
    </dgm:pt>
    <dgm:pt modelId="{FB5B9C10-837A-41FE-B1F0-374EF470B4A5}">
      <dgm:prSet/>
      <dgm:spPr>
        <a:ln>
          <a:noFill/>
        </a:ln>
      </dgm:spPr>
      <dgm:t>
        <a:bodyPr/>
        <a:lstStyle/>
        <a:p>
          <a:pPr rtl="0"/>
          <a:r>
            <a:rPr lang="en-US" dirty="0" smtClean="0"/>
            <a:t>How many times in the last month did you work at home?</a:t>
          </a:r>
          <a:endParaRPr lang="en-US" dirty="0"/>
        </a:p>
      </dgm:t>
    </dgm:pt>
    <dgm:pt modelId="{252C2231-56FA-4989-82A0-89CA1B6BB16C}" type="parTrans" cxnId="{8EDAF71E-C92A-4541-84BA-84EF1CC9FDB6}">
      <dgm:prSet/>
      <dgm:spPr/>
      <dgm:t>
        <a:bodyPr/>
        <a:lstStyle/>
        <a:p>
          <a:endParaRPr lang="en-US"/>
        </a:p>
      </dgm:t>
    </dgm:pt>
    <dgm:pt modelId="{6995CDBD-41B4-4643-B33C-F1D7039558D0}" type="sibTrans" cxnId="{8EDAF71E-C92A-4541-84BA-84EF1CC9FDB6}">
      <dgm:prSet/>
      <dgm:spPr/>
      <dgm:t>
        <a:bodyPr/>
        <a:lstStyle/>
        <a:p>
          <a:endParaRPr lang="en-US"/>
        </a:p>
      </dgm:t>
    </dgm:pt>
    <dgm:pt modelId="{AD212DAB-9799-4099-9872-28A02D7532E1}" type="pres">
      <dgm:prSet presAssocID="{9C0C08AF-7E61-4B5F-8F98-72C453AFD4F2}" presName="Name0" presStyleCnt="0">
        <dgm:presLayoutVars>
          <dgm:dir/>
          <dgm:animLvl val="lvl"/>
          <dgm:resizeHandles val="exact"/>
        </dgm:presLayoutVars>
      </dgm:prSet>
      <dgm:spPr/>
      <dgm:t>
        <a:bodyPr/>
        <a:lstStyle/>
        <a:p>
          <a:endParaRPr lang="en-US"/>
        </a:p>
      </dgm:t>
    </dgm:pt>
    <dgm:pt modelId="{7C5C5A4A-2522-4D29-B72C-5B4CBBAFC0F7}" type="pres">
      <dgm:prSet presAssocID="{B8424FE2-5528-4425-8035-10421E107105}" presName="boxAndChildren" presStyleCnt="0"/>
      <dgm:spPr/>
    </dgm:pt>
    <dgm:pt modelId="{C29B3392-93BB-4CFB-B0F5-3F09309A71AC}" type="pres">
      <dgm:prSet presAssocID="{B8424FE2-5528-4425-8035-10421E107105}" presName="parentTextBox" presStyleLbl="node1" presStyleIdx="0" presStyleCnt="1"/>
      <dgm:spPr/>
      <dgm:t>
        <a:bodyPr/>
        <a:lstStyle/>
        <a:p>
          <a:endParaRPr lang="en-US"/>
        </a:p>
      </dgm:t>
    </dgm:pt>
    <dgm:pt modelId="{104C4811-E97B-4B2D-B626-79F4E5891EB2}" type="pres">
      <dgm:prSet presAssocID="{B8424FE2-5528-4425-8035-10421E107105}" presName="entireBox" presStyleLbl="node1" presStyleIdx="0" presStyleCnt="1"/>
      <dgm:spPr/>
      <dgm:t>
        <a:bodyPr/>
        <a:lstStyle/>
        <a:p>
          <a:endParaRPr lang="en-US"/>
        </a:p>
      </dgm:t>
    </dgm:pt>
    <dgm:pt modelId="{E9FA893A-BF17-47EE-A6F4-1181A1A06558}" type="pres">
      <dgm:prSet presAssocID="{B8424FE2-5528-4425-8035-10421E107105}" presName="descendantBox" presStyleCnt="0"/>
      <dgm:spPr/>
    </dgm:pt>
    <dgm:pt modelId="{2085E922-81D6-46C2-8CAA-02BBA5EB453E}" type="pres">
      <dgm:prSet presAssocID="{5B8E59B8-3C35-4C99-A098-9ED52EF719E3}" presName="childTextBox" presStyleLbl="fgAccFollowNode1" presStyleIdx="0" presStyleCnt="2">
        <dgm:presLayoutVars>
          <dgm:bulletEnabled val="1"/>
        </dgm:presLayoutVars>
      </dgm:prSet>
      <dgm:spPr/>
      <dgm:t>
        <a:bodyPr/>
        <a:lstStyle/>
        <a:p>
          <a:endParaRPr lang="en-US"/>
        </a:p>
      </dgm:t>
    </dgm:pt>
    <dgm:pt modelId="{3890CBDA-09F6-4393-9529-DB928F04F9BD}" type="pres">
      <dgm:prSet presAssocID="{FB5B9C10-837A-41FE-B1F0-374EF470B4A5}" presName="childTextBox" presStyleLbl="fgAccFollowNode1" presStyleIdx="1" presStyleCnt="2">
        <dgm:presLayoutVars>
          <dgm:bulletEnabled val="1"/>
        </dgm:presLayoutVars>
      </dgm:prSet>
      <dgm:spPr/>
      <dgm:t>
        <a:bodyPr/>
        <a:lstStyle/>
        <a:p>
          <a:endParaRPr lang="en-US"/>
        </a:p>
      </dgm:t>
    </dgm:pt>
  </dgm:ptLst>
  <dgm:cxnLst>
    <dgm:cxn modelId="{BF0EC165-6E7C-4EBC-9F2F-D6BBE335E8E2}" type="presOf" srcId="{B8424FE2-5528-4425-8035-10421E107105}" destId="{C29B3392-93BB-4CFB-B0F5-3F09309A71AC}" srcOrd="0" destOrd="0" presId="urn:microsoft.com/office/officeart/2005/8/layout/process4"/>
    <dgm:cxn modelId="{8EDAF71E-C92A-4541-84BA-84EF1CC9FDB6}" srcId="{B8424FE2-5528-4425-8035-10421E107105}" destId="{FB5B9C10-837A-41FE-B1F0-374EF470B4A5}" srcOrd="1" destOrd="0" parTransId="{252C2231-56FA-4989-82A0-89CA1B6BB16C}" sibTransId="{6995CDBD-41B4-4643-B33C-F1D7039558D0}"/>
    <dgm:cxn modelId="{E724A52A-2373-4B1D-AA07-7A9034EA0CF7}" type="presOf" srcId="{B8424FE2-5528-4425-8035-10421E107105}" destId="{104C4811-E97B-4B2D-B626-79F4E5891EB2}" srcOrd="1" destOrd="0" presId="urn:microsoft.com/office/officeart/2005/8/layout/process4"/>
    <dgm:cxn modelId="{CECCFA10-2E5A-40E6-B597-0825A6C03F51}" type="presOf" srcId="{9C0C08AF-7E61-4B5F-8F98-72C453AFD4F2}" destId="{AD212DAB-9799-4099-9872-28A02D7532E1}" srcOrd="0" destOrd="0" presId="urn:microsoft.com/office/officeart/2005/8/layout/process4"/>
    <dgm:cxn modelId="{BAA3FE66-0917-46A4-8A9C-4CCB28642ADF}" type="presOf" srcId="{FB5B9C10-837A-41FE-B1F0-374EF470B4A5}" destId="{3890CBDA-09F6-4393-9529-DB928F04F9BD}" srcOrd="0" destOrd="0" presId="urn:microsoft.com/office/officeart/2005/8/layout/process4"/>
    <dgm:cxn modelId="{42EF44E0-099D-4130-907A-51306B63B88C}" type="presOf" srcId="{5B8E59B8-3C35-4C99-A098-9ED52EF719E3}" destId="{2085E922-81D6-46C2-8CAA-02BBA5EB453E}" srcOrd="0" destOrd="0" presId="urn:microsoft.com/office/officeart/2005/8/layout/process4"/>
    <dgm:cxn modelId="{77101D73-0808-4A3B-B02B-F32D7BB1E067}" srcId="{9C0C08AF-7E61-4B5F-8F98-72C453AFD4F2}" destId="{B8424FE2-5528-4425-8035-10421E107105}" srcOrd="0" destOrd="0" parTransId="{7C064273-CEDE-4113-9F7E-DEBF62900EF1}" sibTransId="{5637D160-CEFF-4FC6-8777-29AD769E0039}"/>
    <dgm:cxn modelId="{6D3DA52D-0C8E-46CC-AE9B-DE1E02824121}" srcId="{B8424FE2-5528-4425-8035-10421E107105}" destId="{5B8E59B8-3C35-4C99-A098-9ED52EF719E3}" srcOrd="0" destOrd="0" parTransId="{EB1371AD-6CE3-472A-A87F-4CD52CB47174}" sibTransId="{83BD1FEC-BC9F-4BF4-8884-F588173CAEE9}"/>
    <dgm:cxn modelId="{26F5A7D8-A02F-4D68-AFFC-2A059357899D}" type="presParOf" srcId="{AD212DAB-9799-4099-9872-28A02D7532E1}" destId="{7C5C5A4A-2522-4D29-B72C-5B4CBBAFC0F7}" srcOrd="0" destOrd="0" presId="urn:microsoft.com/office/officeart/2005/8/layout/process4"/>
    <dgm:cxn modelId="{1F8FF21D-D66C-46FA-8EEF-06E4B4460387}" type="presParOf" srcId="{7C5C5A4A-2522-4D29-B72C-5B4CBBAFC0F7}" destId="{C29B3392-93BB-4CFB-B0F5-3F09309A71AC}" srcOrd="0" destOrd="0" presId="urn:microsoft.com/office/officeart/2005/8/layout/process4"/>
    <dgm:cxn modelId="{18EA1E9D-C71C-4841-A37B-3F83004688D4}" type="presParOf" srcId="{7C5C5A4A-2522-4D29-B72C-5B4CBBAFC0F7}" destId="{104C4811-E97B-4B2D-B626-79F4E5891EB2}" srcOrd="1" destOrd="0" presId="urn:microsoft.com/office/officeart/2005/8/layout/process4"/>
    <dgm:cxn modelId="{DDA04431-082E-4713-BEEF-C35ED269F560}" type="presParOf" srcId="{7C5C5A4A-2522-4D29-B72C-5B4CBBAFC0F7}" destId="{E9FA893A-BF17-47EE-A6F4-1181A1A06558}" srcOrd="2" destOrd="0" presId="urn:microsoft.com/office/officeart/2005/8/layout/process4"/>
    <dgm:cxn modelId="{97F51BAA-D69F-445C-AB04-533C505C0D37}" type="presParOf" srcId="{E9FA893A-BF17-47EE-A6F4-1181A1A06558}" destId="{2085E922-81D6-46C2-8CAA-02BBA5EB453E}" srcOrd="0" destOrd="0" presId="urn:microsoft.com/office/officeart/2005/8/layout/process4"/>
    <dgm:cxn modelId="{F6A2BD83-CF4B-4DE8-AE7F-97DDE749596C}" type="presParOf" srcId="{E9FA893A-BF17-47EE-A6F4-1181A1A06558}" destId="{3890CBDA-09F6-4393-9529-DB928F04F9BD}"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52A83-6003-4DEC-AC7E-1A604BDD8CFC}">
      <dsp:nvSpPr>
        <dsp:cNvPr id="0" name=""/>
        <dsp:cNvSpPr/>
      </dsp:nvSpPr>
      <dsp:spPr>
        <a:xfrm>
          <a:off x="0" y="0"/>
          <a:ext cx="8602717" cy="11583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Motivation</a:t>
          </a:r>
          <a:r>
            <a:rPr lang="en-US" sz="2200" kern="1200" dirty="0" smtClean="0"/>
            <a:t>:  RTP Guideline by California Transportation  Commission - the largest four MPOs in California are encouraged to transition </a:t>
          </a:r>
          <a:r>
            <a:rPr lang="en-US" sz="2200" kern="1200" smtClean="0"/>
            <a:t>to activity-based </a:t>
          </a:r>
          <a:r>
            <a:rPr lang="en-US" sz="2200" kern="1200" dirty="0" smtClean="0"/>
            <a:t>travel demand models</a:t>
          </a:r>
          <a:endParaRPr lang="en-US" sz="2200" kern="1200" dirty="0"/>
        </a:p>
      </dsp:txBody>
      <dsp:txXfrm>
        <a:off x="56544" y="56544"/>
        <a:ext cx="8489629" cy="1045212"/>
      </dsp:txXfrm>
    </dsp:sp>
    <dsp:sp modelId="{E7684D70-CDFA-4BD8-9289-2813527DA1D1}">
      <dsp:nvSpPr>
        <dsp:cNvPr id="0" name=""/>
        <dsp:cNvSpPr/>
      </dsp:nvSpPr>
      <dsp:spPr>
        <a:xfrm>
          <a:off x="0" y="1269158"/>
          <a:ext cx="8602717" cy="11583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Model Concept</a:t>
          </a:r>
          <a:r>
            <a:rPr lang="en-US" sz="2200" kern="1200" dirty="0" smtClean="0"/>
            <a:t>: SCAG-ABM is an activity-based, simulates the entire weekday travel pattern of each person in the SCAG region (18+ million):</a:t>
          </a:r>
          <a:endParaRPr lang="en-US" sz="2200" kern="1200" dirty="0"/>
        </a:p>
      </dsp:txBody>
      <dsp:txXfrm>
        <a:off x="56544" y="1325702"/>
        <a:ext cx="8489629" cy="1045212"/>
      </dsp:txXfrm>
    </dsp:sp>
    <dsp:sp modelId="{DA7730DE-97EF-4C56-95E2-530CBC188454}">
      <dsp:nvSpPr>
        <dsp:cNvPr id="0" name=""/>
        <dsp:cNvSpPr/>
      </dsp:nvSpPr>
      <dsp:spPr>
        <a:xfrm>
          <a:off x="0" y="2427458"/>
          <a:ext cx="8602717"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13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 derives travel from activity participation decisions</a:t>
          </a:r>
          <a:endParaRPr lang="en-US" sz="1700" kern="1200" dirty="0"/>
        </a:p>
        <a:p>
          <a:pPr marL="171450" lvl="1" indent="-171450" algn="l" defTabSz="755650" rtl="0">
            <a:lnSpc>
              <a:spcPct val="90000"/>
            </a:lnSpc>
            <a:spcBef>
              <a:spcPct val="0"/>
            </a:spcBef>
            <a:spcAft>
              <a:spcPct val="20000"/>
            </a:spcAft>
            <a:buChar char="••"/>
          </a:pPr>
          <a:r>
            <a:rPr lang="en-US" sz="1700" kern="1200" dirty="0" smtClean="0"/>
            <a:t> explicitly accounts for within household interactions</a:t>
          </a:r>
          <a:endParaRPr lang="en-US" sz="1700" kern="1200" dirty="0"/>
        </a:p>
        <a:p>
          <a:pPr marL="171450" lvl="1" indent="-171450" algn="l" defTabSz="755650" rtl="0">
            <a:lnSpc>
              <a:spcPct val="90000"/>
            </a:lnSpc>
            <a:spcBef>
              <a:spcPct val="0"/>
            </a:spcBef>
            <a:spcAft>
              <a:spcPct val="20000"/>
            </a:spcAft>
            <a:buChar char="••"/>
          </a:pPr>
          <a:r>
            <a:rPr lang="en-US" sz="1700" kern="1200" dirty="0" smtClean="0"/>
            <a:t> incorporates spatial and temporal constraints  and influences when predicting activity  participation and travel</a:t>
          </a:r>
          <a:endParaRPr lang="en-US" sz="1700" kern="1200" dirty="0"/>
        </a:p>
        <a:p>
          <a:pPr marL="171450" lvl="1" indent="-171450" algn="l" defTabSz="755650" rtl="0">
            <a:lnSpc>
              <a:spcPct val="90000"/>
            </a:lnSpc>
            <a:spcBef>
              <a:spcPct val="0"/>
            </a:spcBef>
            <a:spcAft>
              <a:spcPct val="20000"/>
            </a:spcAft>
            <a:buChar char="••"/>
          </a:pPr>
          <a:r>
            <a:rPr lang="en-US" sz="1700" kern="1200" dirty="0" smtClean="0"/>
            <a:t>operates on a detailed representation of the region’s population, land use and transportation networks</a:t>
          </a:r>
          <a:endParaRPr lang="en-US" sz="1700" kern="1200" dirty="0"/>
        </a:p>
      </dsp:txBody>
      <dsp:txXfrm>
        <a:off x="0" y="2427458"/>
        <a:ext cx="8602717" cy="1548360"/>
      </dsp:txXfrm>
    </dsp:sp>
    <dsp:sp modelId="{F6E89739-7A9C-4BF7-B865-E9E389FC3345}">
      <dsp:nvSpPr>
        <dsp:cNvPr id="0" name=""/>
        <dsp:cNvSpPr/>
      </dsp:nvSpPr>
      <dsp:spPr>
        <a:xfrm>
          <a:off x="0" y="4012034"/>
          <a:ext cx="8602717" cy="11583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Model Application: </a:t>
          </a:r>
        </a:p>
        <a:p>
          <a:pPr lvl="0" algn="l" defTabSz="977900" rtl="0">
            <a:lnSpc>
              <a:spcPct val="90000"/>
            </a:lnSpc>
            <a:spcBef>
              <a:spcPct val="0"/>
            </a:spcBef>
            <a:spcAft>
              <a:spcPct val="35000"/>
            </a:spcAft>
          </a:pPr>
          <a:r>
            <a:rPr lang="en-US" sz="2200" b="1" kern="1200" dirty="0" smtClean="0"/>
            <a:t>- </a:t>
          </a:r>
          <a:r>
            <a:rPr lang="en-US" sz="2200" b="0" i="0" kern="1200" dirty="0" smtClean="0"/>
            <a:t>B</a:t>
          </a:r>
          <a:r>
            <a:rPr lang="en-US" sz="2200" b="0" i="0" kern="1200" dirty="0" smtClean="0">
              <a:solidFill>
                <a:schemeClr val="tx1"/>
              </a:solidFill>
            </a:rPr>
            <a:t>u</a:t>
          </a:r>
          <a:r>
            <a:rPr lang="en-US" sz="2200" kern="1200" dirty="0" smtClean="0">
              <a:solidFill>
                <a:schemeClr val="tx1"/>
              </a:solidFill>
            </a:rPr>
            <a:t>ilt in new TransCAD 7.0</a:t>
          </a:r>
          <a:endParaRPr lang="en-US" sz="2200" kern="1200" dirty="0"/>
        </a:p>
      </dsp:txBody>
      <dsp:txXfrm>
        <a:off x="56544" y="4068578"/>
        <a:ext cx="8489629" cy="1045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1" rIns="94843" bIns="47421" numCol="1" anchor="t" anchorCtr="0" compatLnSpc="1">
            <a:prstTxWarp prst="textNoShape">
              <a:avLst/>
            </a:prstTxWarp>
          </a:bodyPr>
          <a:lstStyle>
            <a:lvl1pPr algn="l" defTabSz="947738">
              <a:defRPr sz="1300">
                <a:latin typeface="Arial" pitchFamily="34" charset="0"/>
              </a:defRPr>
            </a:lvl1pPr>
          </a:lstStyle>
          <a:p>
            <a:pPr>
              <a:defRPr/>
            </a:pPr>
            <a:endParaRPr lang="en-US" altLang="zh-CN" dirty="0"/>
          </a:p>
        </p:txBody>
      </p:sp>
      <p:sp>
        <p:nvSpPr>
          <p:cNvPr id="192515"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1" rIns="94843" bIns="47421" numCol="1" anchor="t" anchorCtr="0" compatLnSpc="1">
            <a:prstTxWarp prst="textNoShape">
              <a:avLst/>
            </a:prstTxWarp>
          </a:bodyPr>
          <a:lstStyle>
            <a:lvl1pPr algn="r" defTabSz="947738">
              <a:defRPr sz="1300">
                <a:latin typeface="Arial" pitchFamily="34" charset="0"/>
              </a:defRPr>
            </a:lvl1pPr>
          </a:lstStyle>
          <a:p>
            <a:pPr>
              <a:defRPr/>
            </a:pPr>
            <a:endParaRPr lang="en-US" altLang="zh-CN" dirty="0"/>
          </a:p>
        </p:txBody>
      </p:sp>
      <p:sp>
        <p:nvSpPr>
          <p:cNvPr id="192516"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1" rIns="94843" bIns="47421" numCol="1" anchor="b" anchorCtr="0" compatLnSpc="1">
            <a:prstTxWarp prst="textNoShape">
              <a:avLst/>
            </a:prstTxWarp>
          </a:bodyPr>
          <a:lstStyle>
            <a:lvl1pPr algn="l" defTabSz="947738">
              <a:defRPr sz="1300">
                <a:latin typeface="Arial" pitchFamily="34" charset="0"/>
              </a:defRPr>
            </a:lvl1pPr>
          </a:lstStyle>
          <a:p>
            <a:pPr>
              <a:defRPr/>
            </a:pPr>
            <a:endParaRPr lang="en-US" altLang="zh-CN" dirty="0"/>
          </a:p>
        </p:txBody>
      </p:sp>
      <p:sp>
        <p:nvSpPr>
          <p:cNvPr id="192517"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1" rIns="94843" bIns="47421" numCol="1" anchor="b" anchorCtr="0" compatLnSpc="1">
            <a:prstTxWarp prst="textNoShape">
              <a:avLst/>
            </a:prstTxWarp>
          </a:bodyPr>
          <a:lstStyle>
            <a:lvl1pPr algn="r" defTabSz="947738">
              <a:defRPr sz="1300">
                <a:latin typeface="Arial" pitchFamily="34" charset="0"/>
              </a:defRPr>
            </a:lvl1pPr>
          </a:lstStyle>
          <a:p>
            <a:pPr>
              <a:defRPr/>
            </a:pPr>
            <a:fld id="{78E18DA9-C958-400D-A243-F375013AEF9D}" type="slidenum">
              <a:rPr lang="zh-CN" altLang="en-US"/>
              <a:pPr>
                <a:defRPr/>
              </a:pPr>
              <a:t>‹#›</a:t>
            </a:fld>
            <a:endParaRPr lang="en-US" altLang="zh-CN" dirty="0"/>
          </a:p>
        </p:txBody>
      </p:sp>
    </p:spTree>
    <p:extLst>
      <p:ext uri="{BB962C8B-B14F-4D97-AF65-F5344CB8AC3E}">
        <p14:creationId xmlns:p14="http://schemas.microsoft.com/office/powerpoint/2010/main" val="366601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t" anchorCtr="0" compatLnSpc="1">
            <a:prstTxWarp prst="textNoShape">
              <a:avLst/>
            </a:prstTxWarp>
          </a:bodyPr>
          <a:lstStyle>
            <a:lvl1pPr algn="l" defTabSz="966788">
              <a:defRPr sz="1300">
                <a:latin typeface="Arial" pitchFamily="34" charset="0"/>
              </a:defRPr>
            </a:lvl1pPr>
          </a:lstStyle>
          <a:p>
            <a:pPr>
              <a:defRPr/>
            </a:pPr>
            <a:endParaRPr lang="en-US" altLang="zh-CN" dirty="0"/>
          </a:p>
        </p:txBody>
      </p:sp>
      <p:sp>
        <p:nvSpPr>
          <p:cNvPr id="5123"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t" anchorCtr="0" compatLnSpc="1">
            <a:prstTxWarp prst="textNoShape">
              <a:avLst/>
            </a:prstTxWarp>
          </a:bodyPr>
          <a:lstStyle>
            <a:lvl1pPr algn="r" defTabSz="966788">
              <a:defRPr sz="1300">
                <a:latin typeface="Arial" pitchFamily="34" charset="0"/>
              </a:defRPr>
            </a:lvl1pPr>
          </a:lstStyle>
          <a:p>
            <a:pPr>
              <a:defRPr/>
            </a:pPr>
            <a:endParaRPr lang="en-US" altLang="zh-CN" dirty="0"/>
          </a:p>
        </p:txBody>
      </p:sp>
      <p:sp>
        <p:nvSpPr>
          <p:cNvPr id="1689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b" anchorCtr="0" compatLnSpc="1">
            <a:prstTxWarp prst="textNoShape">
              <a:avLst/>
            </a:prstTxWarp>
          </a:bodyPr>
          <a:lstStyle>
            <a:lvl1pPr algn="l" defTabSz="966788">
              <a:defRPr sz="1300">
                <a:latin typeface="Arial" pitchFamily="34" charset="0"/>
              </a:defRPr>
            </a:lvl1pPr>
          </a:lstStyle>
          <a:p>
            <a:pPr>
              <a:defRPr/>
            </a:pPr>
            <a:endParaRPr lang="en-US" altLang="zh-CN" dirty="0"/>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b" anchorCtr="0" compatLnSpc="1">
            <a:prstTxWarp prst="textNoShape">
              <a:avLst/>
            </a:prstTxWarp>
          </a:bodyPr>
          <a:lstStyle>
            <a:lvl1pPr algn="r" defTabSz="966788">
              <a:defRPr sz="1300">
                <a:latin typeface="Arial" pitchFamily="34" charset="0"/>
              </a:defRPr>
            </a:lvl1pPr>
          </a:lstStyle>
          <a:p>
            <a:pPr>
              <a:defRPr/>
            </a:pPr>
            <a:fld id="{8D26A1F5-43C2-4E3C-877A-0BAC12B2CD52}" type="slidenum">
              <a:rPr lang="zh-CN" altLang="en-US"/>
              <a:pPr>
                <a:defRPr/>
              </a:pPr>
              <a:t>‹#›</a:t>
            </a:fld>
            <a:endParaRPr lang="en-US" altLang="zh-CN" dirty="0"/>
          </a:p>
        </p:txBody>
      </p:sp>
    </p:spTree>
    <p:extLst>
      <p:ext uri="{BB962C8B-B14F-4D97-AF65-F5344CB8AC3E}">
        <p14:creationId xmlns:p14="http://schemas.microsoft.com/office/powerpoint/2010/main" val="1888405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charset="0"/>
              </a:defRPr>
            </a:lvl1pPr>
            <a:lvl2pPr marL="742950" indent="-285750" defTabSz="965200" eaLnBrk="0" hangingPunct="0">
              <a:defRPr>
                <a:solidFill>
                  <a:schemeClr val="tx1"/>
                </a:solidFill>
                <a:latin typeface="Arial" charset="0"/>
              </a:defRPr>
            </a:lvl2pPr>
            <a:lvl3pPr marL="1143000" indent="-228600" defTabSz="965200" eaLnBrk="0" hangingPunct="0">
              <a:defRPr>
                <a:solidFill>
                  <a:schemeClr val="tx1"/>
                </a:solidFill>
                <a:latin typeface="Arial" charset="0"/>
              </a:defRPr>
            </a:lvl3pPr>
            <a:lvl4pPr marL="1600200" indent="-228600" defTabSz="965200" eaLnBrk="0" hangingPunct="0">
              <a:defRPr>
                <a:solidFill>
                  <a:schemeClr val="tx1"/>
                </a:solidFill>
                <a:latin typeface="Arial" charset="0"/>
              </a:defRPr>
            </a:lvl4pPr>
            <a:lvl5pPr marL="2057400" indent="-228600" defTabSz="965200" eaLnBrk="0" hangingPunct="0">
              <a:defRPr>
                <a:solidFill>
                  <a:schemeClr val="tx1"/>
                </a:solidFill>
                <a:latin typeface="Arial" charset="0"/>
              </a:defRPr>
            </a:lvl5pPr>
            <a:lvl6pPr marL="2514600" indent="-228600" algn="ctr" defTabSz="965200" eaLnBrk="0" fontAlgn="base" hangingPunct="0">
              <a:spcBef>
                <a:spcPct val="0"/>
              </a:spcBef>
              <a:spcAft>
                <a:spcPct val="0"/>
              </a:spcAft>
              <a:defRPr>
                <a:solidFill>
                  <a:schemeClr val="tx1"/>
                </a:solidFill>
                <a:latin typeface="Arial" charset="0"/>
              </a:defRPr>
            </a:lvl6pPr>
            <a:lvl7pPr marL="2971800" indent="-228600" algn="ctr" defTabSz="965200" eaLnBrk="0" fontAlgn="base" hangingPunct="0">
              <a:spcBef>
                <a:spcPct val="0"/>
              </a:spcBef>
              <a:spcAft>
                <a:spcPct val="0"/>
              </a:spcAft>
              <a:defRPr>
                <a:solidFill>
                  <a:schemeClr val="tx1"/>
                </a:solidFill>
                <a:latin typeface="Arial" charset="0"/>
              </a:defRPr>
            </a:lvl7pPr>
            <a:lvl8pPr marL="3429000" indent="-228600" algn="ctr" defTabSz="965200" eaLnBrk="0" fontAlgn="base" hangingPunct="0">
              <a:spcBef>
                <a:spcPct val="0"/>
              </a:spcBef>
              <a:spcAft>
                <a:spcPct val="0"/>
              </a:spcAft>
              <a:defRPr>
                <a:solidFill>
                  <a:schemeClr val="tx1"/>
                </a:solidFill>
                <a:latin typeface="Arial" charset="0"/>
              </a:defRPr>
            </a:lvl8pPr>
            <a:lvl9pPr marL="3886200" indent="-228600" algn="ctr" defTabSz="965200" eaLnBrk="0" fontAlgn="base" hangingPunct="0">
              <a:spcBef>
                <a:spcPct val="0"/>
              </a:spcBef>
              <a:spcAft>
                <a:spcPct val="0"/>
              </a:spcAft>
              <a:defRPr>
                <a:solidFill>
                  <a:schemeClr val="tx1"/>
                </a:solidFill>
                <a:latin typeface="Arial" charset="0"/>
              </a:defRPr>
            </a:lvl9pPr>
          </a:lstStyle>
          <a:p>
            <a:pPr eaLnBrk="1" hangingPunct="1"/>
            <a:fld id="{C9B6730E-8E94-433D-8CD8-3CF11EE6E05E}" type="slidenum">
              <a:rPr lang="en-US" smtClean="0">
                <a:solidFill>
                  <a:prstClr val="black"/>
                </a:solidFill>
              </a:rPr>
              <a:pPr eaLnBrk="1" hangingPunct="1"/>
              <a:t>1</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04D576B-B9F3-4A23-B56E-9AB90DD7D168}" type="slidenum">
              <a:rPr lang="zh-CN" altLang="en-US"/>
              <a:pPr>
                <a:defRPr/>
              </a:pPr>
              <a:t>‹#›</a:t>
            </a:fld>
            <a:endParaRPr lang="en-US" altLang="zh-CN" dirty="0"/>
          </a:p>
        </p:txBody>
      </p:sp>
    </p:spTree>
    <p:extLst>
      <p:ext uri="{BB962C8B-B14F-4D97-AF65-F5344CB8AC3E}">
        <p14:creationId xmlns:p14="http://schemas.microsoft.com/office/powerpoint/2010/main" val="345377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D96CC13-151B-4477-A7E1-DA53078B00DE}" type="slidenum">
              <a:rPr lang="zh-CN" altLang="en-US"/>
              <a:pPr>
                <a:defRPr/>
              </a:pPr>
              <a:t>‹#›</a:t>
            </a:fld>
            <a:endParaRPr lang="en-US" altLang="zh-CN" dirty="0"/>
          </a:p>
        </p:txBody>
      </p:sp>
    </p:spTree>
    <p:extLst>
      <p:ext uri="{BB962C8B-B14F-4D97-AF65-F5344CB8AC3E}">
        <p14:creationId xmlns:p14="http://schemas.microsoft.com/office/powerpoint/2010/main" val="274788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1BA4BD2B-148E-4996-A19F-FD11B872E072}" type="slidenum">
              <a:rPr lang="zh-CN" altLang="en-US"/>
              <a:pPr>
                <a:defRPr/>
              </a:pPr>
              <a:t>‹#›</a:t>
            </a:fld>
            <a:endParaRPr lang="en-US" altLang="zh-CN" dirty="0"/>
          </a:p>
        </p:txBody>
      </p:sp>
    </p:spTree>
    <p:extLst>
      <p:ext uri="{BB962C8B-B14F-4D97-AF65-F5344CB8AC3E}">
        <p14:creationId xmlns:p14="http://schemas.microsoft.com/office/powerpoint/2010/main" val="48244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B8DC50FB-CE0A-4F8B-A8B0-190F2B8E0F0E}" type="slidenum">
              <a:rPr lang="zh-CN" altLang="en-US"/>
              <a:pPr>
                <a:defRPr/>
              </a:pPr>
              <a:t>‹#›</a:t>
            </a:fld>
            <a:endParaRPr lang="en-US" altLang="zh-CN" dirty="0"/>
          </a:p>
        </p:txBody>
      </p:sp>
    </p:spTree>
    <p:extLst>
      <p:ext uri="{BB962C8B-B14F-4D97-AF65-F5344CB8AC3E}">
        <p14:creationId xmlns:p14="http://schemas.microsoft.com/office/powerpoint/2010/main" val="403776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25550" y="6248400"/>
            <a:ext cx="1905000" cy="457200"/>
          </a:xfrm>
        </p:spPr>
        <p:txBody>
          <a:bodyPr/>
          <a:lstStyle>
            <a:lvl1pPr>
              <a:defRPr/>
            </a:lvl1pPr>
          </a:lstStyle>
          <a:p>
            <a:pPr>
              <a:defRPr/>
            </a:pPr>
            <a:endParaRPr lang="en-US" altLang="zh-CN" dirty="0"/>
          </a:p>
        </p:txBody>
      </p:sp>
      <p:sp>
        <p:nvSpPr>
          <p:cNvPr id="6" name="Footer Placeholder 5"/>
          <p:cNvSpPr>
            <a:spLocks noGrp="1"/>
          </p:cNvSpPr>
          <p:nvPr>
            <p:ph type="ftr" sz="quarter" idx="11"/>
          </p:nvPr>
        </p:nvSpPr>
        <p:spPr>
          <a:xfrm>
            <a:off x="3663950" y="6248400"/>
            <a:ext cx="2895600" cy="457200"/>
          </a:xfrm>
        </p:spPr>
        <p:txBody>
          <a:bodyPr/>
          <a:lstStyle>
            <a:lvl1pPr>
              <a:defRPr/>
            </a:lvl1pPr>
          </a:lstStyle>
          <a:p>
            <a:pPr>
              <a:defRPr/>
            </a:pPr>
            <a:endParaRPr lang="en-US" altLang="zh-CN" dirty="0"/>
          </a:p>
        </p:txBody>
      </p:sp>
      <p:sp>
        <p:nvSpPr>
          <p:cNvPr id="7" name="Slide Number Placeholder 6"/>
          <p:cNvSpPr>
            <a:spLocks noGrp="1"/>
          </p:cNvSpPr>
          <p:nvPr>
            <p:ph type="sldNum" sz="quarter" idx="12"/>
          </p:nvPr>
        </p:nvSpPr>
        <p:spPr>
          <a:xfrm>
            <a:off x="7092950" y="6248400"/>
            <a:ext cx="1905000" cy="457200"/>
          </a:xfrm>
        </p:spPr>
        <p:txBody>
          <a:bodyPr/>
          <a:lstStyle>
            <a:lvl1pPr>
              <a:defRPr/>
            </a:lvl1pPr>
          </a:lstStyle>
          <a:p>
            <a:pPr>
              <a:defRPr/>
            </a:pPr>
            <a:fld id="{FB4CD0F8-D5F0-4309-902D-90968F6EF900}" type="slidenum">
              <a:rPr lang="zh-CN" altLang="en-US"/>
              <a:pPr>
                <a:defRPr/>
              </a:pPr>
              <a:t>‹#›</a:t>
            </a:fld>
            <a:endParaRPr lang="en-US" altLang="zh-CN" dirty="0"/>
          </a:p>
        </p:txBody>
      </p:sp>
    </p:spTree>
    <p:extLst>
      <p:ext uri="{BB962C8B-B14F-4D97-AF65-F5344CB8AC3E}">
        <p14:creationId xmlns:p14="http://schemas.microsoft.com/office/powerpoint/2010/main" val="396063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419100"/>
            <a:ext cx="7772400" cy="574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225550" y="6248400"/>
            <a:ext cx="1905000" cy="457200"/>
          </a:xfrm>
        </p:spPr>
        <p:txBody>
          <a:bodyPr/>
          <a:lstStyle>
            <a:lvl1pPr>
              <a:defRPr/>
            </a:lvl1pPr>
          </a:lstStyle>
          <a:p>
            <a:pPr>
              <a:defRPr/>
            </a:pPr>
            <a:endParaRPr lang="en-US" altLang="zh-CN" dirty="0"/>
          </a:p>
        </p:txBody>
      </p:sp>
      <p:sp>
        <p:nvSpPr>
          <p:cNvPr id="4" name="Footer Placeholder 3"/>
          <p:cNvSpPr>
            <a:spLocks noGrp="1"/>
          </p:cNvSpPr>
          <p:nvPr>
            <p:ph type="ftr" sz="quarter" idx="11"/>
          </p:nvPr>
        </p:nvSpPr>
        <p:spPr>
          <a:xfrm>
            <a:off x="3663950" y="6248400"/>
            <a:ext cx="2895600" cy="457200"/>
          </a:xfrm>
        </p:spPr>
        <p:txBody>
          <a:bodyPr/>
          <a:lstStyle>
            <a:lvl1pPr>
              <a:defRPr/>
            </a:lvl1pPr>
          </a:lstStyle>
          <a:p>
            <a:pPr>
              <a:defRPr/>
            </a:pPr>
            <a:endParaRPr lang="en-US" altLang="zh-CN" dirty="0"/>
          </a:p>
        </p:txBody>
      </p:sp>
      <p:sp>
        <p:nvSpPr>
          <p:cNvPr id="5" name="Slide Number Placeholder 4"/>
          <p:cNvSpPr>
            <a:spLocks noGrp="1"/>
          </p:cNvSpPr>
          <p:nvPr>
            <p:ph type="sldNum" sz="quarter" idx="12"/>
          </p:nvPr>
        </p:nvSpPr>
        <p:spPr>
          <a:xfrm>
            <a:off x="7092950" y="6248400"/>
            <a:ext cx="1905000" cy="457200"/>
          </a:xfrm>
        </p:spPr>
        <p:txBody>
          <a:bodyPr/>
          <a:lstStyle>
            <a:lvl1pPr>
              <a:defRPr/>
            </a:lvl1pPr>
          </a:lstStyle>
          <a:p>
            <a:pPr>
              <a:defRPr/>
            </a:pPr>
            <a:fld id="{3DFFCC7F-3FB4-41A9-B876-4AE1B70999F4}" type="slidenum">
              <a:rPr lang="zh-CN" altLang="en-US"/>
              <a:pPr>
                <a:defRPr/>
              </a:pPr>
              <a:t>‹#›</a:t>
            </a:fld>
            <a:endParaRPr lang="en-US" altLang="zh-CN" dirty="0"/>
          </a:p>
        </p:txBody>
      </p:sp>
    </p:spTree>
    <p:extLst>
      <p:ext uri="{BB962C8B-B14F-4D97-AF65-F5344CB8AC3E}">
        <p14:creationId xmlns:p14="http://schemas.microsoft.com/office/powerpoint/2010/main" val="226230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 name="Rectangle 29"/>
          <p:cNvSpPr>
            <a:spLocks noChangeArrowheads="1"/>
          </p:cNvSpPr>
          <p:nvPr userDrawn="1"/>
        </p:nvSpPr>
        <p:spPr bwMode="auto">
          <a:xfrm>
            <a:off x="0" y="0"/>
            <a:ext cx="9144000" cy="6858000"/>
          </a:xfrm>
          <a:prstGeom prst="rect">
            <a:avLst/>
          </a:prstGeom>
          <a:solidFill>
            <a:srgbClr val="F3F4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062052401"/>
      </p:ext>
    </p:extLst>
  </p:cSld>
  <p:clrMapOvr>
    <a:masterClrMapping/>
  </p:clrMapOvr>
  <p:transition spd="slow"/>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eaLnBrk="0" hangingPunct="0">
              <a:defRPr/>
            </a:pPr>
            <a:endParaRPr lang="en-US" dirty="0">
              <a:solidFill>
                <a:srgbClr val="FFFFFF"/>
              </a:solidFill>
              <a:latin typeface="Tahoma" pitchFamily="34" charset="0"/>
            </a:endParaRPr>
          </a:p>
        </p:txBody>
      </p:sp>
      <p:sp>
        <p:nvSpPr>
          <p:cNvPr id="65565" name="Rectangle 29"/>
          <p:cNvSpPr>
            <a:spLocks noChangeArrowheads="1"/>
          </p:cNvSpPr>
          <p:nvPr userDrawn="1"/>
        </p:nvSpPr>
        <p:spPr bwMode="auto">
          <a:xfrm>
            <a:off x="0" y="0"/>
            <a:ext cx="9144000" cy="6858000"/>
          </a:xfrm>
          <a:prstGeom prst="rect">
            <a:avLst/>
          </a:prstGeom>
          <a:solidFill>
            <a:srgbClr val="F3F4D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sz="3000" b="1" dirty="0">
              <a:solidFill>
                <a:srgbClr val="000099"/>
              </a:solidFill>
              <a:latin typeface="Arial" charset="0"/>
            </a:endParaRPr>
          </a:p>
        </p:txBody>
      </p:sp>
    </p:spTree>
    <p:extLst>
      <p:ext uri="{BB962C8B-B14F-4D97-AF65-F5344CB8AC3E}">
        <p14:creationId xmlns:p14="http://schemas.microsoft.com/office/powerpoint/2010/main" val="335765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eaLnBrk="0" hangingPunct="0">
              <a:defRPr/>
            </a:pPr>
            <a:endParaRPr lang="en-US" dirty="0">
              <a:solidFill>
                <a:srgbClr val="FFFFFF"/>
              </a:solidFill>
              <a:latin typeface="Tahoma" pitchFamily="34" charset="0"/>
            </a:endParaRPr>
          </a:p>
        </p:txBody>
      </p:sp>
      <p:sp>
        <p:nvSpPr>
          <p:cNvPr id="5" name="Rectangle 18"/>
          <p:cNvSpPr>
            <a:spLocks noChangeArrowheads="1"/>
          </p:cNvSpPr>
          <p:nvPr/>
        </p:nvSpPr>
        <p:spPr bwMode="auto">
          <a:xfrm>
            <a:off x="6961188" y="650081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fld id="{B4D0A88D-FD7A-4D5F-A2B3-B8E7248860BC}" type="slidenum">
              <a:rPr lang="en-US" sz="1400">
                <a:solidFill>
                  <a:srgbClr val="FFFFFF"/>
                </a:solidFill>
                <a:latin typeface="Franklin Gothic Medium" pitchFamily="34" charset="0"/>
              </a:rPr>
              <a:pPr algn="r" eaLnBrk="0" hangingPunct="0"/>
              <a:t>‹#›</a:t>
            </a:fld>
            <a:endParaRPr lang="en-US" sz="1400" dirty="0">
              <a:solidFill>
                <a:srgbClr val="FFFFFF"/>
              </a:solidFill>
              <a:latin typeface="Franklin Gothic Medium" pitchFamily="34" charset="0"/>
            </a:endParaRPr>
          </a:p>
        </p:txBody>
      </p:sp>
      <p:pic>
        <p:nvPicPr>
          <p:cNvPr id="6" name="Picture 24" descr="2277 GA pagegear Mas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24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1435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4D576B-B9F3-4A23-B56E-9AB90DD7D168}"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350005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9437A7-DE6D-4D20-9582-7DFA4357C8B9}"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37206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E39437A7-DE6D-4D20-9582-7DFA4357C8B9}" type="slidenum">
              <a:rPr lang="zh-CN" altLang="en-US"/>
              <a:pPr>
                <a:defRPr/>
              </a:pPr>
              <a:t>‹#›</a:t>
            </a:fld>
            <a:endParaRPr lang="en-US" altLang="zh-CN" dirty="0"/>
          </a:p>
        </p:txBody>
      </p:sp>
    </p:spTree>
    <p:extLst>
      <p:ext uri="{BB962C8B-B14F-4D97-AF65-F5344CB8AC3E}">
        <p14:creationId xmlns:p14="http://schemas.microsoft.com/office/powerpoint/2010/main" val="707622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EFE59-CFFA-42C2-A813-A18FF79EDF28}"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83809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BB7E10-9937-4E6C-B11C-0DB5D478CF22}"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819458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0AC7AA7-2467-4977-B381-4BF6BDB2B1F0}"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4058717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226312-15AA-4405-AB10-D26BBB94E79D}"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1274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419F31-D275-4227-A7FD-9CBBA66E89AC}"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769432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D55BE9-1358-44CE-B017-F39FC24614C5}"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188873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86A903-8884-4151-9C70-0BC0D46A21A1}"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80739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96CC13-151B-4477-A7E1-DA53078B00DE}"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275419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A4BD2B-148E-4996-A19F-FD11B872E072}"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294826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C50FB-CE0A-4F8B-A8B0-190F2B8E0F0E}"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6533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40EFE59-CFFA-42C2-A813-A18FF79EDF28}" type="slidenum">
              <a:rPr lang="zh-CN" altLang="en-US"/>
              <a:pPr>
                <a:defRPr/>
              </a:pPr>
              <a:t>‹#›</a:t>
            </a:fld>
            <a:endParaRPr lang="en-US" altLang="zh-CN" dirty="0"/>
          </a:p>
        </p:txBody>
      </p:sp>
    </p:spTree>
    <p:extLst>
      <p:ext uri="{BB962C8B-B14F-4D97-AF65-F5344CB8AC3E}">
        <p14:creationId xmlns:p14="http://schemas.microsoft.com/office/powerpoint/2010/main" val="151988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25550" y="6248400"/>
            <a:ext cx="1905000" cy="457200"/>
          </a:xfrm>
        </p:spPr>
        <p:txBody>
          <a:bodyPr/>
          <a:lstStyle>
            <a:lvl1pPr>
              <a:defRPr/>
            </a:lvl1pPr>
          </a:lstStyle>
          <a:p>
            <a:pPr>
              <a:defRPr/>
            </a:pPr>
            <a:endParaRPr lang="en-US" altLang="zh-CN" dirty="0">
              <a:solidFill>
                <a:srgbClr val="000000"/>
              </a:solidFill>
            </a:endParaRPr>
          </a:p>
        </p:txBody>
      </p:sp>
      <p:sp>
        <p:nvSpPr>
          <p:cNvPr id="6" name="Footer Placeholder 5"/>
          <p:cNvSpPr>
            <a:spLocks noGrp="1"/>
          </p:cNvSpPr>
          <p:nvPr>
            <p:ph type="ftr" sz="quarter" idx="11"/>
          </p:nvPr>
        </p:nvSpPr>
        <p:spPr>
          <a:xfrm>
            <a:off x="3663950" y="6248400"/>
            <a:ext cx="2895600" cy="457200"/>
          </a:xfrm>
        </p:spPr>
        <p:txBody>
          <a:bodyPr/>
          <a:lstStyle>
            <a:lvl1pPr>
              <a:defRPr/>
            </a:lvl1pPr>
          </a:lstStyle>
          <a:p>
            <a:pPr>
              <a:defRPr/>
            </a:pPr>
            <a:endParaRPr lang="en-US" altLang="zh-CN" dirty="0">
              <a:solidFill>
                <a:srgbClr val="000000"/>
              </a:solidFill>
            </a:endParaRPr>
          </a:p>
        </p:txBody>
      </p:sp>
      <p:sp>
        <p:nvSpPr>
          <p:cNvPr id="7" name="Slide Number Placeholder 6"/>
          <p:cNvSpPr>
            <a:spLocks noGrp="1"/>
          </p:cNvSpPr>
          <p:nvPr>
            <p:ph type="sldNum" sz="quarter" idx="12"/>
          </p:nvPr>
        </p:nvSpPr>
        <p:spPr>
          <a:xfrm>
            <a:off x="7092950" y="6248400"/>
            <a:ext cx="1905000" cy="457200"/>
          </a:xfrm>
        </p:spPr>
        <p:txBody>
          <a:bodyPr/>
          <a:lstStyle>
            <a:lvl1pPr>
              <a:defRPr/>
            </a:lvl1pPr>
          </a:lstStyle>
          <a:p>
            <a:pPr>
              <a:defRPr/>
            </a:pPr>
            <a:fld id="{FB4CD0F8-D5F0-4309-902D-90968F6EF900}"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940636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419100"/>
            <a:ext cx="7772400" cy="574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225550" y="6248400"/>
            <a:ext cx="1905000" cy="457200"/>
          </a:xfrm>
        </p:spPr>
        <p:txBody>
          <a:bodyPr/>
          <a:lstStyle>
            <a:lvl1pPr>
              <a:defRPr/>
            </a:lvl1pPr>
          </a:lstStyle>
          <a:p>
            <a:pPr>
              <a:defRPr/>
            </a:pPr>
            <a:endParaRPr lang="en-US" altLang="zh-CN" dirty="0">
              <a:solidFill>
                <a:srgbClr val="000000"/>
              </a:solidFill>
            </a:endParaRPr>
          </a:p>
        </p:txBody>
      </p:sp>
      <p:sp>
        <p:nvSpPr>
          <p:cNvPr id="4" name="Footer Placeholder 3"/>
          <p:cNvSpPr>
            <a:spLocks noGrp="1"/>
          </p:cNvSpPr>
          <p:nvPr>
            <p:ph type="ftr" sz="quarter" idx="11"/>
          </p:nvPr>
        </p:nvSpPr>
        <p:spPr>
          <a:xfrm>
            <a:off x="3663950" y="6248400"/>
            <a:ext cx="2895600" cy="457200"/>
          </a:xfrm>
        </p:spPr>
        <p:txBody>
          <a:bodyPr/>
          <a:lstStyle>
            <a:lvl1pPr>
              <a:defRPr/>
            </a:lvl1pPr>
          </a:lstStyle>
          <a:p>
            <a:pPr>
              <a:defRPr/>
            </a:pPr>
            <a:endParaRPr lang="en-US" altLang="zh-CN" dirty="0">
              <a:solidFill>
                <a:srgbClr val="000000"/>
              </a:solidFill>
            </a:endParaRPr>
          </a:p>
        </p:txBody>
      </p:sp>
      <p:sp>
        <p:nvSpPr>
          <p:cNvPr id="5" name="Slide Number Placeholder 4"/>
          <p:cNvSpPr>
            <a:spLocks noGrp="1"/>
          </p:cNvSpPr>
          <p:nvPr>
            <p:ph type="sldNum" sz="quarter" idx="12"/>
          </p:nvPr>
        </p:nvSpPr>
        <p:spPr>
          <a:xfrm>
            <a:off x="7092950" y="6248400"/>
            <a:ext cx="1905000" cy="457200"/>
          </a:xfrm>
        </p:spPr>
        <p:txBody>
          <a:bodyPr/>
          <a:lstStyle>
            <a:lvl1pPr>
              <a:defRPr/>
            </a:lvl1pPr>
          </a:lstStyle>
          <a:p>
            <a:pPr>
              <a:defRPr/>
            </a:pPr>
            <a:fld id="{3DFFCC7F-3FB4-41A9-B876-4AE1B70999F4}"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78849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 name="Rectangle 29"/>
          <p:cNvSpPr>
            <a:spLocks noChangeArrowheads="1"/>
          </p:cNvSpPr>
          <p:nvPr userDrawn="1"/>
        </p:nvSpPr>
        <p:spPr bwMode="auto">
          <a:xfrm>
            <a:off x="0" y="0"/>
            <a:ext cx="9144000" cy="6858000"/>
          </a:xfrm>
          <a:prstGeom prst="rect">
            <a:avLst/>
          </a:prstGeom>
          <a:solidFill>
            <a:srgbClr val="F3F4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553773313"/>
      </p:ext>
    </p:extLst>
  </p:cSld>
  <p:clrMapOvr>
    <a:masterClrMapping/>
  </p:clrMapOvr>
  <p:transition spd="slow"/>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eaLnBrk="0" hangingPunct="0">
              <a:defRPr/>
            </a:pPr>
            <a:endParaRPr lang="en-US" dirty="0">
              <a:solidFill>
                <a:srgbClr val="FFFFFF"/>
              </a:solidFill>
              <a:latin typeface="Tahoma" pitchFamily="34" charset="0"/>
            </a:endParaRPr>
          </a:p>
        </p:txBody>
      </p:sp>
      <p:sp>
        <p:nvSpPr>
          <p:cNvPr id="65565" name="Rectangle 29"/>
          <p:cNvSpPr>
            <a:spLocks noChangeArrowheads="1"/>
          </p:cNvSpPr>
          <p:nvPr userDrawn="1"/>
        </p:nvSpPr>
        <p:spPr bwMode="auto">
          <a:xfrm>
            <a:off x="0" y="0"/>
            <a:ext cx="9144000" cy="6858000"/>
          </a:xfrm>
          <a:prstGeom prst="rect">
            <a:avLst/>
          </a:prstGeom>
          <a:solidFill>
            <a:srgbClr val="F3F4D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sz="3000" b="1" dirty="0">
              <a:solidFill>
                <a:srgbClr val="000099"/>
              </a:solidFill>
              <a:latin typeface="Arial" charset="0"/>
            </a:endParaRPr>
          </a:p>
        </p:txBody>
      </p:sp>
    </p:spTree>
    <p:extLst>
      <p:ext uri="{BB962C8B-B14F-4D97-AF65-F5344CB8AC3E}">
        <p14:creationId xmlns:p14="http://schemas.microsoft.com/office/powerpoint/2010/main" val="61733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eaLnBrk="0" hangingPunct="0">
              <a:defRPr/>
            </a:pPr>
            <a:endParaRPr lang="en-US" dirty="0">
              <a:solidFill>
                <a:srgbClr val="FFFFFF"/>
              </a:solidFill>
              <a:latin typeface="Tahoma" pitchFamily="34" charset="0"/>
            </a:endParaRPr>
          </a:p>
        </p:txBody>
      </p:sp>
      <p:sp>
        <p:nvSpPr>
          <p:cNvPr id="5" name="Rectangle 18"/>
          <p:cNvSpPr>
            <a:spLocks noChangeArrowheads="1"/>
          </p:cNvSpPr>
          <p:nvPr/>
        </p:nvSpPr>
        <p:spPr bwMode="auto">
          <a:xfrm>
            <a:off x="6961188" y="650081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fld id="{B4D0A88D-FD7A-4D5F-A2B3-B8E7248860BC}" type="slidenum">
              <a:rPr lang="en-US" sz="1400">
                <a:solidFill>
                  <a:srgbClr val="FFFFFF"/>
                </a:solidFill>
                <a:latin typeface="Franklin Gothic Medium" pitchFamily="34" charset="0"/>
              </a:rPr>
              <a:pPr algn="r" eaLnBrk="0" hangingPunct="0"/>
              <a:t>‹#›</a:t>
            </a:fld>
            <a:endParaRPr lang="en-US" sz="1400" dirty="0">
              <a:solidFill>
                <a:srgbClr val="FFFFFF"/>
              </a:solidFill>
              <a:latin typeface="Franklin Gothic Medium" pitchFamily="34" charset="0"/>
            </a:endParaRPr>
          </a:p>
        </p:txBody>
      </p:sp>
      <p:pic>
        <p:nvPicPr>
          <p:cNvPr id="6" name="Picture 24" descr="2277 GA pagegear Mas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24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556119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5295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859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78223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8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E4BB7E10-9937-4E6C-B11C-0DB5D478CF22}" type="slidenum">
              <a:rPr lang="zh-CN" altLang="en-US"/>
              <a:pPr>
                <a:defRPr/>
              </a:pPr>
              <a:t>‹#›</a:t>
            </a:fld>
            <a:endParaRPr lang="en-US" altLang="zh-CN" dirty="0"/>
          </a:p>
        </p:txBody>
      </p:sp>
    </p:spTree>
    <p:extLst>
      <p:ext uri="{BB962C8B-B14F-4D97-AF65-F5344CB8AC3E}">
        <p14:creationId xmlns:p14="http://schemas.microsoft.com/office/powerpoint/2010/main" val="2096618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7165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280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60699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8980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416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33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60AC7AA7-2467-4977-B381-4BF6BDB2B1F0}" type="slidenum">
              <a:rPr lang="zh-CN" altLang="en-US"/>
              <a:pPr>
                <a:defRPr/>
              </a:pPr>
              <a:t>‹#›</a:t>
            </a:fld>
            <a:endParaRPr lang="en-US" altLang="zh-CN" dirty="0"/>
          </a:p>
        </p:txBody>
      </p:sp>
    </p:spTree>
    <p:extLst>
      <p:ext uri="{BB962C8B-B14F-4D97-AF65-F5344CB8AC3E}">
        <p14:creationId xmlns:p14="http://schemas.microsoft.com/office/powerpoint/2010/main" val="267259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14226312-15AA-4405-AB10-D26BBB94E79D}" type="slidenum">
              <a:rPr lang="zh-CN" altLang="en-US"/>
              <a:pPr>
                <a:defRPr/>
              </a:pPr>
              <a:t>‹#›</a:t>
            </a:fld>
            <a:endParaRPr lang="en-US" altLang="zh-CN" dirty="0"/>
          </a:p>
        </p:txBody>
      </p:sp>
    </p:spTree>
    <p:extLst>
      <p:ext uri="{BB962C8B-B14F-4D97-AF65-F5344CB8AC3E}">
        <p14:creationId xmlns:p14="http://schemas.microsoft.com/office/powerpoint/2010/main" val="372954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C8419F31-D275-4227-A7FD-9CBBA66E89AC}" type="slidenum">
              <a:rPr lang="zh-CN" altLang="en-US"/>
              <a:pPr>
                <a:defRPr/>
              </a:pPr>
              <a:t>‹#›</a:t>
            </a:fld>
            <a:endParaRPr lang="en-US" altLang="zh-CN" dirty="0"/>
          </a:p>
        </p:txBody>
      </p:sp>
    </p:spTree>
    <p:extLst>
      <p:ext uri="{BB962C8B-B14F-4D97-AF65-F5344CB8AC3E}">
        <p14:creationId xmlns:p14="http://schemas.microsoft.com/office/powerpoint/2010/main" val="317873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F5D55BE9-1358-44CE-B017-F39FC24614C5}" type="slidenum">
              <a:rPr lang="zh-CN" altLang="en-US"/>
              <a:pPr>
                <a:defRPr/>
              </a:pPr>
              <a:t>‹#›</a:t>
            </a:fld>
            <a:endParaRPr lang="en-US" altLang="zh-CN" dirty="0"/>
          </a:p>
        </p:txBody>
      </p:sp>
    </p:spTree>
    <p:extLst>
      <p:ext uri="{BB962C8B-B14F-4D97-AF65-F5344CB8AC3E}">
        <p14:creationId xmlns:p14="http://schemas.microsoft.com/office/powerpoint/2010/main" val="39691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0F86A903-8884-4151-9C70-0BC0D46A21A1}" type="slidenum">
              <a:rPr lang="zh-CN" altLang="en-US"/>
              <a:pPr>
                <a:defRPr/>
              </a:pPr>
              <a:t>‹#›</a:t>
            </a:fld>
            <a:endParaRPr lang="en-US" altLang="zh-CN" dirty="0"/>
          </a:p>
        </p:txBody>
      </p:sp>
    </p:spTree>
    <p:extLst>
      <p:ext uri="{BB962C8B-B14F-4D97-AF65-F5344CB8AC3E}">
        <p14:creationId xmlns:p14="http://schemas.microsoft.com/office/powerpoint/2010/main" val="288429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s>
            <a:gs pos="50000">
              <a:srgbClr val="003366"/>
            </a:gs>
            <a:gs pos="100000">
              <a:srgbClr val="33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ea typeface="宋体" pitchFamily="2"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CB548AB2-ACB7-43E0-B2ED-D7E373968DAB}"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3" r:id="rId13"/>
    <p:sldLayoutId id="2147483784" r:id="rId14"/>
    <p:sldLayoutId id="2147483910"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701650"/>
      </p:ext>
    </p:extLst>
  </p:cSld>
  <p:clrMap bg1="dk2" tx1="lt1" bg2="dk1" tx2="lt2" accent1="accent1" accent2="accent2" accent3="accent3" accent4="accent4" accent5="accent5" accent6="accent6" hlink="hlink" folHlink="folHlink"/>
  <p:sldLayoutIdLst>
    <p:sldLayoutId id="2147483877" r:id="rId1"/>
    <p:sldLayoutId id="2147483878" r:id="rId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0000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rgbClr val="0000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rgbClr val="0000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0000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s>
            <a:gs pos="50000">
              <a:srgbClr val="003366"/>
            </a:gs>
            <a:gs pos="100000">
              <a:srgbClr val="33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ea typeface="宋体" pitchFamily="2" charset="-122"/>
              </a:defRPr>
            </a:lvl1pPr>
          </a:lstStyle>
          <a:p>
            <a:pPr>
              <a:defRPr/>
            </a:pPr>
            <a:endParaRPr lang="en-US" altLang="zh-CN"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en-US" altLang="zh-CN"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CB548AB2-ACB7-43E0-B2ED-D7E373968DAB}" type="slidenum">
              <a:rPr lang="zh-CN" altLang="en-US">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28454712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692508"/>
      </p:ext>
    </p:extLst>
  </p:cSld>
  <p:clrMap bg1="dk2" tx1="lt1" bg2="dk1" tx2="lt2" accent1="accent1" accent2="accent2" accent3="accent3" accent4="accent4" accent5="accent5" accent6="accent6" hlink="hlink" folHlink="folHlink"/>
  <p:sldLayoutIdLst>
    <p:sldLayoutId id="2147483896" r:id="rId1"/>
    <p:sldLayoutId id="2147483897" r:id="rId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0000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rgbClr val="0000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rgbClr val="0000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0000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6594" name="Picture 19" descr="workshop_background"/>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366595" name="Picture 20" descr="SCAGlogo_white"/>
          <p:cNvPicPr>
            <a:picLocks noChangeAspect="1" noChangeArrowheads="1"/>
          </p:cNvPicPr>
          <p:nvPr userDrawn="1"/>
        </p:nvPicPr>
        <p:blipFill>
          <a:blip r:embed="rId14"/>
          <a:srcRect/>
          <a:stretch>
            <a:fillRect/>
          </a:stretch>
        </p:blipFill>
        <p:spPr bwMode="auto">
          <a:xfrm>
            <a:off x="152400" y="5867400"/>
            <a:ext cx="4419600" cy="74453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66599" name="Text Box 7"/>
          <p:cNvSpPr txBox="1">
            <a:spLocks noChangeArrowheads="1"/>
          </p:cNvSpPr>
          <p:nvPr userDrawn="1"/>
        </p:nvSpPr>
        <p:spPr bwMode="auto">
          <a:xfrm>
            <a:off x="7283450" y="6153150"/>
            <a:ext cx="184150" cy="366713"/>
          </a:xfrm>
          <a:prstGeom prst="rect">
            <a:avLst/>
          </a:prstGeom>
          <a:noFill/>
          <a:ln w="9525">
            <a:noFill/>
            <a:miter lim="800000"/>
            <a:headEnd/>
            <a:tailEnd/>
          </a:ln>
          <a:effectLst/>
        </p:spPr>
        <p:txBody>
          <a:bodyPr wrap="none">
            <a:spAutoFit/>
          </a:bodyPr>
          <a:lstStyle/>
          <a:p>
            <a:pPr algn="l"/>
            <a:endParaRPr lang="en-US" b="1">
              <a:solidFill>
                <a:srgbClr val="000000"/>
              </a:solidFill>
              <a:cs typeface="Arial" pitchFamily="34"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57" y="139518"/>
            <a:ext cx="2779776" cy="2683921"/>
          </a:xfrm>
          <a:prstGeom prst="rect">
            <a:avLst/>
          </a:prstGeom>
        </p:spPr>
      </p:pic>
    </p:spTree>
    <p:extLst>
      <p:ext uri="{BB962C8B-B14F-4D97-AF65-F5344CB8AC3E}">
        <p14:creationId xmlns:p14="http://schemas.microsoft.com/office/powerpoint/2010/main" val="27919220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pitchFamily="34" charset="0"/>
        </a:defRPr>
      </a:lvl2pPr>
      <a:lvl3pPr algn="l" rtl="0" eaLnBrk="0" fontAlgn="base" hangingPunct="0">
        <a:spcBef>
          <a:spcPct val="0"/>
        </a:spcBef>
        <a:spcAft>
          <a:spcPct val="0"/>
        </a:spcAft>
        <a:defRPr sz="3800" b="1">
          <a:solidFill>
            <a:schemeClr val="bg1"/>
          </a:solidFill>
          <a:latin typeface="Arial" pitchFamily="34" charset="0"/>
        </a:defRPr>
      </a:lvl3pPr>
      <a:lvl4pPr algn="l" rtl="0" eaLnBrk="0" fontAlgn="base" hangingPunct="0">
        <a:spcBef>
          <a:spcPct val="0"/>
        </a:spcBef>
        <a:spcAft>
          <a:spcPct val="0"/>
        </a:spcAft>
        <a:defRPr sz="3800" b="1">
          <a:solidFill>
            <a:schemeClr val="bg1"/>
          </a:solidFill>
          <a:latin typeface="Arial" pitchFamily="34" charset="0"/>
        </a:defRPr>
      </a:lvl4pPr>
      <a:lvl5pPr algn="l" rtl="0" eaLnBrk="0" fontAlgn="base" hangingPunct="0">
        <a:spcBef>
          <a:spcPct val="0"/>
        </a:spcBef>
        <a:spcAft>
          <a:spcPct val="0"/>
        </a:spcAft>
        <a:defRPr sz="3800" b="1">
          <a:solidFill>
            <a:schemeClr val="bg1"/>
          </a:solidFill>
          <a:latin typeface="Arial" pitchFamily="34" charset="0"/>
        </a:defRPr>
      </a:lvl5pPr>
      <a:lvl6pPr marL="457200" algn="l" rtl="0" eaLnBrk="0" fontAlgn="base" hangingPunct="0">
        <a:spcBef>
          <a:spcPct val="0"/>
        </a:spcBef>
        <a:spcAft>
          <a:spcPct val="0"/>
        </a:spcAft>
        <a:defRPr sz="3800" b="1">
          <a:solidFill>
            <a:schemeClr val="bg1"/>
          </a:solidFill>
          <a:latin typeface="Arial" pitchFamily="34" charset="0"/>
        </a:defRPr>
      </a:lvl6pPr>
      <a:lvl7pPr marL="914400" algn="l" rtl="0" eaLnBrk="0" fontAlgn="base" hangingPunct="0">
        <a:spcBef>
          <a:spcPct val="0"/>
        </a:spcBef>
        <a:spcAft>
          <a:spcPct val="0"/>
        </a:spcAft>
        <a:defRPr sz="3800" b="1">
          <a:solidFill>
            <a:schemeClr val="bg1"/>
          </a:solidFill>
          <a:latin typeface="Arial" pitchFamily="34" charset="0"/>
        </a:defRPr>
      </a:lvl7pPr>
      <a:lvl8pPr marL="1371600" algn="l" rtl="0" eaLnBrk="0" fontAlgn="base" hangingPunct="0">
        <a:spcBef>
          <a:spcPct val="0"/>
        </a:spcBef>
        <a:spcAft>
          <a:spcPct val="0"/>
        </a:spcAft>
        <a:defRPr sz="3800" b="1">
          <a:solidFill>
            <a:schemeClr val="bg1"/>
          </a:solidFill>
          <a:latin typeface="Arial" pitchFamily="34" charset="0"/>
        </a:defRPr>
      </a:lvl8pPr>
      <a:lvl9pPr marL="1828800" algn="l" rtl="0" eaLnBrk="0" fontAlgn="base" hangingPunct="0">
        <a:spcBef>
          <a:spcPct val="0"/>
        </a:spcBef>
        <a:spcAft>
          <a:spcPct val="0"/>
        </a:spcAft>
        <a:defRPr sz="3800" b="1">
          <a:solidFill>
            <a:schemeClr val="bg1"/>
          </a:solidFill>
          <a:latin typeface="Arial" pitchFamily="34" charset="0"/>
        </a:defRPr>
      </a:lvl9pPr>
    </p:titleStyle>
    <p:bodyStyle>
      <a:lvl1pPr marL="342900" indent="-342900" algn="l" rtl="0" eaLnBrk="0" fontAlgn="base" hangingPunct="0">
        <a:spcBef>
          <a:spcPct val="75000"/>
        </a:spcBef>
        <a:spcAft>
          <a:spcPct val="0"/>
        </a:spcAft>
        <a:buClr>
          <a:srgbClr val="EA8B00"/>
        </a:buClr>
        <a:buFont typeface="Wingdings" pitchFamily="2" charset="2"/>
        <a:buChar char="§"/>
        <a:defRPr sz="2800">
          <a:solidFill>
            <a:schemeClr val="bg1"/>
          </a:solidFill>
          <a:latin typeface="+mn-lt"/>
          <a:ea typeface="+mn-ea"/>
          <a:cs typeface="+mn-cs"/>
        </a:defRPr>
      </a:lvl1pPr>
      <a:lvl2pPr marL="742950" indent="-285750" algn="l" rtl="0" eaLnBrk="0" fontAlgn="base" hangingPunct="0">
        <a:spcBef>
          <a:spcPct val="75000"/>
        </a:spcBef>
        <a:spcAft>
          <a:spcPct val="0"/>
        </a:spcAft>
        <a:buClr>
          <a:srgbClr val="EA8B00"/>
        </a:buClr>
        <a:buFont typeface="Wingdings" pitchFamily="2" charset="2"/>
        <a:buChar char="§"/>
        <a:defRPr sz="2400">
          <a:solidFill>
            <a:schemeClr val="bg1"/>
          </a:solidFill>
          <a:latin typeface="+mn-lt"/>
        </a:defRPr>
      </a:lvl2pPr>
      <a:lvl3pPr marL="11430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4pPr>
      <a:lvl5pPr marL="20574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5pPr>
      <a:lvl6pPr marL="25146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6pPr>
      <a:lvl7pPr marL="29718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7pPr>
      <a:lvl8pPr marL="34290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8pPr>
      <a:lvl9pPr marL="3886200" indent="-228600" algn="l" rtl="0" eaLnBrk="0" fontAlgn="base" hangingPunct="0">
        <a:spcBef>
          <a:spcPct val="20000"/>
        </a:spcBef>
        <a:spcAft>
          <a:spcPct val="0"/>
        </a:spcAft>
        <a:buClr>
          <a:srgbClr val="EA8B00"/>
        </a:buClr>
        <a:buFont typeface="Wingdings" pitchFamily="2" charset="2"/>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Template Title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28600" y="6206189"/>
            <a:ext cx="868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rgbClr val="155A93"/>
                </a:solidFill>
                <a:latin typeface="Tahoma" pitchFamily="34" charset="0"/>
                <a:cs typeface="Arial" pitchFamily="34" charset="0"/>
              </a:defRPr>
            </a:lvl1pPr>
            <a:lvl2pPr marL="742950" indent="-285750" eaLnBrk="0" hangingPunct="0">
              <a:defRPr sz="2000">
                <a:solidFill>
                  <a:srgbClr val="155A93"/>
                </a:solidFill>
                <a:latin typeface="Tahoma" pitchFamily="34" charset="0"/>
                <a:cs typeface="Arial" pitchFamily="34" charset="0"/>
              </a:defRPr>
            </a:lvl2pPr>
            <a:lvl3pPr marL="1143000" indent="-228600" eaLnBrk="0" hangingPunct="0">
              <a:defRPr sz="2000">
                <a:solidFill>
                  <a:srgbClr val="155A93"/>
                </a:solidFill>
                <a:latin typeface="Tahoma" pitchFamily="34" charset="0"/>
                <a:cs typeface="Arial" pitchFamily="34" charset="0"/>
              </a:defRPr>
            </a:lvl3pPr>
            <a:lvl4pPr marL="1600200" indent="-228600" eaLnBrk="0" hangingPunct="0">
              <a:defRPr sz="2000">
                <a:solidFill>
                  <a:srgbClr val="155A93"/>
                </a:solidFill>
                <a:latin typeface="Tahoma" pitchFamily="34" charset="0"/>
                <a:cs typeface="Arial" pitchFamily="34" charset="0"/>
              </a:defRPr>
            </a:lvl4pPr>
            <a:lvl5pPr marL="2057400" indent="-228600" eaLnBrk="0" hangingPunct="0">
              <a:defRPr sz="2000">
                <a:solidFill>
                  <a:srgbClr val="155A93"/>
                </a:solidFill>
                <a:latin typeface="Tahoma" pitchFamily="34" charset="0"/>
                <a:cs typeface="Arial" pitchFamily="34" charset="0"/>
              </a:defRPr>
            </a:lvl5pPr>
            <a:lvl6pPr marL="2514600" indent="-228600" eaLnBrk="0" fontAlgn="base" hangingPunct="0">
              <a:spcBef>
                <a:spcPct val="0"/>
              </a:spcBef>
              <a:spcAft>
                <a:spcPct val="0"/>
              </a:spcAft>
              <a:defRPr sz="2000">
                <a:solidFill>
                  <a:srgbClr val="155A93"/>
                </a:solidFill>
                <a:latin typeface="Tahoma" pitchFamily="34" charset="0"/>
                <a:cs typeface="Arial" pitchFamily="34" charset="0"/>
              </a:defRPr>
            </a:lvl6pPr>
            <a:lvl7pPr marL="2971800" indent="-228600" eaLnBrk="0" fontAlgn="base" hangingPunct="0">
              <a:spcBef>
                <a:spcPct val="0"/>
              </a:spcBef>
              <a:spcAft>
                <a:spcPct val="0"/>
              </a:spcAft>
              <a:defRPr sz="2000">
                <a:solidFill>
                  <a:srgbClr val="155A93"/>
                </a:solidFill>
                <a:latin typeface="Tahoma" pitchFamily="34" charset="0"/>
                <a:cs typeface="Arial" pitchFamily="34" charset="0"/>
              </a:defRPr>
            </a:lvl7pPr>
            <a:lvl8pPr marL="3429000" indent="-228600" eaLnBrk="0" fontAlgn="base" hangingPunct="0">
              <a:spcBef>
                <a:spcPct val="0"/>
              </a:spcBef>
              <a:spcAft>
                <a:spcPct val="0"/>
              </a:spcAft>
              <a:defRPr sz="2000">
                <a:solidFill>
                  <a:srgbClr val="155A93"/>
                </a:solidFill>
                <a:latin typeface="Tahoma" pitchFamily="34" charset="0"/>
                <a:cs typeface="Arial" pitchFamily="34" charset="0"/>
              </a:defRPr>
            </a:lvl8pPr>
            <a:lvl9pPr marL="3886200" indent="-228600" eaLnBrk="0" fontAlgn="base" hangingPunct="0">
              <a:spcBef>
                <a:spcPct val="0"/>
              </a:spcBef>
              <a:spcAft>
                <a:spcPct val="0"/>
              </a:spcAft>
              <a:defRPr sz="2000">
                <a:solidFill>
                  <a:srgbClr val="155A93"/>
                </a:solidFill>
                <a:latin typeface="Tahoma" pitchFamily="34" charset="0"/>
                <a:cs typeface="Arial" pitchFamily="34" charset="0"/>
              </a:defRPr>
            </a:lvl9pPr>
          </a:lstStyle>
          <a:p>
            <a:pPr eaLnBrk="1" hangingPunct="1"/>
            <a:r>
              <a:rPr lang="en-US" altLang="zh-CN" sz="1600" dirty="0" smtClean="0">
                <a:solidFill>
                  <a:srgbClr val="000000"/>
                </a:solidFill>
                <a:ea typeface="SimSun" pitchFamily="2" charset="-122"/>
              </a:rPr>
              <a:t>November , 2014</a:t>
            </a:r>
          </a:p>
        </p:txBody>
      </p:sp>
      <p:sp>
        <p:nvSpPr>
          <p:cNvPr id="5" name="Text Box 9"/>
          <p:cNvSpPr txBox="1">
            <a:spLocks noChangeArrowheads="1"/>
          </p:cNvSpPr>
          <p:nvPr/>
        </p:nvSpPr>
        <p:spPr bwMode="auto">
          <a:xfrm>
            <a:off x="581573" y="2676197"/>
            <a:ext cx="8166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b="1">
                <a:solidFill>
                  <a:schemeClr val="bg1"/>
                </a:solidFill>
                <a:latin typeface="Arial" charset="0"/>
              </a:defRPr>
            </a:lvl1pPr>
            <a:lvl2pPr marL="742950" indent="-285750" eaLnBrk="0" hangingPunct="0">
              <a:defRPr sz="3000" b="1">
                <a:solidFill>
                  <a:schemeClr val="bg1"/>
                </a:solidFill>
                <a:latin typeface="Arial" charset="0"/>
              </a:defRPr>
            </a:lvl2pPr>
            <a:lvl3pPr marL="1143000" indent="-228600" eaLnBrk="0" hangingPunct="0">
              <a:defRPr sz="3000" b="1">
                <a:solidFill>
                  <a:schemeClr val="bg1"/>
                </a:solidFill>
                <a:latin typeface="Arial" charset="0"/>
              </a:defRPr>
            </a:lvl3pPr>
            <a:lvl4pPr marL="1600200" indent="-228600" eaLnBrk="0" hangingPunct="0">
              <a:defRPr sz="3000" b="1">
                <a:solidFill>
                  <a:schemeClr val="bg1"/>
                </a:solidFill>
                <a:latin typeface="Arial" charset="0"/>
              </a:defRPr>
            </a:lvl4pPr>
            <a:lvl5pPr marL="2057400" indent="-228600" eaLnBrk="0" hangingPunct="0">
              <a:defRPr sz="3000" b="1">
                <a:solidFill>
                  <a:schemeClr val="bg1"/>
                </a:solidFill>
                <a:latin typeface="Arial" charset="0"/>
              </a:defRPr>
            </a:lvl5pPr>
            <a:lvl6pPr marL="2514600" indent="-228600" algn="r" eaLnBrk="0" fontAlgn="base" hangingPunct="0">
              <a:spcBef>
                <a:spcPct val="0"/>
              </a:spcBef>
              <a:spcAft>
                <a:spcPct val="0"/>
              </a:spcAft>
              <a:defRPr sz="3000" b="1">
                <a:solidFill>
                  <a:schemeClr val="bg1"/>
                </a:solidFill>
                <a:latin typeface="Arial" charset="0"/>
              </a:defRPr>
            </a:lvl6pPr>
            <a:lvl7pPr marL="2971800" indent="-228600" algn="r" eaLnBrk="0" fontAlgn="base" hangingPunct="0">
              <a:spcBef>
                <a:spcPct val="0"/>
              </a:spcBef>
              <a:spcAft>
                <a:spcPct val="0"/>
              </a:spcAft>
              <a:defRPr sz="3000" b="1">
                <a:solidFill>
                  <a:schemeClr val="bg1"/>
                </a:solidFill>
                <a:latin typeface="Arial" charset="0"/>
              </a:defRPr>
            </a:lvl7pPr>
            <a:lvl8pPr marL="3429000" indent="-228600" algn="r" eaLnBrk="0" fontAlgn="base" hangingPunct="0">
              <a:spcBef>
                <a:spcPct val="0"/>
              </a:spcBef>
              <a:spcAft>
                <a:spcPct val="0"/>
              </a:spcAft>
              <a:defRPr sz="3000" b="1">
                <a:solidFill>
                  <a:schemeClr val="bg1"/>
                </a:solidFill>
                <a:latin typeface="Arial" charset="0"/>
              </a:defRPr>
            </a:lvl8pPr>
            <a:lvl9pPr marL="3886200" indent="-228600" algn="r" eaLnBrk="0" fontAlgn="base" hangingPunct="0">
              <a:spcBef>
                <a:spcPct val="0"/>
              </a:spcBef>
              <a:spcAft>
                <a:spcPct val="0"/>
              </a:spcAft>
              <a:defRPr sz="3000" b="1">
                <a:solidFill>
                  <a:schemeClr val="bg1"/>
                </a:solidFill>
                <a:latin typeface="Arial" charset="0"/>
              </a:defRPr>
            </a:lvl9pPr>
          </a:lstStyle>
          <a:p>
            <a:r>
              <a:rPr lang="en-US" sz="2400" dirty="0">
                <a:solidFill>
                  <a:schemeClr val="tx1"/>
                </a:solidFill>
              </a:rPr>
              <a:t>Understanding dimensions of telecommuting: </a:t>
            </a:r>
            <a:endParaRPr lang="en-US" sz="2400" dirty="0" smtClean="0">
              <a:solidFill>
                <a:schemeClr val="tx1"/>
              </a:solidFill>
            </a:endParaRPr>
          </a:p>
          <a:p>
            <a:r>
              <a:rPr lang="en-US" sz="2400" dirty="0" smtClean="0">
                <a:solidFill>
                  <a:schemeClr val="tx1"/>
                </a:solidFill>
              </a:rPr>
              <a:t>Options</a:t>
            </a:r>
            <a:r>
              <a:rPr lang="en-US" sz="2400" dirty="0">
                <a:solidFill>
                  <a:schemeClr val="tx1"/>
                </a:solidFill>
              </a:rPr>
              <a:t>, choice and frequency of telecommuting </a:t>
            </a:r>
            <a:endParaRPr lang="en-US" sz="2400" dirty="0" smtClean="0">
              <a:solidFill>
                <a:schemeClr val="tx1"/>
              </a:solidFill>
            </a:endParaRPr>
          </a:p>
          <a:p>
            <a:r>
              <a:rPr lang="en-US" sz="2400" dirty="0" smtClean="0">
                <a:solidFill>
                  <a:schemeClr val="tx1"/>
                </a:solidFill>
              </a:rPr>
              <a:t>in </a:t>
            </a:r>
            <a:r>
              <a:rPr lang="en-US" sz="2400" dirty="0">
                <a:solidFill>
                  <a:schemeClr val="tx1"/>
                </a:solidFill>
              </a:rPr>
              <a:t>Southern California  </a:t>
            </a:r>
          </a:p>
        </p:txBody>
      </p:sp>
      <p:sp>
        <p:nvSpPr>
          <p:cNvPr id="2" name="TextBox 1"/>
          <p:cNvSpPr txBox="1"/>
          <p:nvPr/>
        </p:nvSpPr>
        <p:spPr>
          <a:xfrm>
            <a:off x="2979228" y="4379397"/>
            <a:ext cx="3295447" cy="1200329"/>
          </a:xfrm>
          <a:prstGeom prst="rect">
            <a:avLst/>
          </a:prstGeom>
          <a:noFill/>
        </p:spPr>
        <p:txBody>
          <a:bodyPr wrap="square" rtlCol="0">
            <a:spAutoFit/>
          </a:bodyPr>
          <a:lstStyle/>
          <a:p>
            <a:r>
              <a:rPr lang="en-US" dirty="0" smtClean="0"/>
              <a:t>Bayarmaa Aleksandr (SCAG)</a:t>
            </a:r>
          </a:p>
          <a:p>
            <a:r>
              <a:rPr lang="en-US" dirty="0" smtClean="0"/>
              <a:t>Hsi-Hwa Hu (SCAG</a:t>
            </a:r>
          </a:p>
          <a:p>
            <a:r>
              <a:rPr lang="en-US" dirty="0" smtClean="0"/>
              <a:t>Guoxiong Huang (SCAG)</a:t>
            </a:r>
          </a:p>
          <a:p>
            <a:r>
              <a:rPr lang="en-US" dirty="0" smtClean="0"/>
              <a:t>Mana Sangkapichai (SCAG)</a:t>
            </a:r>
            <a:endParaRPr lang="en-US" dirty="0"/>
          </a:p>
        </p:txBody>
      </p:sp>
    </p:spTree>
    <p:extLst>
      <p:ext uri="{BB962C8B-B14F-4D97-AF65-F5344CB8AC3E}">
        <p14:creationId xmlns:p14="http://schemas.microsoft.com/office/powerpoint/2010/main" val="216008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6661" y="315287"/>
            <a:ext cx="5442516" cy="590931"/>
          </a:xfrm>
          <a:prstGeom prst="rect">
            <a:avLst/>
          </a:prstGeom>
        </p:spPr>
        <p:txBody>
          <a:bodyPr wrap="none">
            <a:spAutoFit/>
          </a:bodyPr>
          <a:lstStyle/>
          <a:p>
            <a:pPr lvl="0">
              <a:lnSpc>
                <a:spcPct val="90000"/>
              </a:lnSpc>
            </a:pPr>
            <a:r>
              <a:rPr lang="en-US" sz="3600" b="1" dirty="0" smtClean="0"/>
              <a:t>Defining telecommuting</a:t>
            </a:r>
            <a:endParaRPr lang="en-US" sz="3600" b="1" dirty="0"/>
          </a:p>
        </p:txBody>
      </p:sp>
      <p:sp>
        <p:nvSpPr>
          <p:cNvPr id="3" name="Rectangle 2"/>
          <p:cNvSpPr/>
          <p:nvPr/>
        </p:nvSpPr>
        <p:spPr>
          <a:xfrm>
            <a:off x="362606" y="1275168"/>
            <a:ext cx="8539655" cy="369332"/>
          </a:xfrm>
          <a:prstGeom prst="rect">
            <a:avLst/>
          </a:prstGeom>
        </p:spPr>
        <p:txBody>
          <a:bodyPr wrap="square">
            <a:spAutoFit/>
          </a:bodyPr>
          <a:lstStyle/>
          <a:p>
            <a:pPr marL="285750" indent="-285750" algn="l">
              <a:buFont typeface="Wingdings" panose="05000000000000000000" pitchFamily="2" charset="2"/>
              <a:buChar char="q"/>
            </a:pPr>
            <a:r>
              <a:rPr lang="en-US" dirty="0"/>
              <a:t>There is no common definition of </a:t>
            </a:r>
            <a:r>
              <a:rPr lang="en-US" dirty="0" smtClean="0"/>
              <a:t>telecommuting</a:t>
            </a:r>
            <a:endParaRPr lang="en-US" dirty="0"/>
          </a:p>
        </p:txBody>
      </p:sp>
      <p:sp>
        <p:nvSpPr>
          <p:cNvPr id="4" name="Rectangle 3"/>
          <p:cNvSpPr/>
          <p:nvPr/>
        </p:nvSpPr>
        <p:spPr>
          <a:xfrm>
            <a:off x="756743" y="1767292"/>
            <a:ext cx="7751379" cy="646331"/>
          </a:xfrm>
          <a:prstGeom prst="rect">
            <a:avLst/>
          </a:prstGeom>
          <a:solidFill>
            <a:schemeClr val="accent1">
              <a:lumMod val="2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a:t>
            </a:r>
            <a:r>
              <a:rPr lang="en-US" i="1" dirty="0"/>
              <a:t>the partial or total substitution of telecommunications, with or without the assistance of computers for the daily work trip</a:t>
            </a:r>
            <a:r>
              <a:rPr lang="en-US" dirty="0"/>
              <a:t>" (</a:t>
            </a:r>
            <a:r>
              <a:rPr lang="en-US" dirty="0" err="1"/>
              <a:t>Nilles</a:t>
            </a:r>
            <a:r>
              <a:rPr lang="en-US" dirty="0"/>
              <a:t> </a:t>
            </a:r>
            <a:r>
              <a:rPr lang="en-US" i="1" dirty="0"/>
              <a:t>et al., </a:t>
            </a:r>
            <a:r>
              <a:rPr lang="en-US" dirty="0"/>
              <a:t>1976). </a:t>
            </a:r>
          </a:p>
        </p:txBody>
      </p:sp>
      <p:sp>
        <p:nvSpPr>
          <p:cNvPr id="5" name="Rectangle 4"/>
          <p:cNvSpPr/>
          <p:nvPr/>
        </p:nvSpPr>
        <p:spPr>
          <a:xfrm>
            <a:off x="436180" y="2629140"/>
            <a:ext cx="8071942" cy="923330"/>
          </a:xfrm>
          <a:prstGeom prst="rect">
            <a:avLst/>
          </a:prstGeom>
        </p:spPr>
        <p:txBody>
          <a:bodyPr wrap="square">
            <a:spAutoFit/>
          </a:bodyPr>
          <a:lstStyle/>
          <a:p>
            <a:pPr marL="285750" indent="-285750" algn="l">
              <a:buFont typeface="Wingdings" panose="05000000000000000000" pitchFamily="2" charset="2"/>
              <a:buChar char="q"/>
            </a:pPr>
            <a:r>
              <a:rPr lang="en-US" dirty="0"/>
              <a:t>Most of researchers have tried to establish their own definitions of the concepts. Some of the common definitions, on a more general level, are as follows:</a:t>
            </a:r>
          </a:p>
        </p:txBody>
      </p:sp>
      <p:sp>
        <p:nvSpPr>
          <p:cNvPr id="6" name="Rectangle 5"/>
          <p:cNvSpPr/>
          <p:nvPr/>
        </p:nvSpPr>
        <p:spPr>
          <a:xfrm>
            <a:off x="756743" y="3716312"/>
            <a:ext cx="8145518" cy="830997"/>
          </a:xfrm>
          <a:prstGeom prst="rect">
            <a:avLst/>
          </a:prstGeom>
        </p:spPr>
        <p:txBody>
          <a:bodyPr wrap="square">
            <a:spAutoFit/>
          </a:bodyPr>
          <a:lstStyle/>
          <a:p>
            <a:pPr lvl="0"/>
            <a:r>
              <a:rPr lang="en-US" sz="1600" i="1" dirty="0" smtClean="0"/>
              <a:t>“ working </a:t>
            </a:r>
            <a:r>
              <a:rPr lang="en-US" sz="1600" i="1" dirty="0"/>
              <a:t>at home or at an alternate location and communicating with the usual place of work using electronic or other means, instead of physically travelling to a more distant work </a:t>
            </a:r>
            <a:r>
              <a:rPr lang="en-US" sz="1600" i="1" dirty="0" smtClean="0"/>
              <a:t>site”  </a:t>
            </a:r>
            <a:r>
              <a:rPr lang="en-US" sz="1600" i="1" dirty="0"/>
              <a:t>(AQMD, in </a:t>
            </a:r>
            <a:r>
              <a:rPr lang="en-US" sz="1600" i="1" dirty="0" err="1"/>
              <a:t>Moktharian</a:t>
            </a:r>
            <a:r>
              <a:rPr lang="en-US" sz="1600" i="1" dirty="0"/>
              <a:t>, 1991)</a:t>
            </a:r>
            <a:endParaRPr lang="en-US" sz="1600" dirty="0"/>
          </a:p>
        </p:txBody>
      </p:sp>
      <p:sp>
        <p:nvSpPr>
          <p:cNvPr id="7" name="Rectangle 6"/>
          <p:cNvSpPr/>
          <p:nvPr/>
        </p:nvSpPr>
        <p:spPr>
          <a:xfrm>
            <a:off x="1203433" y="4706174"/>
            <a:ext cx="6952593" cy="830997"/>
          </a:xfrm>
          <a:prstGeom prst="rect">
            <a:avLst/>
          </a:prstGeom>
        </p:spPr>
        <p:txBody>
          <a:bodyPr wrap="square">
            <a:spAutoFit/>
          </a:bodyPr>
          <a:lstStyle/>
          <a:p>
            <a:pPr lvl="0"/>
            <a:r>
              <a:rPr lang="en-US" sz="1600" i="1" dirty="0"/>
              <a:t>... the combination of </a:t>
            </a:r>
            <a:r>
              <a:rPr lang="en-US" sz="1600" i="1" dirty="0" err="1"/>
              <a:t>flexiplace</a:t>
            </a:r>
            <a:r>
              <a:rPr lang="en-US" sz="1600" i="1" dirty="0"/>
              <a:t>, flextime and electronic communication (</a:t>
            </a:r>
            <a:r>
              <a:rPr lang="en-US" sz="1600" i="1" dirty="0" err="1"/>
              <a:t>Kugelmass</a:t>
            </a:r>
            <a:r>
              <a:rPr lang="en-US" sz="1600" i="1" dirty="0"/>
              <a:t>, </a:t>
            </a:r>
            <a:r>
              <a:rPr lang="en-US" sz="1600" dirty="0"/>
              <a:t>1995, </a:t>
            </a:r>
            <a:r>
              <a:rPr lang="en-US" sz="1600" i="1" dirty="0"/>
              <a:t>p. 20)</a:t>
            </a:r>
            <a:endParaRPr lang="en-US" sz="1600" dirty="0"/>
          </a:p>
          <a:p>
            <a:r>
              <a:rPr lang="en-US" sz="1600" dirty="0"/>
              <a:t> </a:t>
            </a:r>
          </a:p>
        </p:txBody>
      </p:sp>
      <p:sp>
        <p:nvSpPr>
          <p:cNvPr id="8" name="Rectangle 7"/>
          <p:cNvSpPr/>
          <p:nvPr/>
        </p:nvSpPr>
        <p:spPr>
          <a:xfrm>
            <a:off x="1203433" y="5408437"/>
            <a:ext cx="7036675" cy="1323439"/>
          </a:xfrm>
          <a:prstGeom prst="rect">
            <a:avLst/>
          </a:prstGeom>
        </p:spPr>
        <p:txBody>
          <a:bodyPr wrap="square">
            <a:spAutoFit/>
          </a:bodyPr>
          <a:lstStyle/>
          <a:p>
            <a:pPr lvl="0"/>
            <a:r>
              <a:rPr lang="en-US" sz="1600" i="1" dirty="0"/>
              <a:t>Teleworking is defined ... as working at home or a location closer to home than the regular workplace, using information and communication technology (ICT) to support productivity and communication. (</a:t>
            </a:r>
            <a:r>
              <a:rPr lang="en-US" sz="1600" i="1" dirty="0" err="1"/>
              <a:t>Choo</a:t>
            </a:r>
            <a:r>
              <a:rPr lang="en-US" sz="1600" i="1" dirty="0"/>
              <a:t> et al., 2005, </a:t>
            </a:r>
            <a:r>
              <a:rPr lang="en-US" sz="1600" i="1" dirty="0" err="1"/>
              <a:t>Hjorthol</a:t>
            </a:r>
            <a:r>
              <a:rPr lang="en-US" sz="1600" i="1" dirty="0"/>
              <a:t> and </a:t>
            </a:r>
            <a:r>
              <a:rPr lang="en-US" sz="1600" i="1" dirty="0" err="1"/>
              <a:t>Nossum</a:t>
            </a:r>
            <a:r>
              <a:rPr lang="en-US" sz="1600" i="1" dirty="0"/>
              <a:t> 2008)</a:t>
            </a:r>
            <a:endParaRPr lang="en-US" sz="1600" dirty="0"/>
          </a:p>
          <a:p>
            <a:r>
              <a:rPr lang="en-US" sz="1600" dirty="0"/>
              <a:t> </a:t>
            </a:r>
          </a:p>
        </p:txBody>
      </p:sp>
    </p:spTree>
    <p:extLst>
      <p:ext uri="{BB962C8B-B14F-4D97-AF65-F5344CB8AC3E}">
        <p14:creationId xmlns:p14="http://schemas.microsoft.com/office/powerpoint/2010/main" val="23808672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61903660"/>
              </p:ext>
            </p:extLst>
          </p:nvPr>
        </p:nvGraphicFramePr>
        <p:xfrm>
          <a:off x="935420" y="1255986"/>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20904" y="399370"/>
            <a:ext cx="2723824" cy="590931"/>
          </a:xfrm>
          <a:prstGeom prst="rect">
            <a:avLst/>
          </a:prstGeom>
        </p:spPr>
        <p:txBody>
          <a:bodyPr wrap="none">
            <a:spAutoFit/>
          </a:bodyPr>
          <a:lstStyle/>
          <a:p>
            <a:pPr lvl="0">
              <a:lnSpc>
                <a:spcPct val="90000"/>
              </a:lnSpc>
            </a:pPr>
            <a:r>
              <a:rPr lang="en-US" sz="3600" b="1" dirty="0" smtClean="0"/>
              <a:t>SCAG-ABM</a:t>
            </a:r>
            <a:endParaRPr lang="en-US" sz="3600" b="1"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4249" y="1166647"/>
            <a:ext cx="18097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249" y="4246179"/>
            <a:ext cx="1809750" cy="196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4249" y="2433472"/>
            <a:ext cx="1794579" cy="18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5197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9338" y="118241"/>
            <a:ext cx="6400800" cy="914400"/>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marL="0" indent="0">
              <a:buNone/>
            </a:pPr>
            <a:r>
              <a:rPr lang="en-US" b="1" kern="0" dirty="0" smtClean="0">
                <a:solidFill>
                  <a:schemeClr val="tx1"/>
                </a:solidFill>
              </a:rPr>
              <a:t>SCAG ABM:WAH sub-model</a:t>
            </a:r>
            <a:endParaRPr lang="en-US" kern="0" dirty="0" smtClean="0">
              <a:solidFill>
                <a:schemeClr val="tx1"/>
              </a:solidFill>
            </a:endParaRPr>
          </a:p>
          <a:p>
            <a:pPr marL="0" indent="0">
              <a:buFont typeface="Wingdings" pitchFamily="2" charset="2"/>
              <a:buNone/>
            </a:pPr>
            <a:endParaRPr lang="en-US" kern="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1" y="829168"/>
            <a:ext cx="8849711" cy="134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3457903" y="1345327"/>
            <a:ext cx="1450428" cy="742555"/>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9" name="Group 8"/>
          <p:cNvGrpSpPr/>
          <p:nvPr/>
        </p:nvGrpSpPr>
        <p:grpSpPr>
          <a:xfrm>
            <a:off x="403258" y="3902225"/>
            <a:ext cx="4216038" cy="1644312"/>
            <a:chOff x="441571" y="2949749"/>
            <a:chExt cx="4216038" cy="1644312"/>
          </a:xfrm>
        </p:grpSpPr>
        <p:grpSp>
          <p:nvGrpSpPr>
            <p:cNvPr id="10" name="Group 9"/>
            <p:cNvGrpSpPr/>
            <p:nvPr/>
          </p:nvGrpSpPr>
          <p:grpSpPr>
            <a:xfrm>
              <a:off x="441571" y="2949749"/>
              <a:ext cx="1151018" cy="1644312"/>
              <a:chOff x="1" y="2851922"/>
              <a:chExt cx="1151018" cy="1644312"/>
            </a:xfrm>
          </p:grpSpPr>
          <p:sp>
            <p:nvSpPr>
              <p:cNvPr id="14" name="Chevron 13"/>
              <p:cNvSpPr/>
              <p:nvPr/>
            </p:nvSpPr>
            <p:spPr>
              <a:xfrm rot="5400000">
                <a:off x="-246646" y="3098569"/>
                <a:ext cx="1644312" cy="1151018"/>
              </a:xfrm>
              <a:prstGeom prst="chevron">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4"/>
              <p:cNvSpPr/>
              <p:nvPr/>
            </p:nvSpPr>
            <p:spPr>
              <a:xfrm>
                <a:off x="1" y="3427431"/>
                <a:ext cx="1151018" cy="493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Primary work place type</a:t>
                </a:r>
                <a:endParaRPr lang="en-US" sz="1400" b="1" kern="1200" dirty="0">
                  <a:solidFill>
                    <a:schemeClr val="tx1"/>
                  </a:solidFill>
                </a:endParaRPr>
              </a:p>
            </p:txBody>
          </p:sp>
        </p:grpSp>
        <p:grpSp>
          <p:nvGrpSpPr>
            <p:cNvPr id="11" name="Group 10"/>
            <p:cNvGrpSpPr/>
            <p:nvPr/>
          </p:nvGrpSpPr>
          <p:grpSpPr>
            <a:xfrm>
              <a:off x="1657177" y="2949750"/>
              <a:ext cx="3000432" cy="1068804"/>
              <a:chOff x="938918" y="2304209"/>
              <a:chExt cx="2201781" cy="1068803"/>
            </a:xfrm>
          </p:grpSpPr>
          <p:sp>
            <p:nvSpPr>
              <p:cNvPr id="12" name="Round Same Side Corner Rectangle 11"/>
              <p:cNvSpPr/>
              <p:nvPr/>
            </p:nvSpPr>
            <p:spPr>
              <a:xfrm rot="5400000">
                <a:off x="1505407" y="1737720"/>
                <a:ext cx="1068803" cy="22017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6"/>
              <p:cNvSpPr/>
              <p:nvPr/>
            </p:nvSpPr>
            <p:spPr>
              <a:xfrm>
                <a:off x="965005" y="2304209"/>
                <a:ext cx="2149606" cy="964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Home</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Out of home</a:t>
                </a:r>
                <a:endParaRPr lang="en-US" sz="1500" kern="1200" dirty="0">
                  <a:solidFill>
                    <a:schemeClr val="tx1"/>
                  </a:solidFill>
                </a:endParaRPr>
              </a:p>
            </p:txBody>
          </p:sp>
        </p:grpSp>
      </p:grpSp>
      <p:sp>
        <p:nvSpPr>
          <p:cNvPr id="16" name="Rectangle 15"/>
          <p:cNvSpPr/>
          <p:nvPr/>
        </p:nvSpPr>
        <p:spPr>
          <a:xfrm>
            <a:off x="1654414" y="2446647"/>
            <a:ext cx="2582704" cy="894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Person and Household Characteristics; </a:t>
            </a:r>
            <a:r>
              <a:rPr lang="en-US" sz="1400" dirty="0" smtClean="0">
                <a:solidFill>
                  <a:schemeClr val="tx1"/>
                </a:solidFill>
              </a:rPr>
              <a:t>Industry</a:t>
            </a:r>
            <a:endParaRPr lang="en-US" sz="1400" dirty="0">
              <a:solidFill>
                <a:schemeClr val="tx1"/>
              </a:solidFill>
            </a:endParaRPr>
          </a:p>
        </p:txBody>
      </p:sp>
      <p:sp>
        <p:nvSpPr>
          <p:cNvPr id="21" name="Down Arrow 20"/>
          <p:cNvSpPr/>
          <p:nvPr/>
        </p:nvSpPr>
        <p:spPr bwMode="auto">
          <a:xfrm>
            <a:off x="2761728" y="3447393"/>
            <a:ext cx="357352" cy="409904"/>
          </a:xfrm>
          <a:prstGeom prst="downArrow">
            <a:avLst/>
          </a:prstGeom>
          <a:noFill/>
          <a:ln w="9525" cap="flat" cmpd="sng" algn="ctr">
            <a:solidFill>
              <a:schemeClr val="accent1">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24" name="Diagram 23"/>
          <p:cNvGraphicFramePr/>
          <p:nvPr>
            <p:extLst>
              <p:ext uri="{D42A27DB-BD31-4B8C-83A1-F6EECF244321}">
                <p14:modId xmlns:p14="http://schemas.microsoft.com/office/powerpoint/2010/main" val="2170733680"/>
              </p:ext>
            </p:extLst>
          </p:nvPr>
        </p:nvGraphicFramePr>
        <p:xfrm>
          <a:off x="4908331" y="3935614"/>
          <a:ext cx="1881352" cy="103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75"/>
          <p:cNvSpPr txBox="1"/>
          <p:nvPr/>
        </p:nvSpPr>
        <p:spPr>
          <a:xfrm>
            <a:off x="6816588" y="4090154"/>
            <a:ext cx="1717811" cy="588597"/>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a:solidFill>
                  <a:schemeClr val="lt1"/>
                </a:solidFill>
                <a:effectLst/>
                <a:latin typeface="+mn-lt"/>
                <a:ea typeface="+mn-ea"/>
                <a:cs typeface="+mn-cs"/>
              </a:rPr>
              <a:t>2.3</a:t>
            </a:r>
            <a:r>
              <a:rPr lang="en-US" sz="1100" b="1" baseline="0">
                <a:solidFill>
                  <a:schemeClr val="lt1"/>
                </a:solidFill>
                <a:effectLst/>
                <a:latin typeface="+mn-lt"/>
                <a:ea typeface="+mn-ea"/>
                <a:cs typeface="+mn-cs"/>
              </a:rPr>
              <a:t> </a:t>
            </a:r>
            <a:r>
              <a:rPr lang="en-US" sz="1100" b="1">
                <a:solidFill>
                  <a:schemeClr val="lt1"/>
                </a:solidFill>
                <a:effectLst/>
                <a:latin typeface="+mn-lt"/>
                <a:ea typeface="+mn-ea"/>
                <a:cs typeface="+mn-cs"/>
              </a:rPr>
              <a:t>  Usual Work </a:t>
            </a:r>
            <a:endParaRPr lang="en-US">
              <a:effectLst/>
            </a:endParaRPr>
          </a:p>
          <a:p>
            <a:pPr algn="ctr"/>
            <a:r>
              <a:rPr lang="en-US" sz="1100" b="1">
                <a:solidFill>
                  <a:schemeClr val="lt1"/>
                </a:solidFill>
                <a:effectLst/>
                <a:latin typeface="+mn-lt"/>
                <a:ea typeface="+mn-ea"/>
                <a:cs typeface="+mn-cs"/>
              </a:rPr>
              <a:t>Location</a:t>
            </a:r>
            <a:endParaRPr lang="en-US">
              <a:effectLst/>
            </a:endParaRPr>
          </a:p>
        </p:txBody>
      </p:sp>
    </p:spTree>
    <p:extLst>
      <p:ext uri="{BB962C8B-B14F-4D97-AF65-F5344CB8AC3E}">
        <p14:creationId xmlns:p14="http://schemas.microsoft.com/office/powerpoint/2010/main" val="420015784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3905376"/>
              </p:ext>
            </p:extLst>
          </p:nvPr>
        </p:nvGraphicFramePr>
        <p:xfrm>
          <a:off x="536029" y="966951"/>
          <a:ext cx="7987862" cy="4904258"/>
        </p:xfrm>
        <a:graphic>
          <a:graphicData uri="http://schemas.openxmlformats.org/drawingml/2006/table">
            <a:tbl>
              <a:tblPr>
                <a:tableStyleId>{21E4AEA4-8DFA-4A89-87EB-49C32662AFE0}</a:tableStyleId>
              </a:tblPr>
              <a:tblGrid>
                <a:gridCol w="2859219"/>
                <a:gridCol w="2859219"/>
                <a:gridCol w="1057783"/>
                <a:gridCol w="1211641"/>
              </a:tblGrid>
              <a:tr h="346842">
                <a:tc rowSpan="2">
                  <a:txBody>
                    <a:bodyPr/>
                    <a:lstStyle/>
                    <a:p>
                      <a:pPr algn="l" fontAlgn="ctr"/>
                      <a:r>
                        <a:rPr lang="en-US" sz="1400" u="none" strike="noStrike" dirty="0">
                          <a:effectLst/>
                        </a:rPr>
                        <a:t> </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rowSpan="2">
                  <a:txBody>
                    <a:bodyPr/>
                    <a:lstStyle/>
                    <a:p>
                      <a:pPr algn="ctr" fontAlgn="ctr"/>
                      <a:r>
                        <a:rPr lang="en-US" sz="1400" u="none" strike="noStrike" dirty="0">
                          <a:effectLst/>
                        </a:rPr>
                        <a:t>Variable</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gridSpan="2">
                  <a:txBody>
                    <a:bodyPr/>
                    <a:lstStyle/>
                    <a:p>
                      <a:pPr algn="ctr" fontAlgn="b"/>
                      <a:r>
                        <a:rPr lang="en-US" sz="1400" u="none" strike="noStrike">
                          <a:effectLst/>
                        </a:rPr>
                        <a:t>Beta - Specific to Choice Alternatives</a:t>
                      </a:r>
                      <a:endParaRPr lang="en-US" sz="1400" b="1"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hMerge="1">
                  <a:txBody>
                    <a:bodyPr/>
                    <a:lstStyle/>
                    <a:p>
                      <a:endParaRPr lang="en-US"/>
                    </a:p>
                  </a:txBody>
                  <a:tcPr/>
                </a:tc>
              </a:tr>
              <a:tr h="210207">
                <a:tc vMerge="1">
                  <a:txBody>
                    <a:bodyPr/>
                    <a:lstStyle/>
                    <a:p>
                      <a:endParaRPr lang="en-US"/>
                    </a:p>
                  </a:txBody>
                  <a:tcPr/>
                </a:tc>
                <a:tc vMerge="1">
                  <a:txBody>
                    <a:bodyPr/>
                    <a:lstStyle/>
                    <a:p>
                      <a:endParaRPr lang="en-US"/>
                    </a:p>
                  </a:txBody>
                  <a:tcPr/>
                </a:tc>
                <a:tc>
                  <a:txBody>
                    <a:bodyPr/>
                    <a:lstStyle/>
                    <a:p>
                      <a:pPr algn="ctr" fontAlgn="b"/>
                      <a:r>
                        <a:rPr lang="en-US" sz="1400" u="none" strike="noStrike" dirty="0">
                          <a:effectLst/>
                        </a:rPr>
                        <a:t>0</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a:effectLst/>
                        </a:rPr>
                        <a:t>1 (WAH)</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a:txBody>
                    <a:bodyPr/>
                    <a:lstStyle/>
                    <a:p>
                      <a:pPr algn="l" fontAlgn="ctr"/>
                      <a:r>
                        <a:rPr lang="en-US" sz="1400" b="1" u="none" strike="noStrike" dirty="0">
                          <a:effectLst/>
                        </a:rPr>
                        <a:t>Constant</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ctr"/>
                      <a:r>
                        <a:rPr lang="en-US" sz="1400" u="none" strike="noStrike" dirty="0">
                          <a:effectLst/>
                        </a:rPr>
                        <a:t>Constant</a:t>
                      </a:r>
                      <a:endParaRPr lang="en-US" sz="1400" b="0"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ctr"/>
                      <a:r>
                        <a:rPr lang="en-US" sz="1400" u="none" strike="noStrike">
                          <a:effectLst/>
                        </a:rPr>
                        <a:t>-3.440</a:t>
                      </a:r>
                      <a:endParaRPr lang="en-US" sz="1400" b="0" i="0" u="none" strike="noStrike">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20717">
                <a:tc>
                  <a:txBody>
                    <a:bodyPr/>
                    <a:lstStyle/>
                    <a:p>
                      <a:pPr algn="l" fontAlgn="ctr"/>
                      <a:r>
                        <a:rPr lang="en-US" sz="1400" b="1" u="none" strike="noStrike" dirty="0" smtClean="0">
                          <a:effectLst/>
                        </a:rPr>
                        <a:t>Gender</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ctr"/>
                      <a:r>
                        <a:rPr lang="en-US" sz="1400" u="none" strike="noStrike" dirty="0">
                          <a:effectLst/>
                        </a:rPr>
                        <a:t>Female</a:t>
                      </a:r>
                      <a:endParaRPr lang="en-US" sz="1400" b="0"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-0.070</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rowSpan="5">
                  <a:txBody>
                    <a:bodyPr/>
                    <a:lstStyle/>
                    <a:p>
                      <a:pPr algn="l" fontAlgn="ctr"/>
                      <a:r>
                        <a:rPr lang="en-US" sz="1400" b="1" u="none" strike="noStrike" dirty="0">
                          <a:effectLst/>
                        </a:rPr>
                        <a:t>Age</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r" fontAlgn="t"/>
                      <a:r>
                        <a:rPr lang="en-US" sz="1400" u="none" strike="noStrike" dirty="0">
                          <a:effectLst/>
                        </a:rPr>
                        <a:t>Less than 35</a:t>
                      </a:r>
                      <a:endParaRPr lang="en-US" sz="1400" b="0" i="0" u="none" strike="noStrike" dirty="0">
                        <a:solidFill>
                          <a:srgbClr val="000000"/>
                        </a:solidFill>
                        <a:effectLst/>
                        <a:latin typeface="Cambri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-0.514</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t"/>
                      <a:r>
                        <a:rPr lang="en-US" sz="1400" u="none" strike="noStrike" dirty="0">
                          <a:effectLst/>
                        </a:rPr>
                        <a:t>35-44 (reference)</a:t>
                      </a:r>
                      <a:endParaRPr lang="en-US" sz="1400" b="0" i="0" u="none" strike="noStrike" dirty="0">
                        <a:solidFill>
                          <a:srgbClr val="000000"/>
                        </a:solidFill>
                        <a:effectLst/>
                        <a:latin typeface="Cambri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 </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t"/>
                      <a:r>
                        <a:rPr lang="en-US" sz="1400" u="none" strike="noStrike" dirty="0">
                          <a:effectLst/>
                        </a:rPr>
                        <a:t>45-54</a:t>
                      </a:r>
                      <a:endParaRPr lang="en-US" sz="1400" b="0" i="0" u="none" strike="noStrike" dirty="0">
                        <a:solidFill>
                          <a:srgbClr val="000000"/>
                        </a:solidFill>
                        <a:effectLst/>
                        <a:latin typeface="Cambri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0.239</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t"/>
                      <a:r>
                        <a:rPr lang="en-US" sz="1400" u="none" strike="noStrike" dirty="0">
                          <a:effectLst/>
                        </a:rPr>
                        <a:t>55-64</a:t>
                      </a:r>
                      <a:endParaRPr lang="en-US" sz="1400" b="0" i="0" u="none" strike="noStrike" dirty="0">
                        <a:solidFill>
                          <a:srgbClr val="000000"/>
                        </a:solidFill>
                        <a:effectLst/>
                        <a:latin typeface="Cambri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0.348</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b"/>
                      <a:r>
                        <a:rPr lang="en-US" sz="1400" u="none" strike="noStrike" dirty="0">
                          <a:effectLst/>
                        </a:rPr>
                        <a:t>65 and older</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0.847</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rowSpan="2">
                  <a:txBody>
                    <a:bodyPr/>
                    <a:lstStyle/>
                    <a:p>
                      <a:pPr algn="l" fontAlgn="ctr"/>
                      <a:r>
                        <a:rPr lang="en-US" sz="1400" b="1" u="none" strike="noStrike" dirty="0">
                          <a:effectLst/>
                        </a:rPr>
                        <a:t>Household Income</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r" fontAlgn="ctr"/>
                      <a:r>
                        <a:rPr lang="en-US" sz="1400" u="none" strike="noStrike" dirty="0">
                          <a:effectLst/>
                        </a:rPr>
                        <a:t>50K-100K</a:t>
                      </a:r>
                      <a:endParaRPr lang="en-US" sz="1400" b="0"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0.235</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b"/>
                      <a:r>
                        <a:rPr lang="en-US" sz="1400" u="none" strike="noStrike" dirty="0">
                          <a:effectLst/>
                        </a:rPr>
                        <a:t>&gt;100K</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-0.283</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rowSpan="8">
                  <a:txBody>
                    <a:bodyPr/>
                    <a:lstStyle/>
                    <a:p>
                      <a:pPr algn="l" fontAlgn="ctr"/>
                      <a:r>
                        <a:rPr lang="en-US" sz="1400" b="1" u="none" strike="noStrike" dirty="0">
                          <a:effectLst/>
                        </a:rPr>
                        <a:t>Industry</a:t>
                      </a:r>
                      <a:endParaRPr lang="en-US" sz="1400" b="1" i="0" u="none" strike="noStrike" dirty="0">
                        <a:solidFill>
                          <a:srgbClr val="000000"/>
                        </a:solidFill>
                        <a:effectLst/>
                        <a:latin typeface="Cambri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r" fontAlgn="b"/>
                      <a:r>
                        <a:rPr lang="en-US" sz="1400" u="none" strike="noStrike" dirty="0">
                          <a:effectLst/>
                        </a:rPr>
                        <a:t>Agriculture, Mining</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-1.175</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52248">
                <a:tc vMerge="1">
                  <a:txBody>
                    <a:bodyPr/>
                    <a:lstStyle/>
                    <a:p>
                      <a:endParaRPr lang="en-US"/>
                    </a:p>
                  </a:txBody>
                  <a:tcPr/>
                </a:tc>
                <a:tc>
                  <a:txBody>
                    <a:bodyPr/>
                    <a:lstStyle/>
                    <a:p>
                      <a:pPr algn="r" fontAlgn="b"/>
                      <a:r>
                        <a:rPr lang="en-US" sz="1400" u="none" strike="noStrike">
                          <a:effectLst/>
                        </a:rPr>
                        <a:t>Constuction, Utility</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-0.766</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189187">
                <a:tc vMerge="1">
                  <a:txBody>
                    <a:bodyPr/>
                    <a:lstStyle/>
                    <a:p>
                      <a:endParaRPr lang="en-US"/>
                    </a:p>
                  </a:txBody>
                  <a:tcPr/>
                </a:tc>
                <a:tc>
                  <a:txBody>
                    <a:bodyPr/>
                    <a:lstStyle/>
                    <a:p>
                      <a:pPr algn="r" fontAlgn="b"/>
                      <a:r>
                        <a:rPr lang="en-US" sz="1400" u="none" strike="noStrike">
                          <a:effectLst/>
                        </a:rPr>
                        <a:t>Manufacturing, Wholesale</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-0.929</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b"/>
                      <a:r>
                        <a:rPr lang="en-US" sz="1400" u="none" strike="noStrike">
                          <a:effectLst/>
                        </a:rPr>
                        <a:t>Retail, Other Service </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-0.390</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b"/>
                      <a:r>
                        <a:rPr lang="en-US" sz="1400" u="none" strike="noStrike">
                          <a:effectLst/>
                        </a:rPr>
                        <a:t>Information, Business Service</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0.201</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346842">
                <a:tc vMerge="1">
                  <a:txBody>
                    <a:bodyPr/>
                    <a:lstStyle/>
                    <a:p>
                      <a:endParaRPr lang="en-US"/>
                    </a:p>
                  </a:txBody>
                  <a:tcPr/>
                </a:tc>
                <a:tc>
                  <a:txBody>
                    <a:bodyPr/>
                    <a:lstStyle/>
                    <a:p>
                      <a:pPr algn="r" fontAlgn="b"/>
                      <a:r>
                        <a:rPr lang="en-US" sz="1400" u="none" strike="noStrike">
                          <a:effectLst/>
                        </a:rPr>
                        <a:t>FIRE (Finance, Investment, Real Estate)</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a:effectLst/>
                        </a:rPr>
                        <a:t>0.570</a:t>
                      </a:r>
                      <a:endParaRPr lang="en-US" sz="1400" b="0" i="0" u="none" strike="noStrike">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346842">
                <a:tc vMerge="1">
                  <a:txBody>
                    <a:bodyPr/>
                    <a:lstStyle/>
                    <a:p>
                      <a:endParaRPr lang="en-US"/>
                    </a:p>
                  </a:txBody>
                  <a:tcPr/>
                </a:tc>
                <a:tc>
                  <a:txBody>
                    <a:bodyPr/>
                    <a:lstStyle/>
                    <a:p>
                      <a:pPr algn="r" fontAlgn="b"/>
                      <a:r>
                        <a:rPr lang="en-US" sz="1400" u="none" strike="noStrike">
                          <a:effectLst/>
                        </a:rPr>
                        <a:t>Arts, Entertainment, and Hospitality, Food Service</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dirty="0">
                          <a:effectLst/>
                        </a:rPr>
                        <a:t>-0.421</a:t>
                      </a:r>
                      <a:endParaRPr lang="en-US" sz="140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r h="210207">
                <a:tc vMerge="1">
                  <a:txBody>
                    <a:bodyPr/>
                    <a:lstStyle/>
                    <a:p>
                      <a:endParaRPr lang="en-US"/>
                    </a:p>
                  </a:txBody>
                  <a:tcPr/>
                </a:tc>
                <a:tc>
                  <a:txBody>
                    <a:bodyPr/>
                    <a:lstStyle/>
                    <a:p>
                      <a:pPr algn="r" fontAlgn="b"/>
                      <a:r>
                        <a:rPr lang="en-US" sz="1400" u="none" strike="noStrike">
                          <a:effectLst/>
                        </a:rPr>
                        <a:t>Public administration</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mbri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c>
                  <a:txBody>
                    <a:bodyPr/>
                    <a:lstStyle/>
                    <a:p>
                      <a:pPr algn="ctr" fontAlgn="t"/>
                      <a:r>
                        <a:rPr lang="en-US" sz="1400" u="none" strike="noStrike" dirty="0">
                          <a:effectLst/>
                        </a:rPr>
                        <a:t>-1.699</a:t>
                      </a:r>
                      <a:endParaRPr lang="en-US" sz="140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19000"/>
                      </a:srgbClr>
                    </a:solidFill>
                  </a:tcPr>
                </a:tc>
              </a:tr>
            </a:tbl>
          </a:graphicData>
        </a:graphic>
      </p:graphicFrame>
      <p:sp>
        <p:nvSpPr>
          <p:cNvPr id="4" name="TextBox 3"/>
          <p:cNvSpPr txBox="1"/>
          <p:nvPr/>
        </p:nvSpPr>
        <p:spPr>
          <a:xfrm>
            <a:off x="3485332" y="439964"/>
            <a:ext cx="2463175" cy="369332"/>
          </a:xfrm>
          <a:prstGeom prst="rect">
            <a:avLst/>
          </a:prstGeom>
          <a:noFill/>
        </p:spPr>
        <p:txBody>
          <a:bodyPr wrap="none" rtlCol="0">
            <a:spAutoFit/>
          </a:bodyPr>
          <a:lstStyle/>
          <a:p>
            <a:r>
              <a:rPr lang="en-US" b="1" dirty="0" smtClean="0"/>
              <a:t>Work at Home Model</a:t>
            </a:r>
            <a:endParaRPr lang="en-US" b="1" dirty="0"/>
          </a:p>
        </p:txBody>
      </p:sp>
    </p:spTree>
    <p:extLst>
      <p:ext uri="{BB962C8B-B14F-4D97-AF65-F5344CB8AC3E}">
        <p14:creationId xmlns:p14="http://schemas.microsoft.com/office/powerpoint/2010/main" val="383202104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9006" y="155028"/>
            <a:ext cx="6495393" cy="717331"/>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pPr algn="l"/>
            <a:r>
              <a:rPr lang="en-US" sz="3600" kern="0" dirty="0" smtClean="0">
                <a:solidFill>
                  <a:schemeClr val="tx2"/>
                </a:solidFill>
              </a:rPr>
              <a:t>Type 2: Telecommute</a:t>
            </a:r>
            <a:endParaRPr lang="en-US" sz="3600" kern="0" dirty="0">
              <a:solidFill>
                <a:schemeClr val="tx2"/>
              </a:solidFill>
            </a:endParaRPr>
          </a:p>
        </p:txBody>
      </p:sp>
      <p:graphicFrame>
        <p:nvGraphicFramePr>
          <p:cNvPr id="5" name="Diagram 4"/>
          <p:cNvGraphicFramePr/>
          <p:nvPr>
            <p:extLst>
              <p:ext uri="{D42A27DB-BD31-4B8C-83A1-F6EECF244321}">
                <p14:modId xmlns:p14="http://schemas.microsoft.com/office/powerpoint/2010/main" val="831769587"/>
              </p:ext>
            </p:extLst>
          </p:nvPr>
        </p:nvGraphicFramePr>
        <p:xfrm>
          <a:off x="394137" y="1166648"/>
          <a:ext cx="8245366" cy="160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35204161"/>
              </p:ext>
            </p:extLst>
          </p:nvPr>
        </p:nvGraphicFramePr>
        <p:xfrm>
          <a:off x="404648" y="3100552"/>
          <a:ext cx="8255875" cy="1776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065397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325274683"/>
              </p:ext>
            </p:extLst>
          </p:nvPr>
        </p:nvGraphicFramePr>
        <p:xfrm>
          <a:off x="97221" y="636705"/>
          <a:ext cx="4495800" cy="2897277"/>
        </p:xfrm>
        <a:graphic>
          <a:graphicData uri="http://schemas.openxmlformats.org/drawingml/2006/table">
            <a:tbl>
              <a:tblPr>
                <a:tableStyleId>{5DA37D80-6434-44D0-A028-1B22A696006F}</a:tableStyleId>
              </a:tblPr>
              <a:tblGrid>
                <a:gridCol w="1744639"/>
                <a:gridCol w="1274928"/>
                <a:gridCol w="1476233"/>
              </a:tblGrid>
              <a:tr h="568590">
                <a:tc gridSpan="3">
                  <a:txBody>
                    <a:bodyPr/>
                    <a:lstStyle/>
                    <a:p>
                      <a:pPr algn="l" fontAlgn="b"/>
                      <a:r>
                        <a:rPr lang="en-US" sz="1800" u="none" strike="noStrike" dirty="0">
                          <a:effectLst/>
                        </a:rPr>
                        <a:t>worker who have option to telecommute  </a:t>
                      </a:r>
                      <a:endParaRPr lang="en-US" sz="1800" b="1" i="0" u="none" strike="noStrike" dirty="0">
                        <a:solidFill>
                          <a:srgbClr val="000000"/>
                        </a:solidFill>
                        <a:effectLst/>
                        <a:latin typeface="Calibri"/>
                      </a:endParaRPr>
                    </a:p>
                  </a:txBody>
                  <a:tcPr marL="9525" marR="9525" marT="9525" marB="0" anchor="b">
                    <a:solidFill>
                      <a:srgbClr val="CC6600">
                        <a:alpha val="16000"/>
                      </a:srgbClr>
                    </a:solidFill>
                  </a:tcPr>
                </a:tc>
                <a:tc hMerge="1">
                  <a:txBody>
                    <a:bodyPr/>
                    <a:lstStyle/>
                    <a:p>
                      <a:endParaRPr lang="en-US"/>
                    </a:p>
                  </a:txBody>
                  <a:tcPr/>
                </a:tc>
                <a:tc hMerge="1">
                  <a:txBody>
                    <a:bodyPr/>
                    <a:lstStyle/>
                    <a:p>
                      <a:endParaRPr lang="en-US"/>
                    </a:p>
                  </a:txBody>
                  <a:tcPr/>
                </a:tc>
              </a:tr>
              <a:tr h="386664">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solidFill>
                      <a:srgbClr val="CC6600">
                        <a:alpha val="16000"/>
                      </a:srgbClr>
                    </a:solidFill>
                  </a:tcPr>
                </a:tc>
                <a:tc>
                  <a:txBody>
                    <a:bodyPr/>
                    <a:lstStyle/>
                    <a:p>
                      <a:pPr algn="ctr" fontAlgn="b"/>
                      <a:r>
                        <a:rPr lang="en-US" sz="1400" u="none" strike="noStrike" dirty="0">
                          <a:effectLst/>
                        </a:rPr>
                        <a:t>Yes</a:t>
                      </a:r>
                      <a:endParaRPr lang="en-US" sz="1400" b="0" i="0" u="none" strike="noStrike" dirty="0">
                        <a:solidFill>
                          <a:srgbClr val="000000"/>
                        </a:solidFill>
                        <a:effectLst/>
                        <a:latin typeface="Calibri"/>
                      </a:endParaRPr>
                    </a:p>
                  </a:txBody>
                  <a:tcPr marL="9525" marR="9525" marT="9525" marB="0" anchor="b">
                    <a:solidFill>
                      <a:srgbClr val="CC6600">
                        <a:alpha val="16000"/>
                      </a:srgbClr>
                    </a:solidFill>
                  </a:tcPr>
                </a:tc>
                <a:tc>
                  <a:txBody>
                    <a:bodyPr/>
                    <a:lstStyle/>
                    <a:p>
                      <a:pPr algn="ctr" fontAlgn="b"/>
                      <a:r>
                        <a:rPr lang="en-US" sz="1400" u="none" strike="noStrike">
                          <a:effectLst/>
                        </a:rPr>
                        <a:t>No</a:t>
                      </a:r>
                      <a:endParaRPr lang="en-US" sz="1400" b="0" i="0" u="none" strike="noStrike">
                        <a:solidFill>
                          <a:srgbClr val="000000"/>
                        </a:solidFill>
                        <a:effectLst/>
                        <a:latin typeface="Calibri"/>
                      </a:endParaRPr>
                    </a:p>
                  </a:txBody>
                  <a:tcPr marL="9525" marR="9525" marT="9525" marB="0" anchor="b">
                    <a:solidFill>
                      <a:srgbClr val="CC6600">
                        <a:alpha val="16000"/>
                      </a:srgbClr>
                    </a:solidFill>
                  </a:tcPr>
                </a:tc>
              </a:tr>
              <a:tr h="260677">
                <a:tc>
                  <a:txBody>
                    <a:bodyPr/>
                    <a:lstStyle/>
                    <a:p>
                      <a:pPr algn="l" fontAlgn="b"/>
                      <a:r>
                        <a:rPr lang="en-US" sz="1400" u="none" strike="noStrike" dirty="0">
                          <a:effectLst/>
                        </a:rPr>
                        <a:t>AGE</a:t>
                      </a:r>
                      <a:endParaRPr lang="en-US" sz="1400" b="1" i="0" u="none" strike="noStrike" dirty="0">
                        <a:solidFill>
                          <a:srgbClr val="000000"/>
                        </a:solidFill>
                        <a:effectLst/>
                        <a:latin typeface="Calibri"/>
                      </a:endParaRPr>
                    </a:p>
                  </a:txBody>
                  <a:tcPr marL="9525" marR="9525" marT="9525" marB="0" anchor="b">
                    <a:solidFill>
                      <a:srgbClr val="CC6600">
                        <a:alpha val="16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solidFill>
                      <a:srgbClr val="CC6600">
                        <a:alpha val="16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solidFill>
                      <a:srgbClr val="CC6600">
                        <a:alpha val="16000"/>
                      </a:srgbClr>
                    </a:solidFill>
                  </a:tcPr>
                </a:tc>
              </a:tr>
              <a:tr h="386664">
                <a:tc>
                  <a:txBody>
                    <a:bodyPr/>
                    <a:lstStyle/>
                    <a:p>
                      <a:pPr algn="r" fontAlgn="ctr"/>
                      <a:r>
                        <a:rPr lang="en-US" sz="1400" u="none" strike="noStrike">
                          <a:effectLst/>
                        </a:rPr>
                        <a:t>16-24</a:t>
                      </a:r>
                      <a:endParaRPr lang="en-US" sz="1400" b="0" i="0" u="none" strike="noStrike">
                        <a:solidFill>
                          <a:srgbClr val="000000"/>
                        </a:solidFill>
                        <a:effectLst/>
                        <a:latin typeface="Calibri"/>
                      </a:endParaRPr>
                    </a:p>
                  </a:txBody>
                  <a:tcPr marL="9525" marR="9525" marT="9525" marB="0" anchor="ctr">
                    <a:solidFill>
                      <a:srgbClr val="CC6600">
                        <a:alpha val="16000"/>
                      </a:srgb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c>
                  <a:txBody>
                    <a:bodyPr/>
                    <a:lstStyle/>
                    <a:p>
                      <a:pPr algn="ctr" fontAlgn="ctr"/>
                      <a:r>
                        <a:rPr lang="en-US" sz="1400" u="none" strike="noStrike" dirty="0">
                          <a:effectLst/>
                        </a:rPr>
                        <a:t>97%</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r>
              <a:tr h="260677">
                <a:tc>
                  <a:txBody>
                    <a:bodyPr/>
                    <a:lstStyle/>
                    <a:p>
                      <a:pPr algn="r" fontAlgn="ctr"/>
                      <a:r>
                        <a:rPr lang="en-US" sz="1400" u="none" strike="noStrike">
                          <a:effectLst/>
                        </a:rPr>
                        <a:t>25-44</a:t>
                      </a:r>
                      <a:endParaRPr lang="en-US" sz="1400" b="0" i="0" u="none" strike="noStrike">
                        <a:solidFill>
                          <a:srgbClr val="000000"/>
                        </a:solidFill>
                        <a:effectLst/>
                        <a:latin typeface="Calibri"/>
                      </a:endParaRPr>
                    </a:p>
                  </a:txBody>
                  <a:tcPr marL="9525" marR="9525" marT="9525" marB="0" anchor="ctr">
                    <a:solidFill>
                      <a:srgbClr val="CC6600">
                        <a:alpha val="16000"/>
                      </a:srgbClr>
                    </a:solidFill>
                  </a:tcPr>
                </a:tc>
                <a:tc>
                  <a:txBody>
                    <a:bodyPr/>
                    <a:lstStyle/>
                    <a:p>
                      <a:pPr algn="ctr" fontAlgn="ctr"/>
                      <a:r>
                        <a:rPr lang="en-US" sz="1400" u="none" strike="noStrike" dirty="0">
                          <a:effectLst/>
                        </a:rPr>
                        <a:t>20%</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c>
                  <a:txBody>
                    <a:bodyPr/>
                    <a:lstStyle/>
                    <a:p>
                      <a:pPr algn="ctr" fontAlgn="ctr"/>
                      <a:r>
                        <a:rPr lang="en-US" sz="1400" u="none" strike="noStrike" dirty="0">
                          <a:effectLst/>
                        </a:rPr>
                        <a:t>80%</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r>
              <a:tr h="386664">
                <a:tc>
                  <a:txBody>
                    <a:bodyPr/>
                    <a:lstStyle/>
                    <a:p>
                      <a:pPr algn="r" fontAlgn="ctr"/>
                      <a:r>
                        <a:rPr lang="en-US" sz="1400" u="none" strike="noStrike">
                          <a:effectLst/>
                        </a:rPr>
                        <a:t>45-60</a:t>
                      </a:r>
                      <a:endParaRPr lang="en-US" sz="1400" b="0" i="0" u="none" strike="noStrike">
                        <a:solidFill>
                          <a:srgbClr val="000000"/>
                        </a:solidFill>
                        <a:effectLst/>
                        <a:latin typeface="Calibri"/>
                      </a:endParaRPr>
                    </a:p>
                  </a:txBody>
                  <a:tcPr marL="9525" marR="9525" marT="9525" marB="0" anchor="ctr">
                    <a:solidFill>
                      <a:srgbClr val="CC6600">
                        <a:alpha val="16000"/>
                      </a:srgbClr>
                    </a:solidFill>
                  </a:tcPr>
                </a:tc>
                <a:tc>
                  <a:txBody>
                    <a:bodyPr/>
                    <a:lstStyle/>
                    <a:p>
                      <a:pPr algn="ctr" fontAlgn="ctr"/>
                      <a:r>
                        <a:rPr lang="en-US" sz="1400" u="none" strike="noStrike" dirty="0">
                          <a:effectLst/>
                        </a:rPr>
                        <a:t>19%</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c>
                  <a:txBody>
                    <a:bodyPr/>
                    <a:lstStyle/>
                    <a:p>
                      <a:pPr algn="ctr" fontAlgn="ctr"/>
                      <a:r>
                        <a:rPr lang="en-US" sz="1400" u="none" strike="noStrike" dirty="0">
                          <a:effectLst/>
                        </a:rPr>
                        <a:t>81%</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r>
              <a:tr h="260677">
                <a:tc>
                  <a:txBody>
                    <a:bodyPr/>
                    <a:lstStyle/>
                    <a:p>
                      <a:pPr algn="r" fontAlgn="ctr"/>
                      <a:r>
                        <a:rPr lang="en-US" sz="1400" u="none" strike="noStrike">
                          <a:effectLst/>
                        </a:rPr>
                        <a:t>60+</a:t>
                      </a:r>
                      <a:endParaRPr lang="en-US" sz="1400" b="0" i="0" u="none" strike="noStrike">
                        <a:solidFill>
                          <a:srgbClr val="000000"/>
                        </a:solidFill>
                        <a:effectLst/>
                        <a:latin typeface="Calibri"/>
                      </a:endParaRPr>
                    </a:p>
                  </a:txBody>
                  <a:tcPr marL="9525" marR="9525" marT="9525" marB="0" anchor="ctr">
                    <a:solidFill>
                      <a:srgbClr val="CC6600">
                        <a:alpha val="16000"/>
                      </a:srgbClr>
                    </a:solidFill>
                  </a:tcPr>
                </a:tc>
                <a:tc>
                  <a:txBody>
                    <a:bodyPr/>
                    <a:lstStyle/>
                    <a:p>
                      <a:pPr algn="ctr" fontAlgn="ctr"/>
                      <a:r>
                        <a:rPr lang="en-US" sz="1400" u="none" strike="noStrike">
                          <a:effectLst/>
                        </a:rPr>
                        <a:t>28%</a:t>
                      </a:r>
                      <a:endParaRPr lang="en-US" sz="1400" b="0" i="0" u="none" strike="noStrike">
                        <a:solidFill>
                          <a:srgbClr val="000000"/>
                        </a:solidFill>
                        <a:effectLst/>
                        <a:latin typeface="Arial"/>
                      </a:endParaRPr>
                    </a:p>
                  </a:txBody>
                  <a:tcPr marL="9525" marR="9525" marT="9525" marB="0" anchor="ctr">
                    <a:solidFill>
                      <a:srgbClr val="CC6600">
                        <a:alpha val="16000"/>
                      </a:srgbClr>
                    </a:solidFill>
                  </a:tcPr>
                </a:tc>
                <a:tc>
                  <a:txBody>
                    <a:bodyPr/>
                    <a:lstStyle/>
                    <a:p>
                      <a:pPr algn="ctr" fontAlgn="ctr"/>
                      <a:r>
                        <a:rPr lang="en-US" sz="1400" u="none" strike="noStrike" dirty="0">
                          <a:effectLst/>
                        </a:rPr>
                        <a:t>72%</a:t>
                      </a:r>
                      <a:endParaRPr lang="en-US" sz="1400" b="0" i="0" u="none" strike="noStrike" dirty="0">
                        <a:solidFill>
                          <a:srgbClr val="000000"/>
                        </a:solidFill>
                        <a:effectLst/>
                        <a:latin typeface="Arial"/>
                      </a:endParaRPr>
                    </a:p>
                  </a:txBody>
                  <a:tcPr marL="9525" marR="9525" marT="9525" marB="0" anchor="ctr">
                    <a:solidFill>
                      <a:srgbClr val="CC6600">
                        <a:alpha val="16000"/>
                      </a:srgbClr>
                    </a:solidFill>
                  </a:tcPr>
                </a:tc>
              </a:tr>
              <a:tr h="386664">
                <a:tc>
                  <a:txBody>
                    <a:bodyPr/>
                    <a:lstStyle/>
                    <a:p>
                      <a:pPr algn="ctr" fontAlgn="ctr"/>
                      <a:r>
                        <a:rPr lang="en-US" sz="1400" u="none" strike="noStrike" dirty="0">
                          <a:effectLst/>
                        </a:rPr>
                        <a:t> </a:t>
                      </a:r>
                      <a:r>
                        <a:rPr lang="en-US" sz="1400" b="1" u="none" strike="noStrike" dirty="0" smtClean="0">
                          <a:effectLst/>
                        </a:rPr>
                        <a:t>Total</a:t>
                      </a:r>
                      <a:endParaRPr lang="en-US" sz="1400" b="1" i="0" u="none" strike="noStrike" dirty="0">
                        <a:solidFill>
                          <a:srgbClr val="000000"/>
                        </a:solidFill>
                        <a:effectLst/>
                        <a:latin typeface="Calibri"/>
                      </a:endParaRPr>
                    </a:p>
                  </a:txBody>
                  <a:tcPr marL="9525" marR="9525" marT="9525" marB="0" anchor="ctr">
                    <a:solidFill>
                      <a:srgbClr val="CC6600">
                        <a:alpha val="16000"/>
                      </a:srgbClr>
                    </a:solidFill>
                  </a:tcPr>
                </a:tc>
                <a:tc>
                  <a:txBody>
                    <a:bodyPr/>
                    <a:lstStyle/>
                    <a:p>
                      <a:pPr algn="ctr" fontAlgn="ctr"/>
                      <a:r>
                        <a:rPr lang="en-US" sz="1400" u="none" strike="noStrike">
                          <a:effectLst/>
                        </a:rPr>
                        <a:t>19.5%</a:t>
                      </a:r>
                      <a:endParaRPr lang="en-US" sz="1400" b="1" i="0" u="none" strike="noStrike">
                        <a:solidFill>
                          <a:srgbClr val="000000"/>
                        </a:solidFill>
                        <a:effectLst/>
                        <a:latin typeface="Arial"/>
                      </a:endParaRPr>
                    </a:p>
                  </a:txBody>
                  <a:tcPr marL="9525" marR="9525" marT="9525" marB="0" anchor="ctr">
                    <a:solidFill>
                      <a:srgbClr val="CC6600">
                        <a:alpha val="16000"/>
                      </a:srgbClr>
                    </a:solidFill>
                  </a:tcPr>
                </a:tc>
                <a:tc>
                  <a:txBody>
                    <a:bodyPr/>
                    <a:lstStyle/>
                    <a:p>
                      <a:pPr algn="ctr" fontAlgn="ctr"/>
                      <a:r>
                        <a:rPr lang="en-US" sz="1400" u="none" strike="noStrike" dirty="0">
                          <a:effectLst/>
                        </a:rPr>
                        <a:t>80.5%</a:t>
                      </a:r>
                      <a:endParaRPr lang="en-US" sz="1400" b="1" i="0" u="none" strike="noStrike" dirty="0">
                        <a:solidFill>
                          <a:srgbClr val="000000"/>
                        </a:solidFill>
                        <a:effectLst/>
                        <a:latin typeface="Arial"/>
                      </a:endParaRPr>
                    </a:p>
                  </a:txBody>
                  <a:tcPr marL="9525" marR="9525" marT="9525" marB="0" anchor="ctr">
                    <a:solidFill>
                      <a:srgbClr val="CC6600">
                        <a:alpha val="16000"/>
                      </a:srgbClr>
                    </a:solidFill>
                  </a:tcPr>
                </a:tc>
              </a:tr>
            </a:tbl>
          </a:graphicData>
        </a:graphic>
      </p:graphicFrame>
      <p:sp>
        <p:nvSpPr>
          <p:cNvPr id="3" name="Rectangle 2"/>
          <p:cNvSpPr/>
          <p:nvPr/>
        </p:nvSpPr>
        <p:spPr>
          <a:xfrm>
            <a:off x="1717828" y="3611041"/>
            <a:ext cx="6932186" cy="369332"/>
          </a:xfrm>
          <a:prstGeom prst="rect">
            <a:avLst/>
          </a:prstGeom>
        </p:spPr>
        <p:txBody>
          <a:bodyPr wrap="square">
            <a:spAutoFit/>
          </a:bodyPr>
          <a:lstStyle/>
          <a:p>
            <a:r>
              <a:rPr lang="en-US" b="1" dirty="0" smtClean="0"/>
              <a:t>Given the option, “Choice” to telecommute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952281703"/>
              </p:ext>
            </p:extLst>
          </p:nvPr>
        </p:nvGraphicFramePr>
        <p:xfrm>
          <a:off x="3273972" y="4093724"/>
          <a:ext cx="5105400" cy="2133598"/>
        </p:xfrm>
        <a:graphic>
          <a:graphicData uri="http://schemas.openxmlformats.org/drawingml/2006/table">
            <a:tbl>
              <a:tblPr>
                <a:tableStyleId>{8A107856-5554-42FB-B03E-39F5DBC370BA}</a:tableStyleId>
              </a:tblPr>
              <a:tblGrid>
                <a:gridCol w="3174145"/>
                <a:gridCol w="1013431"/>
                <a:gridCol w="917824"/>
              </a:tblGrid>
              <a:tr h="375634">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solidFill>
                      <a:srgbClr val="CC6600">
                        <a:alpha val="26000"/>
                      </a:srgbClr>
                    </a:solidFill>
                  </a:tcPr>
                </a:tc>
                <a:tc>
                  <a:txBody>
                    <a:bodyPr/>
                    <a:lstStyle/>
                    <a:p>
                      <a:pPr algn="ctr" fontAlgn="b"/>
                      <a:r>
                        <a:rPr lang="en-US" sz="1400" u="none" strike="noStrike" dirty="0">
                          <a:effectLst/>
                        </a:rPr>
                        <a:t>Yes</a:t>
                      </a:r>
                      <a:endParaRPr lang="en-US" sz="1400" b="0" i="0" u="none" strike="noStrike" dirty="0">
                        <a:solidFill>
                          <a:srgbClr val="000000"/>
                        </a:solidFill>
                        <a:effectLst/>
                        <a:latin typeface="Calibri"/>
                      </a:endParaRPr>
                    </a:p>
                  </a:txBody>
                  <a:tcPr marL="9525" marR="9525" marT="9525" marB="0" anchor="b">
                    <a:solidFill>
                      <a:srgbClr val="CC6600">
                        <a:alpha val="26000"/>
                      </a:srgbClr>
                    </a:solidFill>
                  </a:tcPr>
                </a:tc>
                <a:tc>
                  <a:txBody>
                    <a:bodyPr/>
                    <a:lstStyle/>
                    <a:p>
                      <a:pPr algn="ctr" fontAlgn="b"/>
                      <a:r>
                        <a:rPr lang="en-US" sz="1400" u="none" strike="noStrike">
                          <a:effectLst/>
                        </a:rPr>
                        <a:t>No</a:t>
                      </a:r>
                      <a:endParaRPr lang="en-US" sz="1400" b="0" i="0" u="none" strike="noStrike">
                        <a:solidFill>
                          <a:srgbClr val="000000"/>
                        </a:solidFill>
                        <a:effectLst/>
                        <a:latin typeface="Calibri"/>
                      </a:endParaRPr>
                    </a:p>
                  </a:txBody>
                  <a:tcPr marL="9525" marR="9525" marT="9525" marB="0" anchor="b">
                    <a:solidFill>
                      <a:srgbClr val="CC6600">
                        <a:alpha val="26000"/>
                      </a:srgbClr>
                    </a:solidFill>
                  </a:tcPr>
                </a:tc>
              </a:tr>
              <a:tr h="292994">
                <a:tc>
                  <a:txBody>
                    <a:bodyPr/>
                    <a:lstStyle/>
                    <a:p>
                      <a:pPr algn="l" fontAlgn="b"/>
                      <a:r>
                        <a:rPr lang="en-US" sz="1400" u="none" strike="noStrike" dirty="0" smtClean="0">
                          <a:effectLst/>
                        </a:rPr>
                        <a:t> AGE</a:t>
                      </a:r>
                      <a:endParaRPr lang="en-US" sz="1400" b="1" i="0" u="none" strike="noStrike" dirty="0">
                        <a:solidFill>
                          <a:srgbClr val="000000"/>
                        </a:solidFill>
                        <a:effectLst/>
                        <a:latin typeface="Calibri"/>
                      </a:endParaRPr>
                    </a:p>
                  </a:txBody>
                  <a:tcPr marL="9525" marR="9525" marT="9525" marB="0" anchor="b">
                    <a:solidFill>
                      <a:srgbClr val="CC6600">
                        <a:alpha val="26000"/>
                      </a:srgb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solidFill>
                      <a:srgbClr val="CC6600">
                        <a:alpha val="26000"/>
                      </a:srgbClr>
                    </a:solidFill>
                  </a:tcPr>
                </a:tc>
                <a:tc>
                  <a:txBody>
                    <a:bodyPr/>
                    <a:lstStyle/>
                    <a:p>
                      <a:pPr algn="ctr"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solidFill>
                      <a:srgbClr val="CC6600">
                        <a:alpha val="26000"/>
                      </a:srgbClr>
                    </a:solidFill>
                  </a:tcPr>
                </a:tc>
              </a:tr>
              <a:tr h="292994">
                <a:tc>
                  <a:txBody>
                    <a:bodyPr/>
                    <a:lstStyle/>
                    <a:p>
                      <a:pPr algn="r" fontAlgn="ctr"/>
                      <a:r>
                        <a:rPr lang="en-US" sz="1400" u="none" strike="noStrike">
                          <a:effectLst/>
                        </a:rPr>
                        <a:t>16-24</a:t>
                      </a:r>
                      <a:endParaRPr lang="en-US" sz="1400" b="0" i="0" u="none" strike="noStrike">
                        <a:solidFill>
                          <a:srgbClr val="000000"/>
                        </a:solidFill>
                        <a:effectLst/>
                        <a:latin typeface="Calibri"/>
                      </a:endParaRPr>
                    </a:p>
                  </a:txBody>
                  <a:tcPr marL="9525" marR="9525" marT="9525" marB="0" anchor="ctr">
                    <a:solidFill>
                      <a:srgbClr val="CC6600">
                        <a:alpha val="26000"/>
                      </a:srgbClr>
                    </a:solidFill>
                  </a:tcPr>
                </a:tc>
                <a:tc>
                  <a:txBody>
                    <a:bodyPr/>
                    <a:lstStyle/>
                    <a:p>
                      <a:pPr algn="ctr" fontAlgn="t"/>
                      <a:r>
                        <a:rPr lang="en-US" sz="1400" u="none" strike="noStrike" dirty="0">
                          <a:effectLst/>
                        </a:rPr>
                        <a:t>2%</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c>
                  <a:txBody>
                    <a:bodyPr/>
                    <a:lstStyle/>
                    <a:p>
                      <a:pPr algn="ctr" fontAlgn="t"/>
                      <a:r>
                        <a:rPr lang="en-US" sz="1400" u="none" strike="noStrike">
                          <a:effectLst/>
                        </a:rPr>
                        <a:t>98%</a:t>
                      </a:r>
                      <a:endParaRPr lang="en-US" sz="1400" b="0" i="0" u="none" strike="noStrike">
                        <a:solidFill>
                          <a:srgbClr val="000000"/>
                        </a:solidFill>
                        <a:effectLst/>
                        <a:latin typeface="Arial"/>
                      </a:endParaRPr>
                    </a:p>
                  </a:txBody>
                  <a:tcPr marL="9525" marR="9525" marT="9525" marB="0">
                    <a:solidFill>
                      <a:srgbClr val="CC6600">
                        <a:alpha val="26000"/>
                      </a:srgbClr>
                    </a:solidFill>
                  </a:tcPr>
                </a:tc>
              </a:tr>
              <a:tr h="292994">
                <a:tc>
                  <a:txBody>
                    <a:bodyPr/>
                    <a:lstStyle/>
                    <a:p>
                      <a:pPr algn="r" fontAlgn="ctr"/>
                      <a:r>
                        <a:rPr lang="en-US" sz="1400" u="none" strike="noStrike">
                          <a:effectLst/>
                        </a:rPr>
                        <a:t>25-44</a:t>
                      </a:r>
                      <a:endParaRPr lang="en-US" sz="1400" b="0" i="0" u="none" strike="noStrike">
                        <a:solidFill>
                          <a:srgbClr val="000000"/>
                        </a:solidFill>
                        <a:effectLst/>
                        <a:latin typeface="Calibri"/>
                      </a:endParaRPr>
                    </a:p>
                  </a:txBody>
                  <a:tcPr marL="9525" marR="9525" marT="9525" marB="0" anchor="ctr">
                    <a:solidFill>
                      <a:srgbClr val="CC6600">
                        <a:alpha val="26000"/>
                      </a:srgbClr>
                    </a:solidFill>
                  </a:tcPr>
                </a:tc>
                <a:tc>
                  <a:txBody>
                    <a:bodyPr/>
                    <a:lstStyle/>
                    <a:p>
                      <a:pPr algn="ctr" fontAlgn="t"/>
                      <a:r>
                        <a:rPr lang="en-US" sz="1400" u="none" strike="noStrike" dirty="0">
                          <a:effectLst/>
                        </a:rPr>
                        <a:t>14%</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c>
                  <a:txBody>
                    <a:bodyPr/>
                    <a:lstStyle/>
                    <a:p>
                      <a:pPr algn="ctr" fontAlgn="t"/>
                      <a:r>
                        <a:rPr lang="en-US" sz="1400" u="none" strike="noStrike">
                          <a:effectLst/>
                        </a:rPr>
                        <a:t>86%</a:t>
                      </a:r>
                      <a:endParaRPr lang="en-US" sz="1400" b="0" i="0" u="none" strike="noStrike">
                        <a:solidFill>
                          <a:srgbClr val="000000"/>
                        </a:solidFill>
                        <a:effectLst/>
                        <a:latin typeface="Arial"/>
                      </a:endParaRPr>
                    </a:p>
                  </a:txBody>
                  <a:tcPr marL="9525" marR="9525" marT="9525" marB="0">
                    <a:solidFill>
                      <a:srgbClr val="CC6600">
                        <a:alpha val="26000"/>
                      </a:srgbClr>
                    </a:solidFill>
                  </a:tcPr>
                </a:tc>
              </a:tr>
              <a:tr h="292994">
                <a:tc>
                  <a:txBody>
                    <a:bodyPr/>
                    <a:lstStyle/>
                    <a:p>
                      <a:pPr algn="r" fontAlgn="ctr"/>
                      <a:r>
                        <a:rPr lang="en-US" sz="1400" u="none" strike="noStrike">
                          <a:effectLst/>
                        </a:rPr>
                        <a:t>45-60</a:t>
                      </a:r>
                      <a:endParaRPr lang="en-US" sz="1400" b="0" i="0" u="none" strike="noStrike">
                        <a:solidFill>
                          <a:srgbClr val="000000"/>
                        </a:solidFill>
                        <a:effectLst/>
                        <a:latin typeface="Calibri"/>
                      </a:endParaRPr>
                    </a:p>
                  </a:txBody>
                  <a:tcPr marL="9525" marR="9525" marT="9525" marB="0" anchor="ctr">
                    <a:solidFill>
                      <a:srgbClr val="CC6600">
                        <a:alpha val="26000"/>
                      </a:srgbClr>
                    </a:solidFill>
                  </a:tcPr>
                </a:tc>
                <a:tc>
                  <a:txBody>
                    <a:bodyPr/>
                    <a:lstStyle/>
                    <a:p>
                      <a:pPr algn="ctr" fontAlgn="t"/>
                      <a:r>
                        <a:rPr lang="en-US" sz="1400" u="none" strike="noStrike" dirty="0">
                          <a:effectLst/>
                        </a:rPr>
                        <a:t>12%</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c>
                  <a:txBody>
                    <a:bodyPr/>
                    <a:lstStyle/>
                    <a:p>
                      <a:pPr algn="ctr" fontAlgn="t"/>
                      <a:r>
                        <a:rPr lang="en-US" sz="1400" u="none" strike="noStrike">
                          <a:effectLst/>
                        </a:rPr>
                        <a:t>88%</a:t>
                      </a:r>
                      <a:endParaRPr lang="en-US" sz="1400" b="0" i="0" u="none" strike="noStrike">
                        <a:solidFill>
                          <a:srgbClr val="000000"/>
                        </a:solidFill>
                        <a:effectLst/>
                        <a:latin typeface="Arial"/>
                      </a:endParaRPr>
                    </a:p>
                  </a:txBody>
                  <a:tcPr marL="9525" marR="9525" marT="9525" marB="0">
                    <a:solidFill>
                      <a:srgbClr val="CC6600">
                        <a:alpha val="26000"/>
                      </a:srgbClr>
                    </a:solidFill>
                  </a:tcPr>
                </a:tc>
              </a:tr>
              <a:tr h="292994">
                <a:tc>
                  <a:txBody>
                    <a:bodyPr/>
                    <a:lstStyle/>
                    <a:p>
                      <a:pPr algn="r" fontAlgn="ctr"/>
                      <a:r>
                        <a:rPr lang="en-US" sz="1400" u="none" strike="noStrike">
                          <a:effectLst/>
                        </a:rPr>
                        <a:t>60+</a:t>
                      </a:r>
                      <a:endParaRPr lang="en-US" sz="1400" b="0" i="0" u="none" strike="noStrike">
                        <a:solidFill>
                          <a:srgbClr val="000000"/>
                        </a:solidFill>
                        <a:effectLst/>
                        <a:latin typeface="Calibri"/>
                      </a:endParaRPr>
                    </a:p>
                  </a:txBody>
                  <a:tcPr marL="9525" marR="9525" marT="9525" marB="0" anchor="ctr">
                    <a:solidFill>
                      <a:srgbClr val="CC6600">
                        <a:alpha val="26000"/>
                      </a:srgbClr>
                    </a:solidFill>
                  </a:tcPr>
                </a:tc>
                <a:tc>
                  <a:txBody>
                    <a:bodyPr/>
                    <a:lstStyle/>
                    <a:p>
                      <a:pPr algn="ctr" fontAlgn="t"/>
                      <a:r>
                        <a:rPr lang="en-US" sz="1400" u="none" strike="noStrike" dirty="0">
                          <a:effectLst/>
                        </a:rPr>
                        <a:t>16%</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c>
                  <a:txBody>
                    <a:bodyPr/>
                    <a:lstStyle/>
                    <a:p>
                      <a:pPr algn="ctr" fontAlgn="t"/>
                      <a:r>
                        <a:rPr lang="en-US" sz="1400" u="none" strike="noStrike" dirty="0">
                          <a:effectLst/>
                        </a:rPr>
                        <a:t>84%</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r>
              <a:tr h="2929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 </a:t>
                      </a:r>
                      <a:r>
                        <a:rPr lang="en-US" sz="1400" b="1" u="none" strike="noStrike" dirty="0" smtClean="0">
                          <a:effectLst/>
                        </a:rPr>
                        <a:t>Total</a:t>
                      </a:r>
                      <a:endParaRPr lang="en-US" sz="1400" b="0" i="0" u="none" strike="noStrike" dirty="0">
                        <a:solidFill>
                          <a:srgbClr val="000000"/>
                        </a:solidFill>
                        <a:effectLst/>
                        <a:latin typeface="Calibri"/>
                      </a:endParaRPr>
                    </a:p>
                  </a:txBody>
                  <a:tcPr marL="9525" marR="9525" marT="9525" marB="0" anchor="ctr">
                    <a:solidFill>
                      <a:srgbClr val="CC6600">
                        <a:alpha val="26000"/>
                      </a:srgbClr>
                    </a:solidFill>
                  </a:tcPr>
                </a:tc>
                <a:tc>
                  <a:txBody>
                    <a:bodyPr/>
                    <a:lstStyle/>
                    <a:p>
                      <a:pPr algn="ctr" fontAlgn="t"/>
                      <a:r>
                        <a:rPr lang="en-US" sz="1400" u="none" strike="noStrike" dirty="0">
                          <a:effectLst/>
                        </a:rPr>
                        <a:t>13%</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c>
                  <a:txBody>
                    <a:bodyPr/>
                    <a:lstStyle/>
                    <a:p>
                      <a:pPr algn="ctr" fontAlgn="t"/>
                      <a:r>
                        <a:rPr lang="en-US" sz="1400" u="none" strike="noStrike" dirty="0">
                          <a:effectLst/>
                        </a:rPr>
                        <a:t>87%</a:t>
                      </a:r>
                      <a:endParaRPr lang="en-US" sz="1400" b="0" i="0" u="none" strike="noStrike" dirty="0">
                        <a:solidFill>
                          <a:srgbClr val="000000"/>
                        </a:solidFill>
                        <a:effectLst/>
                        <a:latin typeface="Arial"/>
                      </a:endParaRPr>
                    </a:p>
                  </a:txBody>
                  <a:tcPr marL="9525" marR="9525" marT="9525" marB="0">
                    <a:solidFill>
                      <a:srgbClr val="CC6600">
                        <a:alpha val="26000"/>
                      </a:srgbClr>
                    </a:solidFill>
                  </a:tcPr>
                </a:tc>
              </a:tr>
            </a:tbl>
          </a:graphicData>
        </a:graphic>
      </p:graphicFrame>
      <p:sp>
        <p:nvSpPr>
          <p:cNvPr id="5" name="Title 1"/>
          <p:cNvSpPr txBox="1">
            <a:spLocks/>
          </p:cNvSpPr>
          <p:nvPr/>
        </p:nvSpPr>
        <p:spPr>
          <a:xfrm>
            <a:off x="2301765" y="0"/>
            <a:ext cx="6705600" cy="609600"/>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r>
              <a:rPr lang="en-US" sz="2800" kern="0" dirty="0" smtClean="0">
                <a:solidFill>
                  <a:srgbClr val="C00000"/>
                </a:solidFill>
              </a:rPr>
              <a:t>Telecommuting dimensions by AGE</a:t>
            </a:r>
            <a:endParaRPr lang="en-US" sz="2800" kern="0" dirty="0">
              <a:solidFill>
                <a:srgbClr val="C00000"/>
              </a:solidFill>
            </a:endParaRPr>
          </a:p>
        </p:txBody>
      </p:sp>
    </p:spTree>
    <p:extLst>
      <p:ext uri="{BB962C8B-B14F-4D97-AF65-F5344CB8AC3E}">
        <p14:creationId xmlns:p14="http://schemas.microsoft.com/office/powerpoint/2010/main" val="200169777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4" y="420018"/>
            <a:ext cx="9188734" cy="461665"/>
          </a:xfrm>
          <a:prstGeom prst="rect">
            <a:avLst/>
          </a:prstGeom>
          <a:noFill/>
        </p:spPr>
        <p:txBody>
          <a:bodyPr wrap="none" rtlCol="0">
            <a:spAutoFit/>
          </a:bodyPr>
          <a:lstStyle/>
          <a:p>
            <a:r>
              <a:rPr lang="en-US" sz="2400" b="1" dirty="0" smtClean="0"/>
              <a:t>Daily travel characteristics </a:t>
            </a:r>
            <a:r>
              <a:rPr lang="en-US" sz="2400" b="1" dirty="0" smtClean="0">
                <a:solidFill>
                  <a:srgbClr val="FF0000"/>
                </a:solidFill>
              </a:rPr>
              <a:t>telecommuters</a:t>
            </a:r>
            <a:r>
              <a:rPr lang="en-US" sz="2400" b="1" dirty="0" smtClean="0"/>
              <a:t> versus </a:t>
            </a:r>
            <a:r>
              <a:rPr lang="en-US" sz="2400" b="1" dirty="0" smtClean="0">
                <a:solidFill>
                  <a:srgbClr val="FF0000"/>
                </a:solidFill>
              </a:rPr>
              <a:t>commuters</a:t>
            </a:r>
            <a:endParaRPr lang="en-US" sz="2400" b="1" dirty="0">
              <a:solidFill>
                <a:srgbClr val="FF0000"/>
              </a:solidFill>
            </a:endParaRPr>
          </a:p>
        </p:txBody>
      </p:sp>
      <p:graphicFrame>
        <p:nvGraphicFramePr>
          <p:cNvPr id="3" name="Chart 2"/>
          <p:cNvGraphicFramePr>
            <a:graphicFrameLocks/>
          </p:cNvGraphicFramePr>
          <p:nvPr>
            <p:extLst>
              <p:ext uri="{D42A27DB-BD31-4B8C-83A1-F6EECF244321}">
                <p14:modId xmlns:p14="http://schemas.microsoft.com/office/powerpoint/2010/main" val="2818522132"/>
              </p:ext>
            </p:extLst>
          </p:nvPr>
        </p:nvGraphicFramePr>
        <p:xfrm>
          <a:off x="366635" y="1156139"/>
          <a:ext cx="8322216" cy="4351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110671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711" y="166245"/>
            <a:ext cx="5170006" cy="584775"/>
          </a:xfrm>
          <a:prstGeom prst="rect">
            <a:avLst/>
          </a:prstGeom>
        </p:spPr>
        <p:txBody>
          <a:bodyPr wrap="none">
            <a:spAutoFit/>
          </a:bodyPr>
          <a:lstStyle/>
          <a:p>
            <a:r>
              <a:rPr lang="en-US" sz="3200" b="1" dirty="0" smtClean="0"/>
              <a:t>“ Option” </a:t>
            </a:r>
            <a:r>
              <a:rPr lang="en-US" sz="3200" b="1" dirty="0"/>
              <a:t>to telecommute</a:t>
            </a:r>
          </a:p>
        </p:txBody>
      </p:sp>
      <p:graphicFrame>
        <p:nvGraphicFramePr>
          <p:cNvPr id="5" name="Table 4"/>
          <p:cNvGraphicFramePr>
            <a:graphicFrameLocks noGrp="1"/>
          </p:cNvGraphicFramePr>
          <p:nvPr>
            <p:extLst>
              <p:ext uri="{D42A27DB-BD31-4B8C-83A1-F6EECF244321}">
                <p14:modId xmlns:p14="http://schemas.microsoft.com/office/powerpoint/2010/main" val="4135267291"/>
              </p:ext>
            </p:extLst>
          </p:nvPr>
        </p:nvGraphicFramePr>
        <p:xfrm>
          <a:off x="585673" y="847095"/>
          <a:ext cx="7704081" cy="5522675"/>
        </p:xfrm>
        <a:graphic>
          <a:graphicData uri="http://schemas.openxmlformats.org/drawingml/2006/table">
            <a:tbl>
              <a:tblPr>
                <a:tableStyleId>{5C22544A-7EE6-4342-B048-85BDC9FD1C3A}</a:tableStyleId>
              </a:tblPr>
              <a:tblGrid>
                <a:gridCol w="4046001"/>
                <a:gridCol w="1692646"/>
                <a:gridCol w="1965434"/>
              </a:tblGrid>
              <a:tr h="779910">
                <a:tc rowSpan="2">
                  <a:txBody>
                    <a:bodyPr/>
                    <a:lstStyle/>
                    <a:p>
                      <a:pPr algn="ctr" rtl="0" fontAlgn="ctr"/>
                      <a:r>
                        <a:rPr lang="en-US" sz="1400" u="none" strike="noStrike" dirty="0">
                          <a:effectLst/>
                        </a:rPr>
                        <a:t>Variable</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c gridSpan="2">
                  <a:txBody>
                    <a:bodyPr/>
                    <a:lstStyle/>
                    <a:p>
                      <a:pPr algn="ctr" rtl="0" fontAlgn="b"/>
                      <a:r>
                        <a:rPr lang="en-US" sz="1400" u="none" strike="noStrike">
                          <a:effectLst/>
                        </a:rPr>
                        <a:t>Beta - Specific to Choice Alternatives</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hMerge="1">
                  <a:txBody>
                    <a:bodyPr/>
                    <a:lstStyle/>
                    <a:p>
                      <a:endParaRPr lang="en-US"/>
                    </a:p>
                  </a:txBody>
                  <a:tcPr/>
                </a:tc>
              </a:tr>
              <a:tr h="207985">
                <a:tc vMerge="1">
                  <a:txBody>
                    <a:bodyPr/>
                    <a:lstStyle/>
                    <a:p>
                      <a:endParaRPr lang="en-US"/>
                    </a:p>
                  </a:txBody>
                  <a:tcPr/>
                </a:tc>
                <a:tc>
                  <a:txBody>
                    <a:bodyPr/>
                    <a:lstStyle/>
                    <a:p>
                      <a:pPr algn="ctr" rtl="0" fontAlgn="b"/>
                      <a:r>
                        <a:rPr lang="en-US" sz="1400" u="none" strike="noStrike">
                          <a:effectLst/>
                        </a:rPr>
                        <a:t>0</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1</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r>
              <a:tr h="207985">
                <a:tc>
                  <a:txBody>
                    <a:bodyPr/>
                    <a:lstStyle/>
                    <a:p>
                      <a:pPr algn="l" rtl="0" fontAlgn="ctr"/>
                      <a:r>
                        <a:rPr lang="en-US" sz="1400" b="1" u="none" strike="noStrike" dirty="0">
                          <a:effectLst/>
                        </a:rPr>
                        <a:t>Constant</a:t>
                      </a:r>
                      <a:endParaRPr lang="en-US" sz="1400" b="1" i="0" u="none" strike="noStrike" dirty="0">
                        <a:solidFill>
                          <a:srgbClr val="000000"/>
                        </a:solidFill>
                        <a:effectLst/>
                        <a:latin typeface="Calibri"/>
                      </a:endParaRPr>
                    </a:p>
                  </a:txBody>
                  <a:tcPr marL="7858" marR="7858" marT="7858" marB="0" anchor="ctr">
                    <a:solidFill>
                      <a:srgbClr val="FFC000">
                        <a:alpha val="24000"/>
                      </a:srgbClr>
                    </a:solidFill>
                  </a:tcPr>
                </a:tc>
                <a:tc>
                  <a:txBody>
                    <a:bodyPr/>
                    <a:lstStyle/>
                    <a:p>
                      <a:pPr algn="ctr" rtl="0" fontAlgn="b"/>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a:effectLst/>
                        </a:rPr>
                        <a:t>-4.412</a:t>
                      </a:r>
                      <a:endParaRPr lang="en-US" sz="1400" b="0" i="0" u="none" strike="noStrike">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l" rtl="0" fontAlgn="ctr"/>
                      <a:r>
                        <a:rPr lang="en-US" sz="1400" b="1" u="none" strike="noStrike" dirty="0">
                          <a:effectLst/>
                        </a:rPr>
                        <a:t>Age</a:t>
                      </a:r>
                      <a:endParaRPr lang="en-US" sz="1400" b="1" i="0" u="none" strike="noStrike" dirty="0">
                        <a:solidFill>
                          <a:srgbClr val="000000"/>
                        </a:solidFill>
                        <a:effectLst/>
                        <a:latin typeface="Calibri"/>
                      </a:endParaRPr>
                    </a:p>
                  </a:txBody>
                  <a:tcPr marL="7858" marR="7858" marT="7858" marB="0" anchor="ctr">
                    <a:solidFill>
                      <a:srgbClr val="FFC000">
                        <a:alpha val="24000"/>
                      </a:srgbClr>
                    </a:solidFill>
                  </a:tcPr>
                </a:tc>
                <a:tc>
                  <a:txBody>
                    <a:bodyPr/>
                    <a:lstStyle/>
                    <a:p>
                      <a:pPr algn="ctr" rtl="0" fontAlgn="b"/>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t"/>
                      <a:r>
                        <a:rPr lang="en-US" sz="1400" u="none" strike="noStrike">
                          <a:effectLst/>
                        </a:rPr>
                        <a:t>Less than 35</a:t>
                      </a:r>
                      <a:endParaRPr lang="en-US" sz="1400" b="0" i="0" u="none" strike="noStrike">
                        <a:solidFill>
                          <a:srgbClr val="000000"/>
                        </a:solidFill>
                        <a:effectLst/>
                        <a:latin typeface="Calibri"/>
                      </a:endParaRPr>
                    </a:p>
                  </a:txBody>
                  <a:tcPr marL="7858" marR="7858" marT="7858" marB="0">
                    <a:solidFill>
                      <a:srgbClr val="FFC000">
                        <a:alpha val="24000"/>
                      </a:srgbClr>
                    </a:solidFill>
                  </a:tcPr>
                </a:tc>
                <a:tc>
                  <a:txBody>
                    <a:bodyPr/>
                    <a:lstStyle/>
                    <a:p>
                      <a:pPr algn="l" rtl="0" fontAlgn="b"/>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a:effectLst/>
                        </a:rPr>
                        <a:t>-.411</a:t>
                      </a:r>
                      <a:endParaRPr lang="en-US" sz="1400" b="0" i="0" u="none" strike="noStrike">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t"/>
                      <a:r>
                        <a:rPr lang="en-US" sz="1400" u="none" strike="noStrike">
                          <a:effectLst/>
                        </a:rPr>
                        <a:t>35-44 (reference)</a:t>
                      </a:r>
                      <a:endParaRPr lang="en-US" sz="1400" b="0" i="0" u="none" strike="noStrike">
                        <a:solidFill>
                          <a:srgbClr val="000000"/>
                        </a:solidFill>
                        <a:effectLst/>
                        <a:latin typeface="Calibri"/>
                      </a:endParaRPr>
                    </a:p>
                  </a:txBody>
                  <a:tcPr marL="7858" marR="7858" marT="7858" marB="0">
                    <a:solidFill>
                      <a:srgbClr val="FFC000">
                        <a:alpha val="24000"/>
                      </a:srgbClr>
                    </a:solidFill>
                  </a:tcPr>
                </a:tc>
                <a:tc>
                  <a:txBody>
                    <a:bodyPr/>
                    <a:lstStyle/>
                    <a:p>
                      <a:pPr algn="l" rtl="0" fontAlgn="b"/>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t"/>
                      <a:r>
                        <a:rPr lang="en-US" sz="1400" u="none" strike="noStrike">
                          <a:effectLst/>
                        </a:rPr>
                        <a:t>45-54</a:t>
                      </a:r>
                      <a:endParaRPr lang="en-US" sz="1400" b="0" i="0" u="none" strike="noStrike">
                        <a:solidFill>
                          <a:srgbClr val="000000"/>
                        </a:solidFill>
                        <a:effectLst/>
                        <a:latin typeface="Calibri"/>
                      </a:endParaRPr>
                    </a:p>
                  </a:txBody>
                  <a:tcPr marL="7858" marR="7858" marT="7858" marB="0">
                    <a:solidFill>
                      <a:srgbClr val="FFC000">
                        <a:alpha val="24000"/>
                      </a:srgbClr>
                    </a:solidFill>
                  </a:tcPr>
                </a:tc>
                <a:tc>
                  <a:txBody>
                    <a:bodyPr/>
                    <a:lstStyle/>
                    <a:p>
                      <a:pPr algn="l" rtl="0" fontAlgn="b"/>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-.506</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t"/>
                      <a:r>
                        <a:rPr lang="en-US" sz="1400" u="none" strike="noStrike">
                          <a:effectLst/>
                        </a:rPr>
                        <a:t>55-64</a:t>
                      </a:r>
                      <a:endParaRPr lang="en-US" sz="1400" b="0" i="0" u="none" strike="noStrike">
                        <a:solidFill>
                          <a:srgbClr val="000000"/>
                        </a:solidFill>
                        <a:effectLst/>
                        <a:latin typeface="Calibri"/>
                      </a:endParaRPr>
                    </a:p>
                  </a:txBody>
                  <a:tcPr marL="7858" marR="7858" marT="7858" marB="0">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-.201</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b"/>
                      <a:r>
                        <a:rPr lang="en-US" sz="1400" u="none" strike="noStrike">
                          <a:effectLst/>
                        </a:rPr>
                        <a:t>65 and older</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-.103</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l" rtl="0" fontAlgn="t"/>
                      <a:r>
                        <a:rPr lang="en-US" sz="1400" b="1" u="none" strike="noStrike" dirty="0">
                          <a:effectLst/>
                        </a:rPr>
                        <a:t>Education : Bachelor and higher</a:t>
                      </a:r>
                      <a:endParaRPr lang="en-US" sz="1400" b="1" i="0" u="none" strike="noStrike" dirty="0">
                        <a:solidFill>
                          <a:srgbClr val="000000"/>
                        </a:solidFill>
                        <a:effectLst/>
                        <a:latin typeface="Calibri"/>
                      </a:endParaRPr>
                    </a:p>
                  </a:txBody>
                  <a:tcPr marL="7858" marR="7858" marT="7858" marB="0">
                    <a:solidFill>
                      <a:srgbClr val="FFC000">
                        <a:alpha val="24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.653</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l" rtl="0" fontAlgn="t"/>
                      <a:r>
                        <a:rPr lang="en-US" sz="1400" b="1" u="none" strike="noStrike">
                          <a:effectLst/>
                        </a:rPr>
                        <a:t>Has flexible working schedule</a:t>
                      </a:r>
                      <a:endParaRPr lang="en-US" sz="1400" b="1" i="0" u="none" strike="noStrike">
                        <a:solidFill>
                          <a:srgbClr val="000000"/>
                        </a:solidFill>
                        <a:effectLst/>
                        <a:latin typeface="Calibri"/>
                      </a:endParaRPr>
                    </a:p>
                  </a:txBody>
                  <a:tcPr marL="7858" marR="7858" marT="7858" marB="0">
                    <a:solidFill>
                      <a:srgbClr val="FFC000">
                        <a:alpha val="24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2.168</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l" rtl="0" fontAlgn="t"/>
                      <a:r>
                        <a:rPr lang="en-US" sz="1400" b="1" u="none" strike="noStrike" dirty="0">
                          <a:effectLst/>
                        </a:rPr>
                        <a:t>Has compressed  working schedule</a:t>
                      </a:r>
                      <a:endParaRPr lang="en-US" sz="1400" b="1" i="0" u="none" strike="noStrike" dirty="0">
                        <a:solidFill>
                          <a:srgbClr val="000000"/>
                        </a:solidFill>
                        <a:effectLst/>
                        <a:latin typeface="Calibri"/>
                      </a:endParaRPr>
                    </a:p>
                  </a:txBody>
                  <a:tcPr marL="7858" marR="7858" marT="7858" marB="0">
                    <a:solidFill>
                      <a:srgbClr val="FFC000">
                        <a:alpha val="24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.529</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l" rtl="0" fontAlgn="b"/>
                      <a:r>
                        <a:rPr lang="en-US" sz="1400" b="1" u="none" strike="noStrike" dirty="0">
                          <a:effectLst/>
                        </a:rPr>
                        <a:t>Industry</a:t>
                      </a:r>
                      <a:endParaRPr lang="en-US" sz="1400" b="1" i="0" u="none" strike="noStrike" dirty="0">
                        <a:solidFill>
                          <a:srgbClr val="000000"/>
                        </a:solidFill>
                        <a:effectLst/>
                        <a:latin typeface="Calibri"/>
                      </a:endParaRPr>
                    </a:p>
                  </a:txBody>
                  <a:tcPr marL="7858" marR="7858" marT="7858" marB="0" anchor="b">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ctr"/>
                      <a:r>
                        <a:rPr lang="en-US" sz="1400" u="none" strike="noStrike" dirty="0">
                          <a:effectLst/>
                        </a:rPr>
                        <a:t> </a:t>
                      </a:r>
                      <a:endParaRPr lang="en-US" sz="1400" b="0" i="0" u="none" strike="noStrike" dirty="0">
                        <a:solidFill>
                          <a:srgbClr val="000000"/>
                        </a:solidFill>
                        <a:effectLst/>
                        <a:latin typeface="Calibri"/>
                      </a:endParaRPr>
                    </a:p>
                  </a:txBody>
                  <a:tcPr marL="7858" marR="7858" marT="7858" marB="0" anchor="ctr">
                    <a:solidFill>
                      <a:srgbClr val="FFC000">
                        <a:alpha val="24000"/>
                      </a:srgbClr>
                    </a:solidFill>
                  </a:tcPr>
                </a:tc>
              </a:tr>
              <a:tr h="207985">
                <a:tc>
                  <a:txBody>
                    <a:bodyPr/>
                    <a:lstStyle/>
                    <a:p>
                      <a:pPr algn="r" rtl="0" fontAlgn="b"/>
                      <a:r>
                        <a:rPr lang="en-US" sz="1400" u="none" strike="noStrike">
                          <a:effectLst/>
                        </a:rPr>
                        <a:t>Agriculture, Mining</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1.214</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35598">
                <a:tc>
                  <a:txBody>
                    <a:bodyPr/>
                    <a:lstStyle/>
                    <a:p>
                      <a:pPr algn="r" rtl="0" fontAlgn="b"/>
                      <a:r>
                        <a:rPr lang="en-US" sz="1400" u="none" strike="noStrike">
                          <a:effectLst/>
                        </a:rPr>
                        <a:t>Constuction, Utility</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.726</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35598">
                <a:tc>
                  <a:txBody>
                    <a:bodyPr/>
                    <a:lstStyle/>
                    <a:p>
                      <a:pPr algn="r" rtl="0" fontAlgn="b"/>
                      <a:r>
                        <a:rPr lang="en-US" sz="1400" u="none" strike="noStrike">
                          <a:effectLst/>
                        </a:rPr>
                        <a:t>Manufacturing, Wholesale</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.148</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60117">
                <a:tc>
                  <a:txBody>
                    <a:bodyPr/>
                    <a:lstStyle/>
                    <a:p>
                      <a:pPr algn="r" rtl="0" fontAlgn="b"/>
                      <a:r>
                        <a:rPr lang="en-US" sz="1400" u="none" strike="noStrike">
                          <a:effectLst/>
                        </a:rPr>
                        <a:t>Retail, Other Service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-.327</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07985">
                <a:tc>
                  <a:txBody>
                    <a:bodyPr/>
                    <a:lstStyle/>
                    <a:p>
                      <a:pPr algn="r" rtl="0" fontAlgn="b"/>
                      <a:r>
                        <a:rPr lang="en-US" sz="1400" u="none" strike="noStrike">
                          <a:effectLst/>
                        </a:rPr>
                        <a:t>Information, Business Service</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.991</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07985">
                <a:tc>
                  <a:txBody>
                    <a:bodyPr/>
                    <a:lstStyle/>
                    <a:p>
                      <a:pPr algn="r" fontAlgn="b"/>
                      <a:r>
                        <a:rPr lang="en-US" sz="1400" u="none" strike="noStrike">
                          <a:effectLst/>
                        </a:rPr>
                        <a:t>Education &amp; Health/Social Service</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07985">
                <a:tc>
                  <a:txBody>
                    <a:bodyPr/>
                    <a:lstStyle/>
                    <a:p>
                      <a:pPr algn="r" rtl="0" fontAlgn="b"/>
                      <a:r>
                        <a:rPr lang="en-US" sz="1400" u="none" strike="noStrike">
                          <a:effectLst/>
                        </a:rPr>
                        <a:t>FIRE (Finance, Investment, Real Estate)</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1.328</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50746">
                <a:tc>
                  <a:txBody>
                    <a:bodyPr/>
                    <a:lstStyle/>
                    <a:p>
                      <a:pPr algn="r" rtl="0" fontAlgn="b"/>
                      <a:r>
                        <a:rPr lang="en-US" sz="1400" u="none" strike="noStrike">
                          <a:effectLst/>
                        </a:rPr>
                        <a:t>Arts, Entertainment, and Hospitality, Food Service</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.226</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r h="207985">
                <a:tc>
                  <a:txBody>
                    <a:bodyPr/>
                    <a:lstStyle/>
                    <a:p>
                      <a:pPr algn="r" rtl="0" fontAlgn="b"/>
                      <a:r>
                        <a:rPr lang="en-US" sz="1400" u="none" strike="noStrike">
                          <a:effectLst/>
                        </a:rPr>
                        <a:t>Public administration</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l" rtl="0" fontAlgn="b"/>
                      <a:r>
                        <a:rPr lang="en-US" sz="1400" u="none" strike="noStrike">
                          <a:effectLst/>
                        </a:rPr>
                        <a:t> </a:t>
                      </a:r>
                      <a:endParaRPr lang="en-US" sz="1400" b="0" i="0" u="none" strike="noStrike">
                        <a:solidFill>
                          <a:srgbClr val="000000"/>
                        </a:solidFill>
                        <a:effectLst/>
                        <a:latin typeface="Calibri"/>
                      </a:endParaRPr>
                    </a:p>
                  </a:txBody>
                  <a:tcPr marL="7858" marR="7858" marT="7858" marB="0" anchor="b">
                    <a:solidFill>
                      <a:srgbClr val="FFC000">
                        <a:alpha val="24000"/>
                      </a:srgbClr>
                    </a:solidFill>
                  </a:tcPr>
                </a:tc>
                <a:tc>
                  <a:txBody>
                    <a:bodyPr/>
                    <a:lstStyle/>
                    <a:p>
                      <a:pPr algn="ctr" fontAlgn="t"/>
                      <a:r>
                        <a:rPr lang="en-US" sz="1400" u="none" strike="noStrike" dirty="0">
                          <a:effectLst/>
                        </a:rPr>
                        <a:t>-.038</a:t>
                      </a:r>
                      <a:endParaRPr lang="en-US" sz="1400" b="0" i="0" u="none" strike="noStrike" dirty="0">
                        <a:solidFill>
                          <a:srgbClr val="000000"/>
                        </a:solidFill>
                        <a:effectLst/>
                        <a:latin typeface="Calibri"/>
                      </a:endParaRPr>
                    </a:p>
                  </a:txBody>
                  <a:tcPr marL="7858" marR="7858" marT="7858" marB="0">
                    <a:solidFill>
                      <a:srgbClr val="FFC000">
                        <a:alpha val="24000"/>
                      </a:srgbClr>
                    </a:solidFill>
                  </a:tcPr>
                </a:tc>
              </a:tr>
            </a:tbl>
          </a:graphicData>
        </a:graphic>
      </p:graphicFrame>
    </p:spTree>
    <p:extLst>
      <p:ext uri="{BB962C8B-B14F-4D97-AF65-F5344CB8AC3E}">
        <p14:creationId xmlns:p14="http://schemas.microsoft.com/office/powerpoint/2010/main" val="422129320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19806" y="1474388"/>
            <a:ext cx="7283670" cy="1901582"/>
            <a:chOff x="609599" y="1036004"/>
            <a:chExt cx="7283670" cy="1901582"/>
          </a:xfrm>
        </p:grpSpPr>
        <p:sp>
          <p:nvSpPr>
            <p:cNvPr id="3" name="TextBox 2"/>
            <p:cNvSpPr txBox="1"/>
            <p:nvPr/>
          </p:nvSpPr>
          <p:spPr>
            <a:xfrm>
              <a:off x="2447275" y="1036004"/>
              <a:ext cx="3387632" cy="369332"/>
            </a:xfrm>
            <a:prstGeom prst="rect">
              <a:avLst/>
            </a:prstGeom>
            <a:solidFill>
              <a:srgbClr val="92D050">
                <a:alpha val="35000"/>
              </a:srgbClr>
            </a:solidFill>
          </p:spPr>
          <p:txBody>
            <a:bodyPr wrap="square" rtlCol="0">
              <a:spAutoFit/>
            </a:bodyPr>
            <a:lstStyle/>
            <a:p>
              <a:r>
                <a:rPr lang="en-US" b="1" dirty="0"/>
                <a:t>Frequency of Telecommuting</a:t>
              </a:r>
            </a:p>
          </p:txBody>
        </p:sp>
        <p:sp>
          <p:nvSpPr>
            <p:cNvPr id="6" name="TextBox 5"/>
            <p:cNvSpPr txBox="1"/>
            <p:nvPr/>
          </p:nvSpPr>
          <p:spPr>
            <a:xfrm>
              <a:off x="609599" y="2291255"/>
              <a:ext cx="1313793" cy="646331"/>
            </a:xfrm>
            <a:prstGeom prst="rect">
              <a:avLst/>
            </a:prstGeom>
            <a:solidFill>
              <a:srgbClr val="92D050">
                <a:alpha val="35000"/>
              </a:srgbClr>
            </a:solidFill>
          </p:spPr>
          <p:txBody>
            <a:bodyPr wrap="square" rtlCol="0">
              <a:spAutoFit/>
            </a:bodyPr>
            <a:lstStyle/>
            <a:p>
              <a:r>
                <a:rPr lang="en-US" b="1" dirty="0" smtClean="0"/>
                <a:t>Never</a:t>
              </a:r>
            </a:p>
            <a:p>
              <a:endParaRPr lang="en-US" b="1" dirty="0"/>
            </a:p>
          </p:txBody>
        </p:sp>
        <p:sp>
          <p:nvSpPr>
            <p:cNvPr id="7" name="TextBox 6"/>
            <p:cNvSpPr txBox="1"/>
            <p:nvPr/>
          </p:nvSpPr>
          <p:spPr>
            <a:xfrm>
              <a:off x="4614041" y="2291255"/>
              <a:ext cx="1313793" cy="646331"/>
            </a:xfrm>
            <a:prstGeom prst="rect">
              <a:avLst/>
            </a:prstGeom>
            <a:solidFill>
              <a:srgbClr val="92D050">
                <a:alpha val="35000"/>
              </a:srgbClr>
            </a:solidFill>
          </p:spPr>
          <p:txBody>
            <a:bodyPr wrap="square" rtlCol="0">
              <a:spAutoFit/>
            </a:bodyPr>
            <a:lstStyle/>
            <a:p>
              <a:r>
                <a:rPr lang="en-US" b="1" dirty="0"/>
                <a:t>t</a:t>
              </a:r>
              <a:r>
                <a:rPr lang="en-US" b="1" dirty="0" smtClean="0"/>
                <a:t>wice </a:t>
              </a:r>
              <a:r>
                <a:rPr lang="en-US" b="1" dirty="0"/>
                <a:t>a week</a:t>
              </a:r>
            </a:p>
          </p:txBody>
        </p:sp>
        <p:sp>
          <p:nvSpPr>
            <p:cNvPr id="9" name="TextBox 8"/>
            <p:cNvSpPr txBox="1"/>
            <p:nvPr/>
          </p:nvSpPr>
          <p:spPr>
            <a:xfrm>
              <a:off x="2564524" y="2291255"/>
              <a:ext cx="1313793" cy="646331"/>
            </a:xfrm>
            <a:prstGeom prst="rect">
              <a:avLst/>
            </a:prstGeom>
            <a:solidFill>
              <a:srgbClr val="92D050">
                <a:alpha val="35000"/>
              </a:srgbClr>
            </a:solidFill>
          </p:spPr>
          <p:txBody>
            <a:bodyPr wrap="square" rtlCol="0">
              <a:spAutoFit/>
            </a:bodyPr>
            <a:lstStyle/>
            <a:p>
              <a:r>
                <a:rPr lang="en-US" b="1" dirty="0"/>
                <a:t>once a week</a:t>
              </a:r>
            </a:p>
          </p:txBody>
        </p:sp>
        <p:sp>
          <p:nvSpPr>
            <p:cNvPr id="10" name="TextBox 9"/>
            <p:cNvSpPr txBox="1"/>
            <p:nvPr/>
          </p:nvSpPr>
          <p:spPr>
            <a:xfrm>
              <a:off x="6579476" y="2291254"/>
              <a:ext cx="1313793" cy="646331"/>
            </a:xfrm>
            <a:prstGeom prst="rect">
              <a:avLst/>
            </a:prstGeom>
            <a:solidFill>
              <a:srgbClr val="92D050">
                <a:alpha val="35000"/>
              </a:srgbClr>
            </a:solidFill>
          </p:spPr>
          <p:txBody>
            <a:bodyPr wrap="square" rtlCol="0">
              <a:spAutoFit/>
            </a:bodyPr>
            <a:lstStyle/>
            <a:p>
              <a:r>
                <a:rPr lang="en-US" b="1" dirty="0" smtClean="0"/>
                <a:t>More </a:t>
              </a:r>
            </a:p>
            <a:p>
              <a:r>
                <a:rPr lang="en-US" b="1" dirty="0" smtClean="0"/>
                <a:t>than 2</a:t>
              </a:r>
              <a:endParaRPr lang="en-US" b="1" dirty="0"/>
            </a:p>
          </p:txBody>
        </p:sp>
        <p:cxnSp>
          <p:nvCxnSpPr>
            <p:cNvPr id="14" name="Straight Arrow Connector 13"/>
            <p:cNvCxnSpPr/>
            <p:nvPr/>
          </p:nvCxnSpPr>
          <p:spPr bwMode="auto">
            <a:xfrm flipH="1">
              <a:off x="3457904" y="1405336"/>
              <a:ext cx="656896" cy="885919"/>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p:cNvCxnSpPr/>
            <p:nvPr/>
          </p:nvCxnSpPr>
          <p:spPr bwMode="auto">
            <a:xfrm flipH="1">
              <a:off x="1439918" y="1405336"/>
              <a:ext cx="2674882" cy="885918"/>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Arrow Connector 20"/>
            <p:cNvCxnSpPr>
              <a:endCxn id="7" idx="0"/>
            </p:cNvCxnSpPr>
            <p:nvPr/>
          </p:nvCxnSpPr>
          <p:spPr bwMode="auto">
            <a:xfrm>
              <a:off x="4114800" y="1405336"/>
              <a:ext cx="1156138" cy="885919"/>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Arrow Connector 23"/>
            <p:cNvCxnSpPr>
              <a:endCxn id="10" idx="0"/>
            </p:cNvCxnSpPr>
            <p:nvPr/>
          </p:nvCxnSpPr>
          <p:spPr bwMode="auto">
            <a:xfrm>
              <a:off x="4114800" y="1405336"/>
              <a:ext cx="3121573" cy="885918"/>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0" name="TextBox 29"/>
          <p:cNvSpPr txBox="1"/>
          <p:nvPr/>
        </p:nvSpPr>
        <p:spPr>
          <a:xfrm>
            <a:off x="2610537" y="4002972"/>
            <a:ext cx="3275256" cy="369332"/>
          </a:xfrm>
          <a:prstGeom prst="rect">
            <a:avLst/>
          </a:prstGeom>
          <a:noFill/>
        </p:spPr>
        <p:txBody>
          <a:bodyPr wrap="none" rtlCol="0">
            <a:spAutoFit/>
          </a:bodyPr>
          <a:lstStyle/>
          <a:p>
            <a:r>
              <a:rPr lang="en-US" b="1" dirty="0" smtClean="0"/>
              <a:t>Multinomial model structure</a:t>
            </a:r>
            <a:endParaRPr lang="en-US" b="1" dirty="0"/>
          </a:p>
        </p:txBody>
      </p:sp>
    </p:spTree>
    <p:extLst>
      <p:ext uri="{BB962C8B-B14F-4D97-AF65-F5344CB8AC3E}">
        <p14:creationId xmlns:p14="http://schemas.microsoft.com/office/powerpoint/2010/main" val="352313580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66" y="418511"/>
            <a:ext cx="3509294" cy="584775"/>
          </a:xfrm>
          <a:prstGeom prst="rect">
            <a:avLst/>
          </a:prstGeom>
          <a:noFill/>
        </p:spPr>
        <p:txBody>
          <a:bodyPr wrap="none" rtlCol="0">
            <a:spAutoFit/>
          </a:bodyPr>
          <a:lstStyle/>
          <a:p>
            <a:r>
              <a:rPr lang="en-US" sz="3200" b="1" dirty="0" smtClean="0">
                <a:latin typeface="+mn-lt"/>
              </a:rPr>
              <a:t>Estimation result</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268968286"/>
              </p:ext>
            </p:extLst>
          </p:nvPr>
        </p:nvGraphicFramePr>
        <p:xfrm>
          <a:off x="168166" y="1003286"/>
          <a:ext cx="8486665" cy="4011575"/>
        </p:xfrm>
        <a:graphic>
          <a:graphicData uri="http://schemas.openxmlformats.org/drawingml/2006/table">
            <a:tbl>
              <a:tblPr>
                <a:tableStyleId>{793D81CF-94F2-401A-BA57-92F5A7B2D0C5}</a:tableStyleId>
              </a:tblPr>
              <a:tblGrid>
                <a:gridCol w="4012998"/>
                <a:gridCol w="1316470"/>
                <a:gridCol w="1095117"/>
                <a:gridCol w="1060165"/>
                <a:gridCol w="1001915"/>
              </a:tblGrid>
              <a:tr h="490068">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600" u="none" strike="noStrike" dirty="0">
                          <a:effectLst/>
                        </a:rPr>
                        <a:t>never</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600" u="none" strike="noStrike" dirty="0">
                          <a:effectLst/>
                        </a:rPr>
                        <a:t>once a week</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600" u="none" strike="noStrike" dirty="0">
                          <a:effectLst/>
                        </a:rPr>
                        <a:t>twice a week</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600" u="none" strike="noStrike" dirty="0">
                          <a:effectLst/>
                        </a:rPr>
                        <a:t>More than 2 </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08278">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l" rtl="0" fontAlgn="ctr"/>
                      <a:r>
                        <a:rPr lang="en-US" sz="1400" b="1" u="none" strike="noStrike" dirty="0">
                          <a:effectLst/>
                        </a:rPr>
                        <a:t>Constant</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1.085</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-0.352</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0.788</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08278">
                <a:tc>
                  <a:txBody>
                    <a:bodyPr/>
                    <a:lstStyle/>
                    <a:p>
                      <a:pPr algn="l" fontAlgn="b"/>
                      <a:r>
                        <a:rPr lang="en-US" sz="1400" b="1" u="none" strike="noStrike" dirty="0">
                          <a:effectLst/>
                        </a:rPr>
                        <a:t>Female</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-0.669</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0.082</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0.322</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08278">
                <a:tc>
                  <a:txBody>
                    <a:bodyPr/>
                    <a:lstStyle/>
                    <a:p>
                      <a:pPr algn="l" fontAlgn="b"/>
                      <a:r>
                        <a:rPr lang="en-US" sz="1400" b="1" u="none" strike="noStrike" dirty="0" smtClean="0">
                          <a:effectLst/>
                        </a:rPr>
                        <a:t>Household income</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-0.826</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-0.146</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a:t>
                      </a:r>
                      <a:r>
                        <a:rPr lang="en-US" sz="1400" b="1" u="none" strike="noStrike" dirty="0">
                          <a:effectLst/>
                        </a:rPr>
                        <a:t>0.558</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a:effectLst/>
                        </a:rPr>
                        <a:t>Information, Business Service</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-0.385</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-0.756</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-0.962</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a:effectLst/>
                        </a:rPr>
                        <a:t>FIRE (Finance, Investment, Real Estate)</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-0.590</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a:effectLst/>
                        </a:rPr>
                        <a:t>-0.745</a:t>
                      </a:r>
                      <a:endParaRPr lang="en-US" sz="14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-0.789</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smtClean="0">
                          <a:effectLst/>
                        </a:rPr>
                        <a:t>Presence of small</a:t>
                      </a:r>
                      <a:r>
                        <a:rPr lang="en-US" sz="1400" b="1" u="none" strike="noStrike" baseline="0" dirty="0" smtClean="0">
                          <a:effectLst/>
                        </a:rPr>
                        <a:t> children </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-0.615</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-0.660</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-0.177</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a:effectLst/>
                        </a:rPr>
                        <a:t>Smart phone</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-0.608</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-0.122</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-0.235</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smtClean="0">
                          <a:effectLst/>
                        </a:rPr>
                        <a:t>Age 50 years</a:t>
                      </a:r>
                      <a:r>
                        <a:rPr lang="en-US" sz="1400" b="1" u="none" strike="noStrike" baseline="0" dirty="0" smtClean="0">
                          <a:effectLst/>
                        </a:rPr>
                        <a:t> old </a:t>
                      </a:r>
                      <a:r>
                        <a:rPr lang="en-US" sz="1400" b="1" u="none" strike="noStrike" dirty="0" smtClean="0">
                          <a:effectLst/>
                        </a:rPr>
                        <a:t>+</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0.422</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-0.172</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-0.070</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smtClean="0">
                          <a:effectLst/>
                        </a:rPr>
                        <a:t>Number of vehicles in a household</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-0.576</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-0.227</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-0.112</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r h="323692">
                <a:tc>
                  <a:txBody>
                    <a:bodyPr/>
                    <a:lstStyle/>
                    <a:p>
                      <a:pPr algn="r" rtl="0" fontAlgn="b"/>
                      <a:r>
                        <a:rPr lang="en-US" sz="1400" b="1" u="none" strike="noStrike" dirty="0" err="1" smtClean="0">
                          <a:effectLst/>
                        </a:rPr>
                        <a:t>Jobmix</a:t>
                      </a:r>
                      <a:r>
                        <a:rPr lang="en-US" sz="1400" b="1" u="none" strike="noStrike" dirty="0" smtClean="0">
                          <a:effectLst/>
                        </a:rPr>
                        <a:t> (9 sectors)</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b="1" u="none" strike="noStrike" dirty="0">
                          <a:effectLst/>
                        </a:rPr>
                        <a:t>1.561</a:t>
                      </a:r>
                      <a:endParaRPr lang="en-US"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a:effectLst/>
                        </a:rPr>
                        <a:t>0.000</a:t>
                      </a:r>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c>
                  <a:txBody>
                    <a:bodyPr/>
                    <a:lstStyle/>
                    <a:p>
                      <a:pPr algn="ctr" fontAlgn="ctr"/>
                      <a:r>
                        <a:rPr lang="en-US" sz="1400" u="none" strike="noStrike" dirty="0">
                          <a:effectLst/>
                        </a:rPr>
                        <a:t>-0.739</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18000"/>
                      </a:srgbClr>
                    </a:solidFill>
                  </a:tcPr>
                </a:tc>
              </a:tr>
            </a:tbl>
          </a:graphicData>
        </a:graphic>
      </p:graphicFrame>
    </p:spTree>
    <p:extLst>
      <p:ext uri="{BB962C8B-B14F-4D97-AF65-F5344CB8AC3E}">
        <p14:creationId xmlns:p14="http://schemas.microsoft.com/office/powerpoint/2010/main" val="18246634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6872" y="1896460"/>
            <a:ext cx="8668243" cy="369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a:lnSpc>
                <a:spcPct val="90000"/>
              </a:lnSpc>
              <a:buFont typeface="Wingdings" pitchFamily="2" charset="2"/>
              <a:buChar char="Ø"/>
            </a:pPr>
            <a:r>
              <a:rPr lang="en-US" altLang="en-US" sz="2800" kern="0" dirty="0" smtClean="0">
                <a:solidFill>
                  <a:schemeClr val="tx1"/>
                </a:solidFill>
                <a:cs typeface="Tahoma" pitchFamily="34" charset="0"/>
              </a:rPr>
              <a:t> Overview </a:t>
            </a:r>
            <a:r>
              <a:rPr lang="en-US" altLang="en-US" sz="2800" kern="0" dirty="0">
                <a:solidFill>
                  <a:schemeClr val="tx1"/>
                </a:solidFill>
                <a:cs typeface="Tahoma" pitchFamily="34" charset="0"/>
              </a:rPr>
              <a:t>of </a:t>
            </a:r>
            <a:r>
              <a:rPr lang="en-US" altLang="en-US" sz="2800" kern="0" dirty="0" smtClean="0">
                <a:solidFill>
                  <a:schemeClr val="tx1"/>
                </a:solidFill>
                <a:cs typeface="Tahoma" pitchFamily="34" charset="0"/>
              </a:rPr>
              <a:t>SCAG ABM</a:t>
            </a:r>
          </a:p>
          <a:p>
            <a:pPr lvl="0">
              <a:lnSpc>
                <a:spcPct val="90000"/>
              </a:lnSpc>
              <a:buFont typeface="Wingdings" pitchFamily="2" charset="2"/>
              <a:buChar char="Ø"/>
            </a:pPr>
            <a:r>
              <a:rPr lang="en-US" altLang="en-US" sz="2800" dirty="0" smtClean="0">
                <a:solidFill>
                  <a:schemeClr val="tx1"/>
                </a:solidFill>
                <a:cs typeface="Tahoma" pitchFamily="34" charset="0"/>
              </a:rPr>
              <a:t> </a:t>
            </a:r>
            <a:r>
              <a:rPr lang="en-US" sz="2800" dirty="0" smtClean="0">
                <a:solidFill>
                  <a:schemeClr val="tx1"/>
                </a:solidFill>
              </a:rPr>
              <a:t>Background of Telecommute</a:t>
            </a:r>
            <a:endParaRPr lang="en-US" sz="2800" dirty="0">
              <a:solidFill>
                <a:schemeClr val="tx1"/>
              </a:solidFill>
            </a:endParaRPr>
          </a:p>
          <a:p>
            <a:pPr>
              <a:lnSpc>
                <a:spcPct val="90000"/>
              </a:lnSpc>
              <a:buFont typeface="Wingdings" pitchFamily="2" charset="2"/>
              <a:buChar char="Ø"/>
            </a:pPr>
            <a:r>
              <a:rPr lang="en-US" altLang="en-US" sz="2800" kern="0" dirty="0" smtClean="0">
                <a:solidFill>
                  <a:schemeClr val="tx1"/>
                </a:solidFill>
              </a:rPr>
              <a:t> Data source and preliminary analyses </a:t>
            </a:r>
          </a:p>
          <a:p>
            <a:pPr>
              <a:lnSpc>
                <a:spcPct val="90000"/>
              </a:lnSpc>
              <a:buFont typeface="Wingdings" pitchFamily="2" charset="2"/>
              <a:buChar char="Ø"/>
            </a:pPr>
            <a:r>
              <a:rPr lang="en-US" altLang="en-US" sz="2800" kern="0" dirty="0" smtClean="0">
                <a:solidFill>
                  <a:schemeClr val="tx1"/>
                </a:solidFill>
              </a:rPr>
              <a:t> Work At Home </a:t>
            </a:r>
          </a:p>
          <a:p>
            <a:pPr>
              <a:lnSpc>
                <a:spcPct val="90000"/>
              </a:lnSpc>
              <a:buFont typeface="Wingdings" pitchFamily="2" charset="2"/>
              <a:buChar char="Ø"/>
            </a:pPr>
            <a:r>
              <a:rPr lang="en-US" altLang="en-US" sz="2800" kern="0" dirty="0" smtClean="0">
                <a:solidFill>
                  <a:schemeClr val="tx1"/>
                </a:solidFill>
              </a:rPr>
              <a:t> Telecommuting</a:t>
            </a:r>
          </a:p>
          <a:p>
            <a:pPr>
              <a:lnSpc>
                <a:spcPct val="90000"/>
              </a:lnSpc>
              <a:buFont typeface="Wingdings" pitchFamily="2" charset="2"/>
              <a:buChar char="Ø"/>
            </a:pPr>
            <a:r>
              <a:rPr lang="en-US" altLang="en-US" sz="2800" kern="0" dirty="0" smtClean="0">
                <a:solidFill>
                  <a:schemeClr val="tx1"/>
                </a:solidFill>
              </a:rPr>
              <a:t> Summary</a:t>
            </a:r>
          </a:p>
        </p:txBody>
      </p:sp>
      <p:sp>
        <p:nvSpPr>
          <p:cNvPr id="5" name="Title 1"/>
          <p:cNvSpPr txBox="1">
            <a:spLocks/>
          </p:cNvSpPr>
          <p:nvPr/>
        </p:nvSpPr>
        <p:spPr>
          <a:xfrm>
            <a:off x="462455" y="678776"/>
            <a:ext cx="8129752" cy="818548"/>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r>
              <a:rPr lang="en-US" sz="4800" kern="0" dirty="0" smtClean="0">
                <a:solidFill>
                  <a:schemeClr val="tx1"/>
                </a:solidFill>
              </a:rPr>
              <a:t>Outline</a:t>
            </a:r>
            <a:endParaRPr lang="en-US" sz="4800" kern="0" dirty="0">
              <a:solidFill>
                <a:schemeClr val="tx1"/>
              </a:solidFill>
            </a:endParaRPr>
          </a:p>
        </p:txBody>
      </p:sp>
    </p:spTree>
    <p:extLst>
      <p:ext uri="{BB962C8B-B14F-4D97-AF65-F5344CB8AC3E}">
        <p14:creationId xmlns:p14="http://schemas.microsoft.com/office/powerpoint/2010/main" val="364015045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69184" cy="584775"/>
          </a:xfrm>
          <a:prstGeom prst="rect">
            <a:avLst/>
          </a:prstGeom>
          <a:noFill/>
        </p:spPr>
        <p:txBody>
          <a:bodyPr wrap="none" rtlCol="0">
            <a:spAutoFit/>
          </a:bodyPr>
          <a:lstStyle/>
          <a:p>
            <a:r>
              <a:rPr lang="en-US" sz="3200" b="1" dirty="0" smtClean="0"/>
              <a:t>Summary </a:t>
            </a:r>
            <a:endParaRPr lang="en-US" sz="3200" b="1" dirty="0"/>
          </a:p>
        </p:txBody>
      </p:sp>
      <p:sp>
        <p:nvSpPr>
          <p:cNvPr id="3" name="Rectangle 2"/>
          <p:cNvSpPr/>
          <p:nvPr/>
        </p:nvSpPr>
        <p:spPr>
          <a:xfrm>
            <a:off x="236480" y="792878"/>
            <a:ext cx="8644759" cy="5909310"/>
          </a:xfrm>
          <a:prstGeom prst="rect">
            <a:avLst/>
          </a:prstGeom>
        </p:spPr>
        <p:txBody>
          <a:bodyPr wrap="square">
            <a:spAutoFit/>
          </a:bodyPr>
          <a:lstStyle/>
          <a:p>
            <a:pPr marL="285750" indent="-285750" algn="l">
              <a:buFont typeface="Arial" panose="020B0604020202020204" pitchFamily="34" charset="0"/>
              <a:buChar char="•"/>
            </a:pPr>
            <a:r>
              <a:rPr lang="en-US" sz="2400" dirty="0" smtClean="0"/>
              <a:t>Work at home and telecommuting are important TDM action that could reduce roadway congestion and GHG.</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Understanding </a:t>
            </a:r>
            <a:r>
              <a:rPr lang="en-US" sz="2400" dirty="0" smtClean="0"/>
              <a:t>key factors in WAH and telecommuting behavior</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smtClean="0"/>
              <a:t>Incorporation </a:t>
            </a:r>
            <a:r>
              <a:rPr lang="en-US" sz="2400" dirty="0"/>
              <a:t>in travel </a:t>
            </a:r>
            <a:r>
              <a:rPr lang="en-US" sz="2400" dirty="0" smtClean="0"/>
              <a:t>models: WAH  </a:t>
            </a:r>
            <a:endParaRPr lang="en-US" sz="2400" dirty="0"/>
          </a:p>
          <a:p>
            <a:pPr marL="285750" indent="-285750" algn="l">
              <a:buFont typeface="Arial" panose="020B0604020202020204" pitchFamily="34" charset="0"/>
              <a:buChar char="•"/>
            </a:pPr>
            <a:endParaRPr lang="en-US" sz="2400" dirty="0" smtClean="0"/>
          </a:p>
          <a:p>
            <a:pPr marL="285750" indent="-285750" algn="l">
              <a:buFont typeface="Arial" panose="020B0604020202020204" pitchFamily="34" charset="0"/>
              <a:buChar char="•"/>
            </a:pPr>
            <a:r>
              <a:rPr lang="en-US" sz="2400" dirty="0" smtClean="0"/>
              <a:t>Considers the supply dimension “ Option” of telecommute to analyze telecommuting behavior</a:t>
            </a:r>
          </a:p>
          <a:p>
            <a:pPr marL="285750" indent="-285750" algn="l">
              <a:buFont typeface="Arial" panose="020B0604020202020204" pitchFamily="34" charset="0"/>
              <a:buChar char="•"/>
            </a:pPr>
            <a:endParaRPr lang="en-US" sz="2400" dirty="0" smtClean="0"/>
          </a:p>
          <a:p>
            <a:pPr marL="285750" indent="-285750" algn="l">
              <a:buFont typeface="Arial" panose="020B0604020202020204" pitchFamily="34" charset="0"/>
              <a:buChar char="•"/>
            </a:pPr>
            <a:r>
              <a:rPr lang="en-US" sz="2400" dirty="0" smtClean="0"/>
              <a:t>Future </a:t>
            </a:r>
            <a:r>
              <a:rPr lang="en-US" sz="2400" dirty="0"/>
              <a:t>Enhancement</a:t>
            </a:r>
            <a:r>
              <a:rPr lang="en-US" sz="2400" dirty="0" smtClean="0"/>
              <a:t>: </a:t>
            </a:r>
          </a:p>
          <a:p>
            <a:pPr marL="742950" lvl="1" indent="-285750" algn="l">
              <a:buFont typeface="Arial" panose="020B0604020202020204" pitchFamily="34" charset="0"/>
              <a:buChar char="•"/>
            </a:pPr>
            <a:r>
              <a:rPr lang="en-US" sz="2400" dirty="0" smtClean="0"/>
              <a:t>More data and sample</a:t>
            </a:r>
          </a:p>
          <a:p>
            <a:pPr marL="742950" lvl="1" indent="-285750" algn="l">
              <a:buFont typeface="Arial" panose="020B0604020202020204" pitchFamily="34" charset="0"/>
              <a:buChar char="•"/>
            </a:pPr>
            <a:r>
              <a:rPr lang="en-US" sz="2400" dirty="0" smtClean="0"/>
              <a:t>Consider other factors: land use and technology</a:t>
            </a:r>
            <a:endParaRPr lang="en-US" sz="2400" dirty="0"/>
          </a:p>
          <a:p>
            <a:pPr marL="742950" lvl="1" indent="-285750" algn="l">
              <a:buFont typeface="Arial" panose="020B0604020202020204" pitchFamily="34" charset="0"/>
              <a:buChar char="•"/>
            </a:pPr>
            <a:r>
              <a:rPr lang="en-US" sz="2400" dirty="0"/>
              <a:t>Incorporation in travel models: </a:t>
            </a:r>
            <a:r>
              <a:rPr lang="en-US" sz="2400" dirty="0" smtClean="0"/>
              <a:t>Telecommuting </a:t>
            </a:r>
            <a:endParaRPr lang="en-US" sz="2400" dirty="0"/>
          </a:p>
          <a:p>
            <a:pPr algn="l"/>
            <a:endParaRPr lang="en-US" dirty="0" smtClean="0"/>
          </a:p>
        </p:txBody>
      </p:sp>
    </p:spTree>
    <p:extLst>
      <p:ext uri="{BB962C8B-B14F-4D97-AF65-F5344CB8AC3E}">
        <p14:creationId xmlns:p14="http://schemas.microsoft.com/office/powerpoint/2010/main" val="418538486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51945" y="819807"/>
            <a:ext cx="8229600" cy="3941379"/>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algn="ctr"/>
            <a:endParaRPr lang="en-US" sz="3600" kern="0" dirty="0" smtClean="0">
              <a:solidFill>
                <a:schemeClr val="tx1"/>
              </a:solidFill>
            </a:endParaRPr>
          </a:p>
          <a:p>
            <a:pPr marL="0" indent="0" algn="ctr">
              <a:buNone/>
            </a:pPr>
            <a:r>
              <a:rPr lang="en-US" sz="3600" kern="0" dirty="0" smtClean="0">
                <a:solidFill>
                  <a:schemeClr val="tx1"/>
                </a:solidFill>
              </a:rPr>
              <a:t>Thank you</a:t>
            </a:r>
          </a:p>
          <a:p>
            <a:pPr marL="0" indent="0" algn="ctr">
              <a:buNone/>
            </a:pPr>
            <a:r>
              <a:rPr lang="en-US" sz="3600" kern="0" dirty="0" smtClean="0">
                <a:solidFill>
                  <a:schemeClr val="tx1"/>
                </a:solidFill>
              </a:rPr>
              <a:t>Question?</a:t>
            </a:r>
          </a:p>
          <a:p>
            <a:pPr marL="0" indent="0" algn="ctr">
              <a:buNone/>
            </a:pPr>
            <a:endParaRPr lang="en-US" sz="3600" kern="0" dirty="0" smtClean="0">
              <a:solidFill>
                <a:schemeClr val="tx1"/>
              </a:solidFill>
            </a:endParaRPr>
          </a:p>
          <a:p>
            <a:pPr marL="0" indent="0" algn="ctr">
              <a:buNone/>
            </a:pPr>
            <a:r>
              <a:rPr lang="en-US" sz="2400" kern="0" dirty="0" smtClean="0">
                <a:solidFill>
                  <a:schemeClr val="tx1"/>
                </a:solidFill>
              </a:rPr>
              <a:t>Bayarmaa Aleksandr, aleksandr@scag.ca.gov</a:t>
            </a:r>
          </a:p>
          <a:p>
            <a:pPr marL="0" indent="0" algn="ctr">
              <a:buNone/>
            </a:pPr>
            <a:endParaRPr lang="en-US" kern="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00740"/>
            <a:ext cx="9144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4189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05993664"/>
              </p:ext>
            </p:extLst>
          </p:nvPr>
        </p:nvGraphicFramePr>
        <p:xfrm>
          <a:off x="246992" y="1187651"/>
          <a:ext cx="8602717" cy="518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299459" y="219461"/>
            <a:ext cx="8129752" cy="818548"/>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r>
              <a:rPr lang="en-US" kern="0" dirty="0" smtClean="0">
                <a:solidFill>
                  <a:schemeClr val="tx1"/>
                </a:solidFill>
              </a:rPr>
              <a:t>SCAG ABM</a:t>
            </a:r>
            <a:endParaRPr lang="en-US" kern="0" dirty="0">
              <a:solidFill>
                <a:schemeClr val="tx1"/>
              </a:solidFill>
            </a:endParaRPr>
          </a:p>
        </p:txBody>
      </p:sp>
      <p:sp>
        <p:nvSpPr>
          <p:cNvPr id="4" name="Rectangle 3"/>
          <p:cNvSpPr/>
          <p:nvPr/>
        </p:nvSpPr>
        <p:spPr>
          <a:xfrm>
            <a:off x="4447137" y="5068365"/>
            <a:ext cx="377026" cy="677108"/>
          </a:xfrm>
          <a:prstGeom prst="rect">
            <a:avLst/>
          </a:prstGeom>
        </p:spPr>
        <p:txBody>
          <a:bodyPr wrap="none">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  </a:t>
            </a:r>
            <a:endParaRPr lang="en-US" sz="2000" b="1" dirty="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86503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355" y="2284935"/>
            <a:ext cx="2958054" cy="707886"/>
          </a:xfrm>
          <a:prstGeom prst="rect">
            <a:avLst/>
          </a:prstGeom>
          <a:noFill/>
        </p:spPr>
        <p:txBody>
          <a:bodyPr wrap="none" rtlCol="0">
            <a:spAutoFit/>
          </a:bodyPr>
          <a:lstStyle/>
          <a:p>
            <a:r>
              <a:rPr lang="en-US" sz="4000" b="1" dirty="0" smtClean="0"/>
              <a:t>SCAG ABM</a:t>
            </a:r>
            <a:endParaRPr lang="en-US" sz="40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84"/>
            <a:ext cx="51414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1488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 y="1295400"/>
            <a:ext cx="4204138" cy="2414752"/>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marL="0" indent="0">
              <a:buNone/>
            </a:pPr>
            <a:r>
              <a:rPr lang="en-US" sz="1800" b="1" kern="0" dirty="0" smtClean="0">
                <a:solidFill>
                  <a:schemeClr val="tx1"/>
                </a:solidFill>
              </a:rPr>
              <a:t>Person types:</a:t>
            </a:r>
          </a:p>
          <a:p>
            <a:pPr lvl="1"/>
            <a:r>
              <a:rPr lang="en-US" sz="1800" kern="0" dirty="0" smtClean="0">
                <a:solidFill>
                  <a:schemeClr val="tx1"/>
                </a:solidFill>
              </a:rPr>
              <a:t>Worker</a:t>
            </a:r>
          </a:p>
          <a:p>
            <a:pPr lvl="1"/>
            <a:r>
              <a:rPr lang="en-US" sz="1800" kern="0" dirty="0" smtClean="0">
                <a:solidFill>
                  <a:schemeClr val="tx1"/>
                </a:solidFill>
              </a:rPr>
              <a:t>College student</a:t>
            </a:r>
          </a:p>
          <a:p>
            <a:pPr lvl="1"/>
            <a:r>
              <a:rPr lang="en-US" sz="1800" kern="0" dirty="0" smtClean="0">
                <a:solidFill>
                  <a:schemeClr val="tx1"/>
                </a:solidFill>
              </a:rPr>
              <a:t>High school Student </a:t>
            </a:r>
          </a:p>
          <a:p>
            <a:pPr lvl="1"/>
            <a:r>
              <a:rPr lang="en-US" sz="1800" kern="0" dirty="0" smtClean="0">
                <a:solidFill>
                  <a:schemeClr val="tx1"/>
                </a:solidFill>
              </a:rPr>
              <a:t>Adult non-worker</a:t>
            </a:r>
          </a:p>
          <a:p>
            <a:pPr lvl="1"/>
            <a:r>
              <a:rPr lang="en-US" sz="1800" kern="0" dirty="0" smtClean="0">
                <a:solidFill>
                  <a:schemeClr val="tx1"/>
                </a:solidFill>
              </a:rPr>
              <a:t>Children 6-15 years old</a:t>
            </a:r>
          </a:p>
          <a:p>
            <a:pPr lvl="1"/>
            <a:r>
              <a:rPr lang="en-US" sz="1800" kern="0" dirty="0" smtClean="0">
                <a:solidFill>
                  <a:schemeClr val="tx1"/>
                </a:solidFill>
              </a:rPr>
              <a:t>Children 0-5 years old</a:t>
            </a:r>
          </a:p>
        </p:txBody>
      </p:sp>
      <p:sp>
        <p:nvSpPr>
          <p:cNvPr id="3" name="Title 1"/>
          <p:cNvSpPr txBox="1">
            <a:spLocks/>
          </p:cNvSpPr>
          <p:nvPr/>
        </p:nvSpPr>
        <p:spPr>
          <a:xfrm>
            <a:off x="0" y="155429"/>
            <a:ext cx="4940150" cy="818548"/>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pPr algn="l"/>
            <a:r>
              <a:rPr lang="en-US" kern="0" dirty="0" smtClean="0">
                <a:solidFill>
                  <a:schemeClr val="tx1"/>
                </a:solidFill>
              </a:rPr>
              <a:t>Segmentation</a:t>
            </a:r>
            <a:endParaRPr lang="en-US" kern="0" dirty="0">
              <a:solidFill>
                <a:schemeClr val="tx1"/>
              </a:solidFill>
            </a:endParaRPr>
          </a:p>
        </p:txBody>
      </p:sp>
      <p:sp>
        <p:nvSpPr>
          <p:cNvPr id="6" name="Content Placeholder 3"/>
          <p:cNvSpPr txBox="1">
            <a:spLocks/>
          </p:cNvSpPr>
          <p:nvPr/>
        </p:nvSpPr>
        <p:spPr>
          <a:xfrm>
            <a:off x="3339860" y="1281146"/>
            <a:ext cx="3967162" cy="4114800"/>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marL="0" indent="0">
              <a:buNone/>
            </a:pPr>
            <a:r>
              <a:rPr lang="en-US" sz="2000" b="1" kern="0" dirty="0" smtClean="0">
                <a:solidFill>
                  <a:schemeClr val="tx1"/>
                </a:solidFill>
              </a:rPr>
              <a:t>Activity types:</a:t>
            </a:r>
          </a:p>
          <a:p>
            <a:pPr lvl="1"/>
            <a:r>
              <a:rPr lang="en-US" sz="2000" kern="0" dirty="0" smtClean="0">
                <a:solidFill>
                  <a:schemeClr val="tx1"/>
                </a:solidFill>
              </a:rPr>
              <a:t>Work</a:t>
            </a:r>
          </a:p>
          <a:p>
            <a:pPr lvl="1"/>
            <a:r>
              <a:rPr lang="en-US" sz="2000" kern="0" dirty="0" smtClean="0">
                <a:solidFill>
                  <a:schemeClr val="tx1"/>
                </a:solidFill>
              </a:rPr>
              <a:t>School/College</a:t>
            </a:r>
          </a:p>
          <a:p>
            <a:pPr lvl="1"/>
            <a:r>
              <a:rPr lang="en-US" sz="2000" kern="0" dirty="0" smtClean="0">
                <a:solidFill>
                  <a:schemeClr val="tx1"/>
                </a:solidFill>
              </a:rPr>
              <a:t>Escort</a:t>
            </a:r>
          </a:p>
          <a:p>
            <a:pPr lvl="1"/>
            <a:r>
              <a:rPr lang="en-US" sz="2000" kern="0" dirty="0" smtClean="0">
                <a:solidFill>
                  <a:schemeClr val="tx1"/>
                </a:solidFill>
              </a:rPr>
              <a:t>Shopping</a:t>
            </a:r>
          </a:p>
          <a:p>
            <a:pPr lvl="1"/>
            <a:r>
              <a:rPr lang="en-US" sz="2000" kern="0" dirty="0" smtClean="0">
                <a:solidFill>
                  <a:schemeClr val="tx1"/>
                </a:solidFill>
              </a:rPr>
              <a:t>Maintenance</a:t>
            </a:r>
          </a:p>
          <a:p>
            <a:pPr lvl="1"/>
            <a:r>
              <a:rPr lang="en-US" sz="2000" kern="0" dirty="0" smtClean="0">
                <a:solidFill>
                  <a:schemeClr val="tx1"/>
                </a:solidFill>
              </a:rPr>
              <a:t>Social</a:t>
            </a:r>
          </a:p>
          <a:p>
            <a:pPr lvl="1"/>
            <a:r>
              <a:rPr lang="en-US" sz="2000" kern="0" dirty="0" smtClean="0">
                <a:solidFill>
                  <a:schemeClr val="tx1"/>
                </a:solidFill>
              </a:rPr>
              <a:t>Entertainment</a:t>
            </a:r>
          </a:p>
          <a:p>
            <a:pPr lvl="1"/>
            <a:r>
              <a:rPr lang="en-US" sz="2000" kern="0" dirty="0" smtClean="0">
                <a:solidFill>
                  <a:schemeClr val="tx1"/>
                </a:solidFill>
              </a:rPr>
              <a:t>Visiting family and friend</a:t>
            </a:r>
          </a:p>
          <a:p>
            <a:pPr lvl="1"/>
            <a:r>
              <a:rPr lang="en-US" sz="2000" kern="0" dirty="0" smtClean="0">
                <a:solidFill>
                  <a:schemeClr val="tx1"/>
                </a:solidFill>
              </a:rPr>
              <a:t>Active recreation</a:t>
            </a:r>
          </a:p>
          <a:p>
            <a:pPr lvl="1"/>
            <a:r>
              <a:rPr lang="en-US" sz="2000" kern="0" dirty="0" smtClean="0">
                <a:solidFill>
                  <a:schemeClr val="tx1"/>
                </a:solidFill>
              </a:rPr>
              <a:t>Eating out</a:t>
            </a:r>
          </a:p>
          <a:p>
            <a:pPr lvl="1"/>
            <a:r>
              <a:rPr lang="en-US" sz="2000" kern="0" dirty="0" smtClean="0">
                <a:solidFill>
                  <a:schemeClr val="tx1"/>
                </a:solidFill>
              </a:rPr>
              <a:t>Work related</a:t>
            </a:r>
          </a:p>
          <a:p>
            <a:pPr lvl="1"/>
            <a:r>
              <a:rPr lang="en-US" sz="2000" kern="0" dirty="0" smtClean="0">
                <a:solidFill>
                  <a:schemeClr val="tx1"/>
                </a:solidFill>
              </a:rPr>
              <a:t>Other</a:t>
            </a:r>
            <a:endParaRPr lang="en-US" sz="2000" kern="0" dirty="0">
              <a:solidFill>
                <a:schemeClr val="tx1"/>
              </a:solidFill>
            </a:endParaRPr>
          </a:p>
        </p:txBody>
      </p:sp>
      <p:grpSp>
        <p:nvGrpSpPr>
          <p:cNvPr id="7" name="Group 6"/>
          <p:cNvGrpSpPr/>
          <p:nvPr/>
        </p:nvGrpSpPr>
        <p:grpSpPr>
          <a:xfrm>
            <a:off x="5877277" y="111835"/>
            <a:ext cx="3239814" cy="4070442"/>
            <a:chOff x="4495800" y="1539925"/>
            <a:chExt cx="4560778" cy="499093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5300" y="1539925"/>
              <a:ext cx="2112393" cy="12726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355" y="1593378"/>
              <a:ext cx="1699223" cy="11657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399" y="3124200"/>
              <a:ext cx="2056415" cy="137040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4853403"/>
              <a:ext cx="2012693" cy="151392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6318" y="4815871"/>
              <a:ext cx="1714993" cy="1714993"/>
            </a:xfrm>
            <a:prstGeom prst="rect">
              <a:avLst/>
            </a:prstGeom>
          </p:spPr>
        </p:pic>
      </p:grpSp>
    </p:spTree>
    <p:extLst>
      <p:ext uri="{BB962C8B-B14F-4D97-AF65-F5344CB8AC3E}">
        <p14:creationId xmlns:p14="http://schemas.microsoft.com/office/powerpoint/2010/main" val="93660146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D6B19C"/>
            </a:gs>
            <a:gs pos="19000">
              <a:srgbClr val="D49E6C"/>
            </a:gs>
            <a:gs pos="70000">
              <a:srgbClr val="A65528"/>
            </a:gs>
            <a:gs pos="100000">
              <a:srgbClr val="66301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931" y="115613"/>
            <a:ext cx="8035159" cy="881610"/>
          </a:xfrm>
        </p:spPr>
        <p:txBody>
          <a:bodyPr/>
          <a:lstStyle/>
          <a:p>
            <a:r>
              <a:rPr lang="en-US" dirty="0" smtClean="0"/>
              <a:t>Spatial resolution</a:t>
            </a:r>
            <a:endParaRPr lang="en-US" dirty="0"/>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303" y="1078759"/>
            <a:ext cx="6813550" cy="526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45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31664" y="1174531"/>
            <a:ext cx="8229601" cy="5105400"/>
          </a:xfrm>
          <a:prstGeom prst="rect">
            <a:avLst/>
          </a:prstGeom>
        </p:spPr>
        <p:txBody>
          <a:bodyPr/>
          <a:lst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bg1"/>
                </a:solidFill>
                <a:latin typeface="+mn-lt"/>
              </a:defRPr>
            </a:lvl9pPr>
          </a:lstStyle>
          <a:p>
            <a:pPr>
              <a:buFont typeface="Wingdings" panose="05000000000000000000" pitchFamily="2" charset="2"/>
              <a:buChar char="Ø"/>
            </a:pPr>
            <a:r>
              <a:rPr lang="en-US" sz="2400" kern="0" dirty="0" smtClean="0">
                <a:solidFill>
                  <a:schemeClr val="tx1"/>
                </a:solidFill>
              </a:rPr>
              <a:t>Five time periods used for skimming and assignment</a:t>
            </a:r>
          </a:p>
          <a:p>
            <a:pPr lvl="1"/>
            <a:r>
              <a:rPr lang="en-US" sz="2400" kern="0" dirty="0" smtClean="0">
                <a:solidFill>
                  <a:schemeClr val="tx1"/>
                </a:solidFill>
              </a:rPr>
              <a:t>AM Peak (6:00 AM to 9:00 AM)</a:t>
            </a:r>
          </a:p>
          <a:p>
            <a:pPr lvl="1"/>
            <a:r>
              <a:rPr lang="en-US" sz="2400" kern="0" dirty="0" smtClean="0">
                <a:solidFill>
                  <a:schemeClr val="tx1"/>
                </a:solidFill>
              </a:rPr>
              <a:t>Midday (9:00 AM to 3:00 PM)</a:t>
            </a:r>
          </a:p>
          <a:p>
            <a:pPr lvl="1"/>
            <a:r>
              <a:rPr lang="en-US" sz="2400" kern="0" dirty="0" smtClean="0">
                <a:solidFill>
                  <a:schemeClr val="tx1"/>
                </a:solidFill>
              </a:rPr>
              <a:t>PM Peak (3:00 PM to 7:00 PM)</a:t>
            </a:r>
          </a:p>
          <a:p>
            <a:pPr lvl="1"/>
            <a:r>
              <a:rPr lang="en-US" sz="2400" kern="0" dirty="0" smtClean="0">
                <a:solidFill>
                  <a:schemeClr val="tx1"/>
                </a:solidFill>
              </a:rPr>
              <a:t>Evening (7:00 PM to 10:00 PM)</a:t>
            </a:r>
          </a:p>
          <a:p>
            <a:pPr lvl="1"/>
            <a:r>
              <a:rPr lang="en-US" sz="2400" kern="0" dirty="0" smtClean="0">
                <a:solidFill>
                  <a:schemeClr val="tx1"/>
                </a:solidFill>
              </a:rPr>
              <a:t>Night (10:00 PM to 6:00 AM)</a:t>
            </a:r>
          </a:p>
          <a:p>
            <a:pPr marL="457200" lvl="1" indent="0">
              <a:buFont typeface="Wingdings" pitchFamily="2" charset="2"/>
              <a:buNone/>
            </a:pPr>
            <a:endParaRPr lang="en-US" sz="2400" kern="0" dirty="0" smtClean="0">
              <a:solidFill>
                <a:schemeClr val="tx1"/>
              </a:solidFill>
            </a:endParaRPr>
          </a:p>
          <a:p>
            <a:pPr>
              <a:buFont typeface="Wingdings" panose="05000000000000000000" pitchFamily="2" charset="2"/>
              <a:buChar char="Ø"/>
            </a:pPr>
            <a:r>
              <a:rPr lang="en-US" sz="2400" kern="0" dirty="0" smtClean="0">
                <a:solidFill>
                  <a:schemeClr val="tx1"/>
                </a:solidFill>
              </a:rPr>
              <a:t>15-minute and 30-minute resolution for scheduling primary activity of a tour, extended to continuous</a:t>
            </a:r>
          </a:p>
          <a:p>
            <a:pPr marL="0" indent="0">
              <a:buFont typeface="Wingdings" pitchFamily="2" charset="2"/>
              <a:buNone/>
            </a:pPr>
            <a:endParaRPr lang="en-US" sz="2400" kern="0" dirty="0" smtClean="0">
              <a:solidFill>
                <a:schemeClr val="tx1"/>
              </a:solidFill>
            </a:endParaRPr>
          </a:p>
          <a:p>
            <a:pPr>
              <a:buFont typeface="Wingdings" panose="05000000000000000000" pitchFamily="2" charset="2"/>
              <a:buChar char="Ø"/>
            </a:pPr>
            <a:r>
              <a:rPr lang="en-US" sz="2400" kern="0" dirty="0" smtClean="0">
                <a:solidFill>
                  <a:schemeClr val="tx1"/>
                </a:solidFill>
              </a:rPr>
              <a:t>Continuous for scheduling all other activities</a:t>
            </a:r>
          </a:p>
        </p:txBody>
      </p:sp>
      <p:sp>
        <p:nvSpPr>
          <p:cNvPr id="14" name="Title 1"/>
          <p:cNvSpPr txBox="1">
            <a:spLocks/>
          </p:cNvSpPr>
          <p:nvPr/>
        </p:nvSpPr>
        <p:spPr>
          <a:xfrm>
            <a:off x="320565" y="328559"/>
            <a:ext cx="8229600" cy="1143000"/>
          </a:xfrm>
          <a:prstGeom prst="rect">
            <a:avLst/>
          </a:prstGeom>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fontAlgn="base">
              <a:spcBef>
                <a:spcPct val="0"/>
              </a:spcBef>
              <a:spcAft>
                <a:spcPct val="0"/>
              </a:spcAft>
              <a:defRPr sz="4400" b="1">
                <a:solidFill>
                  <a:schemeClr val="bg1"/>
                </a:solidFill>
                <a:latin typeface="Arial" pitchFamily="34" charset="0"/>
              </a:defRPr>
            </a:lvl6pPr>
            <a:lvl7pPr marL="914400" algn="ctr" rtl="0" fontAlgn="base">
              <a:spcBef>
                <a:spcPct val="0"/>
              </a:spcBef>
              <a:spcAft>
                <a:spcPct val="0"/>
              </a:spcAft>
              <a:defRPr sz="4400" b="1">
                <a:solidFill>
                  <a:schemeClr val="bg1"/>
                </a:solidFill>
                <a:latin typeface="Arial" pitchFamily="34" charset="0"/>
              </a:defRPr>
            </a:lvl7pPr>
            <a:lvl8pPr marL="1371600" algn="ctr" rtl="0" fontAlgn="base">
              <a:spcBef>
                <a:spcPct val="0"/>
              </a:spcBef>
              <a:spcAft>
                <a:spcPct val="0"/>
              </a:spcAft>
              <a:defRPr sz="4400" b="1">
                <a:solidFill>
                  <a:schemeClr val="bg1"/>
                </a:solidFill>
                <a:latin typeface="Arial" pitchFamily="34" charset="0"/>
              </a:defRPr>
            </a:lvl8pPr>
            <a:lvl9pPr marL="1828800" algn="ctr" rtl="0" fontAlgn="base">
              <a:spcBef>
                <a:spcPct val="0"/>
              </a:spcBef>
              <a:spcAft>
                <a:spcPct val="0"/>
              </a:spcAft>
              <a:defRPr sz="4400" b="1">
                <a:solidFill>
                  <a:schemeClr val="bg1"/>
                </a:solidFill>
                <a:latin typeface="Arial" pitchFamily="34" charset="0"/>
              </a:defRPr>
            </a:lvl9pPr>
          </a:lstStyle>
          <a:p>
            <a:r>
              <a:rPr lang="en-US" sz="3200" kern="0" dirty="0" smtClean="0">
                <a:solidFill>
                  <a:schemeClr val="tx1"/>
                </a:solidFill>
              </a:rPr>
              <a:t>Temporal resolution</a:t>
            </a:r>
            <a:endParaRPr lang="en-US" sz="3200" kern="0" dirty="0">
              <a:solidFill>
                <a:schemeClr val="tx1"/>
              </a:solidFill>
            </a:endParaRPr>
          </a:p>
        </p:txBody>
      </p:sp>
    </p:spTree>
    <p:extLst>
      <p:ext uri="{BB962C8B-B14F-4D97-AF65-F5344CB8AC3E}">
        <p14:creationId xmlns:p14="http://schemas.microsoft.com/office/powerpoint/2010/main" val="279849547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726" y="225754"/>
            <a:ext cx="8238346" cy="646331"/>
          </a:xfrm>
          <a:prstGeom prst="rect">
            <a:avLst/>
          </a:prstGeom>
          <a:noFill/>
        </p:spPr>
        <p:txBody>
          <a:bodyPr wrap="none" rtlCol="0">
            <a:spAutoFit/>
          </a:bodyPr>
          <a:lstStyle/>
          <a:p>
            <a:r>
              <a:rPr lang="en-US" sz="3600" b="1" dirty="0"/>
              <a:t>Time-varying Accessibility Measures</a:t>
            </a:r>
          </a:p>
        </p:txBody>
      </p:sp>
      <p:pic>
        <p:nvPicPr>
          <p:cNvPr id="3"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4607" y="1209137"/>
            <a:ext cx="8563429" cy="4866333"/>
          </a:xfrm>
          <a:prstGeom prst="rect">
            <a:avLst/>
          </a:prstGeom>
          <a:solidFill>
            <a:srgbClr val="CC6600">
              <a:alpha val="92000"/>
            </a:srgbClr>
          </a:solidFill>
          <a:ln>
            <a:noFill/>
          </a:ln>
          <a:extLst/>
        </p:spPr>
      </p:pic>
    </p:spTree>
    <p:extLst>
      <p:ext uri="{BB962C8B-B14F-4D97-AF65-F5344CB8AC3E}">
        <p14:creationId xmlns:p14="http://schemas.microsoft.com/office/powerpoint/2010/main" val="30434382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099" y="315287"/>
            <a:ext cx="7203640" cy="590931"/>
          </a:xfrm>
          <a:prstGeom prst="rect">
            <a:avLst/>
          </a:prstGeom>
        </p:spPr>
        <p:txBody>
          <a:bodyPr wrap="none">
            <a:spAutoFit/>
          </a:bodyPr>
          <a:lstStyle/>
          <a:p>
            <a:pPr lvl="0">
              <a:lnSpc>
                <a:spcPct val="90000"/>
              </a:lnSpc>
            </a:pPr>
            <a:r>
              <a:rPr lang="en-US" sz="3600" b="1" dirty="0"/>
              <a:t>Background of </a:t>
            </a:r>
            <a:r>
              <a:rPr lang="en-US" sz="3600" b="1" dirty="0" smtClean="0"/>
              <a:t>Telecommuting</a:t>
            </a:r>
            <a:endParaRPr lang="en-US" sz="3600" b="1" dirty="0"/>
          </a:p>
        </p:txBody>
      </p:sp>
      <p:sp>
        <p:nvSpPr>
          <p:cNvPr id="3" name="Rectangle 2"/>
          <p:cNvSpPr/>
          <p:nvPr/>
        </p:nvSpPr>
        <p:spPr>
          <a:xfrm>
            <a:off x="299544" y="1232039"/>
            <a:ext cx="8602718" cy="5016758"/>
          </a:xfrm>
          <a:prstGeom prst="rect">
            <a:avLst/>
          </a:prstGeom>
        </p:spPr>
        <p:txBody>
          <a:bodyPr wrap="square">
            <a:spAutoFit/>
          </a:bodyPr>
          <a:lstStyle/>
          <a:p>
            <a:pPr marL="285750" indent="-285750" algn="just">
              <a:buFont typeface="Wingdings" panose="05000000000000000000" pitchFamily="2" charset="2"/>
              <a:buChar char="q"/>
            </a:pPr>
            <a:r>
              <a:rPr lang="en-US" sz="1600" i="1" dirty="0" smtClean="0"/>
              <a:t>Telecommuting</a:t>
            </a:r>
            <a:r>
              <a:rPr lang="en-US" sz="1600" dirty="0" smtClean="0"/>
              <a:t> </a:t>
            </a:r>
            <a:r>
              <a:rPr lang="en-US" sz="1600" dirty="0"/>
              <a:t>is continuing to very rapidly develop as a normal way of working in the United States (U.S) and elsewhere </a:t>
            </a:r>
            <a:r>
              <a:rPr lang="en-US" sz="1600" dirty="0">
                <a:solidFill>
                  <a:schemeClr val="bg1">
                    <a:lumMod val="50000"/>
                  </a:schemeClr>
                </a:solidFill>
              </a:rPr>
              <a:t>(e.g. </a:t>
            </a:r>
            <a:r>
              <a:rPr lang="en-GB" sz="1600" dirty="0">
                <a:solidFill>
                  <a:schemeClr val="bg1">
                    <a:lumMod val="50000"/>
                  </a:schemeClr>
                </a:solidFill>
              </a:rPr>
              <a:t>Salomon, 1986; </a:t>
            </a:r>
            <a:r>
              <a:rPr lang="en-GB" sz="1600" dirty="0" err="1">
                <a:solidFill>
                  <a:schemeClr val="bg1">
                    <a:lumMod val="50000"/>
                  </a:schemeClr>
                </a:solidFill>
              </a:rPr>
              <a:t>Mokhtarian</a:t>
            </a:r>
            <a:r>
              <a:rPr lang="en-GB" sz="1600" dirty="0">
                <a:solidFill>
                  <a:schemeClr val="bg1">
                    <a:lumMod val="50000"/>
                  </a:schemeClr>
                </a:solidFill>
              </a:rPr>
              <a:t>, </a:t>
            </a:r>
            <a:r>
              <a:rPr lang="en-US" sz="1600" dirty="0">
                <a:solidFill>
                  <a:schemeClr val="bg1">
                    <a:lumMod val="50000"/>
                  </a:schemeClr>
                </a:solidFill>
              </a:rPr>
              <a:t>1991; </a:t>
            </a:r>
            <a:r>
              <a:rPr lang="en-US" sz="1600" dirty="0" err="1">
                <a:solidFill>
                  <a:schemeClr val="bg1">
                    <a:lumMod val="50000"/>
                  </a:schemeClr>
                </a:solidFill>
              </a:rPr>
              <a:t>Pendyala</a:t>
            </a:r>
            <a:r>
              <a:rPr lang="en-US" sz="1600" dirty="0">
                <a:solidFill>
                  <a:schemeClr val="bg1">
                    <a:lumMod val="50000"/>
                  </a:schemeClr>
                </a:solidFill>
              </a:rPr>
              <a:t> et al. 1991; Koenig et al. 1996; </a:t>
            </a:r>
            <a:r>
              <a:rPr lang="en-US" sz="1600" dirty="0" err="1">
                <a:solidFill>
                  <a:schemeClr val="bg1">
                    <a:lumMod val="50000"/>
                  </a:schemeClr>
                </a:solidFill>
              </a:rPr>
              <a:t>Hjorthol</a:t>
            </a:r>
            <a:r>
              <a:rPr lang="en-US" sz="1600" dirty="0">
                <a:solidFill>
                  <a:schemeClr val="bg1">
                    <a:lumMod val="50000"/>
                  </a:schemeClr>
                </a:solidFill>
              </a:rPr>
              <a:t> and </a:t>
            </a:r>
            <a:r>
              <a:rPr lang="en-US" sz="1600" dirty="0" err="1">
                <a:solidFill>
                  <a:schemeClr val="bg1">
                    <a:lumMod val="50000"/>
                  </a:schemeClr>
                </a:solidFill>
              </a:rPr>
              <a:t>Nossum</a:t>
            </a:r>
            <a:r>
              <a:rPr lang="en-US" sz="1600" dirty="0">
                <a:solidFill>
                  <a:schemeClr val="bg1">
                    <a:lumMod val="50000"/>
                  </a:schemeClr>
                </a:solidFill>
              </a:rPr>
              <a:t>, 2008</a:t>
            </a:r>
            <a:r>
              <a:rPr lang="en-US" sz="1600" dirty="0" smtClean="0">
                <a:solidFill>
                  <a:schemeClr val="bg1">
                    <a:lumMod val="50000"/>
                  </a:schemeClr>
                </a:solidFill>
              </a:rPr>
              <a:t>)</a:t>
            </a:r>
          </a:p>
          <a:p>
            <a:pPr marL="285750" indent="-285750" algn="just">
              <a:buFont typeface="Wingdings" panose="05000000000000000000" pitchFamily="2" charset="2"/>
              <a:buChar char="q"/>
            </a:pPr>
            <a:endParaRPr lang="en-US" sz="1600" dirty="0"/>
          </a:p>
          <a:p>
            <a:pPr marL="285750" indent="-285750" algn="just">
              <a:buFont typeface="Wingdings" panose="05000000000000000000" pitchFamily="2" charset="2"/>
              <a:buChar char="q"/>
            </a:pPr>
            <a:r>
              <a:rPr lang="en-US" sz="1600" dirty="0" smtClean="0"/>
              <a:t>An </a:t>
            </a:r>
            <a:r>
              <a:rPr lang="en-US" sz="1600" dirty="0"/>
              <a:t>important Travel Demand Management (TDM) action that could reduce roadway congestion and Greenhouse Gases (GHG) emissions, and thus saving energy and improving air quality in the </a:t>
            </a:r>
            <a:r>
              <a:rPr lang="en-US" sz="1600" dirty="0" smtClean="0"/>
              <a:t>region </a:t>
            </a:r>
            <a:r>
              <a:rPr lang="en-US" sz="1600" dirty="0">
                <a:solidFill>
                  <a:schemeClr val="bg1">
                    <a:lumMod val="50000"/>
                  </a:schemeClr>
                </a:solidFill>
              </a:rPr>
              <a:t>(</a:t>
            </a:r>
            <a:r>
              <a:rPr lang="en-US" sz="1600" dirty="0" err="1">
                <a:solidFill>
                  <a:schemeClr val="bg1">
                    <a:lumMod val="50000"/>
                  </a:schemeClr>
                </a:solidFill>
              </a:rPr>
              <a:t>Nilles</a:t>
            </a:r>
            <a:r>
              <a:rPr lang="en-US" sz="1600" dirty="0">
                <a:solidFill>
                  <a:schemeClr val="bg1">
                    <a:lumMod val="50000"/>
                  </a:schemeClr>
                </a:solidFill>
              </a:rPr>
              <a:t>, et al., 1976</a:t>
            </a:r>
            <a:r>
              <a:rPr lang="en-US" sz="1600" dirty="0" smtClean="0">
                <a:solidFill>
                  <a:schemeClr val="bg1">
                    <a:lumMod val="50000"/>
                  </a:schemeClr>
                </a:solidFill>
              </a:rPr>
              <a:t>)</a:t>
            </a:r>
          </a:p>
          <a:p>
            <a:pPr marL="285750" indent="-285750" algn="just">
              <a:buFont typeface="Wingdings" panose="05000000000000000000" pitchFamily="2" charset="2"/>
              <a:buChar char="q"/>
            </a:pPr>
            <a:endParaRPr lang="en-US" sz="1600" dirty="0"/>
          </a:p>
          <a:p>
            <a:pPr marL="285750" indent="-285750" algn="just">
              <a:buFont typeface="Wingdings" panose="05000000000000000000" pitchFamily="2" charset="2"/>
              <a:buChar char="q"/>
            </a:pPr>
            <a:r>
              <a:rPr lang="en-US" sz="1600" dirty="0"/>
              <a:t>The actual amount and impact of telecommuting in any particular region, however, will depend on particular travel demand measures in place and other aspects such as local condition and local transportation and land use </a:t>
            </a:r>
            <a:r>
              <a:rPr lang="en-US" sz="1600" dirty="0" smtClean="0"/>
              <a:t>environment</a:t>
            </a:r>
            <a:endParaRPr lang="en-US" sz="1600" dirty="0"/>
          </a:p>
          <a:p>
            <a:pPr marL="285750" indent="-285750" algn="just">
              <a:buFont typeface="Wingdings" panose="05000000000000000000" pitchFamily="2" charset="2"/>
              <a:buChar char="q"/>
            </a:pPr>
            <a:endParaRPr lang="en-US" sz="1600" dirty="0" smtClean="0"/>
          </a:p>
          <a:p>
            <a:pPr marL="285750" indent="-285750" algn="just">
              <a:buFont typeface="Wingdings" panose="05000000000000000000" pitchFamily="2" charset="2"/>
              <a:buChar char="q"/>
            </a:pPr>
            <a:r>
              <a:rPr lang="en-US" sz="1600" dirty="0" smtClean="0"/>
              <a:t>Interactions </a:t>
            </a:r>
            <a:r>
              <a:rPr lang="en-US" sz="1600" dirty="0"/>
              <a:t>between transportation systems and telecommunications </a:t>
            </a:r>
            <a:r>
              <a:rPr lang="en-US" sz="1600" dirty="0" smtClean="0"/>
              <a:t>applications</a:t>
            </a:r>
          </a:p>
          <a:p>
            <a:pPr marL="742950" lvl="1" indent="-285750" algn="just">
              <a:buFont typeface="Wingdings" panose="05000000000000000000" pitchFamily="2" charset="2"/>
              <a:buChar char="q"/>
            </a:pPr>
            <a:r>
              <a:rPr lang="en-GB" sz="1600" i="1" dirty="0"/>
              <a:t>Substitution</a:t>
            </a:r>
            <a:r>
              <a:rPr lang="en-GB" sz="1600" dirty="0"/>
              <a:t>-</a:t>
            </a:r>
            <a:r>
              <a:rPr lang="en-US" sz="1600" dirty="0"/>
              <a:t> assumes that some demand for travel will be replaced by </a:t>
            </a:r>
            <a:r>
              <a:rPr lang="en-US" sz="1600" dirty="0" smtClean="0"/>
              <a:t>telecommunications</a:t>
            </a:r>
          </a:p>
          <a:p>
            <a:pPr marL="742950" lvl="1" indent="-285750" algn="just">
              <a:buFont typeface="Wingdings" panose="05000000000000000000" pitchFamily="2" charset="2"/>
              <a:buChar char="q"/>
            </a:pPr>
            <a:r>
              <a:rPr lang="en-GB" sz="1600" i="1" dirty="0" smtClean="0"/>
              <a:t>Modification</a:t>
            </a:r>
            <a:r>
              <a:rPr lang="en-GB" sz="1600" dirty="0" smtClean="0"/>
              <a:t> </a:t>
            </a:r>
            <a:r>
              <a:rPr lang="en-GB" sz="1600" dirty="0"/>
              <a:t>- </a:t>
            </a:r>
            <a:r>
              <a:rPr lang="en-US" sz="1600" dirty="0"/>
              <a:t>telecommunications technology to increase the use of transportation </a:t>
            </a:r>
            <a:r>
              <a:rPr lang="en-US" sz="1600" dirty="0" smtClean="0"/>
              <a:t>systems (</a:t>
            </a:r>
            <a:r>
              <a:rPr lang="en-GB" sz="1600" dirty="0" smtClean="0"/>
              <a:t>a </a:t>
            </a:r>
            <a:r>
              <a:rPr lang="en-GB" sz="1600" dirty="0"/>
              <a:t>shift in timing, location, linking and trip </a:t>
            </a:r>
            <a:r>
              <a:rPr lang="en-GB" sz="1600" dirty="0" smtClean="0"/>
              <a:t>chaining)</a:t>
            </a:r>
          </a:p>
          <a:p>
            <a:pPr marL="742950" lvl="1" indent="-285750" algn="just">
              <a:buFont typeface="Wingdings" panose="05000000000000000000" pitchFamily="2" charset="2"/>
              <a:buChar char="q"/>
            </a:pPr>
            <a:r>
              <a:rPr lang="en-US" sz="1600" i="1" dirty="0" smtClean="0"/>
              <a:t>Complementarity</a:t>
            </a:r>
            <a:r>
              <a:rPr lang="en-US" sz="1600" dirty="0" smtClean="0"/>
              <a:t>-</a:t>
            </a:r>
            <a:r>
              <a:rPr lang="en-US" sz="1600" dirty="0"/>
              <a:t>refers to the situation where both transportation and telecommunications systems will enhance the efficiency of each other </a:t>
            </a:r>
            <a:endParaRPr lang="en-US" sz="1600" dirty="0" smtClean="0"/>
          </a:p>
          <a:p>
            <a:pPr marL="742950" lvl="1" indent="-285750" algn="just">
              <a:buFont typeface="Wingdings" panose="05000000000000000000" pitchFamily="2" charset="2"/>
              <a:buChar char="q"/>
            </a:pPr>
            <a:r>
              <a:rPr lang="en-US" sz="1600" i="1" dirty="0" smtClean="0"/>
              <a:t>Neutrality</a:t>
            </a:r>
            <a:r>
              <a:rPr lang="en-US" sz="1600" dirty="0" smtClean="0"/>
              <a:t>- telecommunication </a:t>
            </a:r>
            <a:r>
              <a:rPr lang="en-US" sz="1600" dirty="0"/>
              <a:t>has  no foreseeable effect on trip </a:t>
            </a:r>
            <a:r>
              <a:rPr lang="en-US" sz="1600" dirty="0" smtClean="0"/>
              <a:t>making</a:t>
            </a:r>
            <a:endParaRPr lang="en-US" dirty="0"/>
          </a:p>
        </p:txBody>
      </p:sp>
    </p:spTree>
    <p:extLst>
      <p:ext uri="{BB962C8B-B14F-4D97-AF65-F5344CB8AC3E}">
        <p14:creationId xmlns:p14="http://schemas.microsoft.com/office/powerpoint/2010/main" val="1951644048"/>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Presentatio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1_Presentation">
      <a:majorFont>
        <a:latin typeface=""/>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atio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1_Presentation">
      <a:majorFont>
        <a:latin typeface=""/>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14420</TotalTime>
  <Words>1278</Words>
  <Application>Microsoft Office PowerPoint</Application>
  <PresentationFormat>On-screen Show (4:3)</PresentationFormat>
  <Paragraphs>364</Paragraphs>
  <Slides>21</Slides>
  <Notes>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Default Design</vt:lpstr>
      <vt:lpstr>9_Presentation</vt:lpstr>
      <vt:lpstr>1_Default Design</vt:lpstr>
      <vt:lpstr>1_Presentation</vt:lpstr>
      <vt:lpstr>7_Default Design</vt:lpstr>
      <vt:lpstr>PowerPoint Presentation</vt:lpstr>
      <vt:lpstr>PowerPoint Presentation</vt:lpstr>
      <vt:lpstr>PowerPoint Presentation</vt:lpstr>
      <vt:lpstr>PowerPoint Presentation</vt:lpstr>
      <vt:lpstr>PowerPoint Presentation</vt:lpstr>
      <vt:lpstr>Spatial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tenden</dc:creator>
  <cp:lastModifiedBy>Laptop Logon</cp:lastModifiedBy>
  <cp:revision>622</cp:revision>
  <cp:lastPrinted>2012-02-07T17:08:30Z</cp:lastPrinted>
  <dcterms:created xsi:type="dcterms:W3CDTF">2005-10-10T23:27:01Z</dcterms:created>
  <dcterms:modified xsi:type="dcterms:W3CDTF">2015-05-17T22:07:38Z</dcterms:modified>
</cp:coreProperties>
</file>