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565" r:id="rId2"/>
    <p:sldId id="566" r:id="rId3"/>
    <p:sldId id="330" r:id="rId4"/>
    <p:sldId id="353" r:id="rId5"/>
    <p:sldId id="567" r:id="rId6"/>
    <p:sldId id="397" r:id="rId7"/>
    <p:sldId id="371" r:id="rId8"/>
    <p:sldId id="372" r:id="rId9"/>
    <p:sldId id="373" r:id="rId10"/>
    <p:sldId id="374" r:id="rId11"/>
    <p:sldId id="375" r:id="rId12"/>
    <p:sldId id="376" r:id="rId13"/>
    <p:sldId id="377" r:id="rId14"/>
    <p:sldId id="378" r:id="rId15"/>
    <p:sldId id="401"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539" r:id="rId34"/>
    <p:sldId id="541" r:id="rId35"/>
    <p:sldId id="559" r:id="rId36"/>
    <p:sldId id="564" r:id="rId37"/>
    <p:sldId id="553" r:id="rId38"/>
    <p:sldId id="396"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40" userDrawn="1">
          <p15:clr>
            <a:srgbClr val="A4A3A4"/>
          </p15:clr>
        </p15:guide>
        <p15:guide id="3" pos="5568" userDrawn="1">
          <p15:clr>
            <a:srgbClr val="A4A3A4"/>
          </p15:clr>
        </p15:guide>
        <p15:guide id="4" pos="5496" userDrawn="1">
          <p15:clr>
            <a:srgbClr val="A4A3A4"/>
          </p15:clr>
        </p15:guide>
        <p15:guide id="5" pos="3840" userDrawn="1">
          <p15:clr>
            <a:srgbClr val="A4A3A4"/>
          </p15:clr>
        </p15:guide>
        <p15:guide id="6" orient="horz" pos="1608" userDrawn="1">
          <p15:clr>
            <a:srgbClr val="A4A3A4"/>
          </p15:clr>
        </p15:guide>
        <p15:guide id="7" orient="horz" pos="57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C29"/>
    <a:srgbClr val="41516F"/>
    <a:srgbClr val="3F4E56"/>
    <a:srgbClr val="1F8675"/>
    <a:srgbClr val="3DBFBB"/>
    <a:srgbClr val="0A8BA6"/>
    <a:srgbClr val="96A73A"/>
    <a:srgbClr val="BFB5B0"/>
    <a:srgbClr val="F19D2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82837" autoAdjust="0"/>
  </p:normalViewPr>
  <p:slideViewPr>
    <p:cSldViewPr snapToGrid="0" showGuides="1">
      <p:cViewPr>
        <p:scale>
          <a:sx n="90" d="100"/>
          <a:sy n="90" d="100"/>
        </p:scale>
        <p:origin x="246" y="150"/>
      </p:cViewPr>
      <p:guideLst>
        <p:guide orient="horz" pos="2160"/>
        <p:guide pos="240"/>
        <p:guide pos="5568"/>
        <p:guide pos="5496"/>
        <p:guide pos="3840"/>
        <p:guide orient="horz" pos="1608"/>
        <p:guide orient="horz" pos="576"/>
      </p:guideLst>
    </p:cSldViewPr>
  </p:slideViewPr>
  <p:outlineViewPr>
    <p:cViewPr>
      <p:scale>
        <a:sx n="33" d="100"/>
        <a:sy n="33" d="100"/>
      </p:scale>
      <p:origin x="0" y="0"/>
    </p:cViewPr>
  </p:outlineViewPr>
  <p:notesTextViewPr>
    <p:cViewPr>
      <p:scale>
        <a:sx n="1" d="1"/>
        <a:sy n="1" d="1"/>
      </p:scale>
      <p:origin x="0" y="0"/>
    </p:cViewPr>
  </p:notesTextViewPr>
  <p:sorterViewPr>
    <p:cViewPr>
      <p:scale>
        <a:sx n="23" d="100"/>
        <a:sy n="23" d="100"/>
      </p:scale>
      <p:origin x="0" y="0"/>
    </p:cViewPr>
  </p:sorterViewPr>
  <p:notesViewPr>
    <p:cSldViewPr snapToGrid="0" showGuides="1">
      <p:cViewPr varScale="1">
        <p:scale>
          <a:sx n="46" d="100"/>
          <a:sy n="46" d="100"/>
        </p:scale>
        <p:origin x="2658"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owa2pc\AppData\Local\Microsoft\Windows\Temporary%20Internet%20Files\Content.Outlook\32DL26WG\HBW%20and%20HBNW%20TT%20%20DIST%20frequencies%20RE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Iowa2pc\Documents\Rich%20Renaissance%20Files\Projects\MDOT%20STV\Pilot%20Project\Accessibility%20calculation%20related\Copy%20of%20HBW%20and%20HBO%20MC%20models%20and%20calculation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Iowa2pc\Documents\Rich%20Renaissance%20Files\Projects\MDOT%20STV\Pilot%20Project\Accessibility%20calculation%20related\Copy%20of%20HBW%20and%20HBO%20MC%20models%20and%20calculation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Iowa2pc\Documents\Rich%20Renaissance%20Files\Projects\MDOT%20STV\Pilot%20Project\Accessibility%20calculation%20related\Copy%20of%20HBW%20and%20HBO%20MC%20models%20and%20calculation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Iowa2pc\Documents\Rich%20Renaissance%20Files\Projects\MDOT%20STV\Pilot%20Project\Accessibility%20calculation%20related\Copy%20of%20HBW%20and%20HBO%20MC%20models%20and%20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HBW Walk -- Travel Time Decay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intercept val="100"/>
            <c:dispRSqr val="1"/>
            <c:dispEq val="1"/>
            <c:trendlineLbl>
              <c:layout>
                <c:manualLayout>
                  <c:x val="-2.5227690288713911E-2"/>
                  <c:y val="-0.2908180227471566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rendlineLbl>
          </c:trendline>
          <c:xVal>
            <c:numRef>
              <c:f>'[HBW and HBNW TT  DIST frequencies REV.xlsx]Walk_HBW'!$B$3:$B$36</c:f>
              <c:numCache>
                <c:formatCode>General</c:formatCode>
                <c:ptCount val="34"/>
                <c:pt idx="0">
                  <c:v>1</c:v>
                </c:pt>
                <c:pt idx="1">
                  <c:v>2</c:v>
                </c:pt>
                <c:pt idx="2">
                  <c:v>3</c:v>
                </c:pt>
                <c:pt idx="3">
                  <c:v>4</c:v>
                </c:pt>
                <c:pt idx="4">
                  <c:v>5</c:v>
                </c:pt>
                <c:pt idx="5">
                  <c:v>6</c:v>
                </c:pt>
                <c:pt idx="6">
                  <c:v>7</c:v>
                </c:pt>
                <c:pt idx="7">
                  <c:v>8</c:v>
                </c:pt>
                <c:pt idx="8">
                  <c:v>10</c:v>
                </c:pt>
                <c:pt idx="9">
                  <c:v>11</c:v>
                </c:pt>
                <c:pt idx="10">
                  <c:v>12</c:v>
                </c:pt>
                <c:pt idx="11">
                  <c:v>13</c:v>
                </c:pt>
                <c:pt idx="12">
                  <c:v>14</c:v>
                </c:pt>
                <c:pt idx="13">
                  <c:v>15</c:v>
                </c:pt>
                <c:pt idx="14">
                  <c:v>16</c:v>
                </c:pt>
                <c:pt idx="15">
                  <c:v>17</c:v>
                </c:pt>
                <c:pt idx="16">
                  <c:v>18</c:v>
                </c:pt>
                <c:pt idx="17">
                  <c:v>19</c:v>
                </c:pt>
                <c:pt idx="18">
                  <c:v>20</c:v>
                </c:pt>
                <c:pt idx="19">
                  <c:v>21</c:v>
                </c:pt>
                <c:pt idx="20">
                  <c:v>23</c:v>
                </c:pt>
                <c:pt idx="21">
                  <c:v>24</c:v>
                </c:pt>
                <c:pt idx="22">
                  <c:v>25</c:v>
                </c:pt>
                <c:pt idx="23">
                  <c:v>27</c:v>
                </c:pt>
                <c:pt idx="24">
                  <c:v>28</c:v>
                </c:pt>
                <c:pt idx="25">
                  <c:v>29</c:v>
                </c:pt>
                <c:pt idx="26">
                  <c:v>30</c:v>
                </c:pt>
                <c:pt idx="27">
                  <c:v>35</c:v>
                </c:pt>
                <c:pt idx="28">
                  <c:v>36</c:v>
                </c:pt>
                <c:pt idx="29">
                  <c:v>38</c:v>
                </c:pt>
                <c:pt idx="30">
                  <c:v>40</c:v>
                </c:pt>
                <c:pt idx="31">
                  <c:v>45</c:v>
                </c:pt>
                <c:pt idx="32">
                  <c:v>50</c:v>
                </c:pt>
                <c:pt idx="33">
                  <c:v>60</c:v>
                </c:pt>
              </c:numCache>
            </c:numRef>
          </c:xVal>
          <c:yVal>
            <c:numRef>
              <c:f>'[HBW and HBNW TT  DIST frequencies REV.xlsx]Walk_HBW'!$G$3:$G$36</c:f>
              <c:numCache>
                <c:formatCode>0.00</c:formatCode>
                <c:ptCount val="34"/>
                <c:pt idx="0">
                  <c:v>98.520710059171591</c:v>
                </c:pt>
                <c:pt idx="1">
                  <c:v>97.928994082840234</c:v>
                </c:pt>
                <c:pt idx="2">
                  <c:v>94.674556213017752</c:v>
                </c:pt>
                <c:pt idx="3">
                  <c:v>94.082840236686394</c:v>
                </c:pt>
                <c:pt idx="4">
                  <c:v>82.544378698224847</c:v>
                </c:pt>
                <c:pt idx="5">
                  <c:v>81.65680473372781</c:v>
                </c:pt>
                <c:pt idx="6">
                  <c:v>78.994082840236686</c:v>
                </c:pt>
                <c:pt idx="7">
                  <c:v>76.035502958579883</c:v>
                </c:pt>
                <c:pt idx="8">
                  <c:v>58.57988165680473</c:v>
                </c:pt>
                <c:pt idx="9">
                  <c:v>57.100591715976329</c:v>
                </c:pt>
                <c:pt idx="10">
                  <c:v>55.621301775147927</c:v>
                </c:pt>
                <c:pt idx="11">
                  <c:v>54.733727810650883</c:v>
                </c:pt>
                <c:pt idx="12">
                  <c:v>54.437869822485204</c:v>
                </c:pt>
                <c:pt idx="13">
                  <c:v>38.46153846153846</c:v>
                </c:pt>
                <c:pt idx="14">
                  <c:v>37.869822485207102</c:v>
                </c:pt>
                <c:pt idx="15">
                  <c:v>37.278106508875744</c:v>
                </c:pt>
                <c:pt idx="16">
                  <c:v>36.686390532544387</c:v>
                </c:pt>
                <c:pt idx="17">
                  <c:v>36.390532544378708</c:v>
                </c:pt>
                <c:pt idx="18">
                  <c:v>26.035502958579897</c:v>
                </c:pt>
                <c:pt idx="19">
                  <c:v>25.739644970414219</c:v>
                </c:pt>
                <c:pt idx="20">
                  <c:v>24.556213017751503</c:v>
                </c:pt>
                <c:pt idx="21">
                  <c:v>24.260355029585824</c:v>
                </c:pt>
                <c:pt idx="22">
                  <c:v>18.639053254437897</c:v>
                </c:pt>
                <c:pt idx="23">
                  <c:v>18.047337278106539</c:v>
                </c:pt>
                <c:pt idx="24">
                  <c:v>16.863905325443824</c:v>
                </c:pt>
                <c:pt idx="25">
                  <c:v>16.272189349112466</c:v>
                </c:pt>
                <c:pt idx="26">
                  <c:v>7.692307692307736</c:v>
                </c:pt>
                <c:pt idx="27">
                  <c:v>5.9171597633136486</c:v>
                </c:pt>
                <c:pt idx="28">
                  <c:v>5.6213017751479697</c:v>
                </c:pt>
                <c:pt idx="29">
                  <c:v>5.3254437869822908</c:v>
                </c:pt>
                <c:pt idx="30">
                  <c:v>3.8461538461538822</c:v>
                </c:pt>
                <c:pt idx="31">
                  <c:v>3.2544378698225245</c:v>
                </c:pt>
                <c:pt idx="32">
                  <c:v>2.6627218934911667</c:v>
                </c:pt>
                <c:pt idx="33">
                  <c:v>1.7751479289941301</c:v>
                </c:pt>
              </c:numCache>
            </c:numRef>
          </c:yVal>
          <c:smooth val="0"/>
        </c:ser>
        <c:dLbls>
          <c:showLegendKey val="0"/>
          <c:showVal val="0"/>
          <c:showCatName val="0"/>
          <c:showSerName val="0"/>
          <c:showPercent val="0"/>
          <c:showBubbleSize val="0"/>
        </c:dLbls>
        <c:axId val="230316560"/>
        <c:axId val="230008128"/>
      </c:scatterChart>
      <c:valAx>
        <c:axId val="2303165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Minutes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0008128"/>
        <c:crosses val="autoZero"/>
        <c:crossBetween val="midCat"/>
      </c:valAx>
      <c:valAx>
        <c:axId val="2300081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of Trips which are Longer Than</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031656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HBNW Walk -- Travel Time Decay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intercept val="100"/>
            <c:dispRSqr val="1"/>
            <c:dispEq val="1"/>
            <c:trendlineLbl>
              <c:layout>
                <c:manualLayout>
                  <c:x val="-0.10729899387576552"/>
                  <c:y val="-0.23415057506436937"/>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rendlineLbl>
          </c:trendline>
          <c:xVal>
            <c:numRef>
              <c:f>'[HBW and HBNW TT  DIST frequencies REV.xlsx]Walk_HBNW'!$B$3:$B$46</c:f>
              <c:numCache>
                <c:formatCode>General</c:formatCode>
                <c:ptCount val="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28</c:v>
                </c:pt>
                <c:pt idx="27">
                  <c:v>29</c:v>
                </c:pt>
                <c:pt idx="28">
                  <c:v>30</c:v>
                </c:pt>
                <c:pt idx="29">
                  <c:v>33</c:v>
                </c:pt>
                <c:pt idx="30">
                  <c:v>35</c:v>
                </c:pt>
                <c:pt idx="31">
                  <c:v>37</c:v>
                </c:pt>
                <c:pt idx="32">
                  <c:v>40</c:v>
                </c:pt>
                <c:pt idx="33">
                  <c:v>42</c:v>
                </c:pt>
                <c:pt idx="34">
                  <c:v>43</c:v>
                </c:pt>
                <c:pt idx="35">
                  <c:v>45</c:v>
                </c:pt>
                <c:pt idx="36">
                  <c:v>50</c:v>
                </c:pt>
                <c:pt idx="37">
                  <c:v>51</c:v>
                </c:pt>
                <c:pt idx="38">
                  <c:v>55</c:v>
                </c:pt>
                <c:pt idx="39">
                  <c:v>60</c:v>
                </c:pt>
                <c:pt idx="40">
                  <c:v>65</c:v>
                </c:pt>
                <c:pt idx="41">
                  <c:v>68</c:v>
                </c:pt>
                <c:pt idx="42">
                  <c:v>90</c:v>
                </c:pt>
                <c:pt idx="43">
                  <c:v>105</c:v>
                </c:pt>
              </c:numCache>
            </c:numRef>
          </c:xVal>
          <c:yVal>
            <c:numRef>
              <c:f>'[HBW and HBNW TT  DIST frequencies REV.xlsx]Walk_HBNW'!$G$3:$G$46</c:f>
              <c:numCache>
                <c:formatCode>0.00</c:formatCode>
                <c:ptCount val="44"/>
                <c:pt idx="0">
                  <c:v>94.358088658606789</c:v>
                </c:pt>
                <c:pt idx="1">
                  <c:v>88.485895221646516</c:v>
                </c:pt>
                <c:pt idx="2">
                  <c:v>84.4559585492228</c:v>
                </c:pt>
                <c:pt idx="3">
                  <c:v>81.692573402417963</c:v>
                </c:pt>
                <c:pt idx="4">
                  <c:v>60.21876799078872</c:v>
                </c:pt>
                <c:pt idx="5">
                  <c:v>59.009786989061602</c:v>
                </c:pt>
                <c:pt idx="6">
                  <c:v>55.728267127230858</c:v>
                </c:pt>
                <c:pt idx="7">
                  <c:v>54.11629245826137</c:v>
                </c:pt>
                <c:pt idx="8">
                  <c:v>52.907311456534252</c:v>
                </c:pt>
                <c:pt idx="9">
                  <c:v>35.118019573978117</c:v>
                </c:pt>
                <c:pt idx="10">
                  <c:v>34.657455382843978</c:v>
                </c:pt>
                <c:pt idx="11">
                  <c:v>33.103051237766252</c:v>
                </c:pt>
                <c:pt idx="12">
                  <c:v>32.757628094415651</c:v>
                </c:pt>
                <c:pt idx="13">
                  <c:v>31.663788140472064</c:v>
                </c:pt>
                <c:pt idx="14">
                  <c:v>17.789291882556114</c:v>
                </c:pt>
                <c:pt idx="15">
                  <c:v>17.271157167530205</c:v>
                </c:pt>
                <c:pt idx="16">
                  <c:v>16.810592976396066</c:v>
                </c:pt>
                <c:pt idx="17">
                  <c:v>15.659182498560725</c:v>
                </c:pt>
                <c:pt idx="18">
                  <c:v>15.313759355210124</c:v>
                </c:pt>
                <c:pt idx="19">
                  <c:v>9.4991364421416193</c:v>
                </c:pt>
                <c:pt idx="20">
                  <c:v>9.4415659182498501</c:v>
                </c:pt>
                <c:pt idx="21">
                  <c:v>9.1537132987910184</c:v>
                </c:pt>
                <c:pt idx="22">
                  <c:v>9.03857225100748</c:v>
                </c:pt>
                <c:pt idx="23">
                  <c:v>8.8082901554404174</c:v>
                </c:pt>
                <c:pt idx="24">
                  <c:v>7.1387449625791675</c:v>
                </c:pt>
                <c:pt idx="25">
                  <c:v>6.9660333909038599</c:v>
                </c:pt>
                <c:pt idx="26">
                  <c:v>6.6781807714450281</c:v>
                </c:pt>
                <c:pt idx="27">
                  <c:v>6.5630397236614897</c:v>
                </c:pt>
                <c:pt idx="28">
                  <c:v>3.2239493379389756</c:v>
                </c:pt>
                <c:pt idx="29">
                  <c:v>3.1663788140472064</c:v>
                </c:pt>
                <c:pt idx="30">
                  <c:v>2.4755325273460045</c:v>
                </c:pt>
                <c:pt idx="31">
                  <c:v>2.3028209556706969</c:v>
                </c:pt>
                <c:pt idx="32">
                  <c:v>2.0725388601036343</c:v>
                </c:pt>
                <c:pt idx="33">
                  <c:v>2.0149683362118651</c:v>
                </c:pt>
                <c:pt idx="34">
                  <c:v>1.9573978123200959</c:v>
                </c:pt>
                <c:pt idx="35">
                  <c:v>1.2665515256188939</c:v>
                </c:pt>
                <c:pt idx="36">
                  <c:v>0.97869890616006217</c:v>
                </c:pt>
                <c:pt idx="37">
                  <c:v>0.92112838226829297</c:v>
                </c:pt>
                <c:pt idx="38">
                  <c:v>0.69084628670123038</c:v>
                </c:pt>
                <c:pt idx="39">
                  <c:v>0.4029936672423986</c:v>
                </c:pt>
                <c:pt idx="40">
                  <c:v>0.2878526194588602</c:v>
                </c:pt>
                <c:pt idx="41">
                  <c:v>0.23028209556709101</c:v>
                </c:pt>
                <c:pt idx="42">
                  <c:v>0.11514104778355261</c:v>
                </c:pt>
                <c:pt idx="43">
                  <c:v>5.7570523891783409E-2</c:v>
                </c:pt>
              </c:numCache>
            </c:numRef>
          </c:yVal>
          <c:smooth val="0"/>
        </c:ser>
        <c:dLbls>
          <c:showLegendKey val="0"/>
          <c:showVal val="0"/>
          <c:showCatName val="0"/>
          <c:showSerName val="0"/>
          <c:showPercent val="0"/>
          <c:showBubbleSize val="0"/>
        </c:dLbls>
        <c:axId val="148716360"/>
        <c:axId val="148719104"/>
      </c:scatterChart>
      <c:valAx>
        <c:axId val="148716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Travel time</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8719104"/>
        <c:crosses val="autoZero"/>
        <c:crossBetween val="midCat"/>
      </c:valAx>
      <c:valAx>
        <c:axId val="14871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of Trips which Are Longer Than</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871636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82335462784143"/>
          <c:y val="4.0627885503231764E-2"/>
          <c:w val="0.7832768781260836"/>
          <c:h val="0.71158260256227668"/>
        </c:manualLayout>
      </c:layout>
      <c:barChart>
        <c:barDir val="col"/>
        <c:grouping val="stacked"/>
        <c:varyColors val="0"/>
        <c:ser>
          <c:idx val="0"/>
          <c:order val="0"/>
          <c:tx>
            <c:strRef>
              <c:f>Sheet1!$A$6</c:f>
              <c:strCache>
                <c:ptCount val="1"/>
                <c:pt idx="0">
                  <c:v>Auto</c:v>
                </c:pt>
              </c:strCache>
            </c:strRef>
          </c:tx>
          <c:invertIfNegative val="0"/>
          <c:cat>
            <c:strRef>
              <c:f>Sheet1!$B$4:$D$4</c:f>
              <c:strCache>
                <c:ptCount val="3"/>
                <c:pt idx="0">
                  <c:v>McLean</c:v>
                </c:pt>
                <c:pt idx="1">
                  <c:v>Clarendon</c:v>
                </c:pt>
                <c:pt idx="2">
                  <c:v>Logan Circle</c:v>
                </c:pt>
              </c:strCache>
            </c:strRef>
          </c:cat>
          <c:val>
            <c:numRef>
              <c:f>Sheet1!$B$6:$D$6</c:f>
              <c:numCache>
                <c:formatCode>#,##0</c:formatCode>
                <c:ptCount val="3"/>
                <c:pt idx="0">
                  <c:v>10464</c:v>
                </c:pt>
                <c:pt idx="1">
                  <c:v>23536</c:v>
                </c:pt>
                <c:pt idx="2">
                  <c:v>44570</c:v>
                </c:pt>
              </c:numCache>
            </c:numRef>
          </c:val>
        </c:ser>
        <c:ser>
          <c:idx val="1"/>
          <c:order val="1"/>
          <c:tx>
            <c:strRef>
              <c:f>Sheet1!$A$7</c:f>
              <c:strCache>
                <c:ptCount val="1"/>
                <c:pt idx="0">
                  <c:v>Transit</c:v>
                </c:pt>
              </c:strCache>
            </c:strRef>
          </c:tx>
          <c:invertIfNegative val="0"/>
          <c:cat>
            <c:strRef>
              <c:f>Sheet1!$B$4:$D$4</c:f>
              <c:strCache>
                <c:ptCount val="3"/>
                <c:pt idx="0">
                  <c:v>McLean</c:v>
                </c:pt>
                <c:pt idx="1">
                  <c:v>Clarendon</c:v>
                </c:pt>
                <c:pt idx="2">
                  <c:v>Logan Circle</c:v>
                </c:pt>
              </c:strCache>
            </c:strRef>
          </c:cat>
          <c:val>
            <c:numRef>
              <c:f>Sheet1!$B$7:$D$7</c:f>
              <c:numCache>
                <c:formatCode>#,##0</c:formatCode>
                <c:ptCount val="3"/>
                <c:pt idx="0" formatCode="General">
                  <c:v>426</c:v>
                </c:pt>
                <c:pt idx="1">
                  <c:v>2055</c:v>
                </c:pt>
                <c:pt idx="2">
                  <c:v>5822</c:v>
                </c:pt>
              </c:numCache>
            </c:numRef>
          </c:val>
        </c:ser>
        <c:ser>
          <c:idx val="2"/>
          <c:order val="2"/>
          <c:tx>
            <c:strRef>
              <c:f>Sheet1!$A$8</c:f>
              <c:strCache>
                <c:ptCount val="1"/>
                <c:pt idx="0">
                  <c:v>Walk</c:v>
                </c:pt>
              </c:strCache>
            </c:strRef>
          </c:tx>
          <c:invertIfNegative val="0"/>
          <c:cat>
            <c:strRef>
              <c:f>Sheet1!$B$4:$D$4</c:f>
              <c:strCache>
                <c:ptCount val="3"/>
                <c:pt idx="0">
                  <c:v>McLean</c:v>
                </c:pt>
                <c:pt idx="1">
                  <c:v>Clarendon</c:v>
                </c:pt>
                <c:pt idx="2">
                  <c:v>Logan Circle</c:v>
                </c:pt>
              </c:strCache>
            </c:strRef>
          </c:cat>
          <c:val>
            <c:numRef>
              <c:f>Sheet1!$B$8:$D$8</c:f>
              <c:numCache>
                <c:formatCode>General</c:formatCode>
                <c:ptCount val="3"/>
                <c:pt idx="0">
                  <c:v>63</c:v>
                </c:pt>
                <c:pt idx="1">
                  <c:v>433</c:v>
                </c:pt>
                <c:pt idx="2" formatCode="#,##0">
                  <c:v>2452</c:v>
                </c:pt>
              </c:numCache>
            </c:numRef>
          </c:val>
        </c:ser>
        <c:dLbls>
          <c:showLegendKey val="0"/>
          <c:showVal val="0"/>
          <c:showCatName val="0"/>
          <c:showSerName val="0"/>
          <c:showPercent val="0"/>
          <c:showBubbleSize val="0"/>
        </c:dLbls>
        <c:gapWidth val="3"/>
        <c:overlap val="100"/>
        <c:axId val="153840736"/>
        <c:axId val="153840344"/>
      </c:barChart>
      <c:catAx>
        <c:axId val="153840736"/>
        <c:scaling>
          <c:orientation val="minMax"/>
        </c:scaling>
        <c:delete val="0"/>
        <c:axPos val="b"/>
        <c:numFmt formatCode="General" sourceLinked="0"/>
        <c:majorTickMark val="out"/>
        <c:minorTickMark val="none"/>
        <c:tickLblPos val="nextTo"/>
        <c:txPr>
          <a:bodyPr/>
          <a:lstStyle/>
          <a:p>
            <a:pPr>
              <a:defRPr>
                <a:solidFill>
                  <a:schemeClr val="accent1"/>
                </a:solidFill>
                <a:latin typeface="Arial" pitchFamily="34" charset="0"/>
                <a:cs typeface="Arial" pitchFamily="34" charset="0"/>
              </a:defRPr>
            </a:pPr>
            <a:endParaRPr lang="en-US"/>
          </a:p>
        </c:txPr>
        <c:crossAx val="153840344"/>
        <c:crosses val="autoZero"/>
        <c:auto val="1"/>
        <c:lblAlgn val="ctr"/>
        <c:lblOffset val="100"/>
        <c:noMultiLvlLbl val="0"/>
      </c:catAx>
      <c:valAx>
        <c:axId val="153840344"/>
        <c:scaling>
          <c:orientation val="minMax"/>
        </c:scaling>
        <c:delete val="0"/>
        <c:axPos val="l"/>
        <c:majorGridlines>
          <c:spPr>
            <a:ln>
              <a:solidFill>
                <a:schemeClr val="accent6">
                  <a:lumMod val="20000"/>
                  <a:lumOff val="80000"/>
                </a:schemeClr>
              </a:solidFill>
            </a:ln>
          </c:spPr>
        </c:majorGridlines>
        <c:numFmt formatCode="#,##0" sourceLinked="1"/>
        <c:majorTickMark val="out"/>
        <c:minorTickMark val="none"/>
        <c:tickLblPos val="nextTo"/>
        <c:txPr>
          <a:bodyPr/>
          <a:lstStyle/>
          <a:p>
            <a:pPr>
              <a:defRPr>
                <a:solidFill>
                  <a:schemeClr val="accent1"/>
                </a:solidFill>
                <a:latin typeface="Arial" pitchFamily="34" charset="0"/>
                <a:cs typeface="Arial" pitchFamily="34" charset="0"/>
              </a:defRPr>
            </a:pPr>
            <a:endParaRPr lang="en-US"/>
          </a:p>
        </c:txPr>
        <c:crossAx val="153840736"/>
        <c:crosses val="autoZero"/>
        <c:crossBetween val="between"/>
      </c:valAx>
      <c:dTable>
        <c:showHorzBorder val="0"/>
        <c:showVertBorder val="0"/>
        <c:showOutline val="1"/>
        <c:showKeys val="0"/>
        <c:spPr>
          <a:ln>
            <a:solidFill>
              <a:srgbClr val="58595B">
                <a:lumMod val="20000"/>
                <a:lumOff val="80000"/>
              </a:srgbClr>
            </a:solidFill>
          </a:ln>
        </c:spPr>
      </c:dTable>
    </c:plotArea>
    <c:legend>
      <c:legendPos val="r"/>
      <c:layout>
        <c:manualLayout>
          <c:xMode val="edge"/>
          <c:yMode val="edge"/>
          <c:x val="0.2004687267865102"/>
          <c:y val="8.9568346892926615E-2"/>
          <c:w val="0.14659585004704609"/>
          <c:h val="0.17636411727603821"/>
        </c:manualLayout>
      </c:layout>
      <c:overlay val="0"/>
      <c:spPr>
        <a:solidFill>
          <a:schemeClr val="bg1"/>
        </a:solidFill>
      </c:spPr>
      <c:txPr>
        <a:bodyPr/>
        <a:lstStyle/>
        <a:p>
          <a:pPr>
            <a:defRPr>
              <a:solidFill>
                <a:schemeClr val="accent1"/>
              </a:solidFill>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0548350573827"/>
          <c:y val="4.2815046741204586E-2"/>
          <c:w val="0.7832768781260836"/>
          <c:h val="0.62805551127971404"/>
        </c:manualLayout>
      </c:layout>
      <c:barChart>
        <c:barDir val="col"/>
        <c:grouping val="stacked"/>
        <c:varyColors val="0"/>
        <c:ser>
          <c:idx val="0"/>
          <c:order val="0"/>
          <c:tx>
            <c:strRef>
              <c:f>Sheet1!$A$6</c:f>
              <c:strCache>
                <c:ptCount val="1"/>
                <c:pt idx="0">
                  <c:v>Auto</c:v>
                </c:pt>
              </c:strCache>
            </c:strRef>
          </c:tx>
          <c:spPr>
            <a:solidFill>
              <a:srgbClr val="41516F">
                <a:alpha val="30000"/>
              </a:srgbClr>
            </a:solidFill>
          </c:spPr>
          <c:invertIfNegative val="0"/>
          <c:cat>
            <c:strRef>
              <c:f>Sheet1!$B$4:$D$4</c:f>
              <c:strCache>
                <c:ptCount val="3"/>
                <c:pt idx="0">
                  <c:v>McLean</c:v>
                </c:pt>
                <c:pt idx="1">
                  <c:v>Clarendon</c:v>
                </c:pt>
                <c:pt idx="2">
                  <c:v>Logan Circle</c:v>
                </c:pt>
              </c:strCache>
            </c:strRef>
          </c:cat>
          <c:val>
            <c:numRef>
              <c:f>Sheet1!$B$6:$D$6</c:f>
              <c:numCache>
                <c:formatCode>#,##0</c:formatCode>
                <c:ptCount val="3"/>
                <c:pt idx="0">
                  <c:v>10464</c:v>
                </c:pt>
                <c:pt idx="1">
                  <c:v>23536</c:v>
                </c:pt>
                <c:pt idx="2">
                  <c:v>44570</c:v>
                </c:pt>
              </c:numCache>
            </c:numRef>
          </c:val>
        </c:ser>
        <c:ser>
          <c:idx val="1"/>
          <c:order val="1"/>
          <c:tx>
            <c:strRef>
              <c:f>Sheet1!$A$7</c:f>
              <c:strCache>
                <c:ptCount val="1"/>
                <c:pt idx="0">
                  <c:v>Transit</c:v>
                </c:pt>
              </c:strCache>
            </c:strRef>
          </c:tx>
          <c:spPr>
            <a:solidFill>
              <a:srgbClr val="0A8BA6">
                <a:alpha val="30000"/>
              </a:srgbClr>
            </a:solidFill>
          </c:spPr>
          <c:invertIfNegative val="0"/>
          <c:cat>
            <c:strRef>
              <c:f>Sheet1!$B$4:$D$4</c:f>
              <c:strCache>
                <c:ptCount val="3"/>
                <c:pt idx="0">
                  <c:v>McLean</c:v>
                </c:pt>
                <c:pt idx="1">
                  <c:v>Clarendon</c:v>
                </c:pt>
                <c:pt idx="2">
                  <c:v>Logan Circle</c:v>
                </c:pt>
              </c:strCache>
            </c:strRef>
          </c:cat>
          <c:val>
            <c:numRef>
              <c:f>Sheet1!$B$7:$D$7</c:f>
              <c:numCache>
                <c:formatCode>#,##0</c:formatCode>
                <c:ptCount val="3"/>
                <c:pt idx="0" formatCode="General">
                  <c:v>426</c:v>
                </c:pt>
                <c:pt idx="1">
                  <c:v>2055</c:v>
                </c:pt>
                <c:pt idx="2">
                  <c:v>5822</c:v>
                </c:pt>
              </c:numCache>
            </c:numRef>
          </c:val>
        </c:ser>
        <c:ser>
          <c:idx val="2"/>
          <c:order val="2"/>
          <c:tx>
            <c:strRef>
              <c:f>Sheet1!$A$8</c:f>
              <c:strCache>
                <c:ptCount val="1"/>
                <c:pt idx="0">
                  <c:v>Walk</c:v>
                </c:pt>
              </c:strCache>
            </c:strRef>
          </c:tx>
          <c:spPr>
            <a:solidFill>
              <a:srgbClr val="3DBFBB">
                <a:alpha val="30000"/>
              </a:srgbClr>
            </a:solidFill>
          </c:spPr>
          <c:invertIfNegative val="0"/>
          <c:cat>
            <c:strRef>
              <c:f>Sheet1!$B$4:$D$4</c:f>
              <c:strCache>
                <c:ptCount val="3"/>
                <c:pt idx="0">
                  <c:v>McLean</c:v>
                </c:pt>
                <c:pt idx="1">
                  <c:v>Clarendon</c:v>
                </c:pt>
                <c:pt idx="2">
                  <c:v>Logan Circle</c:v>
                </c:pt>
              </c:strCache>
            </c:strRef>
          </c:cat>
          <c:val>
            <c:numRef>
              <c:f>Sheet1!$B$8:$D$8</c:f>
              <c:numCache>
                <c:formatCode>General</c:formatCode>
                <c:ptCount val="3"/>
                <c:pt idx="0">
                  <c:v>63</c:v>
                </c:pt>
                <c:pt idx="1">
                  <c:v>433</c:v>
                </c:pt>
                <c:pt idx="2" formatCode="#,##0">
                  <c:v>2452</c:v>
                </c:pt>
              </c:numCache>
            </c:numRef>
          </c:val>
        </c:ser>
        <c:dLbls>
          <c:showLegendKey val="0"/>
          <c:showVal val="0"/>
          <c:showCatName val="0"/>
          <c:showSerName val="0"/>
          <c:showPercent val="0"/>
          <c:showBubbleSize val="0"/>
        </c:dLbls>
        <c:gapWidth val="3"/>
        <c:overlap val="100"/>
        <c:axId val="153837600"/>
        <c:axId val="153839560"/>
      </c:barChart>
      <c:barChart>
        <c:barDir val="col"/>
        <c:grouping val="stacked"/>
        <c:varyColors val="0"/>
        <c:ser>
          <c:idx val="3"/>
          <c:order val="3"/>
          <c:tx>
            <c:strRef>
              <c:f>Sheet1!$A$11</c:f>
              <c:strCache>
                <c:ptCount val="1"/>
                <c:pt idx="0">
                  <c:v>Auto</c:v>
                </c:pt>
              </c:strCache>
            </c:strRef>
          </c:tx>
          <c:spPr>
            <a:solidFill>
              <a:schemeClr val="accent1"/>
            </a:solidFill>
          </c:spPr>
          <c:invertIfNegative val="0"/>
          <c:val>
            <c:numRef>
              <c:f>Sheet1!$B$11:$D$11</c:f>
              <c:numCache>
                <c:formatCode>0.00</c:formatCode>
                <c:ptCount val="3"/>
                <c:pt idx="0">
                  <c:v>1</c:v>
                </c:pt>
                <c:pt idx="1">
                  <c:v>2.2492354740061162</c:v>
                </c:pt>
                <c:pt idx="2">
                  <c:v>4.2593654434250778</c:v>
                </c:pt>
              </c:numCache>
            </c:numRef>
          </c:val>
        </c:ser>
        <c:ser>
          <c:idx val="4"/>
          <c:order val="4"/>
          <c:tx>
            <c:strRef>
              <c:f>Sheet1!$A$12</c:f>
              <c:strCache>
                <c:ptCount val="1"/>
                <c:pt idx="0">
                  <c:v>Transit</c:v>
                </c:pt>
              </c:strCache>
            </c:strRef>
          </c:tx>
          <c:spPr>
            <a:solidFill>
              <a:schemeClr val="accent2"/>
            </a:solidFill>
          </c:spPr>
          <c:invertIfNegative val="0"/>
          <c:val>
            <c:numRef>
              <c:f>Sheet1!$B$12:$D$12</c:f>
              <c:numCache>
                <c:formatCode>0.00</c:formatCode>
                <c:ptCount val="3"/>
                <c:pt idx="0">
                  <c:v>1</c:v>
                </c:pt>
                <c:pt idx="1">
                  <c:v>4.823943661971831</c:v>
                </c:pt>
                <c:pt idx="2">
                  <c:v>13.666666666666671</c:v>
                </c:pt>
              </c:numCache>
            </c:numRef>
          </c:val>
        </c:ser>
        <c:ser>
          <c:idx val="5"/>
          <c:order val="5"/>
          <c:tx>
            <c:strRef>
              <c:f>Sheet1!$A$13</c:f>
              <c:strCache>
                <c:ptCount val="1"/>
                <c:pt idx="0">
                  <c:v>Walk</c:v>
                </c:pt>
              </c:strCache>
            </c:strRef>
          </c:tx>
          <c:spPr>
            <a:solidFill>
              <a:schemeClr val="accent3"/>
            </a:solidFill>
          </c:spPr>
          <c:invertIfNegative val="0"/>
          <c:val>
            <c:numRef>
              <c:f>Sheet1!$B$13:$D$13</c:f>
              <c:numCache>
                <c:formatCode>0.00</c:formatCode>
                <c:ptCount val="3"/>
                <c:pt idx="0">
                  <c:v>1</c:v>
                </c:pt>
                <c:pt idx="1">
                  <c:v>6.8730158730158708</c:v>
                </c:pt>
                <c:pt idx="2">
                  <c:v>38.920634920634917</c:v>
                </c:pt>
              </c:numCache>
            </c:numRef>
          </c:val>
        </c:ser>
        <c:dLbls>
          <c:showLegendKey val="0"/>
          <c:showVal val="0"/>
          <c:showCatName val="0"/>
          <c:showSerName val="0"/>
          <c:showPercent val="0"/>
          <c:showBubbleSize val="0"/>
        </c:dLbls>
        <c:gapWidth val="150"/>
        <c:overlap val="100"/>
        <c:axId val="230224920"/>
        <c:axId val="230224528"/>
      </c:barChart>
      <c:catAx>
        <c:axId val="153837600"/>
        <c:scaling>
          <c:orientation val="minMax"/>
        </c:scaling>
        <c:delete val="0"/>
        <c:axPos val="b"/>
        <c:numFmt formatCode="General" sourceLinked="0"/>
        <c:majorTickMark val="out"/>
        <c:minorTickMark val="none"/>
        <c:tickLblPos val="nextTo"/>
        <c:txPr>
          <a:bodyPr/>
          <a:lstStyle/>
          <a:p>
            <a:pPr>
              <a:defRPr>
                <a:solidFill>
                  <a:schemeClr val="accent1"/>
                </a:solidFill>
                <a:latin typeface="Arial" pitchFamily="34" charset="0"/>
                <a:cs typeface="Arial" pitchFamily="34" charset="0"/>
              </a:defRPr>
            </a:pPr>
            <a:endParaRPr lang="en-US"/>
          </a:p>
        </c:txPr>
        <c:crossAx val="153839560"/>
        <c:crosses val="autoZero"/>
        <c:auto val="1"/>
        <c:lblAlgn val="ctr"/>
        <c:lblOffset val="100"/>
        <c:noMultiLvlLbl val="0"/>
      </c:catAx>
      <c:valAx>
        <c:axId val="153839560"/>
        <c:scaling>
          <c:orientation val="minMax"/>
        </c:scaling>
        <c:delete val="0"/>
        <c:axPos val="l"/>
        <c:majorGridlines>
          <c:spPr>
            <a:ln>
              <a:solidFill>
                <a:schemeClr val="accent6">
                  <a:lumMod val="20000"/>
                  <a:lumOff val="80000"/>
                </a:schemeClr>
              </a:solidFill>
            </a:ln>
          </c:spPr>
        </c:majorGridlines>
        <c:numFmt formatCode="#,##0" sourceLinked="1"/>
        <c:majorTickMark val="out"/>
        <c:minorTickMark val="none"/>
        <c:tickLblPos val="nextTo"/>
        <c:txPr>
          <a:bodyPr/>
          <a:lstStyle/>
          <a:p>
            <a:pPr>
              <a:defRPr>
                <a:solidFill>
                  <a:schemeClr val="accent1"/>
                </a:solidFill>
                <a:latin typeface="Arial" pitchFamily="34" charset="0"/>
                <a:cs typeface="Arial" pitchFamily="34" charset="0"/>
              </a:defRPr>
            </a:pPr>
            <a:endParaRPr lang="en-US"/>
          </a:p>
        </c:txPr>
        <c:crossAx val="153837600"/>
        <c:crosses val="autoZero"/>
        <c:crossBetween val="between"/>
      </c:valAx>
      <c:valAx>
        <c:axId val="230224528"/>
        <c:scaling>
          <c:orientation val="minMax"/>
        </c:scaling>
        <c:delete val="0"/>
        <c:axPos val="r"/>
        <c:numFmt formatCode="0.00" sourceLinked="1"/>
        <c:majorTickMark val="out"/>
        <c:minorTickMark val="none"/>
        <c:tickLblPos val="nextTo"/>
        <c:txPr>
          <a:bodyPr/>
          <a:lstStyle/>
          <a:p>
            <a:pPr>
              <a:defRPr>
                <a:solidFill>
                  <a:schemeClr val="accent1"/>
                </a:solidFill>
              </a:defRPr>
            </a:pPr>
            <a:endParaRPr lang="en-US"/>
          </a:p>
        </c:txPr>
        <c:crossAx val="230224920"/>
        <c:crosses val="max"/>
        <c:crossBetween val="between"/>
      </c:valAx>
      <c:catAx>
        <c:axId val="230224920"/>
        <c:scaling>
          <c:orientation val="minMax"/>
        </c:scaling>
        <c:delete val="1"/>
        <c:axPos val="b"/>
        <c:majorTickMark val="out"/>
        <c:minorTickMark val="none"/>
        <c:tickLblPos val="none"/>
        <c:crossAx val="230224528"/>
        <c:crosses val="autoZero"/>
        <c:auto val="1"/>
        <c:lblAlgn val="ctr"/>
        <c:lblOffset val="100"/>
        <c:noMultiLvlLbl val="0"/>
      </c:catAx>
      <c:dTable>
        <c:showHorzBorder val="0"/>
        <c:showVertBorder val="0"/>
        <c:showOutline val="1"/>
        <c:showKeys val="0"/>
        <c:spPr>
          <a:ln>
            <a:solidFill>
              <a:srgbClr val="58595B">
                <a:lumMod val="20000"/>
                <a:lumOff val="80000"/>
              </a:srgbClr>
            </a:solidFill>
          </a:ln>
        </c:spPr>
      </c:dTable>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BFB5B0"/>
              </a:solidFill>
              <a:ln w="19050">
                <a:noFill/>
              </a:ln>
              <a:effectLst/>
            </c:spPr>
          </c:dPt>
          <c:dPt>
            <c:idx val="1"/>
            <c:bubble3D val="0"/>
            <c:spPr>
              <a:solidFill>
                <a:srgbClr val="1F8675">
                  <a:lumMod val="40000"/>
                  <a:lumOff val="60000"/>
                </a:srgbClr>
              </a:solidFill>
              <a:ln w="19050">
                <a:noFill/>
              </a:ln>
              <a:effectLst/>
            </c:spPr>
          </c:dPt>
          <c:dPt>
            <c:idx val="2"/>
            <c:bubble3D val="0"/>
            <c:spPr>
              <a:solidFill>
                <a:srgbClr val="0A8BA6">
                  <a:lumMod val="60000"/>
                  <a:lumOff val="40000"/>
                </a:srgbClr>
              </a:solidFill>
              <a:ln w="19050">
                <a:noFill/>
              </a:ln>
              <a:effectLst/>
            </c:spPr>
          </c:dPt>
          <c:dPt>
            <c:idx val="3"/>
            <c:bubble3D val="0"/>
            <c:spPr>
              <a:solidFill>
                <a:srgbClr val="CDDC29"/>
              </a:solidFill>
              <a:ln w="19050">
                <a:noFill/>
              </a:ln>
              <a:effectLst/>
            </c:spPr>
          </c:dPt>
          <c:dLbls>
            <c:dLbl>
              <c:idx val="2"/>
              <c:layout>
                <c:manualLayout>
                  <c:x val="8.9287589051368577E-2"/>
                  <c:y val="0.1365043397333441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'Tables for Presentation'!$G$4:$J$4</c:f>
              <c:strCache>
                <c:ptCount val="4"/>
                <c:pt idx="0">
                  <c:v>Auto</c:v>
                </c:pt>
                <c:pt idx="1">
                  <c:v>Drive-Transit</c:v>
                </c:pt>
                <c:pt idx="2">
                  <c:v>Walk-Transit</c:v>
                </c:pt>
                <c:pt idx="3">
                  <c:v>Walk</c:v>
                </c:pt>
              </c:strCache>
            </c:strRef>
          </c:cat>
          <c:val>
            <c:numRef>
              <c:f>'Tables for Presentation'!$G$5:$J$5</c:f>
              <c:numCache>
                <c:formatCode>0.0%</c:formatCode>
                <c:ptCount val="4"/>
                <c:pt idx="0">
                  <c:v>0.77700000000000002</c:v>
                </c:pt>
                <c:pt idx="1">
                  <c:v>6.9000000000000006E-2</c:v>
                </c:pt>
                <c:pt idx="2">
                  <c:v>0.111</c:v>
                </c:pt>
                <c:pt idx="3">
                  <c:v>4.2000000000000003E-2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0">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BFB5B0"/>
              </a:solidFill>
              <a:ln w="19050">
                <a:noFill/>
              </a:ln>
              <a:effectLst/>
            </c:spPr>
          </c:dPt>
          <c:dPt>
            <c:idx val="1"/>
            <c:bubble3D val="0"/>
            <c:spPr>
              <a:solidFill>
                <a:srgbClr val="1F8675">
                  <a:lumMod val="40000"/>
                  <a:lumOff val="60000"/>
                </a:srgbClr>
              </a:solidFill>
              <a:ln w="19050">
                <a:noFill/>
              </a:ln>
              <a:effectLst/>
            </c:spPr>
          </c:dPt>
          <c:dPt>
            <c:idx val="2"/>
            <c:bubble3D val="0"/>
            <c:spPr>
              <a:solidFill>
                <a:srgbClr val="0A8BA6">
                  <a:lumMod val="60000"/>
                  <a:lumOff val="40000"/>
                </a:srgbClr>
              </a:solidFill>
              <a:ln w="19050">
                <a:noFill/>
              </a:ln>
              <a:effectLst/>
            </c:spPr>
          </c:dPt>
          <c:dPt>
            <c:idx val="3"/>
            <c:bubble3D val="0"/>
            <c:spPr>
              <a:solidFill>
                <a:srgbClr val="CDDC29"/>
              </a:solidFill>
              <a:ln w="19050">
                <a:noFill/>
              </a:ln>
              <a:effectLst/>
            </c:spPr>
          </c:dPt>
          <c:dLbls>
            <c:dLbl>
              <c:idx val="2"/>
              <c:layout>
                <c:manualLayout>
                  <c:x val="0.11872717993584135"/>
                  <c:y val="0.1134280497546502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'Tables for Presentation'!$G$6:$J$6</c:f>
              <c:numCache>
                <c:formatCode>0.0%</c:formatCode>
                <c:ptCount val="4"/>
                <c:pt idx="0">
                  <c:v>0.67800000000000005</c:v>
                </c:pt>
                <c:pt idx="1">
                  <c:v>5.3999999999999999E-2</c:v>
                </c:pt>
                <c:pt idx="2">
                  <c:v>0.121</c:v>
                </c:pt>
                <c:pt idx="3">
                  <c:v>6.8000000000000005E-2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BFB5B0"/>
              </a:solidFill>
              <a:ln w="19050">
                <a:noFill/>
              </a:ln>
              <a:effectLst/>
            </c:spPr>
          </c:dPt>
          <c:dPt>
            <c:idx val="1"/>
            <c:bubble3D val="0"/>
            <c:spPr>
              <a:solidFill>
                <a:srgbClr val="1F8675">
                  <a:lumMod val="40000"/>
                  <a:lumOff val="60000"/>
                </a:srgbClr>
              </a:solidFill>
              <a:ln w="19050">
                <a:noFill/>
              </a:ln>
              <a:effectLst/>
            </c:spPr>
          </c:dPt>
          <c:dPt>
            <c:idx val="2"/>
            <c:bubble3D val="0"/>
            <c:spPr>
              <a:solidFill>
                <a:srgbClr val="0A8BA6">
                  <a:lumMod val="60000"/>
                  <a:lumOff val="40000"/>
                </a:srgbClr>
              </a:solidFill>
              <a:ln w="19050">
                <a:noFill/>
              </a:ln>
              <a:effectLst/>
            </c:spPr>
          </c:dPt>
          <c:dPt>
            <c:idx val="3"/>
            <c:bubble3D val="0"/>
            <c:spPr>
              <a:solidFill>
                <a:srgbClr val="CDDC29"/>
              </a:solidFill>
              <a:ln w="19050">
                <a:noFill/>
              </a:ln>
              <a:effectLst/>
            </c:spPr>
          </c:dPt>
          <c:dLbls>
            <c:dLbl>
              <c:idx val="2"/>
              <c:layout>
                <c:manualLayout>
                  <c:x val="7.954695880406254E-2"/>
                  <c:y val="0.1424141275818783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'Tables for Presentation'!$G$7:$J$7</c:f>
              <c:numCache>
                <c:formatCode>0.0%</c:formatCode>
                <c:ptCount val="4"/>
                <c:pt idx="0">
                  <c:v>0.73799999999999999</c:v>
                </c:pt>
                <c:pt idx="1">
                  <c:v>6.9000000000000006E-2</c:v>
                </c:pt>
                <c:pt idx="2">
                  <c:v>8.6999999999999994E-2</c:v>
                </c:pt>
                <c:pt idx="3">
                  <c:v>0.05</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BFB5B0"/>
              </a:solidFill>
              <a:ln w="19050">
                <a:noFill/>
              </a:ln>
              <a:effectLst/>
            </c:spPr>
          </c:dPt>
          <c:dPt>
            <c:idx val="1"/>
            <c:bubble3D val="0"/>
            <c:spPr>
              <a:solidFill>
                <a:srgbClr val="1F8675">
                  <a:lumMod val="20000"/>
                  <a:lumOff val="80000"/>
                </a:srgbClr>
              </a:solidFill>
              <a:ln w="19050">
                <a:noFill/>
              </a:ln>
              <a:effectLst/>
            </c:spPr>
          </c:dPt>
          <c:dPt>
            <c:idx val="2"/>
            <c:bubble3D val="0"/>
            <c:spPr>
              <a:solidFill>
                <a:srgbClr val="0A8BA6">
                  <a:lumMod val="60000"/>
                  <a:lumOff val="40000"/>
                </a:srgbClr>
              </a:solidFill>
              <a:ln w="19050">
                <a:noFill/>
              </a:ln>
              <a:effectLst/>
            </c:spPr>
          </c:dPt>
          <c:dPt>
            <c:idx val="3"/>
            <c:bubble3D val="0"/>
            <c:spPr>
              <a:solidFill>
                <a:srgbClr val="CDDC29"/>
              </a:solidFill>
              <a:ln w="19050">
                <a:noFill/>
              </a:ln>
              <a:effectLst/>
            </c:spPr>
          </c:dPt>
          <c:dLbls>
            <c:dLbl>
              <c:idx val="3"/>
              <c:layout>
                <c:manualLayout>
                  <c:x val="0.11448534161308319"/>
                  <c:y val="0.1294582677165354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'Tables for Presentation'!$G$8:$J$8</c:f>
              <c:numCache>
                <c:formatCode>0.0%</c:formatCode>
                <c:ptCount val="4"/>
                <c:pt idx="0">
                  <c:v>0.45900000000000002</c:v>
                </c:pt>
                <c:pt idx="1">
                  <c:v>2.1000000000000001E-2</c:v>
                </c:pt>
                <c:pt idx="2">
                  <c:v>0.35599999999999998</c:v>
                </c:pt>
                <c:pt idx="3">
                  <c:v>0.107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254E159-67E2-4F3B-BD91-C020A828BF4D}" type="datetimeFigureOut">
              <a:rPr lang="en-US" smtClean="0"/>
              <a:t>4/29/2015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11442DF-D22B-460A-89D0-075DD430513A}" type="slidenum">
              <a:rPr lang="en-US" smtClean="0"/>
              <a:t>‹#›</a:t>
            </a:fld>
            <a:endParaRPr lang="en-US"/>
          </a:p>
        </p:txBody>
      </p:sp>
    </p:spTree>
    <p:extLst>
      <p:ext uri="{BB962C8B-B14F-4D97-AF65-F5344CB8AC3E}">
        <p14:creationId xmlns:p14="http://schemas.microsoft.com/office/powerpoint/2010/main" val="69254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0" tIns="48330" rIns="96660" bIns="48330"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0" tIns="48330" rIns="96660" bIns="48330" rtlCol="0"/>
          <a:lstStyle>
            <a:lvl1pPr algn="r">
              <a:defRPr sz="1200"/>
            </a:lvl1pPr>
          </a:lstStyle>
          <a:p>
            <a:fld id="{8A831F64-77F9-4320-8684-8A607722A63C}" type="datetimeFigureOut">
              <a:rPr lang="en-US" smtClean="0"/>
              <a:t>4/29/2015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0" tIns="48330" rIns="96660" bIns="48330"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0" tIns="48330" rIns="96660"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7"/>
          </a:xfrm>
          <a:prstGeom prst="rect">
            <a:avLst/>
          </a:prstGeom>
        </p:spPr>
        <p:txBody>
          <a:bodyPr vert="horz" lIns="96660" tIns="48330" rIns="96660" bIns="4833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7"/>
          </a:xfrm>
          <a:prstGeom prst="rect">
            <a:avLst/>
          </a:prstGeom>
        </p:spPr>
        <p:txBody>
          <a:bodyPr vert="horz" lIns="96660" tIns="48330" rIns="96660" bIns="48330" rtlCol="0" anchor="b"/>
          <a:lstStyle>
            <a:lvl1pPr algn="r">
              <a:defRPr sz="1200"/>
            </a:lvl1pPr>
          </a:lstStyle>
          <a:p>
            <a:fld id="{2EE41F66-4409-48ED-9A3F-011BC16D90CE}" type="slidenum">
              <a:rPr lang="en-US" smtClean="0"/>
              <a:t>‹#›</a:t>
            </a:fld>
            <a:endParaRPr lang="en-US"/>
          </a:p>
        </p:txBody>
      </p:sp>
    </p:spTree>
    <p:extLst>
      <p:ext uri="{BB962C8B-B14F-4D97-AF65-F5344CB8AC3E}">
        <p14:creationId xmlns:p14="http://schemas.microsoft.com/office/powerpoint/2010/main" val="276807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t>1</a:t>
            </a:fld>
            <a:endParaRPr lang="en-US"/>
          </a:p>
        </p:txBody>
      </p:sp>
    </p:spTree>
    <p:extLst>
      <p:ext uri="{BB962C8B-B14F-4D97-AF65-F5344CB8AC3E}">
        <p14:creationId xmlns:p14="http://schemas.microsoft.com/office/powerpoint/2010/main" val="372543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 the sum, we do it the same thing for all origins in our</a:t>
            </a:r>
            <a:r>
              <a:rPr lang="en-US" baseline="0" dirty="0" smtClean="0"/>
              <a:t> study area</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14</a:t>
            </a:fld>
            <a:endParaRPr lang="en-US"/>
          </a:p>
        </p:txBody>
      </p:sp>
    </p:spTree>
    <p:extLst>
      <p:ext uri="{BB962C8B-B14F-4D97-AF65-F5344CB8AC3E}">
        <p14:creationId xmlns:p14="http://schemas.microsoft.com/office/powerpoint/2010/main" val="69936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Decay rates derived</a:t>
            </a:r>
            <a:r>
              <a:rPr lang="en-US" baseline="0" dirty="0" smtClean="0"/>
              <a:t> from survey data</a:t>
            </a:r>
          </a:p>
          <a:p>
            <a:r>
              <a:rPr lang="en-US" baseline="0" dirty="0" smtClean="0"/>
              <a:t>Vary by purpose, maybe by socioeconomic/demographic groups</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15</a:t>
            </a:fld>
            <a:endParaRPr lang="en-US"/>
          </a:p>
        </p:txBody>
      </p:sp>
    </p:spTree>
    <p:extLst>
      <p:ext uri="{BB962C8B-B14F-4D97-AF65-F5344CB8AC3E}">
        <p14:creationId xmlns:p14="http://schemas.microsoft.com/office/powerpoint/2010/main" val="416870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16</a:t>
            </a:fld>
            <a:endParaRPr lang="en-US"/>
          </a:p>
        </p:txBody>
      </p:sp>
    </p:spTree>
    <p:extLst>
      <p:ext uri="{BB962C8B-B14F-4D97-AF65-F5344CB8AC3E}">
        <p14:creationId xmlns:p14="http://schemas.microsoft.com/office/powerpoint/2010/main" val="245653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 can be defined in</a:t>
            </a:r>
            <a:r>
              <a:rPr lang="en-US" baseline="0" dirty="0" smtClean="0"/>
              <a:t> any number of ways to suit analytical needs</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17</a:t>
            </a:fld>
            <a:endParaRPr lang="en-US"/>
          </a:p>
        </p:txBody>
      </p:sp>
    </p:spTree>
    <p:extLst>
      <p:ext uri="{BB962C8B-B14F-4D97-AF65-F5344CB8AC3E}">
        <p14:creationId xmlns:p14="http://schemas.microsoft.com/office/powerpoint/2010/main" val="107173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18</a:t>
            </a:fld>
            <a:endParaRPr lang="en-US"/>
          </a:p>
        </p:txBody>
      </p:sp>
    </p:spTree>
    <p:extLst>
      <p:ext uri="{BB962C8B-B14F-4D97-AF65-F5344CB8AC3E}">
        <p14:creationId xmlns:p14="http://schemas.microsoft.com/office/powerpoint/2010/main" val="113398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19</a:t>
            </a:fld>
            <a:endParaRPr lang="en-US"/>
          </a:p>
        </p:txBody>
      </p:sp>
    </p:spTree>
    <p:extLst>
      <p:ext uri="{BB962C8B-B14F-4D97-AF65-F5344CB8AC3E}">
        <p14:creationId xmlns:p14="http://schemas.microsoft.com/office/powerpoint/2010/main" val="135204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where the relationships begin to show themselves</a:t>
            </a:r>
            <a:r>
              <a:rPr lang="en-US" baseline="0" dirty="0" smtClean="0"/>
              <a:t> is when you look at the modal comparisons.</a:t>
            </a:r>
          </a:p>
          <a:p>
            <a:endParaRPr lang="en-US" baseline="0" dirty="0" smtClean="0"/>
          </a:p>
          <a:p>
            <a:r>
              <a:rPr lang="en-US" baseline="0" dirty="0" smtClean="0"/>
              <a:t>Yes, Logan Circle has the highest auto accessibility – because it’s in the center of the region.</a:t>
            </a:r>
          </a:p>
          <a:p>
            <a:endParaRPr lang="en-US" baseline="0" dirty="0" smtClean="0"/>
          </a:p>
          <a:p>
            <a:r>
              <a:rPr lang="en-US" baseline="0" dirty="0" smtClean="0"/>
              <a:t>However if you compare it’s score with that of McLean, it is only greater by a factor of 4 to 1</a:t>
            </a:r>
          </a:p>
          <a:p>
            <a:endParaRPr lang="en-US" baseline="0" dirty="0" smtClean="0"/>
          </a:p>
          <a:p>
            <a:r>
              <a:rPr lang="en-US" baseline="0" dirty="0" smtClean="0"/>
              <a:t>When you compare them on transit accessibility, the comparative advantage jumps to 13 to 1</a:t>
            </a:r>
          </a:p>
          <a:p>
            <a:r>
              <a:rPr lang="en-US" baseline="0" dirty="0" smtClean="0"/>
              <a:t>For bike 15 to 1, and for walk almost 40 to 1!</a:t>
            </a:r>
          </a:p>
          <a:p>
            <a:endParaRPr lang="en-US" baseline="0" dirty="0" smtClean="0"/>
          </a:p>
          <a:p>
            <a:r>
              <a:rPr lang="en-US" baseline="0" dirty="0" smtClean="0"/>
              <a:t>And sure enough, if you compare those relationships observed travel behavior, use of non-motorized modes is about 41% in Logan Circle, 21% in Clarendon, and only 8% in McLean</a:t>
            </a:r>
            <a:endParaRPr lang="en-US" dirty="0" smtClean="0"/>
          </a:p>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20</a:t>
            </a:fld>
            <a:endParaRPr lang="en-US"/>
          </a:p>
        </p:txBody>
      </p:sp>
    </p:spTree>
    <p:extLst>
      <p:ext uri="{BB962C8B-B14F-4D97-AF65-F5344CB8AC3E}">
        <p14:creationId xmlns:p14="http://schemas.microsoft.com/office/powerpoint/2010/main" val="367377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21</a:t>
            </a:fld>
            <a:endParaRPr lang="en-US"/>
          </a:p>
        </p:txBody>
      </p:sp>
    </p:spTree>
    <p:extLst>
      <p:ext uri="{BB962C8B-B14F-4D97-AF65-F5344CB8AC3E}">
        <p14:creationId xmlns:p14="http://schemas.microsoft.com/office/powerpoint/2010/main" val="157128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a:t>
            </a:r>
            <a:r>
              <a:rPr lang="en-US" baseline="0" dirty="0" smtClean="0"/>
              <a:t> put the power of these relationships into planners’ hands in a platform that would feel familiar</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22</a:t>
            </a:fld>
            <a:endParaRPr lang="en-US"/>
          </a:p>
        </p:txBody>
      </p:sp>
    </p:spTree>
    <p:extLst>
      <p:ext uri="{BB962C8B-B14F-4D97-AF65-F5344CB8AC3E}">
        <p14:creationId xmlns:p14="http://schemas.microsoft.com/office/powerpoint/2010/main" val="6471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23</a:t>
            </a:fld>
            <a:endParaRPr lang="en-US"/>
          </a:p>
        </p:txBody>
      </p:sp>
    </p:spTree>
    <p:extLst>
      <p:ext uri="{BB962C8B-B14F-4D97-AF65-F5344CB8AC3E}">
        <p14:creationId xmlns:p14="http://schemas.microsoft.com/office/powerpoint/2010/main" val="382507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t>3</a:t>
            </a:fld>
            <a:endParaRPr lang="en-US"/>
          </a:p>
        </p:txBody>
      </p:sp>
    </p:spTree>
    <p:extLst>
      <p:ext uri="{BB962C8B-B14F-4D97-AF65-F5344CB8AC3E}">
        <p14:creationId xmlns:p14="http://schemas.microsoft.com/office/powerpoint/2010/main" val="33853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a:t>
            </a:r>
            <a:r>
              <a:rPr lang="en-US" baseline="0" dirty="0" smtClean="0"/>
              <a:t> interface – guides navigation of analytical steps and provides instructions for how to format and import your data, much of which will have been developed in GIS or through some other software that supports network analysis</a:t>
            </a:r>
            <a:endParaRPr lang="en-US" dirty="0"/>
          </a:p>
        </p:txBody>
      </p:sp>
      <p:sp>
        <p:nvSpPr>
          <p:cNvPr id="4" name="Slide Number Placeholder 3"/>
          <p:cNvSpPr>
            <a:spLocks noGrp="1"/>
          </p:cNvSpPr>
          <p:nvPr>
            <p:ph type="sldNum" sz="quarter" idx="10"/>
          </p:nvPr>
        </p:nvSpPr>
        <p:spPr/>
        <p:txBody>
          <a:bodyPr/>
          <a:lstStyle/>
          <a:p>
            <a:fld id="{F51F8A2E-F999-486B-AE48-B27594FA0F22}" type="slidenum">
              <a:rPr lang="en-US" smtClean="0"/>
              <a:pPr/>
              <a:t>24</a:t>
            </a:fld>
            <a:endParaRPr lang="en-US"/>
          </a:p>
        </p:txBody>
      </p:sp>
    </p:spTree>
    <p:extLst>
      <p:ext uri="{BB962C8B-B14F-4D97-AF65-F5344CB8AC3E}">
        <p14:creationId xmlns:p14="http://schemas.microsoft.com/office/powerpoint/2010/main" val="245908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data – should</a:t>
            </a:r>
            <a:r>
              <a:rPr lang="en-US" baseline="0" dirty="0" smtClean="0"/>
              <a:t> be bigger than your application study area and be broadly representative of your region</a:t>
            </a:r>
            <a:endParaRPr lang="en-US" dirty="0" smtClean="0"/>
          </a:p>
          <a:p>
            <a:r>
              <a:rPr lang="en-US" dirty="0" smtClean="0"/>
              <a:t>Modes should</a:t>
            </a:r>
            <a:r>
              <a:rPr lang="en-US" baseline="0" dirty="0" smtClean="0"/>
              <a:t> be at least walk and non-walk; purposes are open ended</a:t>
            </a:r>
          </a:p>
          <a:p>
            <a:r>
              <a:rPr lang="en-US" baseline="0" dirty="0" smtClean="0"/>
              <a:t>Frequency distributions can also be viewed with mode and purpose breakdowns</a:t>
            </a:r>
          </a:p>
          <a:p>
            <a:r>
              <a:rPr lang="en-US" baseline="0" dirty="0" smtClean="0"/>
              <a:t>Setting up the bins of accessibility scores is key, and in this tool, it involves a lot of trial and error.  It’s probably the one area of the tool that’s least complete, but it was the best way we found to give users a lot of flexibility to explore and establish relationships for their area while working within this basic construct.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1F8A2E-F999-486B-AE48-B27594FA0F22}" type="slidenum">
              <a:rPr lang="en-US" smtClean="0"/>
              <a:pPr/>
              <a:t>25</a:t>
            </a:fld>
            <a:endParaRPr lang="en-US"/>
          </a:p>
        </p:txBody>
      </p:sp>
    </p:spTree>
    <p:extLst>
      <p:ext uri="{BB962C8B-B14F-4D97-AF65-F5344CB8AC3E}">
        <p14:creationId xmlns:p14="http://schemas.microsoft.com/office/powerpoint/2010/main" val="370615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Modes should</a:t>
            </a:r>
            <a:r>
              <a:rPr lang="en-US" baseline="0" dirty="0" smtClean="0"/>
              <a:t> be at least walk and non-walk; purposes are open ended</a:t>
            </a:r>
          </a:p>
          <a:p>
            <a:r>
              <a:rPr lang="en-US" baseline="0" dirty="0" smtClean="0"/>
              <a:t>Frequency distributions can also be viewed with mode and purpose breakdowns</a:t>
            </a:r>
          </a:p>
          <a:p>
            <a:r>
              <a:rPr lang="en-US" baseline="0" dirty="0" smtClean="0"/>
              <a:t>Setting up the bins of accessibility scores is key, and in this tool, it involves a lot of trial and error.  It’s probably the one area of the tool that’s least complete, but it was the best way we found to give users a lot of flexibility to explore and establish relationships for their area while working within this basic construct.</a:t>
            </a:r>
            <a:endParaRPr lang="en-US" baseline="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1F8A2E-F999-486B-AE48-B27594FA0F22}" type="slidenum">
              <a:rPr lang="en-US" smtClean="0"/>
              <a:pPr/>
              <a:t>26</a:t>
            </a:fld>
            <a:endParaRPr lang="en-US"/>
          </a:p>
        </p:txBody>
      </p:sp>
    </p:spTree>
    <p:extLst>
      <p:ext uri="{BB962C8B-B14F-4D97-AF65-F5344CB8AC3E}">
        <p14:creationId xmlns:p14="http://schemas.microsoft.com/office/powerpoint/2010/main" val="99696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results</a:t>
            </a:r>
            <a:r>
              <a:rPr lang="en-US" baseline="0" dirty="0" smtClean="0"/>
              <a:t> in various charts and tables</a:t>
            </a:r>
          </a:p>
          <a:p>
            <a:r>
              <a:rPr lang="en-US" baseline="0" dirty="0" smtClean="0"/>
              <a:t>Explore results by scenario and purpose</a:t>
            </a:r>
          </a:p>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27</a:t>
            </a:fld>
            <a:endParaRPr lang="en-US"/>
          </a:p>
        </p:txBody>
      </p:sp>
    </p:spTree>
    <p:extLst>
      <p:ext uri="{BB962C8B-B14F-4D97-AF65-F5344CB8AC3E}">
        <p14:creationId xmlns:p14="http://schemas.microsoft.com/office/powerpoint/2010/main" val="20893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28</a:t>
            </a:fld>
            <a:endParaRPr lang="en-US"/>
          </a:p>
        </p:txBody>
      </p:sp>
    </p:spTree>
    <p:extLst>
      <p:ext uri="{BB962C8B-B14F-4D97-AF65-F5344CB8AC3E}">
        <p14:creationId xmlns:p14="http://schemas.microsoft.com/office/powerpoint/2010/main" val="56947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29</a:t>
            </a:fld>
            <a:endParaRPr lang="en-US"/>
          </a:p>
        </p:txBody>
      </p:sp>
    </p:spTree>
    <p:extLst>
      <p:ext uri="{BB962C8B-B14F-4D97-AF65-F5344CB8AC3E}">
        <p14:creationId xmlns:p14="http://schemas.microsoft.com/office/powerpoint/2010/main" val="2039401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Walking</a:t>
            </a:r>
            <a:r>
              <a:rPr lang="en-US" baseline="0" dirty="0" smtClean="0"/>
              <a:t> trips focused on the mixed use center, which makes sense</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30</a:t>
            </a:fld>
            <a:endParaRPr lang="en-US"/>
          </a:p>
        </p:txBody>
      </p:sp>
    </p:spTree>
    <p:extLst>
      <p:ext uri="{BB962C8B-B14F-4D97-AF65-F5344CB8AC3E}">
        <p14:creationId xmlns:p14="http://schemas.microsoft.com/office/powerpoint/2010/main" val="2201826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31</a:t>
            </a:fld>
            <a:endParaRPr lang="en-US"/>
          </a:p>
        </p:txBody>
      </p:sp>
    </p:spTree>
    <p:extLst>
      <p:ext uri="{BB962C8B-B14F-4D97-AF65-F5344CB8AC3E}">
        <p14:creationId xmlns:p14="http://schemas.microsoft.com/office/powerpoint/2010/main" val="1346460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32</a:t>
            </a:fld>
            <a:endParaRPr lang="en-US"/>
          </a:p>
        </p:txBody>
      </p:sp>
    </p:spTree>
    <p:extLst>
      <p:ext uri="{BB962C8B-B14F-4D97-AF65-F5344CB8AC3E}">
        <p14:creationId xmlns:p14="http://schemas.microsoft.com/office/powerpoint/2010/main" val="2598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now</a:t>
            </a:r>
            <a:r>
              <a:rPr lang="en-US" baseline="0" dirty="0" smtClean="0"/>
              <a:t> let’s move on to the activity with Maryland DOT</a:t>
            </a:r>
          </a:p>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t>33</a:t>
            </a:fld>
            <a:endParaRPr lang="en-US"/>
          </a:p>
        </p:txBody>
      </p:sp>
    </p:spTree>
    <p:extLst>
      <p:ext uri="{BB962C8B-B14F-4D97-AF65-F5344CB8AC3E}">
        <p14:creationId xmlns:p14="http://schemas.microsoft.com/office/powerpoint/2010/main" val="262395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7</a:t>
            </a:fld>
            <a:endParaRPr lang="en-US"/>
          </a:p>
        </p:txBody>
      </p:sp>
    </p:spTree>
    <p:extLst>
      <p:ext uri="{BB962C8B-B14F-4D97-AF65-F5344CB8AC3E}">
        <p14:creationId xmlns:p14="http://schemas.microsoft.com/office/powerpoint/2010/main" val="1717623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models, we were able to go</a:t>
            </a:r>
            <a:r>
              <a:rPr lang="en-US" baseline="0" dirty="0" smtClean="0"/>
              <a:t> back in and estimate mode shares at a block level throughout the corridor.</a:t>
            </a:r>
          </a:p>
          <a:p>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t>37</a:t>
            </a:fld>
            <a:endParaRPr lang="en-US"/>
          </a:p>
        </p:txBody>
      </p:sp>
    </p:spTree>
    <p:extLst>
      <p:ext uri="{BB962C8B-B14F-4D97-AF65-F5344CB8AC3E}">
        <p14:creationId xmlns:p14="http://schemas.microsoft.com/office/powerpoint/2010/main" val="342290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38</a:t>
            </a:fld>
            <a:endParaRPr lang="en-US"/>
          </a:p>
        </p:txBody>
      </p:sp>
    </p:spTree>
    <p:extLst>
      <p:ext uri="{BB962C8B-B14F-4D97-AF65-F5344CB8AC3E}">
        <p14:creationId xmlns:p14="http://schemas.microsoft.com/office/powerpoint/2010/main" val="1108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8</a:t>
            </a:fld>
            <a:endParaRPr lang="en-US"/>
          </a:p>
        </p:txBody>
      </p:sp>
    </p:spTree>
    <p:extLst>
      <p:ext uri="{BB962C8B-B14F-4D97-AF65-F5344CB8AC3E}">
        <p14:creationId xmlns:p14="http://schemas.microsoft.com/office/powerpoint/2010/main" val="159872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9</a:t>
            </a:fld>
            <a:endParaRPr lang="en-US"/>
          </a:p>
        </p:txBody>
      </p:sp>
    </p:spTree>
    <p:extLst>
      <p:ext uri="{BB962C8B-B14F-4D97-AF65-F5344CB8AC3E}">
        <p14:creationId xmlns:p14="http://schemas.microsoft.com/office/powerpoint/2010/main" val="288618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10</a:t>
            </a:fld>
            <a:endParaRPr lang="en-US"/>
          </a:p>
        </p:txBody>
      </p:sp>
    </p:spTree>
    <p:extLst>
      <p:ext uri="{BB962C8B-B14F-4D97-AF65-F5344CB8AC3E}">
        <p14:creationId xmlns:p14="http://schemas.microsoft.com/office/powerpoint/2010/main" val="12586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11</a:t>
            </a:fld>
            <a:endParaRPr lang="en-US"/>
          </a:p>
        </p:txBody>
      </p:sp>
    </p:spTree>
    <p:extLst>
      <p:ext uri="{BB962C8B-B14F-4D97-AF65-F5344CB8AC3E}">
        <p14:creationId xmlns:p14="http://schemas.microsoft.com/office/powerpoint/2010/main" val="336936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 needed to be transferable to various geographic contexts</a:t>
            </a:r>
            <a:r>
              <a:rPr lang="en-US" baseline="0" dirty="0" smtClean="0"/>
              <a:t> and flexible to suit a variety of analytical needs</a:t>
            </a:r>
          </a:p>
          <a:p>
            <a:r>
              <a:rPr lang="en-US" baseline="0" dirty="0" smtClean="0"/>
              <a:t>Walk Score good – how do we get control over the inputs – altering networks and land uses</a:t>
            </a:r>
          </a:p>
          <a:p>
            <a:r>
              <a:rPr lang="en-US" baseline="0" dirty="0" smtClean="0"/>
              <a:t>Used data provided by our partners in the region, who were extremely supportive of this effort</a:t>
            </a:r>
            <a:endParaRPr lang="en-US" dirty="0"/>
          </a:p>
        </p:txBody>
      </p:sp>
      <p:sp>
        <p:nvSpPr>
          <p:cNvPr id="4" name="Slide Number Placeholder 3"/>
          <p:cNvSpPr>
            <a:spLocks noGrp="1"/>
          </p:cNvSpPr>
          <p:nvPr>
            <p:ph type="sldNum" sz="quarter" idx="10"/>
          </p:nvPr>
        </p:nvSpPr>
        <p:spPr/>
        <p:txBody>
          <a:bodyPr/>
          <a:lstStyle/>
          <a:p>
            <a:fld id="{2EE41F66-4409-48ED-9A3F-011BC16D90CE}" type="slidenum">
              <a:rPr lang="en-US" smtClean="0"/>
              <a:pPr/>
              <a:t>12</a:t>
            </a:fld>
            <a:endParaRPr lang="en-US"/>
          </a:p>
        </p:txBody>
      </p:sp>
    </p:spTree>
    <p:extLst>
      <p:ext uri="{BB962C8B-B14F-4D97-AF65-F5344CB8AC3E}">
        <p14:creationId xmlns:p14="http://schemas.microsoft.com/office/powerpoint/2010/main" val="208067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41F66-4409-48ED-9A3F-011BC16D90CE}" type="slidenum">
              <a:rPr lang="en-US" smtClean="0"/>
              <a:pPr/>
              <a:t>13</a:t>
            </a:fld>
            <a:endParaRPr lang="en-US"/>
          </a:p>
        </p:txBody>
      </p:sp>
    </p:spTree>
    <p:extLst>
      <p:ext uri="{BB962C8B-B14F-4D97-AF65-F5344CB8AC3E}">
        <p14:creationId xmlns:p14="http://schemas.microsoft.com/office/powerpoint/2010/main" val="256304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81000" y="6369747"/>
            <a:ext cx="2743200" cy="365125"/>
          </a:xfrm>
        </p:spPr>
        <p:txBody>
          <a:bodyPr/>
          <a:lstStyle/>
          <a:p>
            <a:fld id="{21B1B9F0-A9DD-4798-BB51-36965546B4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396" y="5145802"/>
            <a:ext cx="2438401" cy="1359409"/>
          </a:xfrm>
          <a:prstGeom prst="rect">
            <a:avLst/>
          </a:prstGeom>
        </p:spPr>
      </p:pic>
      <p:sp>
        <p:nvSpPr>
          <p:cNvPr id="8" name="Round Single Corner Rectangle 7"/>
          <p:cNvSpPr/>
          <p:nvPr userDrawn="1"/>
        </p:nvSpPr>
        <p:spPr>
          <a:xfrm>
            <a:off x="0" y="4805143"/>
            <a:ext cx="8839200" cy="2072244"/>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51504" y="5900257"/>
            <a:ext cx="618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51504" y="4972880"/>
            <a:ext cx="8114070" cy="797515"/>
          </a:xfr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351504" y="6030119"/>
            <a:ext cx="8114070" cy="691356"/>
          </a:xfrm>
        </p:spPr>
        <p:txBody>
          <a:bodyPr>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 (Date)</a:t>
            </a:r>
            <a:endParaRPr lang="en-US" dirty="0"/>
          </a:p>
        </p:txBody>
      </p:sp>
    </p:spTree>
    <p:extLst>
      <p:ext uri="{BB962C8B-B14F-4D97-AF65-F5344CB8AC3E}">
        <p14:creationId xmlns:p14="http://schemas.microsoft.com/office/powerpoint/2010/main" val="2039310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itle Graphic Focus With Text Box">
    <p:spTree>
      <p:nvGrpSpPr>
        <p:cNvPr id="1" name=""/>
        <p:cNvGrpSpPr/>
        <p:nvPr/>
      </p:nvGrpSpPr>
      <p:grpSpPr>
        <a:xfrm>
          <a:off x="0" y="0"/>
          <a:ext cx="0" cy="0"/>
          <a:chOff x="0" y="0"/>
          <a:chExt cx="0" cy="0"/>
        </a:xfrm>
      </p:grpSpPr>
      <p:sp>
        <p:nvSpPr>
          <p:cNvPr id="10" name="Round Single Corner Rectangle 9"/>
          <p:cNvSpPr/>
          <p:nvPr userDrawn="1"/>
        </p:nvSpPr>
        <p:spPr>
          <a:xfrm rot="10800000" flipV="1">
            <a:off x="8844545" y="6278033"/>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12192000" cy="934538"/>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lgn="l">
              <a:defRPr sz="2400">
                <a:solidFill>
                  <a:schemeClr val="bg1"/>
                </a:solidFill>
                <a:latin typeface="Arial" panose="020B0604020202020204" pitchFamily="34" charset="0"/>
                <a:cs typeface="Arial" panose="020B0604020202020204" pitchFamily="34" charset="0"/>
              </a:defRPr>
            </a:lvl1pPr>
          </a:lstStyle>
          <a:p>
            <a:pPr algn="l"/>
            <a:r>
              <a:rPr lang="en-US" sz="2400" dirty="0" smtClean="0">
                <a:solidFill>
                  <a:schemeClr val="bg1"/>
                </a:solidFill>
                <a:latin typeface="Arial" panose="020B0604020202020204" pitchFamily="34" charset="0"/>
                <a:cs typeface="Arial" panose="020B0604020202020204" pitchFamily="34" charset="0"/>
              </a:rPr>
              <a:t>SLIDE TITLE – GRAPHIC FOCUS WITH TEXT BOX</a:t>
            </a:r>
            <a:endParaRPr lang="en-US" sz="2400"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12"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7383314" y="6394915"/>
            <a:ext cx="1161587" cy="365125"/>
          </a:xfrm>
        </p:spPr>
        <p:txBody>
          <a:bodyPr/>
          <a:lstStyle/>
          <a:p>
            <a:fld id="{21B1B9F0-A9DD-4798-BB51-36965546B4A4}" type="slidenum">
              <a:rPr lang="en-US" smtClean="0"/>
              <a:t>‹#›</a:t>
            </a:fld>
            <a:endParaRPr lang="en-US"/>
          </a:p>
        </p:txBody>
      </p:sp>
      <p:sp>
        <p:nvSpPr>
          <p:cNvPr id="13" name="Rectangle 12"/>
          <p:cNvSpPr/>
          <p:nvPr userDrawn="1"/>
        </p:nvSpPr>
        <p:spPr>
          <a:xfrm flipV="1">
            <a:off x="8844545" y="934538"/>
            <a:ext cx="3349433" cy="5960312"/>
          </a:xfrm>
          <a:prstGeom prst="rect">
            <a:avLst/>
          </a:prstGeom>
          <a:solidFill>
            <a:srgbClr val="BFB5B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p:cNvCxnSpPr/>
          <p:nvPr userDrawn="1"/>
        </p:nvCxnSpPr>
        <p:spPr>
          <a:xfrm>
            <a:off x="2863515" y="6422660"/>
            <a:ext cx="0" cy="206562"/>
          </a:xfrm>
          <a:prstGeom prst="line">
            <a:avLst/>
          </a:prstGeom>
          <a:ln w="9525">
            <a:solidFill>
              <a:srgbClr val="BFB5B0"/>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4" hasCustomPrompt="1"/>
          </p:nvPr>
        </p:nvSpPr>
        <p:spPr>
          <a:xfrm>
            <a:off x="515684" y="1377126"/>
            <a:ext cx="8368516" cy="1476910"/>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1800">
                <a:solidFill>
                  <a:srgbClr val="3F4E56"/>
                </a:solidFill>
                <a:latin typeface="Arial" panose="020B0604020202020204" pitchFamily="34" charset="0"/>
                <a:cs typeface="Arial" panose="020B0604020202020204" pitchFamily="34" charset="0"/>
              </a:defRPr>
            </a:lvl1pPr>
            <a:lvl2pPr>
              <a:defRPr sz="20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solidFill>
                  <a:srgbClr val="3F4E56"/>
                </a:solidFill>
                <a:latin typeface="Arial" panose="020B0604020202020204" pitchFamily="34" charset="0"/>
                <a:cs typeface="Arial" panose="020B0604020202020204" pitchFamily="34" charset="0"/>
              </a:defRPr>
            </a:lvl4pPr>
            <a:lvl5pPr>
              <a:defRPr sz="1600">
                <a:solidFill>
                  <a:srgbClr val="3F4E56"/>
                </a:solidFill>
                <a:latin typeface="Arial" panose="020B0604020202020204" pitchFamily="34" charset="0"/>
                <a:cs typeface="Arial" panose="020B0604020202020204" pitchFamily="34" charset="0"/>
              </a:defRPr>
            </a:lvl5pPr>
          </a:lstStyle>
          <a:p>
            <a:pPr lvl="0"/>
            <a:r>
              <a:rPr lang="en-US" dirty="0" smtClean="0"/>
              <a:t>Bullet text here bullet text here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smtClean="0"/>
              <a:t>Bullet text here bullet text here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smtClean="0"/>
              <a:t>Bullet text here bullet text here</a:t>
            </a:r>
          </a:p>
          <a:p>
            <a:pPr lvl="0"/>
            <a:endParaRPr lang="en-US" dirty="0" smtClean="0"/>
          </a:p>
        </p:txBody>
      </p:sp>
      <p:sp>
        <p:nvSpPr>
          <p:cNvPr id="21" name="Footer Placeholder 20"/>
          <p:cNvSpPr>
            <a:spLocks noGrp="1"/>
          </p:cNvSpPr>
          <p:nvPr>
            <p:ph type="ftr" sz="quarter" idx="16"/>
          </p:nvPr>
        </p:nvSpPr>
        <p:spPr>
          <a:xfrm>
            <a:off x="2970852" y="6394915"/>
            <a:ext cx="4114800" cy="365125"/>
          </a:xfrm>
        </p:spPr>
        <p:txBody>
          <a:bodyPr/>
          <a:lstStyle>
            <a:lvl1pPr>
              <a:defRPr sz="1200" b="0"/>
            </a:lvl1pPr>
          </a:lstStyle>
          <a:p>
            <a:pPr algn="l"/>
            <a:r>
              <a:rPr lang="en-US" dirty="0" smtClean="0">
                <a:solidFill>
                  <a:srgbClr val="BFB5B0"/>
                </a:solidFill>
                <a:latin typeface="Arial" panose="020B0604020202020204" pitchFamily="34" charset="0"/>
                <a:cs typeface="Arial" panose="020B0604020202020204" pitchFamily="34" charset="0"/>
              </a:rPr>
              <a:t>PRESENTATION TITLE HERE</a:t>
            </a:r>
          </a:p>
        </p:txBody>
      </p:sp>
      <p:sp>
        <p:nvSpPr>
          <p:cNvPr id="16" name="Round Single Corner Rectangle 15"/>
          <p:cNvSpPr/>
          <p:nvPr userDrawn="1"/>
        </p:nvSpPr>
        <p:spPr>
          <a:xfrm>
            <a:off x="2" y="3975962"/>
            <a:ext cx="8186056" cy="181523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228600" rIns="457200" bIns="228600" rtlCol="0" anchor="t" anchorCtr="0"/>
          <a:lstStyle/>
          <a:p>
            <a:pPr>
              <a:spcAft>
                <a:spcPts val="600"/>
              </a:spcAft>
            </a:pPr>
            <a:endParaRPr lang="en-US" sz="2000" dirty="0" smtClean="0">
              <a:latin typeface="Franklin Gothic Book" panose="020B0503020102020204" pitchFamily="34" charset="0"/>
              <a:cs typeface="Kalinga" panose="020B0502040204020203" pitchFamily="34" charset="0"/>
            </a:endParaRPr>
          </a:p>
        </p:txBody>
      </p:sp>
      <p:sp>
        <p:nvSpPr>
          <p:cNvPr id="4" name="Text Placeholder 3"/>
          <p:cNvSpPr>
            <a:spLocks noGrp="1"/>
          </p:cNvSpPr>
          <p:nvPr>
            <p:ph type="body" sz="quarter" idx="18" hasCustomPrompt="1"/>
          </p:nvPr>
        </p:nvSpPr>
        <p:spPr>
          <a:xfrm>
            <a:off x="9122214" y="1312534"/>
            <a:ext cx="2709568" cy="581891"/>
          </a:xfrm>
        </p:spPr>
        <p:txBody>
          <a:bodyPr>
            <a:noAutofit/>
          </a:bodyPr>
          <a:lstStyle>
            <a:lvl1pPr marL="0" indent="0">
              <a:lnSpc>
                <a:spcPct val="100000"/>
              </a:lnSpc>
              <a:buNone/>
              <a:defRPr sz="1600" u="sng"/>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SLIDEBAR GRAPHIC TITLE</a:t>
            </a:r>
            <a:endParaRPr lang="en-US" dirty="0"/>
          </a:p>
        </p:txBody>
      </p:sp>
      <p:sp>
        <p:nvSpPr>
          <p:cNvPr id="20" name="Text Placeholder 19"/>
          <p:cNvSpPr>
            <a:spLocks noGrp="1"/>
          </p:cNvSpPr>
          <p:nvPr>
            <p:ph type="body" sz="quarter" idx="20" hasCustomPrompt="1"/>
          </p:nvPr>
        </p:nvSpPr>
        <p:spPr>
          <a:xfrm>
            <a:off x="651860" y="4122577"/>
            <a:ext cx="4977146" cy="560258"/>
          </a:xfrm>
        </p:spPr>
        <p:txBody>
          <a:bodyPr>
            <a:noAutofit/>
          </a:bodyPr>
          <a:lstStyle>
            <a:lvl1pPr marL="0" indent="0">
              <a:buNone/>
              <a:defRPr sz="2000" b="0" u="sng" spc="50" baseline="0">
                <a:solidFill>
                  <a:schemeClr val="bg1"/>
                </a:solidFill>
              </a:defRPr>
            </a:lvl1pPr>
            <a:lvl2pPr marL="457200" indent="0">
              <a:buNone/>
              <a:defRPr sz="1800" b="1" u="sng">
                <a:solidFill>
                  <a:schemeClr val="bg1"/>
                </a:solidFill>
              </a:defRPr>
            </a:lvl2pPr>
            <a:lvl3pPr marL="914400" indent="0">
              <a:buNone/>
              <a:defRPr sz="1800" b="1" u="sng">
                <a:solidFill>
                  <a:schemeClr val="bg1"/>
                </a:solidFill>
              </a:defRPr>
            </a:lvl3pPr>
            <a:lvl4pPr marL="1371600" indent="0">
              <a:buNone/>
              <a:defRPr sz="1800" b="1" u="sng">
                <a:solidFill>
                  <a:schemeClr val="bg1"/>
                </a:solidFill>
              </a:defRPr>
            </a:lvl4pPr>
            <a:lvl5pPr marL="1828800" indent="0">
              <a:buNone/>
              <a:defRPr sz="1800" b="1" u="sng">
                <a:solidFill>
                  <a:schemeClr val="bg1"/>
                </a:solidFill>
              </a:defRPr>
            </a:lvl5pPr>
          </a:lstStyle>
          <a:p>
            <a:pPr lvl="0"/>
            <a:r>
              <a:rPr lang="en-US" dirty="0" smtClean="0"/>
              <a:t>TEXT BOX TITLE (SIZE VARIABLE) </a:t>
            </a:r>
          </a:p>
        </p:txBody>
      </p:sp>
      <p:sp>
        <p:nvSpPr>
          <p:cNvPr id="26" name="Text Placeholder 25"/>
          <p:cNvSpPr>
            <a:spLocks noGrp="1"/>
          </p:cNvSpPr>
          <p:nvPr>
            <p:ph type="body" sz="quarter" idx="21" hasCustomPrompt="1"/>
          </p:nvPr>
        </p:nvSpPr>
        <p:spPr>
          <a:xfrm>
            <a:off x="651860" y="4883581"/>
            <a:ext cx="7203667" cy="685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800" baseline="0">
                <a:solidFill>
                  <a:schemeClr val="bg1"/>
                </a:solidFill>
              </a:defRPr>
            </a:lvl1pPr>
            <a:lvl2pPr marL="457200" indent="0">
              <a:buFontTx/>
              <a:buNone/>
              <a:defRPr sz="1800">
                <a:solidFill>
                  <a:schemeClr val="bg1"/>
                </a:solidFill>
              </a:defRPr>
            </a:lvl2pPr>
            <a:lvl3pPr marL="914400" indent="0">
              <a:buFontTx/>
              <a:buNone/>
              <a:defRPr sz="16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smtClean="0"/>
              <a:t>Sample text here. Sample text here. Sample text here. Sample text here. Sample text here. </a:t>
            </a:r>
          </a:p>
          <a:p>
            <a:pPr lvl="0"/>
            <a:endParaRPr lang="en-US" dirty="0" smtClean="0"/>
          </a:p>
        </p:txBody>
      </p:sp>
    </p:spTree>
    <p:extLst>
      <p:ext uri="{BB962C8B-B14F-4D97-AF65-F5344CB8AC3E}">
        <p14:creationId xmlns:p14="http://schemas.microsoft.com/office/powerpoint/2010/main" val="407846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425" y="1335314"/>
            <a:ext cx="8356394" cy="533158"/>
          </a:xfrm>
        </p:spPr>
        <p:txBody>
          <a:bodyPr anchor="ctr">
            <a:normAutofit/>
          </a:bodyPr>
          <a:lstStyle>
            <a:lvl1pPr>
              <a:defRPr sz="2400">
                <a:solidFill>
                  <a:srgbClr val="3F4E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98972" y="2082536"/>
            <a:ext cx="8341091" cy="424690"/>
          </a:xfrm>
        </p:spPr>
        <p:txBody>
          <a:bodyPr>
            <a:normAutofit/>
          </a:bodyPr>
          <a:lstStyle>
            <a:lvl1pPr marL="0" indent="0">
              <a:buNone/>
              <a:defRPr sz="2200">
                <a:solidFill>
                  <a:srgbClr val="3F4E56"/>
                </a:solidFill>
                <a:latin typeface="Franklin Gothic Book" panose="020B0503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7" name="Straight Connector 6"/>
          <p:cNvCxnSpPr/>
          <p:nvPr userDrawn="1"/>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a:off x="1212850" y="1335314"/>
            <a:ext cx="1112157" cy="5331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90312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7639"/>
            <a:ext cx="7597877" cy="4351338"/>
          </a:xfrm>
        </p:spPr>
        <p:txBody>
          <a:bodyPr/>
          <a:lstStyle>
            <a:lvl1pPr>
              <a:defRPr sz="1800">
                <a:solidFill>
                  <a:srgbClr val="3F4E56"/>
                </a:solidFill>
                <a:latin typeface="Arial" panose="020B0604020202020204" pitchFamily="34" charset="0"/>
                <a:cs typeface="Arial" panose="020B0604020202020204" pitchFamily="34" charset="0"/>
              </a:defRPr>
            </a:lvl1pPr>
            <a:lvl2pPr>
              <a:defRPr sz="18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0"/>
            <a:ext cx="12192000" cy="934538"/>
          </a:xfrm>
          <a:prstGeom prst="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10" name="Round Single Corner Rectangle 9"/>
          <p:cNvSpPr/>
          <p:nvPr userDrawn="1"/>
        </p:nvSpPr>
        <p:spPr>
          <a:xfrm rot="10800000" flipV="1">
            <a:off x="8844545" y="6278033"/>
            <a:ext cx="3347453" cy="5990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8"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382338"/>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49254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425" y="1335314"/>
            <a:ext cx="8356394" cy="533158"/>
          </a:xfrm>
        </p:spPr>
        <p:txBody>
          <a:bodyPr anchor="ctr">
            <a:normAutofit/>
          </a:bodyPr>
          <a:lstStyle>
            <a:lvl1pPr>
              <a:defRPr sz="2400">
                <a:solidFill>
                  <a:srgbClr val="3F4E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98972" y="2082536"/>
            <a:ext cx="8341091" cy="424690"/>
          </a:xfrm>
        </p:spPr>
        <p:txBody>
          <a:bodyPr>
            <a:normAutofit/>
          </a:bodyPr>
          <a:lstStyle>
            <a:lvl1pPr marL="0" indent="0">
              <a:buNone/>
              <a:defRPr sz="2200">
                <a:solidFill>
                  <a:srgbClr val="3F4E56"/>
                </a:solidFill>
                <a:latin typeface="Franklin Gothic Book" panose="020B0503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7" name="Straight Connector 6"/>
          <p:cNvCxnSpPr/>
          <p:nvPr userDrawn="1"/>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a:off x="1212850" y="1335314"/>
            <a:ext cx="1112157" cy="5331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364698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7639"/>
            <a:ext cx="7597877" cy="4351338"/>
          </a:xfrm>
        </p:spPr>
        <p:txBody>
          <a:bodyPr>
            <a:normAutofit/>
          </a:bodyPr>
          <a:lstStyle>
            <a:lvl1pPr>
              <a:defRPr sz="1800">
                <a:solidFill>
                  <a:srgbClr val="3F4E56"/>
                </a:solidFill>
                <a:latin typeface="Arial" panose="020B0604020202020204" pitchFamily="34" charset="0"/>
                <a:cs typeface="Arial" panose="020B0604020202020204" pitchFamily="34" charset="0"/>
              </a:defRPr>
            </a:lvl1pPr>
            <a:lvl2pPr>
              <a:defRPr sz="18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0"/>
            <a:ext cx="12192000" cy="934538"/>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10" name="Round Single Corner Rectangle 9"/>
          <p:cNvSpPr/>
          <p:nvPr userDrawn="1"/>
        </p:nvSpPr>
        <p:spPr>
          <a:xfrm rot="10800000" flipV="1">
            <a:off x="8844545" y="6278033"/>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8"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414343"/>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212961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425" y="1335314"/>
            <a:ext cx="8356394" cy="533158"/>
          </a:xfrm>
        </p:spPr>
        <p:txBody>
          <a:bodyPr anchor="ctr">
            <a:normAutofit/>
          </a:bodyPr>
          <a:lstStyle>
            <a:lvl1pPr>
              <a:defRPr sz="2400">
                <a:solidFill>
                  <a:srgbClr val="3F4E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98972" y="2082536"/>
            <a:ext cx="8341091" cy="424690"/>
          </a:xfrm>
        </p:spPr>
        <p:txBody>
          <a:bodyPr>
            <a:normAutofit/>
          </a:bodyPr>
          <a:lstStyle>
            <a:lvl1pPr marL="0" indent="0">
              <a:buNone/>
              <a:defRPr sz="2200">
                <a:solidFill>
                  <a:srgbClr val="3F4E56"/>
                </a:solidFill>
                <a:latin typeface="Franklin Gothic Book" panose="020B0503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7" name="Straight Connector 6"/>
          <p:cNvCxnSpPr/>
          <p:nvPr userDrawn="1"/>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a:off x="1212850" y="1335314"/>
            <a:ext cx="1112157" cy="533158"/>
          </a:xfrm>
          <a:prstGeom prst="round1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2738168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7639"/>
            <a:ext cx="7597877" cy="4351338"/>
          </a:xfrm>
        </p:spPr>
        <p:txBody>
          <a:bodyPr/>
          <a:lstStyle>
            <a:lvl1pPr>
              <a:defRPr sz="1800">
                <a:solidFill>
                  <a:srgbClr val="3F4E56"/>
                </a:solidFill>
                <a:latin typeface="Arial" panose="020B0604020202020204" pitchFamily="34" charset="0"/>
                <a:cs typeface="Arial" panose="020B0604020202020204" pitchFamily="34" charset="0"/>
              </a:defRPr>
            </a:lvl1pPr>
            <a:lvl2pPr>
              <a:defRPr sz="18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0"/>
            <a:ext cx="12192000" cy="934538"/>
          </a:xfrm>
          <a:prstGeom prst="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10" name="Round Single Corner Rectangle 9"/>
          <p:cNvSpPr/>
          <p:nvPr userDrawn="1"/>
        </p:nvSpPr>
        <p:spPr>
          <a:xfrm rot="10800000" flipV="1">
            <a:off x="8844545" y="6278033"/>
            <a:ext cx="3347453" cy="599058"/>
          </a:xfrm>
          <a:prstGeom prst="round1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8"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437939"/>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73484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425" y="1335314"/>
            <a:ext cx="8356394" cy="533158"/>
          </a:xfrm>
        </p:spPr>
        <p:txBody>
          <a:bodyPr anchor="ctr">
            <a:normAutofit/>
          </a:bodyPr>
          <a:lstStyle>
            <a:lvl1pPr>
              <a:defRPr sz="2400">
                <a:solidFill>
                  <a:srgbClr val="3F4E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98972" y="2082536"/>
            <a:ext cx="8341091" cy="424690"/>
          </a:xfrm>
        </p:spPr>
        <p:txBody>
          <a:bodyPr>
            <a:normAutofit/>
          </a:bodyPr>
          <a:lstStyle>
            <a:lvl1pPr marL="0" indent="0">
              <a:buNone/>
              <a:defRPr sz="2200">
                <a:solidFill>
                  <a:srgbClr val="3F4E56"/>
                </a:solidFill>
                <a:latin typeface="Franklin Gothic Book" panose="020B0503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7" name="Straight Connector 6"/>
          <p:cNvCxnSpPr/>
          <p:nvPr userDrawn="1"/>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a:off x="1212850" y="1335314"/>
            <a:ext cx="1112157" cy="533158"/>
          </a:xfrm>
          <a:prstGeom prst="round1Rect">
            <a:avLst/>
          </a:prstGeom>
          <a:solidFill>
            <a:srgbClr val="3F4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45259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7639"/>
            <a:ext cx="7597877" cy="4351338"/>
          </a:xfrm>
        </p:spPr>
        <p:txBody>
          <a:bodyPr/>
          <a:lstStyle>
            <a:lvl1pPr>
              <a:defRPr sz="1800">
                <a:solidFill>
                  <a:srgbClr val="3F4E56"/>
                </a:solidFill>
                <a:latin typeface="Arial" panose="020B0604020202020204" pitchFamily="34" charset="0"/>
                <a:cs typeface="Arial" panose="020B0604020202020204" pitchFamily="34" charset="0"/>
              </a:defRPr>
            </a:lvl1pPr>
            <a:lvl2pPr>
              <a:defRPr sz="18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0"/>
            <a:ext cx="12192000" cy="934538"/>
          </a:xfrm>
          <a:prstGeom prst="rect">
            <a:avLst/>
          </a:prstGeom>
          <a:solidFill>
            <a:srgbClr val="3F4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10" name="Round Single Corner Rectangle 9"/>
          <p:cNvSpPr/>
          <p:nvPr userDrawn="1"/>
        </p:nvSpPr>
        <p:spPr>
          <a:xfrm rot="10800000" flipV="1">
            <a:off x="8844545" y="6278033"/>
            <a:ext cx="3347453" cy="599058"/>
          </a:xfrm>
          <a:prstGeom prst="round1Rect">
            <a:avLst/>
          </a:prstGeom>
          <a:solidFill>
            <a:srgbClr val="3F4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8"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382338"/>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34127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ies that work">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549" y="3397518"/>
            <a:ext cx="8686800" cy="1631682"/>
          </a:xfrm>
        </p:spPr>
        <p:txBody>
          <a:bodyPr>
            <a:normAutofit/>
          </a:bodyPr>
          <a:lstStyle>
            <a:lvl1pPr marL="0" indent="0" algn="l">
              <a:buNone/>
              <a:defRPr sz="2200">
                <a:latin typeface="Franklin Gothic Book" panose="020B0503020102020204" pitchFamily="34" charset="0"/>
              </a:defRPr>
            </a:lvl1pPr>
            <a:lvl2pPr>
              <a:defRPr sz="18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p:txBody>
      </p:sp>
      <p:sp>
        <p:nvSpPr>
          <p:cNvPr id="7" name="Rectangle 6"/>
          <p:cNvSpPr/>
          <p:nvPr userDrawn="1"/>
        </p:nvSpPr>
        <p:spPr>
          <a:xfrm>
            <a:off x="0" y="0"/>
            <a:ext cx="12192000" cy="934538"/>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92781"/>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10" name="Round Single Corner Rectangle 9"/>
          <p:cNvSpPr/>
          <p:nvPr userDrawn="1"/>
        </p:nvSpPr>
        <p:spPr>
          <a:xfrm rot="10800000" flipV="1">
            <a:off x="8844545" y="6278033"/>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702" y="6525079"/>
            <a:ext cx="2224698" cy="109140"/>
          </a:xfrm>
          <a:prstGeom prst="rect">
            <a:avLst/>
          </a:prstGeom>
        </p:spPr>
      </p:pic>
      <p:sp>
        <p:nvSpPr>
          <p:cNvPr id="8"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422213"/>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21476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v2">
    <p:spTree>
      <p:nvGrpSpPr>
        <p:cNvPr id="1" name=""/>
        <p:cNvGrpSpPr/>
        <p:nvPr/>
      </p:nvGrpSpPr>
      <p:grpSpPr>
        <a:xfrm>
          <a:off x="0" y="0"/>
          <a:ext cx="0" cy="0"/>
          <a:chOff x="0" y="0"/>
          <a:chExt cx="0" cy="0"/>
        </a:xfrm>
      </p:grpSpPr>
      <p:sp>
        <p:nvSpPr>
          <p:cNvPr id="12" name="Round Single Corner Rectangle 11"/>
          <p:cNvSpPr/>
          <p:nvPr userDrawn="1"/>
        </p:nvSpPr>
        <p:spPr>
          <a:xfrm flipV="1">
            <a:off x="0" y="0"/>
            <a:ext cx="8724901" cy="2861953"/>
          </a:xfrm>
          <a:prstGeom prst="round1Rect">
            <a:avLst/>
          </a:prstGeom>
          <a:solidFill>
            <a:srgbClr val="CDD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Rectangle 14"/>
          <p:cNvSpPr/>
          <p:nvPr userDrawn="1"/>
        </p:nvSpPr>
        <p:spPr>
          <a:xfrm flipH="1">
            <a:off x="8839204" y="4783809"/>
            <a:ext cx="3352796" cy="2079502"/>
          </a:xfrm>
          <a:prstGeom prst="round1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401" y="5143855"/>
            <a:ext cx="2438401" cy="1359409"/>
          </a:xfrm>
          <a:prstGeom prst="rect">
            <a:avLst/>
          </a:prstGeom>
        </p:spPr>
      </p:pic>
      <p:sp>
        <p:nvSpPr>
          <p:cNvPr id="17" name="Subtitle 2"/>
          <p:cNvSpPr>
            <a:spLocks noGrp="1"/>
          </p:cNvSpPr>
          <p:nvPr>
            <p:ph type="subTitle" idx="1"/>
          </p:nvPr>
        </p:nvSpPr>
        <p:spPr>
          <a:xfrm>
            <a:off x="513910" y="1497000"/>
            <a:ext cx="7584374" cy="893108"/>
          </a:xfrm>
        </p:spPr>
        <p:txBody>
          <a:bodyPr>
            <a:normAutofit/>
          </a:bodyPr>
          <a:lstStyle/>
          <a:p>
            <a:pPr algn="l"/>
            <a:r>
              <a:rPr lang="en-US" sz="1800" i="1" dirty="0" smtClean="0">
                <a:solidFill>
                  <a:srgbClr val="3F4E56"/>
                </a:solidFill>
                <a:latin typeface="Franklin Gothic Medium" panose="020B0603020102020204" pitchFamily="34" charset="0"/>
              </a:rPr>
              <a:t>prepared for</a:t>
            </a:r>
            <a:r>
              <a:rPr lang="en-US" sz="2000" dirty="0" smtClean="0">
                <a:solidFill>
                  <a:srgbClr val="3F4E56"/>
                </a:solidFill>
                <a:latin typeface="Franklin Gothic Medium" panose="020B0603020102020204" pitchFamily="34" charset="0"/>
              </a:rPr>
              <a:t>: CLIENT NAME HERE + LOGO</a:t>
            </a:r>
          </a:p>
          <a:p>
            <a:pPr algn="l"/>
            <a:r>
              <a:rPr lang="en-US" sz="1800" dirty="0" smtClean="0">
                <a:solidFill>
                  <a:srgbClr val="3F4E56"/>
                </a:solidFill>
                <a:latin typeface="Franklin Gothic Medium" panose="020B0603020102020204" pitchFamily="34" charset="0"/>
              </a:rPr>
              <a:t>February 1, 2015</a:t>
            </a:r>
            <a:endParaRPr lang="en-US" sz="1800" dirty="0">
              <a:solidFill>
                <a:srgbClr val="3F4E56"/>
              </a:solidFill>
              <a:latin typeface="Franklin Gothic Medium" panose="020B0603020102020204" pitchFamily="34" charset="0"/>
            </a:endParaRPr>
          </a:p>
        </p:txBody>
      </p:sp>
      <p:cxnSp>
        <p:nvCxnSpPr>
          <p:cNvPr id="18" name="Straight Connector 17"/>
          <p:cNvCxnSpPr/>
          <p:nvPr userDrawn="1"/>
        </p:nvCxnSpPr>
        <p:spPr>
          <a:xfrm>
            <a:off x="556441" y="1147205"/>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0" hasCustomPrompt="1"/>
          </p:nvPr>
        </p:nvSpPr>
        <p:spPr>
          <a:xfrm>
            <a:off x="545807" y="452778"/>
            <a:ext cx="7325832" cy="364581"/>
          </a:xfrm>
        </p:spPr>
        <p:txBody>
          <a:bodyPr>
            <a:noAutofit/>
          </a:bodyPr>
          <a:lstStyle>
            <a:lvl1pPr marL="0" indent="0">
              <a:buNone/>
              <a:defRPr/>
            </a:lvl1pPr>
            <a:lvl2pPr marL="0" indent="0">
              <a:buNone/>
              <a:defRPr sz="2800" b="0"/>
            </a:lvl2pPr>
          </a:lstStyle>
          <a:p>
            <a:pPr lvl="1"/>
            <a:r>
              <a:rPr lang="en-US" dirty="0" smtClean="0"/>
              <a:t>TITLE HERE VERSION # TWO </a:t>
            </a:r>
            <a:endParaRPr lang="en-US" dirty="0"/>
          </a:p>
        </p:txBody>
      </p:sp>
      <p:sp>
        <p:nvSpPr>
          <p:cNvPr id="23" name="Text Placeholder 8"/>
          <p:cNvSpPr>
            <a:spLocks noGrp="1"/>
          </p:cNvSpPr>
          <p:nvPr>
            <p:ph type="body" sz="quarter" idx="13" hasCustomPrompt="1"/>
          </p:nvPr>
        </p:nvSpPr>
        <p:spPr>
          <a:xfrm>
            <a:off x="237453" y="3530287"/>
            <a:ext cx="3391528" cy="478871"/>
          </a:xfrm>
        </p:spPr>
        <p:txBody>
          <a:bodyPr>
            <a:noAutofit/>
          </a:bodyPr>
          <a:lstStyle>
            <a:lvl1pPr marL="0" indent="0">
              <a:buNone/>
              <a:defRPr sz="1800" baseline="0"/>
            </a:lvl1pPr>
          </a:lstStyle>
          <a:p>
            <a:pPr lvl="0"/>
            <a:r>
              <a:rPr lang="en-US" dirty="0" smtClean="0"/>
              <a:t>[TO INSERT PHOTO, RIGHT CLICK AND CHOOSE FORMAT BACKGROUND]</a:t>
            </a:r>
          </a:p>
        </p:txBody>
      </p:sp>
    </p:spTree>
    <p:extLst>
      <p:ext uri="{BB962C8B-B14F-4D97-AF65-F5344CB8AC3E}">
        <p14:creationId xmlns:p14="http://schemas.microsoft.com/office/powerpoint/2010/main" val="36427419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_Alternative">
    <p:spTree>
      <p:nvGrpSpPr>
        <p:cNvPr id="1" name=""/>
        <p:cNvGrpSpPr/>
        <p:nvPr/>
      </p:nvGrpSpPr>
      <p:grpSpPr>
        <a:xfrm>
          <a:off x="0" y="0"/>
          <a:ext cx="0" cy="0"/>
          <a:chOff x="0" y="0"/>
          <a:chExt cx="0" cy="0"/>
        </a:xfrm>
      </p:grpSpPr>
      <p:sp>
        <p:nvSpPr>
          <p:cNvPr id="11" name="Round Single Corner Rectangle 10"/>
          <p:cNvSpPr/>
          <p:nvPr userDrawn="1"/>
        </p:nvSpPr>
        <p:spPr>
          <a:xfrm>
            <a:off x="0" y="0"/>
            <a:ext cx="12192000" cy="2987750"/>
          </a:xfrm>
          <a:prstGeom prst="round1Rect">
            <a:avLst>
              <a:gd name="adj" fmla="val 0"/>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228600" rIns="457200" bIns="228600" rtlCol="0" anchor="ctr" anchorCtr="0"/>
          <a:lstStyle/>
          <a:p>
            <a:pPr>
              <a:spcAft>
                <a:spcPts val="600"/>
              </a:spcAft>
            </a:pPr>
            <a:endParaRPr lang="en-US" sz="32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14036" y="1703941"/>
            <a:ext cx="10338619" cy="533158"/>
          </a:xfrm>
        </p:spPr>
        <p:txBody>
          <a:bodyPr anchor="ctr">
            <a:no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0" y="2987749"/>
            <a:ext cx="12192000" cy="38702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p:cNvSpPr>
            <a:spLocks noGrp="1"/>
          </p:cNvSpPr>
          <p:nvPr>
            <p:ph type="body" sz="quarter" idx="14" hasCustomPrompt="1"/>
          </p:nvPr>
        </p:nvSpPr>
        <p:spPr>
          <a:xfrm>
            <a:off x="514036" y="4909336"/>
            <a:ext cx="3391528" cy="478871"/>
          </a:xfrm>
        </p:spPr>
        <p:txBody>
          <a:bodyPr/>
          <a:lstStyle>
            <a:lvl1pPr marL="0" indent="0">
              <a:buNone/>
              <a:defRPr baseline="0"/>
            </a:lvl1pPr>
          </a:lstStyle>
          <a:p>
            <a:pPr lvl="0"/>
            <a:r>
              <a:rPr lang="en-US" dirty="0" smtClean="0"/>
              <a:t>[INSERT PHOTO]</a:t>
            </a:r>
            <a:endParaRPr lang="en-US" dirty="0"/>
          </a:p>
        </p:txBody>
      </p:sp>
    </p:spTree>
    <p:extLst>
      <p:ext uri="{BB962C8B-B14F-4D97-AF65-F5344CB8AC3E}">
        <p14:creationId xmlns:p14="http://schemas.microsoft.com/office/powerpoint/2010/main" val="123520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with 1-2 lines tex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21B1B9F0-A9DD-4798-BB51-36965546B4A4}" type="slidenum">
              <a:rPr lang="en-US" smtClean="0"/>
              <a:pPr/>
              <a:t>‹#›</a:t>
            </a:fld>
            <a:endParaRPr lang="en-US"/>
          </a:p>
        </p:txBody>
      </p:sp>
      <p:sp>
        <p:nvSpPr>
          <p:cNvPr id="9" name="Text Placeholder 8"/>
          <p:cNvSpPr>
            <a:spLocks noGrp="1"/>
          </p:cNvSpPr>
          <p:nvPr>
            <p:ph type="body" sz="quarter" idx="13" hasCustomPrompt="1"/>
          </p:nvPr>
        </p:nvSpPr>
        <p:spPr>
          <a:xfrm>
            <a:off x="478723" y="977789"/>
            <a:ext cx="3391528" cy="478871"/>
          </a:xfrm>
        </p:spPr>
        <p:txBody>
          <a:bodyPr>
            <a:noAutofit/>
          </a:bodyPr>
          <a:lstStyle>
            <a:lvl1pPr marL="0" indent="0">
              <a:buNone/>
              <a:defRPr sz="1800" baseline="0"/>
            </a:lvl1pPr>
          </a:lstStyle>
          <a:p>
            <a:pPr lvl="0"/>
            <a:r>
              <a:rPr lang="en-US" dirty="0" smtClean="0"/>
              <a:t>[TO INSERT PHOTO, RIGHT CLICK AND CHOOSE FORMAT BACKGROUND]</a:t>
            </a:r>
          </a:p>
        </p:txBody>
      </p:sp>
      <p:sp>
        <p:nvSpPr>
          <p:cNvPr id="7" name="Round Single Corner Rectangle 6"/>
          <p:cNvSpPr/>
          <p:nvPr userDrawn="1"/>
        </p:nvSpPr>
        <p:spPr>
          <a:xfrm>
            <a:off x="0" y="3942398"/>
            <a:ext cx="11315700" cy="2286952"/>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228600" rIns="457200" bIns="228600" rtlCol="0" anchor="ctr" anchorCtr="0"/>
          <a:lstStyle/>
          <a:p>
            <a:pPr>
              <a:spcAft>
                <a:spcPts val="600"/>
              </a:spcAft>
            </a:pPr>
            <a:endParaRPr lang="en-US" sz="32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263013" y="4070278"/>
            <a:ext cx="10515600" cy="1076910"/>
          </a:xfrm>
        </p:spPr>
        <p:txBody>
          <a:bodyPr anchor="b"/>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263013" y="5176684"/>
            <a:ext cx="10175774" cy="691356"/>
          </a:xfrm>
        </p:spPr>
        <p:txBody>
          <a:bodyPr>
            <a:noAutofit/>
          </a:bodyPr>
          <a:lstStyle>
            <a:lvl1pPr marL="58738"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 </a:t>
            </a:r>
            <a:endParaRPr lang="en-US" dirty="0"/>
          </a:p>
        </p:txBody>
      </p:sp>
    </p:spTree>
    <p:extLst>
      <p:ext uri="{BB962C8B-B14F-4D97-AF65-F5344CB8AC3E}">
        <p14:creationId xmlns:p14="http://schemas.microsoft.com/office/powerpoint/2010/main" val="56993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Image Titl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9217558" y="6440859"/>
            <a:ext cx="27432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21B1B9F0-A9DD-4798-BB51-36965546B4A4}" type="slidenum">
              <a:rPr lang="en-US" smtClean="0"/>
              <a:pPr/>
              <a:t>‹#›</a:t>
            </a:fld>
            <a:endParaRPr lang="en-US"/>
          </a:p>
        </p:txBody>
      </p:sp>
      <p:sp>
        <p:nvSpPr>
          <p:cNvPr id="10" name="Round Single Corner Rectangle 9"/>
          <p:cNvSpPr/>
          <p:nvPr userDrawn="1"/>
        </p:nvSpPr>
        <p:spPr>
          <a:xfrm>
            <a:off x="-6114" y="4491411"/>
            <a:ext cx="6823709" cy="1596368"/>
          </a:xfrm>
          <a:prstGeom prst="round1Rect">
            <a:avLst/>
          </a:prstGeom>
          <a:solidFill>
            <a:srgbClr val="0A8BA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228600" rIns="457200" bIns="228600" rtlCol="0" anchor="t" anchorCtr="0"/>
          <a:lstStyle/>
          <a:p>
            <a:pPr>
              <a:spcAft>
                <a:spcPts val="600"/>
              </a:spcAft>
            </a:pPr>
            <a:endParaRPr lang="en-US" sz="1400" dirty="0" smtClean="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263013" y="4720518"/>
            <a:ext cx="6391787" cy="473384"/>
          </a:xfrm>
        </p:spPr>
        <p:txBody>
          <a:bodyPr anchor="t">
            <a:noAutofit/>
          </a:bodyPr>
          <a:lstStyle>
            <a:lvl1pPr>
              <a:lnSpc>
                <a:spcPct val="100000"/>
              </a:lnSpc>
              <a:defRPr sz="1800" b="1" u="sng" baseline="0">
                <a:solidFill>
                  <a:schemeClr val="bg1"/>
                </a:solidFill>
                <a:latin typeface="Arial" panose="020B0604020202020204" pitchFamily="34" charset="0"/>
                <a:cs typeface="Arial" panose="020B0604020202020204" pitchFamily="34" charset="0"/>
              </a:defRPr>
            </a:lvl1pPr>
          </a:lstStyle>
          <a:p>
            <a:r>
              <a:rPr lang="en-US" dirty="0" smtClean="0"/>
              <a:t>FULL PAGE IMAGE TITLE</a:t>
            </a:r>
            <a:br>
              <a:rPr lang="en-US" dirty="0" smtClean="0"/>
            </a:br>
            <a:r>
              <a:rPr lang="en-US" dirty="0" smtClean="0"/>
              <a:t>(SIZE + TRANSPARENCY OF BOX) VARIABLE</a:t>
            </a:r>
            <a:br>
              <a:rPr lang="en-US" dirty="0" smtClean="0"/>
            </a:br>
            <a:endParaRPr lang="en-US" dirty="0"/>
          </a:p>
        </p:txBody>
      </p:sp>
      <p:sp>
        <p:nvSpPr>
          <p:cNvPr id="8" name="Subtitle 2"/>
          <p:cNvSpPr>
            <a:spLocks noGrp="1"/>
          </p:cNvSpPr>
          <p:nvPr>
            <p:ph type="subTitle" idx="1" hasCustomPrompt="1"/>
          </p:nvPr>
        </p:nvSpPr>
        <p:spPr>
          <a:xfrm>
            <a:off x="263013" y="5396955"/>
            <a:ext cx="6391787" cy="491013"/>
          </a:xfrm>
        </p:spPr>
        <p:txBody>
          <a:bodyPr>
            <a:noAutofit/>
          </a:bodyPr>
          <a:lstStyle>
            <a:lvl1pPr marL="58738" indent="0" algn="l">
              <a:lnSpc>
                <a:spcPct val="100000"/>
              </a:lnSpc>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Use this size of header/fonts for slides w a full size image where image is the focal point and text is supportive of graphic</a:t>
            </a:r>
            <a:endParaRPr lang="en-US" dirty="0"/>
          </a:p>
        </p:txBody>
      </p:sp>
      <p:sp>
        <p:nvSpPr>
          <p:cNvPr id="20" name="Text Placeholder 19"/>
          <p:cNvSpPr>
            <a:spLocks noGrp="1"/>
          </p:cNvSpPr>
          <p:nvPr>
            <p:ph type="body" sz="quarter" idx="14" hasCustomPrompt="1"/>
          </p:nvPr>
        </p:nvSpPr>
        <p:spPr>
          <a:xfrm>
            <a:off x="263013" y="505919"/>
            <a:ext cx="5406465" cy="375957"/>
          </a:xfrm>
        </p:spPr>
        <p:txBody>
          <a:bodyPr>
            <a:noAutofit/>
          </a:bodyPr>
          <a:lstStyle>
            <a:lvl1pPr>
              <a:defRPr sz="1800"/>
            </a:lvl1pPr>
            <a:lvl2pPr marL="457200" indent="0">
              <a:buNone/>
              <a:defRPr baseline="0"/>
            </a:lvl2pPr>
          </a:lstStyle>
          <a:p>
            <a:pPr marL="0" indent="0">
              <a:buNone/>
            </a:pPr>
            <a:r>
              <a:rPr lang="en-US" dirty="0" smtClean="0"/>
              <a:t>[TO INSERT PHOTO, RICHT CLICK AND CHOOSE FORMAT BACKGROUND]</a:t>
            </a:r>
            <a:endParaRPr lang="en-US" dirty="0"/>
          </a:p>
        </p:txBody>
      </p:sp>
    </p:spTree>
    <p:extLst>
      <p:ext uri="{BB962C8B-B14F-4D97-AF65-F5344CB8AC3E}">
        <p14:creationId xmlns:p14="http://schemas.microsoft.com/office/powerpoint/2010/main" val="316484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4085845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427931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97029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388070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120614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2634204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34A5-F820-444C-9C6A-623E9B963F9B}"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69F8E-5CE6-4B8A-ADC0-468F3DAC3003}" type="slidenum">
              <a:rPr lang="en-US" smtClean="0"/>
              <a:pPr/>
              <a:t>‹#›</a:t>
            </a:fld>
            <a:endParaRPr lang="en-US"/>
          </a:p>
        </p:txBody>
      </p:sp>
    </p:spTree>
    <p:extLst>
      <p:ext uri="{BB962C8B-B14F-4D97-AF65-F5344CB8AC3E}">
        <p14:creationId xmlns:p14="http://schemas.microsoft.com/office/powerpoint/2010/main" val="388323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v3">
    <p:spTree>
      <p:nvGrpSpPr>
        <p:cNvPr id="1" name=""/>
        <p:cNvGrpSpPr/>
        <p:nvPr/>
      </p:nvGrpSpPr>
      <p:grpSpPr>
        <a:xfrm>
          <a:off x="0" y="0"/>
          <a:ext cx="0" cy="0"/>
          <a:chOff x="0" y="0"/>
          <a:chExt cx="0" cy="0"/>
        </a:xfrm>
      </p:grpSpPr>
      <p:sp>
        <p:nvSpPr>
          <p:cNvPr id="12" name="Rectangle 11"/>
          <p:cNvSpPr/>
          <p:nvPr userDrawn="1"/>
        </p:nvSpPr>
        <p:spPr>
          <a:xfrm flipV="1">
            <a:off x="0" y="2526917"/>
            <a:ext cx="12192000" cy="43310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0" hasCustomPrompt="1"/>
          </p:nvPr>
        </p:nvSpPr>
        <p:spPr>
          <a:xfrm>
            <a:off x="1924493" y="452779"/>
            <a:ext cx="8399721" cy="461622"/>
          </a:xfrm>
        </p:spPr>
        <p:txBody>
          <a:bodyPr>
            <a:noAutofit/>
          </a:bodyPr>
          <a:lstStyle>
            <a:lvl1pPr marL="0" indent="0">
              <a:buNone/>
              <a:defRPr/>
            </a:lvl1pPr>
            <a:lvl2pPr marL="0" indent="0" algn="ctr">
              <a:buNone/>
              <a:defRPr sz="2800" b="0"/>
            </a:lvl2pPr>
          </a:lstStyle>
          <a:p>
            <a:pPr lvl="1"/>
            <a:r>
              <a:rPr lang="en-US" dirty="0" smtClean="0"/>
              <a:t>TITLE HERE VERSION # THREE </a:t>
            </a:r>
            <a:endParaRPr lang="en-US" dirty="0"/>
          </a:p>
        </p:txBody>
      </p:sp>
      <p:sp>
        <p:nvSpPr>
          <p:cNvPr id="23" name="Text Placeholder 8"/>
          <p:cNvSpPr>
            <a:spLocks noGrp="1"/>
          </p:cNvSpPr>
          <p:nvPr>
            <p:ph type="body" sz="quarter" idx="13" hasCustomPrompt="1"/>
          </p:nvPr>
        </p:nvSpPr>
        <p:spPr>
          <a:xfrm>
            <a:off x="3831257" y="4216295"/>
            <a:ext cx="3391528" cy="478871"/>
          </a:xfrm>
        </p:spPr>
        <p:txBody>
          <a:bodyPr>
            <a:noAutofit/>
          </a:bodyPr>
          <a:lstStyle>
            <a:lvl1pPr marL="0" indent="0">
              <a:buNone/>
              <a:defRPr sz="1800" baseline="0"/>
            </a:lvl1pPr>
          </a:lstStyle>
          <a:p>
            <a:pPr lvl="0"/>
            <a:r>
              <a:rPr lang="en-US" dirty="0" smtClean="0"/>
              <a:t>[TO INSERT PHOTO, RIGHT CLICK AND CHOOSE FORMAT BACKGROUND]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4427" y="1184582"/>
            <a:ext cx="1923146" cy="1072154"/>
          </a:xfrm>
          <a:prstGeom prst="rect">
            <a:avLst/>
          </a:prstGeom>
        </p:spPr>
      </p:pic>
    </p:spTree>
    <p:extLst>
      <p:ext uri="{BB962C8B-B14F-4D97-AF65-F5344CB8AC3E}">
        <p14:creationId xmlns:p14="http://schemas.microsoft.com/office/powerpoint/2010/main" val="3617180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v4">
    <p:spTree>
      <p:nvGrpSpPr>
        <p:cNvPr id="1" name=""/>
        <p:cNvGrpSpPr/>
        <p:nvPr/>
      </p:nvGrpSpPr>
      <p:grpSpPr>
        <a:xfrm>
          <a:off x="0" y="0"/>
          <a:ext cx="0" cy="0"/>
          <a:chOff x="0" y="0"/>
          <a:chExt cx="0" cy="0"/>
        </a:xfrm>
      </p:grpSpPr>
      <p:sp>
        <p:nvSpPr>
          <p:cNvPr id="7" name="Rectangle 6"/>
          <p:cNvSpPr/>
          <p:nvPr userDrawn="1"/>
        </p:nvSpPr>
        <p:spPr>
          <a:xfrm>
            <a:off x="0" y="4442139"/>
            <a:ext cx="12206514" cy="2402114"/>
          </a:xfrm>
          <a:prstGeom prst="rect">
            <a:avLst/>
          </a:prstGeom>
          <a:solidFill>
            <a:srgbClr val="3F4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p:cNvSpPr>
            <a:spLocks noGrp="1"/>
          </p:cNvSpPr>
          <p:nvPr>
            <p:ph type="body" sz="quarter" idx="13" hasCustomPrompt="1"/>
          </p:nvPr>
        </p:nvSpPr>
        <p:spPr>
          <a:xfrm>
            <a:off x="1290075" y="1377402"/>
            <a:ext cx="3391528" cy="478871"/>
          </a:xfrm>
        </p:spPr>
        <p:txBody>
          <a:bodyPr>
            <a:noAutofit/>
          </a:bodyPr>
          <a:lstStyle>
            <a:lvl1pPr marL="0" indent="0">
              <a:buNone/>
              <a:defRPr sz="1800" baseline="0"/>
            </a:lvl1pPr>
          </a:lstStyle>
          <a:p>
            <a:pPr lvl="0"/>
            <a:r>
              <a:rPr lang="en-US" dirty="0" smtClean="0"/>
              <a:t>[TO INSERT PHOTO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8052" y="5254169"/>
            <a:ext cx="2335895" cy="1409323"/>
          </a:xfrm>
          <a:prstGeom prst="rect">
            <a:avLst/>
          </a:prstGeom>
        </p:spPr>
      </p:pic>
      <p:sp>
        <p:nvSpPr>
          <p:cNvPr id="21" name="Text Placeholder 20"/>
          <p:cNvSpPr>
            <a:spLocks noGrp="1"/>
          </p:cNvSpPr>
          <p:nvPr>
            <p:ph type="body" sz="quarter" idx="10" hasCustomPrompt="1"/>
          </p:nvPr>
        </p:nvSpPr>
        <p:spPr>
          <a:xfrm>
            <a:off x="1860700" y="4716848"/>
            <a:ext cx="8399721" cy="461622"/>
          </a:xfrm>
        </p:spPr>
        <p:txBody>
          <a:bodyPr>
            <a:noAutofit/>
          </a:bodyPr>
          <a:lstStyle>
            <a:lvl1pPr marL="0" indent="0">
              <a:buNone/>
              <a:defRPr/>
            </a:lvl1pPr>
            <a:lvl2pPr marL="0" indent="0" algn="ctr">
              <a:buNone/>
              <a:defRPr sz="2800" b="0">
                <a:solidFill>
                  <a:schemeClr val="bg1"/>
                </a:solidFill>
              </a:defRPr>
            </a:lvl2pPr>
          </a:lstStyle>
          <a:p>
            <a:pPr lvl="1"/>
            <a:r>
              <a:rPr lang="en-US" dirty="0" smtClean="0"/>
              <a:t>TITLE HERE VERSION # FOUR </a:t>
            </a:r>
            <a:endParaRPr lang="en-US" dirty="0"/>
          </a:p>
        </p:txBody>
      </p:sp>
    </p:spTree>
    <p:extLst>
      <p:ext uri="{BB962C8B-B14F-4D97-AF65-F5344CB8AC3E}">
        <p14:creationId xmlns:p14="http://schemas.microsoft.com/office/powerpoint/2010/main" val="289770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no phot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cxnSp>
        <p:nvCxnSpPr>
          <p:cNvPr id="10" name="Straight Connector 9"/>
          <p:cNvCxnSpPr/>
          <p:nvPr userDrawn="1"/>
        </p:nvCxnSpPr>
        <p:spPr>
          <a:xfrm>
            <a:off x="351504" y="5900257"/>
            <a:ext cx="618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ound Single Corner Rectangle 10"/>
          <p:cNvSpPr/>
          <p:nvPr userDrawn="1"/>
        </p:nvSpPr>
        <p:spPr>
          <a:xfrm>
            <a:off x="0" y="0"/>
            <a:ext cx="12192000" cy="6877387"/>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2"/>
          <p:cNvSpPr/>
          <p:nvPr userDrawn="1"/>
        </p:nvSpPr>
        <p:spPr>
          <a:xfrm flipH="1">
            <a:off x="351504" y="2735585"/>
            <a:ext cx="3352796" cy="2079502"/>
          </a:xfrm>
          <a:prstGeom prst="round1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701" y="3089084"/>
            <a:ext cx="2438401" cy="1359409"/>
          </a:xfrm>
          <a:prstGeom prst="rect">
            <a:avLst/>
          </a:prstGeom>
        </p:spPr>
      </p:pic>
      <p:cxnSp>
        <p:nvCxnSpPr>
          <p:cNvPr id="15" name="Straight Connector 14"/>
          <p:cNvCxnSpPr/>
          <p:nvPr userDrawn="1"/>
        </p:nvCxnSpPr>
        <p:spPr>
          <a:xfrm>
            <a:off x="351504" y="5900257"/>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hasCustomPrompt="1"/>
          </p:nvPr>
        </p:nvSpPr>
        <p:spPr>
          <a:xfrm>
            <a:off x="351504" y="6030119"/>
            <a:ext cx="8114070" cy="691356"/>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 (SUBTITLE, DATE OR CLIENT NAME)</a:t>
            </a:r>
            <a:endParaRPr lang="en-US" dirty="0"/>
          </a:p>
        </p:txBody>
      </p:sp>
      <p:sp>
        <p:nvSpPr>
          <p:cNvPr id="17" name="Title 1"/>
          <p:cNvSpPr>
            <a:spLocks noGrp="1"/>
          </p:cNvSpPr>
          <p:nvPr>
            <p:ph type="ctrTitle" hasCustomPrompt="1"/>
          </p:nvPr>
        </p:nvSpPr>
        <p:spPr>
          <a:xfrm>
            <a:off x="351504" y="4972880"/>
            <a:ext cx="8114070" cy="797515"/>
          </a:xfrm>
        </p:spPr>
        <p:txBody>
          <a:bodyPr anchor="b">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dirty="0" smtClean="0"/>
              <a:t>TITLE HERE VERSION #5</a:t>
            </a:r>
            <a:endParaRPr lang="en-US" dirty="0"/>
          </a:p>
        </p:txBody>
      </p:sp>
    </p:spTree>
    <p:extLst>
      <p:ext uri="{BB962C8B-B14F-4D97-AF65-F5344CB8AC3E}">
        <p14:creationId xmlns:p14="http://schemas.microsoft.com/office/powerpoint/2010/main" val="343937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ound Single Corner Rectangle 5"/>
          <p:cNvSpPr/>
          <p:nvPr userDrawn="1"/>
        </p:nvSpPr>
        <p:spPr>
          <a:xfrm>
            <a:off x="1955801" y="1598928"/>
            <a:ext cx="798829" cy="321696"/>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955800" y="1957082"/>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8" name="Round Single Corner Rectangle 7"/>
          <p:cNvSpPr/>
          <p:nvPr userDrawn="1"/>
        </p:nvSpPr>
        <p:spPr>
          <a:xfrm>
            <a:off x="1955801" y="2326306"/>
            <a:ext cx="798829" cy="321696"/>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p:txBody>
      </p:sp>
      <p:sp>
        <p:nvSpPr>
          <p:cNvPr id="10" name="Round Single Corner Rectangle 9"/>
          <p:cNvSpPr/>
          <p:nvPr userDrawn="1"/>
        </p:nvSpPr>
        <p:spPr>
          <a:xfrm>
            <a:off x="1955801" y="3024655"/>
            <a:ext cx="798829" cy="321696"/>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955800" y="2672278"/>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55800" y="3387953"/>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hasCustomPrompt="1"/>
          </p:nvPr>
        </p:nvSpPr>
        <p:spPr>
          <a:xfrm>
            <a:off x="2881876" y="1583428"/>
            <a:ext cx="7662299" cy="533158"/>
          </a:xfrm>
        </p:spPr>
        <p:txBody>
          <a:bodyPr anchor="t">
            <a:normAutofit/>
          </a:bodyPr>
          <a:lstStyle>
            <a:lvl1pPr>
              <a:defRPr sz="1800" baseline="0">
                <a:solidFill>
                  <a:srgbClr val="3F4E56"/>
                </a:solidFill>
                <a:latin typeface="Arial" panose="020B0604020202020204" pitchFamily="34" charset="0"/>
                <a:cs typeface="Arial" panose="020B0604020202020204" pitchFamily="34" charset="0"/>
              </a:defRPr>
            </a:lvl1pPr>
          </a:lstStyle>
          <a:p>
            <a:r>
              <a:rPr lang="en-US" dirty="0" smtClean="0"/>
              <a:t>SECTION 1</a:t>
            </a:r>
            <a:endParaRPr lang="en-US" dirty="0"/>
          </a:p>
        </p:txBody>
      </p:sp>
      <p:sp>
        <p:nvSpPr>
          <p:cNvPr id="20" name="Text Placeholder 19"/>
          <p:cNvSpPr>
            <a:spLocks noGrp="1"/>
          </p:cNvSpPr>
          <p:nvPr>
            <p:ph type="body" sz="quarter" idx="11" hasCustomPrompt="1"/>
          </p:nvPr>
        </p:nvSpPr>
        <p:spPr>
          <a:xfrm>
            <a:off x="2881875" y="2323536"/>
            <a:ext cx="7662300" cy="454705"/>
          </a:xfrm>
        </p:spPr>
        <p:txBody>
          <a:bodyPr anchor="t">
            <a:noAutofit/>
          </a:bodyPr>
          <a:lstStyle>
            <a:lvl1pPr marL="0" indent="0">
              <a:buNone/>
              <a:defRPr sz="1800" baseline="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SECTION 2</a:t>
            </a:r>
            <a:endParaRPr lang="en-US" dirty="0"/>
          </a:p>
        </p:txBody>
      </p:sp>
      <p:sp>
        <p:nvSpPr>
          <p:cNvPr id="23" name="Text Placeholder 19"/>
          <p:cNvSpPr>
            <a:spLocks noGrp="1"/>
          </p:cNvSpPr>
          <p:nvPr>
            <p:ph type="body" sz="quarter" idx="12" hasCustomPrompt="1"/>
          </p:nvPr>
        </p:nvSpPr>
        <p:spPr>
          <a:xfrm>
            <a:off x="2881875" y="3024378"/>
            <a:ext cx="7662300" cy="454705"/>
          </a:xfrm>
        </p:spPr>
        <p:txBody>
          <a:bodyPr anchor="t">
            <a:noAutofit/>
          </a:bodyPr>
          <a:lstStyle>
            <a:lvl1pPr marL="0" indent="0">
              <a:buNone/>
              <a:defRPr sz="1800" baseline="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SECTION 3</a:t>
            </a:r>
            <a:endParaRPr lang="en-US" dirty="0"/>
          </a:p>
        </p:txBody>
      </p:sp>
      <p:sp>
        <p:nvSpPr>
          <p:cNvPr id="22" name="Content Placeholder 21"/>
          <p:cNvSpPr>
            <a:spLocks noGrp="1"/>
          </p:cNvSpPr>
          <p:nvPr>
            <p:ph sz="quarter" idx="13" hasCustomPrompt="1"/>
          </p:nvPr>
        </p:nvSpPr>
        <p:spPr>
          <a:xfrm>
            <a:off x="1955800" y="759381"/>
            <a:ext cx="5707523" cy="457200"/>
          </a:xfrm>
        </p:spPr>
        <p:txBody>
          <a:bodyPr>
            <a:normAutofit/>
          </a:bodyPr>
          <a:lstStyle>
            <a:lvl1pPr marL="0" indent="0">
              <a:buNone/>
              <a:defRPr sz="2200" u="sng" baseline="0">
                <a:latin typeface="Arial" panose="020B0604020202020204" pitchFamily="34" charset="0"/>
                <a:cs typeface="Arial" panose="020B0604020202020204" pitchFamily="34" charset="0"/>
              </a:defRPr>
            </a:lvl1pPr>
          </a:lstStyle>
          <a:p>
            <a:pPr lvl="0"/>
            <a:r>
              <a:rPr lang="en-US" sz="2200" u="sng" dirty="0" smtClean="0">
                <a:latin typeface="Arial" panose="020B0604020202020204" pitchFamily="34" charset="0"/>
                <a:cs typeface="Arial" panose="020B0604020202020204" pitchFamily="34" charset="0"/>
              </a:rPr>
              <a:t>PRESENTATION OVERVIEW</a:t>
            </a:r>
            <a:endParaRPr lang="en-US" dirty="0"/>
          </a:p>
        </p:txBody>
      </p:sp>
      <p:sp>
        <p:nvSpPr>
          <p:cNvPr id="4" name="Slide Number Placeholder 3"/>
          <p:cNvSpPr>
            <a:spLocks noGrp="1"/>
          </p:cNvSpPr>
          <p:nvPr>
            <p:ph type="sldNum" sz="quarter" idx="16"/>
          </p:nvPr>
        </p:nvSpPr>
        <p:spPr/>
        <p:txBody>
          <a:bodyPr/>
          <a:lstStyle/>
          <a:p>
            <a:fld id="{21B1B9F0-A9DD-4798-BB51-36965546B4A4}" type="slidenum">
              <a:rPr lang="en-US" smtClean="0"/>
              <a:t>‹#›</a:t>
            </a:fld>
            <a:endParaRPr lang="en-US"/>
          </a:p>
        </p:txBody>
      </p:sp>
      <p:sp>
        <p:nvSpPr>
          <p:cNvPr id="14" name="Round Single Corner Rectangle 13"/>
          <p:cNvSpPr/>
          <p:nvPr userDrawn="1"/>
        </p:nvSpPr>
        <p:spPr>
          <a:xfrm>
            <a:off x="1955801" y="3666041"/>
            <a:ext cx="798829" cy="321696"/>
          </a:xfrm>
          <a:prstGeom prst="round1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p:txBody>
      </p:sp>
      <p:sp>
        <p:nvSpPr>
          <p:cNvPr id="15" name="Round Single Corner Rectangle 14"/>
          <p:cNvSpPr/>
          <p:nvPr userDrawn="1"/>
        </p:nvSpPr>
        <p:spPr>
          <a:xfrm>
            <a:off x="1955801" y="4311225"/>
            <a:ext cx="798829" cy="321696"/>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1955800" y="4036792"/>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955800" y="4699302"/>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9" hasCustomPrompt="1"/>
          </p:nvPr>
        </p:nvSpPr>
        <p:spPr>
          <a:xfrm>
            <a:off x="2881875" y="3686987"/>
            <a:ext cx="7662300" cy="387146"/>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SECTION 4</a:t>
            </a:r>
          </a:p>
        </p:txBody>
      </p:sp>
      <p:sp>
        <p:nvSpPr>
          <p:cNvPr id="19" name="Text Placeholder 18"/>
          <p:cNvSpPr>
            <a:spLocks noGrp="1"/>
          </p:cNvSpPr>
          <p:nvPr>
            <p:ph type="body" sz="quarter" idx="20" hasCustomPrompt="1"/>
          </p:nvPr>
        </p:nvSpPr>
        <p:spPr>
          <a:xfrm>
            <a:off x="2881875" y="4327607"/>
            <a:ext cx="7662300" cy="43222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SECTION 5</a:t>
            </a:r>
          </a:p>
        </p:txBody>
      </p:sp>
    </p:spTree>
    <p:extLst>
      <p:ext uri="{BB962C8B-B14F-4D97-AF65-F5344CB8AC3E}">
        <p14:creationId xmlns:p14="http://schemas.microsoft.com/office/powerpoint/2010/main" val="396329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425" y="1335314"/>
            <a:ext cx="8356394" cy="533158"/>
          </a:xfrm>
        </p:spPr>
        <p:txBody>
          <a:bodyPr anchor="ctr">
            <a:normAutofit/>
          </a:bodyPr>
          <a:lstStyle>
            <a:lvl1pPr>
              <a:defRPr sz="2400">
                <a:solidFill>
                  <a:srgbClr val="3F4E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98972" y="2082536"/>
            <a:ext cx="8341091" cy="424690"/>
          </a:xfrm>
        </p:spPr>
        <p:txBody>
          <a:bodyPr>
            <a:normAutofit/>
          </a:bodyPr>
          <a:lstStyle>
            <a:lvl1pPr marL="0" indent="0">
              <a:buNone/>
              <a:defRPr sz="2200">
                <a:solidFill>
                  <a:srgbClr val="3F4E56"/>
                </a:solidFill>
                <a:latin typeface="Franklin Gothic Book" panose="020B0503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cxnSp>
        <p:nvCxnSpPr>
          <p:cNvPr id="7" name="Straight Connector 6"/>
          <p:cNvCxnSpPr/>
          <p:nvPr userDrawn="1"/>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a:off x="1212850" y="1335314"/>
            <a:ext cx="1112157" cy="5331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ound Single Corner Rectangle 9"/>
          <p:cNvSpPr/>
          <p:nvPr userDrawn="1"/>
        </p:nvSpPr>
        <p:spPr>
          <a:xfrm rot="10800000" flipV="1">
            <a:off x="8844545" y="6278033"/>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1707639"/>
            <a:ext cx="7597877" cy="4351338"/>
          </a:xfrm>
        </p:spPr>
        <p:txBody>
          <a:bodyPr/>
          <a:lstStyle>
            <a:lvl1pPr>
              <a:defRPr sz="1800">
                <a:solidFill>
                  <a:srgbClr val="3F4E56"/>
                </a:solidFill>
                <a:latin typeface="Arial" panose="020B0604020202020204" pitchFamily="34" charset="0"/>
                <a:cs typeface="Arial" panose="020B0604020202020204" pitchFamily="34" charset="0"/>
              </a:defRPr>
            </a:lvl1pPr>
            <a:lvl2pPr>
              <a:defRPr sz="18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0"/>
            <a:ext cx="12192000" cy="934538"/>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12"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5801702" y="6394915"/>
            <a:ext cx="2743200" cy="365125"/>
          </a:xfrm>
        </p:spPr>
        <p:txBody>
          <a:bodyPr/>
          <a:lstStyle/>
          <a:p>
            <a:fld id="{21B1B9F0-A9DD-4798-BB51-36965546B4A4}" type="slidenum">
              <a:rPr lang="en-US" smtClean="0"/>
              <a:t>‹#›</a:t>
            </a:fld>
            <a:endParaRPr lang="en-US"/>
          </a:p>
        </p:txBody>
      </p:sp>
    </p:spTree>
    <p:extLst>
      <p:ext uri="{BB962C8B-B14F-4D97-AF65-F5344CB8AC3E}">
        <p14:creationId xmlns:p14="http://schemas.microsoft.com/office/powerpoint/2010/main" val="55052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itle Graphic Focus">
    <p:spTree>
      <p:nvGrpSpPr>
        <p:cNvPr id="1" name=""/>
        <p:cNvGrpSpPr/>
        <p:nvPr/>
      </p:nvGrpSpPr>
      <p:grpSpPr>
        <a:xfrm>
          <a:off x="0" y="0"/>
          <a:ext cx="0" cy="0"/>
          <a:chOff x="0" y="0"/>
          <a:chExt cx="0" cy="0"/>
        </a:xfrm>
      </p:grpSpPr>
      <p:sp>
        <p:nvSpPr>
          <p:cNvPr id="10" name="Round Single Corner Rectangle 9"/>
          <p:cNvSpPr/>
          <p:nvPr userDrawn="1"/>
        </p:nvSpPr>
        <p:spPr>
          <a:xfrm rot="10800000" flipV="1">
            <a:off x="8844545" y="6278033"/>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12192000" cy="934538"/>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9994" y="222026"/>
            <a:ext cx="10515600" cy="668267"/>
          </a:xfrm>
        </p:spPr>
        <p:txBody>
          <a:bodyPr>
            <a:normAutofit/>
          </a:bodyPr>
          <a:lstStyle>
            <a:lvl1pPr algn="l">
              <a:defRPr sz="2400">
                <a:solidFill>
                  <a:schemeClr val="bg1"/>
                </a:solidFill>
                <a:latin typeface="Arial" panose="020B0604020202020204" pitchFamily="34" charset="0"/>
                <a:cs typeface="Arial" panose="020B0604020202020204" pitchFamily="34" charset="0"/>
              </a:defRPr>
            </a:lvl1pPr>
          </a:lstStyle>
          <a:p>
            <a:pPr algn="l"/>
            <a:r>
              <a:rPr lang="en-US" sz="2400" dirty="0" smtClean="0">
                <a:solidFill>
                  <a:schemeClr val="bg1"/>
                </a:solidFill>
                <a:latin typeface="Arial" panose="020B0604020202020204" pitchFamily="34" charset="0"/>
                <a:cs typeface="Arial" panose="020B0604020202020204" pitchFamily="34" charset="0"/>
              </a:rPr>
              <a:t>SLIDE TITLE – GRAPHIC FOCUS</a:t>
            </a:r>
            <a:endParaRPr lang="en-US" sz="2400"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391502" y="6278033"/>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702" y="6510331"/>
            <a:ext cx="2224698" cy="109140"/>
          </a:xfrm>
          <a:prstGeom prst="rect">
            <a:avLst/>
          </a:prstGeom>
        </p:spPr>
      </p:pic>
      <p:sp>
        <p:nvSpPr>
          <p:cNvPr id="12" name="Content Placeholder 2"/>
          <p:cNvSpPr>
            <a:spLocks noGrp="1"/>
          </p:cNvSpPr>
          <p:nvPr>
            <p:ph idx="10" hasCustomPrompt="1"/>
          </p:nvPr>
        </p:nvSpPr>
        <p:spPr>
          <a:xfrm>
            <a:off x="9040761" y="6394915"/>
            <a:ext cx="3023420" cy="359846"/>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800">
                <a:solidFill>
                  <a:srgbClr val="3F4E56"/>
                </a:solidFill>
                <a:latin typeface="Franklin Gothic Book" panose="020B0503020102020204" pitchFamily="34" charset="0"/>
              </a:defRPr>
            </a:lvl2pPr>
            <a:lvl3pPr>
              <a:defRPr sz="1800">
                <a:solidFill>
                  <a:srgbClr val="3F4E56"/>
                </a:solidFill>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SECTION TITLE</a:t>
            </a:r>
          </a:p>
        </p:txBody>
      </p:sp>
      <p:sp>
        <p:nvSpPr>
          <p:cNvPr id="6" name="Slide Number Placeholder 5"/>
          <p:cNvSpPr>
            <a:spLocks noGrp="1"/>
          </p:cNvSpPr>
          <p:nvPr>
            <p:ph type="sldNum" sz="quarter" idx="13"/>
          </p:nvPr>
        </p:nvSpPr>
        <p:spPr>
          <a:xfrm>
            <a:off x="7383314" y="6394915"/>
            <a:ext cx="1161587" cy="365125"/>
          </a:xfrm>
        </p:spPr>
        <p:txBody>
          <a:bodyPr/>
          <a:lstStyle/>
          <a:p>
            <a:fld id="{21B1B9F0-A9DD-4798-BB51-36965546B4A4}" type="slidenum">
              <a:rPr lang="en-US" smtClean="0"/>
              <a:t>‹#›</a:t>
            </a:fld>
            <a:endParaRPr lang="en-US"/>
          </a:p>
        </p:txBody>
      </p:sp>
      <p:sp>
        <p:nvSpPr>
          <p:cNvPr id="13" name="Rectangle 12"/>
          <p:cNvSpPr/>
          <p:nvPr userDrawn="1"/>
        </p:nvSpPr>
        <p:spPr>
          <a:xfrm flipV="1">
            <a:off x="8842565" y="897685"/>
            <a:ext cx="3349433" cy="5960312"/>
          </a:xfrm>
          <a:prstGeom prst="rect">
            <a:avLst/>
          </a:prstGeom>
          <a:solidFill>
            <a:srgbClr val="BFB5B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p:cNvCxnSpPr/>
          <p:nvPr userDrawn="1"/>
        </p:nvCxnSpPr>
        <p:spPr>
          <a:xfrm>
            <a:off x="2863515" y="6422660"/>
            <a:ext cx="0" cy="206562"/>
          </a:xfrm>
          <a:prstGeom prst="line">
            <a:avLst/>
          </a:prstGeom>
          <a:ln w="9525">
            <a:solidFill>
              <a:srgbClr val="BFB5B0"/>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4" hasCustomPrompt="1"/>
          </p:nvPr>
        </p:nvSpPr>
        <p:spPr>
          <a:xfrm>
            <a:off x="9122216" y="1894425"/>
            <a:ext cx="2709566" cy="416455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1800">
                <a:solidFill>
                  <a:srgbClr val="3F4E56"/>
                </a:solidFill>
                <a:latin typeface="Arial" panose="020B0604020202020204" pitchFamily="34" charset="0"/>
                <a:cs typeface="Arial" panose="020B0604020202020204" pitchFamily="34" charset="0"/>
              </a:defRPr>
            </a:lvl1pPr>
            <a:lvl2pPr>
              <a:defRPr sz="2000">
                <a:solidFill>
                  <a:srgbClr val="3F4E56"/>
                </a:solidFill>
                <a:latin typeface="Arial" panose="020B0604020202020204" pitchFamily="34" charset="0"/>
                <a:cs typeface="Arial" panose="020B0604020202020204" pitchFamily="34" charset="0"/>
              </a:defRPr>
            </a:lvl2pPr>
            <a:lvl3pPr>
              <a:defRPr sz="1800">
                <a:solidFill>
                  <a:srgbClr val="3F4E56"/>
                </a:solidFill>
                <a:latin typeface="Arial" panose="020B0604020202020204" pitchFamily="34" charset="0"/>
                <a:cs typeface="Arial" panose="020B0604020202020204" pitchFamily="34" charset="0"/>
              </a:defRPr>
            </a:lvl3pPr>
            <a:lvl4pPr>
              <a:defRPr sz="1600">
                <a:solidFill>
                  <a:srgbClr val="3F4E56"/>
                </a:solidFill>
                <a:latin typeface="Arial" panose="020B0604020202020204" pitchFamily="34" charset="0"/>
                <a:cs typeface="Arial" panose="020B0604020202020204" pitchFamily="34" charset="0"/>
              </a:defRPr>
            </a:lvl4pPr>
            <a:lvl5pPr>
              <a:defRPr sz="1600">
                <a:solidFill>
                  <a:srgbClr val="3F4E56"/>
                </a:solidFill>
                <a:latin typeface="Arial" panose="020B0604020202020204" pitchFamily="34" charset="0"/>
                <a:cs typeface="Arial" panose="020B0604020202020204" pitchFamily="34" charset="0"/>
              </a:defRPr>
            </a:lvl5pPr>
          </a:lstStyle>
          <a:p>
            <a:pPr lvl="0"/>
            <a:r>
              <a:rPr lang="en-US" dirty="0" smtClean="0"/>
              <a:t>Bullet text here bullet text here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smtClean="0"/>
              <a:t>Bullet text here bullet text here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smtClean="0"/>
              <a:t>Bullet text here bullet text here</a:t>
            </a:r>
          </a:p>
          <a:p>
            <a:pPr lvl="0"/>
            <a:endParaRPr lang="en-US" dirty="0" smtClean="0"/>
          </a:p>
        </p:txBody>
      </p:sp>
      <p:sp>
        <p:nvSpPr>
          <p:cNvPr id="21" name="Footer Placeholder 20"/>
          <p:cNvSpPr>
            <a:spLocks noGrp="1"/>
          </p:cNvSpPr>
          <p:nvPr>
            <p:ph type="ftr" sz="quarter" idx="16"/>
          </p:nvPr>
        </p:nvSpPr>
        <p:spPr>
          <a:xfrm>
            <a:off x="2970852" y="6394915"/>
            <a:ext cx="4114800" cy="365125"/>
          </a:xfrm>
        </p:spPr>
        <p:txBody>
          <a:bodyPr/>
          <a:lstStyle>
            <a:lvl1pPr>
              <a:defRPr sz="1200" b="0"/>
            </a:lvl1pPr>
          </a:lstStyle>
          <a:p>
            <a:pPr algn="l"/>
            <a:r>
              <a:rPr lang="en-US" dirty="0" smtClean="0">
                <a:solidFill>
                  <a:srgbClr val="BFB5B0"/>
                </a:solidFill>
                <a:latin typeface="Arial" panose="020B0604020202020204" pitchFamily="34" charset="0"/>
                <a:cs typeface="Arial" panose="020B0604020202020204" pitchFamily="34" charset="0"/>
              </a:rPr>
              <a:t>PRESENTATION TITLE HERE</a:t>
            </a:r>
          </a:p>
        </p:txBody>
      </p:sp>
      <p:sp>
        <p:nvSpPr>
          <p:cNvPr id="23" name="Text Placeholder 22"/>
          <p:cNvSpPr>
            <a:spLocks noGrp="1"/>
          </p:cNvSpPr>
          <p:nvPr>
            <p:ph type="body" sz="quarter" idx="17" hasCustomPrompt="1"/>
          </p:nvPr>
        </p:nvSpPr>
        <p:spPr>
          <a:xfrm>
            <a:off x="6025569" y="4953851"/>
            <a:ext cx="2431804" cy="84382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1400" dirty="0" smtClean="0">
                <a:solidFill>
                  <a:srgbClr val="3F4E56"/>
                </a:solidFill>
                <a:latin typeface="Franklin Gothic Book" panose="020B0503020102020204" pitchFamily="34" charset="0"/>
              </a:rPr>
              <a:t>*Graphic footnote or source- location variable (generally keep at bottom)</a:t>
            </a:r>
          </a:p>
        </p:txBody>
      </p:sp>
      <p:sp>
        <p:nvSpPr>
          <p:cNvPr id="25" name="Content Placeholder 24"/>
          <p:cNvSpPr>
            <a:spLocks noGrp="1"/>
          </p:cNvSpPr>
          <p:nvPr>
            <p:ph sz="quarter" idx="18" hasCustomPrompt="1"/>
          </p:nvPr>
        </p:nvSpPr>
        <p:spPr>
          <a:xfrm>
            <a:off x="9122216" y="1070198"/>
            <a:ext cx="2709566" cy="688566"/>
          </a:xfrm>
        </p:spPr>
        <p:txBody>
          <a:bodyPr/>
          <a:lstStyle>
            <a:lvl1pPr marL="0" indent="0" algn="l">
              <a:spcBef>
                <a:spcPts val="0"/>
              </a:spcBef>
              <a:buNone/>
              <a:defRPr sz="1800"/>
            </a:lvl1pPr>
          </a:lstStyle>
          <a:p>
            <a:pPr algn="l"/>
            <a:r>
              <a:rPr lang="en-US" sz="1800" u="sng" dirty="0" smtClean="0">
                <a:solidFill>
                  <a:srgbClr val="3F4E56"/>
                </a:solidFill>
                <a:latin typeface="Arial" panose="020B0604020202020204" pitchFamily="34" charset="0"/>
                <a:cs typeface="Arial" panose="020B0604020202020204" pitchFamily="34" charset="0"/>
              </a:rPr>
              <a:t>SIDEBAR TITLE </a:t>
            </a:r>
          </a:p>
          <a:p>
            <a:pPr algn="l"/>
            <a:r>
              <a:rPr lang="en-US" sz="1800" u="sng" dirty="0" smtClean="0">
                <a:solidFill>
                  <a:srgbClr val="3F4E56"/>
                </a:solidFill>
                <a:latin typeface="Arial" panose="020B0604020202020204" pitchFamily="34" charset="0"/>
                <a:cs typeface="Arial" panose="020B0604020202020204" pitchFamily="34" charset="0"/>
              </a:rPr>
              <a:t>(SUPPLEMENTAL TEXT)</a:t>
            </a:r>
            <a:endParaRPr lang="en-US" sz="1800" u="sng" dirty="0">
              <a:solidFill>
                <a:srgbClr val="3F4E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049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1B9F0-A9DD-4798-BB51-36965546B4A4}" type="slidenum">
              <a:rPr lang="en-US" smtClean="0"/>
              <a:t>‹#›</a:t>
            </a:fld>
            <a:endParaRPr lang="en-US"/>
          </a:p>
        </p:txBody>
      </p:sp>
    </p:spTree>
    <p:extLst>
      <p:ext uri="{BB962C8B-B14F-4D97-AF65-F5344CB8AC3E}">
        <p14:creationId xmlns:p14="http://schemas.microsoft.com/office/powerpoint/2010/main" val="554787044"/>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81" r:id="rId4"/>
    <p:sldLayoutId id="2147483676" r:id="rId5"/>
    <p:sldLayoutId id="2147483660" r:id="rId6"/>
    <p:sldLayoutId id="2147483651" r:id="rId7"/>
    <p:sldLayoutId id="2147483650" r:id="rId8"/>
    <p:sldLayoutId id="2147483674" r:id="rId9"/>
    <p:sldLayoutId id="2147483675" r:id="rId10"/>
    <p:sldLayoutId id="2147483665" r:id="rId11"/>
    <p:sldLayoutId id="2147483662" r:id="rId12"/>
    <p:sldLayoutId id="2147483666" r:id="rId13"/>
    <p:sldLayoutId id="2147483663" r:id="rId14"/>
    <p:sldLayoutId id="2147483669" r:id="rId15"/>
    <p:sldLayoutId id="2147483670" r:id="rId16"/>
    <p:sldLayoutId id="2147483671" r:id="rId17"/>
    <p:sldLayoutId id="2147483672" r:id="rId18"/>
    <p:sldLayoutId id="2147483664" r:id="rId19"/>
    <p:sldLayoutId id="2147483678" r:id="rId20"/>
    <p:sldLayoutId id="2147483654" r:id="rId21"/>
    <p:sldLayoutId id="2147483667" r:id="rId22"/>
    <p:sldLayoutId id="2147483652" r:id="rId23"/>
    <p:sldLayoutId id="2147483655" r:id="rId24"/>
    <p:sldLayoutId id="2147483656" r:id="rId25"/>
    <p:sldLayoutId id="2147483657" r:id="rId26"/>
    <p:sldLayoutId id="2147483658" r:id="rId27"/>
    <p:sldLayoutId id="2147483659" r:id="rId28"/>
    <p:sldLayoutId id="2147483682" r:id="rId2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rgbClr val="3F4E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rgbClr val="3F4E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3F4E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3F4E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F4E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F4E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cid:image003.jpg@01CE7BCB.A80090F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cid:image003.jpg@01CE7BCB.A80090F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cid:image008.jpg@01CE7BCB.A80090F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62994" y="4870037"/>
            <a:ext cx="8776204" cy="706312"/>
          </a:xfrm>
        </p:spPr>
        <p:txBody>
          <a:bodyPr anchor="t">
            <a:normAutofit fontScale="90000"/>
          </a:bodyPr>
          <a:lstStyle/>
          <a:p>
            <a:pPr>
              <a:lnSpc>
                <a:spcPct val="100000"/>
              </a:lnSpc>
            </a:pPr>
            <a:r>
              <a:rPr lang="en-US" sz="2700" dirty="0"/>
              <a:t>A GIS-BASED ACCESSIBILITY APPROACH FOR ESTIMATING NON-MOTORIZED TRAVEL DEMAND</a:t>
            </a:r>
            <a:r>
              <a:rPr lang="en-US" sz="2800" dirty="0"/>
              <a:t/>
            </a:r>
            <a:br>
              <a:rPr lang="en-US" sz="2800" dirty="0"/>
            </a:br>
            <a:r>
              <a:rPr lang="en-US" sz="2800" dirty="0" smtClean="0">
                <a:solidFill>
                  <a:schemeClr val="bg1"/>
                </a:solidFill>
                <a:latin typeface="Arial" panose="020B0604020202020204" pitchFamily="34" charset="0"/>
                <a:cs typeface="Arial" panose="020B0604020202020204" pitchFamily="34" charset="0"/>
              </a:rPr>
              <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Alex Bell, AICP</a:t>
            </a:r>
            <a:br>
              <a:rPr lang="en-US" sz="2800" dirty="0" smtClean="0">
                <a:solidFill>
                  <a:schemeClr val="bg1"/>
                </a:solidFill>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May 18, 2015</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t="27637" r="1" b="5696"/>
          <a:stretch/>
        </p:blipFill>
        <p:spPr>
          <a:xfrm>
            <a:off x="-16483" y="14990"/>
            <a:ext cx="12208484" cy="4736892"/>
          </a:xfrm>
          <a:prstGeom prst="rect">
            <a:avLst/>
          </a:prstGeom>
        </p:spPr>
      </p:pic>
    </p:spTree>
    <p:extLst>
      <p:ext uri="{BB962C8B-B14F-4D97-AF65-F5344CB8AC3E}">
        <p14:creationId xmlns:p14="http://schemas.microsoft.com/office/powerpoint/2010/main" val="238022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14400"/>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3"/>
          </p:nvPr>
        </p:nvSpPr>
        <p:spPr/>
        <p:txBody>
          <a:bodyPr/>
          <a:lstStyle/>
          <a:p>
            <a:fld id="{21B1B9F0-A9DD-4798-BB51-36965546B4A4}" type="slidenum">
              <a:rPr lang="en-US" smtClean="0"/>
              <a:pPr/>
              <a:t>10</a:t>
            </a:fld>
            <a:endParaRPr lang="en-US"/>
          </a:p>
        </p:txBody>
      </p:sp>
      <p:sp>
        <p:nvSpPr>
          <p:cNvPr id="9" name="TextBox 8"/>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CORE CONCEPTS</a:t>
            </a:r>
            <a:endParaRPr lang="en-US" sz="14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438912" y="219456"/>
            <a:ext cx="10515600" cy="667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dirty="0" smtClean="0"/>
              <a:t>ACCESSIBILITY AS A FRAMEWORK</a:t>
            </a:r>
            <a:endParaRPr lang="en-US" dirty="0"/>
          </a:p>
        </p:txBody>
      </p:sp>
      <p:grpSp>
        <p:nvGrpSpPr>
          <p:cNvPr id="4" name="Group 3"/>
          <p:cNvGrpSpPr/>
          <p:nvPr/>
        </p:nvGrpSpPr>
        <p:grpSpPr>
          <a:xfrm>
            <a:off x="1437072" y="2024718"/>
            <a:ext cx="8345868" cy="2736371"/>
            <a:chOff x="1913322" y="2249263"/>
            <a:chExt cx="8345868" cy="2736371"/>
          </a:xfrm>
        </p:grpSpPr>
        <p:sp>
          <p:nvSpPr>
            <p:cNvPr id="24" name="TextBox 23"/>
            <p:cNvSpPr txBox="1"/>
            <p:nvPr/>
          </p:nvSpPr>
          <p:spPr>
            <a:xfrm>
              <a:off x="1913322" y="3344555"/>
              <a:ext cx="3344479"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ACCESSIBILITY</a:t>
              </a:r>
              <a:r>
                <a:rPr lang="en-US" sz="2400" b="1" dirty="0">
                  <a:solidFill>
                    <a:schemeClr val="accent1"/>
                  </a:solidFill>
                  <a:latin typeface="Arial" panose="020B0604020202020204" pitchFamily="34" charset="0"/>
                  <a:cs typeface="Arial" panose="020B0604020202020204" pitchFamily="34" charset="0"/>
                </a:rPr>
                <a:t>  </a:t>
              </a:r>
              <a:r>
                <a:rPr lang="en-US" sz="2400" dirty="0">
                  <a:solidFill>
                    <a:schemeClr val="accent1"/>
                  </a:solidFill>
                  <a:latin typeface="Arial" panose="020B0604020202020204" pitchFamily="34" charset="0"/>
                  <a:cs typeface="Arial" panose="020B0604020202020204" pitchFamily="34" charset="0"/>
                </a:rPr>
                <a:t>=</a:t>
              </a:r>
            </a:p>
          </p:txBody>
        </p:sp>
        <p:cxnSp>
          <p:nvCxnSpPr>
            <p:cNvPr id="26" name="Straight Connector 25"/>
            <p:cNvCxnSpPr/>
            <p:nvPr/>
          </p:nvCxnSpPr>
          <p:spPr>
            <a:xfrm>
              <a:off x="5105400" y="3577054"/>
              <a:ext cx="3048000" cy="143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01973" y="2373088"/>
              <a:ext cx="2632700" cy="954107"/>
            </a:xfrm>
            <a:prstGeom prst="rect">
              <a:avLst/>
            </a:prstGeom>
            <a:solidFill>
              <a:schemeClr val="accent3">
                <a:lumMod val="75000"/>
              </a:schemeClr>
            </a:solidFill>
            <a:ln w="38100">
              <a:noFill/>
            </a:ln>
          </p:spPr>
          <p:txBody>
            <a:bodyPr wrap="square" rtlCol="0" anchor="t">
              <a:spAutoFit/>
            </a:bodyPr>
            <a:lstStyle/>
            <a:p>
              <a:pPr algn="ctr"/>
              <a:r>
                <a:rPr lang="en-US" sz="2800" dirty="0" smtClean="0">
                  <a:solidFill>
                    <a:schemeClr val="bg1"/>
                  </a:solidFill>
                  <a:latin typeface="Arial" panose="020B0604020202020204" pitchFamily="34" charset="0"/>
                  <a:cs typeface="Arial" panose="020B0604020202020204" pitchFamily="34" charset="0"/>
                </a:rPr>
                <a:t>Land </a:t>
              </a:r>
            </a:p>
            <a:p>
              <a:pPr algn="ctr"/>
              <a:r>
                <a:rPr lang="en-US" sz="2800" dirty="0" smtClean="0">
                  <a:solidFill>
                    <a:schemeClr val="bg1"/>
                  </a:solidFill>
                  <a:latin typeface="Arial" panose="020B0604020202020204" pitchFamily="34" charset="0"/>
                  <a:cs typeface="Arial" panose="020B0604020202020204" pitchFamily="34" charset="0"/>
                </a:rPr>
                <a:t>Use</a:t>
              </a:r>
              <a:endParaRPr lang="en-US" sz="1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5268878" y="3841233"/>
              <a:ext cx="2698891" cy="954107"/>
            </a:xfrm>
            <a:prstGeom prst="rect">
              <a:avLst/>
            </a:prstGeom>
            <a:solidFill>
              <a:schemeClr val="accent6"/>
            </a:solidFill>
            <a:ln w="38100">
              <a:noFill/>
            </a:ln>
          </p:spPr>
          <p:txBody>
            <a:bodyPr wrap="square" rtlCol="0">
              <a:spAutoFit/>
            </a:bodyPr>
            <a:lstStyle>
              <a:defPPr>
                <a:defRPr lang="en-US"/>
              </a:defPPr>
              <a:lvl1pPr algn="ctr">
                <a:defRPr sz="2000">
                  <a:solidFill>
                    <a:schemeClr val="accent2"/>
                  </a:solidFill>
                </a:defRPr>
              </a:lvl1pPr>
            </a:lstStyle>
            <a:p>
              <a:r>
                <a:rPr lang="en-US" sz="2800" dirty="0" smtClean="0">
                  <a:solidFill>
                    <a:schemeClr val="bg1"/>
                  </a:solidFill>
                  <a:latin typeface="Arial" panose="020B0604020202020204" pitchFamily="34" charset="0"/>
                  <a:cs typeface="Arial" panose="020B0604020202020204" pitchFamily="34" charset="0"/>
                </a:rPr>
                <a:t>Transportation</a:t>
              </a:r>
              <a:r>
                <a:rPr lang="en-US" sz="2800" b="1" dirty="0" smtClean="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Network </a:t>
              </a:r>
              <a:endParaRPr lang="en-US" sz="800" dirty="0">
                <a:solidFill>
                  <a:schemeClr val="bg1"/>
                </a:solidFill>
                <a:latin typeface="Arial" panose="020B0604020202020204" pitchFamily="34" charset="0"/>
                <a:cs typeface="Arial" panose="020B0604020202020204" pitchFamily="34" charset="0"/>
              </a:endParaRPr>
            </a:p>
          </p:txBody>
        </p:sp>
        <p:sp>
          <p:nvSpPr>
            <p:cNvPr id="29" name="Rounded Rectangle 28"/>
            <p:cNvSpPr/>
            <p:nvPr/>
          </p:nvSpPr>
          <p:spPr>
            <a:xfrm>
              <a:off x="8577112" y="2249263"/>
              <a:ext cx="1676400" cy="125188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0" name="Rectangle 29"/>
            <p:cNvSpPr/>
            <p:nvPr/>
          </p:nvSpPr>
          <p:spPr>
            <a:xfrm>
              <a:off x="8625980" y="2336595"/>
              <a:ext cx="1578665" cy="1077218"/>
            </a:xfrm>
            <a:prstGeom prst="rect">
              <a:avLst/>
            </a:prstGeom>
          </p:spPr>
          <p:txBody>
            <a:bodyPr wrap="square">
              <a:spAutoFit/>
            </a:bodyPr>
            <a:lstStyle/>
            <a:p>
              <a:r>
                <a:rPr lang="en-US" sz="1600" dirty="0">
                  <a:solidFill>
                    <a:schemeClr val="accent1"/>
                  </a:solidFill>
                  <a:latin typeface="Arial" panose="020B0604020202020204" pitchFamily="34" charset="0"/>
                  <a:cs typeface="Arial" panose="020B0604020202020204" pitchFamily="34" charset="0"/>
                </a:rPr>
                <a:t>Opportunities</a:t>
              </a:r>
            </a:p>
            <a:p>
              <a:pPr marL="285750" indent="-285750">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Number</a:t>
              </a:r>
            </a:p>
            <a:p>
              <a:pPr marL="285750" indent="-285750">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Variety</a:t>
              </a:r>
            </a:p>
            <a:p>
              <a:pPr marL="285750" indent="-285750">
                <a:buFont typeface="Arial" panose="020B0604020202020204" pitchFamily="34" charset="0"/>
                <a:buChar char="•"/>
              </a:pPr>
              <a:r>
                <a:rPr lang="en-US" sz="1600" dirty="0">
                  <a:solidFill>
                    <a:schemeClr val="accent1"/>
                  </a:solidFill>
                  <a:latin typeface="Arial" panose="020B0604020202020204" pitchFamily="34" charset="0"/>
                  <a:cs typeface="Arial" panose="020B0604020202020204" pitchFamily="34" charset="0"/>
                </a:rPr>
                <a:t>Proximity</a:t>
              </a:r>
            </a:p>
          </p:txBody>
        </p:sp>
        <p:sp>
          <p:nvSpPr>
            <p:cNvPr id="31" name="Rounded Rectangle 30"/>
            <p:cNvSpPr/>
            <p:nvPr/>
          </p:nvSpPr>
          <p:spPr>
            <a:xfrm>
              <a:off x="8574507" y="3736458"/>
              <a:ext cx="1676400" cy="12491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2" name="Rectangle 31"/>
            <p:cNvSpPr/>
            <p:nvPr/>
          </p:nvSpPr>
          <p:spPr>
            <a:xfrm>
              <a:off x="8604325" y="3822437"/>
              <a:ext cx="1654865" cy="1077218"/>
            </a:xfrm>
            <a:prstGeom prst="rect">
              <a:avLst/>
            </a:prstGeom>
          </p:spPr>
          <p:txBody>
            <a:bodyPr wrap="square">
              <a:spAutoFit/>
            </a:bodyPr>
            <a:lstStyle/>
            <a:p>
              <a:r>
                <a:rPr lang="en-US" sz="1600" dirty="0">
                  <a:solidFill>
                    <a:schemeClr val="accent6"/>
                  </a:solidFill>
                  <a:latin typeface="Arial" panose="020B0604020202020204" pitchFamily="34" charset="0"/>
                  <a:cs typeface="Arial" panose="020B0604020202020204" pitchFamily="34" charset="0"/>
                </a:rPr>
                <a:t>Travel</a:t>
              </a:r>
              <a:r>
                <a:rPr lang="en-US" sz="1600" b="1" dirty="0">
                  <a:solidFill>
                    <a:schemeClr val="accent6"/>
                  </a:solidFill>
                  <a:latin typeface="Arial" panose="020B0604020202020204" pitchFamily="34" charset="0"/>
                  <a:cs typeface="Arial" panose="020B0604020202020204" pitchFamily="34" charset="0"/>
                </a:rPr>
                <a:t> </a:t>
              </a:r>
              <a:r>
                <a:rPr lang="en-US" sz="1600" dirty="0">
                  <a:solidFill>
                    <a:schemeClr val="accent6"/>
                  </a:solidFill>
                  <a:latin typeface="Arial" panose="020B0604020202020204" pitchFamily="34" charset="0"/>
                  <a:cs typeface="Arial" panose="020B0604020202020204" pitchFamily="34" charset="0"/>
                </a:rPr>
                <a:t>Time</a:t>
              </a:r>
            </a:p>
            <a:p>
              <a:pPr marL="285750" indent="-285750">
                <a:buFont typeface="Arial" panose="020B0604020202020204" pitchFamily="34" charset="0"/>
                <a:buChar char="•"/>
              </a:pPr>
              <a:r>
                <a:rPr lang="en-US" sz="1600" dirty="0">
                  <a:solidFill>
                    <a:schemeClr val="accent6"/>
                  </a:solidFill>
                  <a:latin typeface="Arial" panose="020B0604020202020204" pitchFamily="34" charset="0"/>
                  <a:cs typeface="Arial" panose="020B0604020202020204" pitchFamily="34" charset="0"/>
                </a:rPr>
                <a:t>Connectivity</a:t>
              </a:r>
            </a:p>
            <a:p>
              <a:pPr marL="285750" indent="-285750">
                <a:buFont typeface="Arial" panose="020B0604020202020204" pitchFamily="34" charset="0"/>
                <a:buChar char="•"/>
              </a:pPr>
              <a:r>
                <a:rPr lang="en-US" sz="1600" dirty="0">
                  <a:solidFill>
                    <a:schemeClr val="accent6"/>
                  </a:solidFill>
                  <a:latin typeface="Arial" panose="020B0604020202020204" pitchFamily="34" charset="0"/>
                  <a:cs typeface="Arial" panose="020B0604020202020204" pitchFamily="34" charset="0"/>
                </a:rPr>
                <a:t>Directness</a:t>
              </a:r>
            </a:p>
            <a:p>
              <a:pPr marL="285750" indent="-285750">
                <a:buFont typeface="Arial" panose="020B0604020202020204" pitchFamily="34" charset="0"/>
                <a:buChar char="•"/>
              </a:pPr>
              <a:r>
                <a:rPr lang="en-US" sz="1600" dirty="0">
                  <a:solidFill>
                    <a:schemeClr val="accent6"/>
                  </a:solidFill>
                  <a:latin typeface="Arial" panose="020B0604020202020204" pitchFamily="34" charset="0"/>
                  <a:cs typeface="Arial" panose="020B0604020202020204" pitchFamily="34" charset="0"/>
                </a:rPr>
                <a:t>Safety</a:t>
              </a:r>
            </a:p>
          </p:txBody>
        </p:sp>
        <p:sp>
          <p:nvSpPr>
            <p:cNvPr id="33" name="Right Arrow 32"/>
            <p:cNvSpPr/>
            <p:nvPr/>
          </p:nvSpPr>
          <p:spPr>
            <a:xfrm rot="10800000">
              <a:off x="8078714" y="2690576"/>
              <a:ext cx="533400" cy="350065"/>
            </a:xfrm>
            <a:prstGeom prst="rightArrow">
              <a:avLst/>
            </a:prstGeom>
            <a:solidFill>
              <a:schemeClr val="accent3">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Right Arrow 33"/>
            <p:cNvSpPr/>
            <p:nvPr/>
          </p:nvSpPr>
          <p:spPr>
            <a:xfrm rot="10800000">
              <a:off x="8088663" y="4168174"/>
              <a:ext cx="533400" cy="380720"/>
            </a:xfrm>
            <a:prstGeom prst="rightArrow">
              <a:avLst/>
            </a:prstGeom>
            <a:solidFill>
              <a:schemeClr val="accent6">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8092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03400" y="7599499"/>
            <a:ext cx="812800" cy="381000"/>
          </a:xfrm>
          <a:prstGeom prst="rect">
            <a:avLst/>
          </a:prstGeom>
          <a:noFill/>
        </p:spPr>
        <p:txBody>
          <a:bodyPr wrap="square" rtlCol="0" anchor="ctr" anchorCtr="0">
            <a:spAutoFit/>
          </a:bodyPr>
          <a:lstStyle/>
          <a:p>
            <a:r>
              <a:rPr lang="en-US" b="1" dirty="0" smtClean="0">
                <a:solidFill>
                  <a:schemeClr val="bg1"/>
                </a:solidFill>
                <a:latin typeface="Kalinga" panose="020B0502040204020203" pitchFamily="34" charset="0"/>
                <a:cs typeface="Kalinga" panose="020B0502040204020203" pitchFamily="34" charset="0"/>
              </a:rPr>
              <a:t>1</a:t>
            </a:r>
            <a:endParaRPr lang="en-US" b="1" dirty="0">
              <a:solidFill>
                <a:schemeClr val="bg1"/>
              </a:solidFill>
              <a:latin typeface="Kalinga" panose="020B0502040204020203" pitchFamily="34" charset="0"/>
              <a:cs typeface="Kalinga" panose="020B0502040204020203" pitchFamily="34" charset="0"/>
            </a:endParaRPr>
          </a:p>
        </p:txBody>
      </p:sp>
      <p:cxnSp>
        <p:nvCxnSpPr>
          <p:cNvPr id="29" name="Straight Connector 28"/>
          <p:cNvCxnSpPr/>
          <p:nvPr/>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2439425" y="1350304"/>
            <a:ext cx="8356394" cy="533158"/>
          </a:xfrm>
        </p:spPr>
        <p:txBody>
          <a:bodyPr anchor="t">
            <a:normAutofit/>
          </a:bodyPr>
          <a:lstStyle/>
          <a:p>
            <a:pPr algn="l"/>
            <a:r>
              <a:rPr lang="en-US" sz="2400" dirty="0" smtClean="0">
                <a:solidFill>
                  <a:srgbClr val="3F4E56"/>
                </a:solidFill>
                <a:latin typeface="Arial" panose="020B0604020202020204" pitchFamily="34" charset="0"/>
                <a:cs typeface="Arial" panose="020B0604020202020204" pitchFamily="34" charset="0"/>
              </a:rPr>
              <a:t>TOOLS AND DATA RESOURCES</a:t>
            </a:r>
            <a:endParaRPr lang="en-US" sz="2400" dirty="0">
              <a:solidFill>
                <a:srgbClr val="3F4E56"/>
              </a:solidFill>
              <a:latin typeface="Arial" panose="020B0604020202020204" pitchFamily="34" charset="0"/>
              <a:cs typeface="Arial" panose="020B0604020202020204" pitchFamily="34" charset="0"/>
            </a:endParaRPr>
          </a:p>
        </p:txBody>
      </p:sp>
      <p:sp>
        <p:nvSpPr>
          <p:cNvPr id="7" name="Round Single Corner Rectangle 6"/>
          <p:cNvSpPr/>
          <p:nvPr/>
        </p:nvSpPr>
        <p:spPr>
          <a:xfrm>
            <a:off x="1212850" y="1335314"/>
            <a:ext cx="1112157" cy="5331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47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8842565" y="914399"/>
            <a:ext cx="3349433" cy="5943597"/>
          </a:xfrm>
          <a:prstGeom prst="rect">
            <a:avLst/>
          </a:prstGeom>
          <a:solidFill>
            <a:srgbClr val="BFB5B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12192000" cy="914400"/>
          </a:xfrm>
          <a:prstGeom prst="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MODEL DEVELOPMENT</a:t>
            </a:r>
            <a:endParaRPr lang="en-US" sz="1400" dirty="0">
              <a:solidFill>
                <a:schemeClr val="bg1"/>
              </a:solidFill>
              <a:latin typeface="Arial" panose="020B0604020202020204" pitchFamily="34" charset="0"/>
              <a:cs typeface="Arial" panose="020B0604020202020204" pitchFamily="34" charset="0"/>
            </a:endParaRPr>
          </a:p>
        </p:txBody>
      </p:sp>
      <p:sp>
        <p:nvSpPr>
          <p:cNvPr id="25"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GIS ACCESSIBILITY MODEL</a:t>
            </a:r>
            <a:endParaRPr lang="en-US" sz="24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849217" y="1512464"/>
            <a:ext cx="6962965" cy="3693319"/>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000" dirty="0">
                <a:solidFill>
                  <a:srgbClr val="41516F"/>
                </a:solidFill>
                <a:latin typeface="Arial" panose="020B0604020202020204" pitchFamily="34" charset="0"/>
                <a:cs typeface="Arial" panose="020B0604020202020204" pitchFamily="34" charset="0"/>
              </a:rPr>
              <a:t>Wanted a menu of tools for different situations</a:t>
            </a:r>
          </a:p>
          <a:p>
            <a:pPr marL="285750" indent="-285750">
              <a:spcAft>
                <a:spcPts val="1200"/>
              </a:spcAft>
              <a:buFont typeface="Wingdings" panose="05000000000000000000" pitchFamily="2" charset="2"/>
              <a:buChar char="§"/>
            </a:pPr>
            <a:r>
              <a:rPr lang="en-US" sz="2000" dirty="0">
                <a:solidFill>
                  <a:srgbClr val="41516F"/>
                </a:solidFill>
                <a:latin typeface="Arial" panose="020B0604020202020204" pitchFamily="34" charset="0"/>
                <a:cs typeface="Arial" panose="020B0604020202020204" pitchFamily="34" charset="0"/>
              </a:rPr>
              <a:t>Liked idea of “Walk Score” – try to operationalize</a:t>
            </a:r>
          </a:p>
          <a:p>
            <a:pPr marL="285750" indent="-285750">
              <a:spcAft>
                <a:spcPts val="1200"/>
              </a:spcAft>
              <a:buFont typeface="Wingdings" panose="05000000000000000000" pitchFamily="2" charset="2"/>
              <a:buChar char="§"/>
            </a:pPr>
            <a:r>
              <a:rPr lang="en-US" sz="2000" dirty="0">
                <a:solidFill>
                  <a:srgbClr val="41516F"/>
                </a:solidFill>
                <a:latin typeface="Arial" panose="020B0604020202020204" pitchFamily="34" charset="0"/>
                <a:cs typeface="Arial" panose="020B0604020202020204" pitchFamily="34" charset="0"/>
              </a:rPr>
              <a:t>Had access to great resources:</a:t>
            </a:r>
          </a:p>
          <a:p>
            <a:pPr marL="742950" lvl="1" indent="-285750">
              <a:spcAft>
                <a:spcPts val="1200"/>
              </a:spcAft>
              <a:buFont typeface="Wingdings" panose="05000000000000000000" pitchFamily="2" charset="2"/>
              <a:buChar char="§"/>
            </a:pPr>
            <a:r>
              <a:rPr lang="en-US" dirty="0">
                <a:solidFill>
                  <a:srgbClr val="41516F"/>
                </a:solidFill>
                <a:latin typeface="Arial" panose="020B0604020202020204" pitchFamily="34" charset="0"/>
                <a:cs typeface="Arial" panose="020B0604020202020204" pitchFamily="34" charset="0"/>
              </a:rPr>
              <a:t>Recent travel survey (MWCOG)</a:t>
            </a:r>
          </a:p>
          <a:p>
            <a:pPr marL="742950" lvl="1" indent="-285750">
              <a:spcAft>
                <a:spcPts val="1200"/>
              </a:spcAft>
              <a:buFont typeface="Wingdings" panose="05000000000000000000" pitchFamily="2" charset="2"/>
              <a:buChar char="§"/>
            </a:pPr>
            <a:r>
              <a:rPr lang="en-US" dirty="0">
                <a:solidFill>
                  <a:srgbClr val="41516F"/>
                </a:solidFill>
                <a:latin typeface="Arial" panose="020B0604020202020204" pitchFamily="34" charset="0"/>
                <a:cs typeface="Arial" panose="020B0604020202020204" pitchFamily="34" charset="0"/>
              </a:rPr>
              <a:t>Great GIS data on employment </a:t>
            </a:r>
            <a:r>
              <a:rPr lang="en-US" dirty="0" smtClean="0">
                <a:solidFill>
                  <a:srgbClr val="41516F"/>
                </a:solidFill>
                <a:latin typeface="Arial" panose="020B0604020202020204" pitchFamily="34" charset="0"/>
                <a:cs typeface="Arial" panose="020B0604020202020204" pitchFamily="34" charset="0"/>
              </a:rPr>
              <a:t>(Dun and Bradstreet, </a:t>
            </a:r>
            <a:r>
              <a:rPr lang="en-US" dirty="0" err="1" smtClean="0">
                <a:solidFill>
                  <a:srgbClr val="41516F"/>
                </a:solidFill>
                <a:latin typeface="Arial" panose="020B0604020202020204" pitchFamily="34" charset="0"/>
                <a:cs typeface="Arial" panose="020B0604020202020204" pitchFamily="34" charset="0"/>
              </a:rPr>
              <a:t>InfoUSA</a:t>
            </a:r>
            <a:r>
              <a:rPr lang="en-US" dirty="0">
                <a:solidFill>
                  <a:srgbClr val="41516F"/>
                </a:solidFill>
                <a:latin typeface="Arial" panose="020B0604020202020204" pitchFamily="34" charset="0"/>
                <a:cs typeface="Arial" panose="020B0604020202020204" pitchFamily="34" charset="0"/>
              </a:rPr>
              <a:t>)</a:t>
            </a:r>
          </a:p>
          <a:p>
            <a:pPr marL="742950" lvl="1" indent="-285750">
              <a:spcAft>
                <a:spcPts val="1200"/>
              </a:spcAft>
              <a:buFont typeface="Wingdings" panose="05000000000000000000" pitchFamily="2" charset="2"/>
              <a:buChar char="§"/>
            </a:pPr>
            <a:r>
              <a:rPr lang="en-US" dirty="0">
                <a:solidFill>
                  <a:srgbClr val="41516F"/>
                </a:solidFill>
                <a:latin typeface="Arial" panose="020B0604020202020204" pitchFamily="34" charset="0"/>
                <a:cs typeface="Arial" panose="020B0604020202020204" pitchFamily="34" charset="0"/>
              </a:rPr>
              <a:t>Support of MWCOG and Arlington County </a:t>
            </a:r>
          </a:p>
          <a:p>
            <a:pPr marL="285750" indent="-285750">
              <a:spcAft>
                <a:spcPts val="1200"/>
              </a:spcAft>
              <a:buFont typeface="Wingdings" panose="05000000000000000000" pitchFamily="2" charset="2"/>
              <a:buChar char="§"/>
            </a:pPr>
            <a:endParaRPr lang="en-US" sz="1600" dirty="0" smtClean="0">
              <a:solidFill>
                <a:srgbClr val="41516F"/>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600" dirty="0" smtClean="0">
              <a:solidFill>
                <a:srgbClr val="41516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505"/>
          <a:stretch/>
        </p:blipFill>
        <p:spPr>
          <a:xfrm>
            <a:off x="9052618" y="1512464"/>
            <a:ext cx="2951592" cy="4227918"/>
          </a:xfrm>
          <a:prstGeom prst="rect">
            <a:avLst/>
          </a:prstGeom>
        </p:spPr>
      </p:pic>
      <p:sp>
        <p:nvSpPr>
          <p:cNvPr id="6" name="Slide Number Placeholder 5"/>
          <p:cNvSpPr>
            <a:spLocks noGrp="1"/>
          </p:cNvSpPr>
          <p:nvPr>
            <p:ph type="sldNum" sz="quarter" idx="13"/>
          </p:nvPr>
        </p:nvSpPr>
        <p:spPr/>
        <p:txBody>
          <a:bodyPr/>
          <a:lstStyle/>
          <a:p>
            <a:fld id="{21B1B9F0-A9DD-4798-BB51-36965546B4A4}" type="slidenum">
              <a:rPr lang="en-US" smtClean="0"/>
              <a:pPr/>
              <a:t>12</a:t>
            </a:fld>
            <a:endParaRPr lang="en-US"/>
          </a:p>
        </p:txBody>
      </p:sp>
    </p:spTree>
    <p:extLst>
      <p:ext uri="{BB962C8B-B14F-4D97-AF65-F5344CB8AC3E}">
        <p14:creationId xmlns:p14="http://schemas.microsoft.com/office/powerpoint/2010/main" val="40653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left)">
                                      <p:cBhvr>
                                        <p:cTn id="16" dur="500"/>
                                        <p:tgtEl>
                                          <p:spTgt spid="1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50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wipe(left)">
                                      <p:cBhvr>
                                        <p:cTn id="20" dur="500"/>
                                        <p:tgtEl>
                                          <p:spTgt spid="15">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50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wipe(left)">
                                      <p:cBhvr>
                                        <p:cTn id="24" dur="500"/>
                                        <p:tgtEl>
                                          <p:spTgt spid="15">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500"/>
                                  </p:stCondLst>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wipe(left)">
                                      <p:cBhvr>
                                        <p:cTn id="28"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914400"/>
          </a:xfrm>
          <a:prstGeom prst="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91502" y="6258942"/>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22" name="Round Single Corner Rectangle 21"/>
          <p:cNvSpPr/>
          <p:nvPr/>
        </p:nvSpPr>
        <p:spPr>
          <a:xfrm rot="10800000" flipV="1">
            <a:off x="8844545" y="6258942"/>
            <a:ext cx="3347453" cy="5990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MODEL DEVELOPMENT</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DATA NEEDS</a:t>
            </a:r>
            <a:endParaRPr lang="en-US" sz="2400" dirty="0">
              <a:solidFill>
                <a:schemeClr val="bg1"/>
              </a:solidFill>
              <a:latin typeface="Arial" panose="020B0604020202020204" pitchFamily="34" charset="0"/>
              <a:cs typeface="Arial" panose="020B0604020202020204" pitchFamily="34" charset="0"/>
            </a:endParaRPr>
          </a:p>
        </p:txBody>
      </p:sp>
      <p:pic>
        <p:nvPicPr>
          <p:cNvPr id="16" name="Picture 15"/>
          <p:cNvPicPr/>
          <p:nvPr/>
        </p:nvPicPr>
        <p:blipFill>
          <a:blip r:embed="rId3" cstate="print"/>
          <a:srcRect l="29963" t="16253" r="2955" b="16322"/>
          <a:stretch>
            <a:fillRect/>
          </a:stretch>
        </p:blipFill>
        <p:spPr bwMode="auto">
          <a:xfrm>
            <a:off x="6611007" y="2081048"/>
            <a:ext cx="4572000" cy="3436883"/>
          </a:xfrm>
          <a:prstGeom prst="rect">
            <a:avLst/>
          </a:prstGeom>
          <a:noFill/>
          <a:ln w="9525">
            <a:noFill/>
            <a:miter lim="800000"/>
            <a:headEnd/>
            <a:tailEnd/>
          </a:ln>
        </p:spPr>
      </p:pic>
      <p:sp>
        <p:nvSpPr>
          <p:cNvPr id="18" name="TextBox 17"/>
          <p:cNvSpPr txBox="1"/>
          <p:nvPr/>
        </p:nvSpPr>
        <p:spPr>
          <a:xfrm>
            <a:off x="377265" y="1193674"/>
            <a:ext cx="6557214" cy="400110"/>
          </a:xfrm>
          <a:prstGeom prst="rect">
            <a:avLst/>
          </a:prstGeom>
          <a:noFill/>
        </p:spPr>
        <p:txBody>
          <a:bodyPr wrap="square" rtlCol="0">
            <a:spAutoFit/>
          </a:bodyPr>
          <a:lstStyle/>
          <a:p>
            <a:r>
              <a:rPr lang="en-US" sz="2000" dirty="0" smtClean="0">
                <a:solidFill>
                  <a:srgbClr val="41516F"/>
                </a:solidFill>
                <a:latin typeface="Arial" panose="020B0604020202020204" pitchFamily="34" charset="0"/>
                <a:cs typeface="Arial" panose="020B0604020202020204" pitchFamily="34" charset="0"/>
              </a:rPr>
              <a:t>GIS RESOURCES</a:t>
            </a:r>
            <a:endParaRPr lang="en-US" sz="2000" dirty="0">
              <a:solidFill>
                <a:srgbClr val="41516F"/>
              </a:solidFill>
              <a:latin typeface="Arial" panose="020B0604020202020204" pitchFamily="34" charset="0"/>
              <a:cs typeface="Arial" panose="020B0604020202020204" pitchFamily="34" charset="0"/>
            </a:endParaRPr>
          </a:p>
        </p:txBody>
      </p:sp>
      <p:sp>
        <p:nvSpPr>
          <p:cNvPr id="26" name="TextBox 25"/>
          <p:cNvSpPr txBox="1"/>
          <p:nvPr/>
        </p:nvSpPr>
        <p:spPr>
          <a:xfrm>
            <a:off x="888607" y="5628209"/>
            <a:ext cx="4797490" cy="523220"/>
          </a:xfrm>
          <a:prstGeom prst="rect">
            <a:avLst/>
          </a:prstGeom>
          <a:noFill/>
          <a:ln>
            <a:noFill/>
          </a:ln>
        </p:spPr>
        <p:txBody>
          <a:bodyPr wrap="square" rtlCol="0">
            <a:spAutoFit/>
          </a:bodyPr>
          <a:lstStyle/>
          <a:p>
            <a:r>
              <a:rPr lang="en-US" sz="1400" dirty="0" smtClean="0">
                <a:solidFill>
                  <a:srgbClr val="41516F"/>
                </a:solidFill>
                <a:latin typeface="Arial" panose="020B0604020202020204" pitchFamily="34" charset="0"/>
                <a:cs typeface="Arial" panose="020B0604020202020204" pitchFamily="34" charset="0"/>
              </a:rPr>
              <a:t>Detailed network data </a:t>
            </a:r>
          </a:p>
          <a:p>
            <a:r>
              <a:rPr lang="en-US" sz="1400" i="1" dirty="0" smtClean="0">
                <a:solidFill>
                  <a:srgbClr val="41516F"/>
                </a:solidFill>
                <a:latin typeface="Arial" panose="020B0604020202020204" pitchFamily="34" charset="0"/>
                <a:cs typeface="Arial" panose="020B0604020202020204" pitchFamily="34" charset="0"/>
              </a:rPr>
              <a:t>example: NAVTEQ, augmented with bike facilities data</a:t>
            </a:r>
            <a:endParaRPr lang="en-US" sz="1400" i="1" dirty="0">
              <a:solidFill>
                <a:srgbClr val="41516F"/>
              </a:solidFill>
              <a:latin typeface="Arial" panose="020B0604020202020204" pitchFamily="34" charset="0"/>
              <a:cs typeface="Arial" panose="020B0604020202020204" pitchFamily="34" charset="0"/>
            </a:endParaRPr>
          </a:p>
        </p:txBody>
      </p:sp>
      <p:sp>
        <p:nvSpPr>
          <p:cNvPr id="30" name="Title 1"/>
          <p:cNvSpPr txBox="1">
            <a:spLocks/>
          </p:cNvSpPr>
          <p:nvPr/>
        </p:nvSpPr>
        <p:spPr>
          <a:xfrm>
            <a:off x="888608" y="1732590"/>
            <a:ext cx="4220412" cy="63016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smtClean="0">
                <a:solidFill>
                  <a:srgbClr val="41516F"/>
                </a:solidFill>
                <a:latin typeface="Arial" panose="020B0604020202020204" pitchFamily="34" charset="0"/>
                <a:cs typeface="Arial" panose="020B0604020202020204" pitchFamily="34" charset="0"/>
              </a:rPr>
              <a:t>Transportation connections</a:t>
            </a:r>
          </a:p>
        </p:txBody>
      </p:sp>
      <p:sp>
        <p:nvSpPr>
          <p:cNvPr id="31" name="TextBox 30"/>
          <p:cNvSpPr txBox="1"/>
          <p:nvPr/>
        </p:nvSpPr>
        <p:spPr>
          <a:xfrm>
            <a:off x="6485679" y="5652143"/>
            <a:ext cx="4469686" cy="523220"/>
          </a:xfrm>
          <a:prstGeom prst="rect">
            <a:avLst/>
          </a:prstGeom>
          <a:noFill/>
          <a:ln>
            <a:noFill/>
          </a:ln>
        </p:spPr>
        <p:txBody>
          <a:bodyPr wrap="square" rtlCol="0">
            <a:spAutoFit/>
          </a:bodyPr>
          <a:lstStyle/>
          <a:p>
            <a:r>
              <a:rPr lang="en-US" sz="1400" dirty="0" smtClean="0">
                <a:solidFill>
                  <a:srgbClr val="41516F"/>
                </a:solidFill>
                <a:latin typeface="Arial" panose="020B0604020202020204" pitchFamily="34" charset="0"/>
                <a:cs typeface="Arial" panose="020B0604020202020204" pitchFamily="34" charset="0"/>
              </a:rPr>
              <a:t>Detailed employment data</a:t>
            </a:r>
          </a:p>
          <a:p>
            <a:r>
              <a:rPr lang="en-US" sz="1400" i="1" dirty="0" smtClean="0">
                <a:solidFill>
                  <a:srgbClr val="41516F"/>
                </a:solidFill>
                <a:latin typeface="Arial" panose="020B0604020202020204" pitchFamily="34" charset="0"/>
                <a:cs typeface="Arial" panose="020B0604020202020204" pitchFamily="34" charset="0"/>
              </a:rPr>
              <a:t>example: Dun and Bradstreet points</a:t>
            </a:r>
            <a:endParaRPr lang="en-US" sz="1400" i="1" dirty="0">
              <a:solidFill>
                <a:srgbClr val="41516F"/>
              </a:solidFill>
              <a:latin typeface="Arial" panose="020B0604020202020204" pitchFamily="34" charset="0"/>
              <a:cs typeface="Arial" panose="020B0604020202020204" pitchFamily="34" charset="0"/>
            </a:endParaRPr>
          </a:p>
        </p:txBody>
      </p:sp>
      <p:sp>
        <p:nvSpPr>
          <p:cNvPr id="32" name="Title 1"/>
          <p:cNvSpPr txBox="1">
            <a:spLocks/>
          </p:cNvSpPr>
          <p:nvPr/>
        </p:nvSpPr>
        <p:spPr>
          <a:xfrm>
            <a:off x="6485680" y="1756524"/>
            <a:ext cx="4220412" cy="63016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smtClean="0">
                <a:solidFill>
                  <a:srgbClr val="41516F"/>
                </a:solidFill>
                <a:latin typeface="Arial" panose="020B0604020202020204" pitchFamily="34" charset="0"/>
                <a:cs typeface="Arial" panose="020B0604020202020204" pitchFamily="34" charset="0"/>
              </a:rPr>
              <a:t>Land use</a:t>
            </a:r>
          </a:p>
        </p:txBody>
      </p:sp>
      <p:sp>
        <p:nvSpPr>
          <p:cNvPr id="7" name="Slide Number Placeholder 6"/>
          <p:cNvSpPr>
            <a:spLocks noGrp="1"/>
          </p:cNvSpPr>
          <p:nvPr>
            <p:ph type="sldNum" sz="quarter" idx="13"/>
          </p:nvPr>
        </p:nvSpPr>
        <p:spPr/>
        <p:txBody>
          <a:bodyPr/>
          <a:lstStyle/>
          <a:p>
            <a:fld id="{21B1B9F0-A9DD-4798-BB51-36965546B4A4}" type="slidenum">
              <a:rPr lang="en-US" smtClean="0"/>
              <a:pPr/>
              <a:t>13</a:t>
            </a:fld>
            <a:endParaRPr lang="en-US"/>
          </a:p>
        </p:txBody>
      </p:sp>
      <p:pic>
        <p:nvPicPr>
          <p:cNvPr id="32769" name="Picture 1"/>
          <p:cNvPicPr>
            <a:picLocks noChangeAspect="1" noChangeArrowheads="1"/>
          </p:cNvPicPr>
          <p:nvPr/>
        </p:nvPicPr>
        <p:blipFill>
          <a:blip r:embed="rId4" cstate="print"/>
          <a:srcRect t="11072" b="11024"/>
          <a:stretch>
            <a:fillRect/>
          </a:stretch>
        </p:blipFill>
        <p:spPr bwMode="auto">
          <a:xfrm>
            <a:off x="1008989" y="2128344"/>
            <a:ext cx="4610753" cy="3342290"/>
          </a:xfrm>
          <a:prstGeom prst="rect">
            <a:avLst/>
          </a:prstGeom>
          <a:noFill/>
          <a:ln w="9525">
            <a:noFill/>
            <a:miter lim="800000"/>
            <a:headEnd/>
            <a:tailEnd/>
          </a:ln>
        </p:spPr>
      </p:pic>
    </p:spTree>
    <p:extLst>
      <p:ext uri="{BB962C8B-B14F-4D97-AF65-F5344CB8AC3E}">
        <p14:creationId xmlns:p14="http://schemas.microsoft.com/office/powerpoint/2010/main" val="389499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flipV="1">
            <a:off x="8842565" y="914399"/>
            <a:ext cx="3349433" cy="5943597"/>
          </a:xfrm>
          <a:prstGeom prst="rect">
            <a:avLst/>
          </a:prstGeom>
          <a:solidFill>
            <a:srgbClr val="BFB5B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0" y="0"/>
            <a:ext cx="12192000" cy="914400"/>
          </a:xfrm>
          <a:prstGeom prst="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91502" y="6258942"/>
            <a:ext cx="8153400" cy="0"/>
          </a:xfrm>
          <a:prstGeom prst="line">
            <a:avLst/>
          </a:prstGeom>
          <a:ln>
            <a:solidFill>
              <a:srgbClr val="3F4E56"/>
            </a:solidFill>
          </a:ln>
        </p:spPr>
        <p:style>
          <a:lnRef idx="1">
            <a:schemeClr val="accent1"/>
          </a:lnRef>
          <a:fillRef idx="0">
            <a:schemeClr val="accent1"/>
          </a:fillRef>
          <a:effectRef idx="0">
            <a:schemeClr val="accent1"/>
          </a:effectRef>
          <a:fontRef idx="minor">
            <a:schemeClr val="tx1"/>
          </a:fontRef>
        </p:style>
      </p:cxnSp>
      <p:sp>
        <p:nvSpPr>
          <p:cNvPr id="22" name="Round Single Corner Rectangle 21"/>
          <p:cNvSpPr/>
          <p:nvPr/>
        </p:nvSpPr>
        <p:spPr>
          <a:xfrm rot="10800000" flipV="1">
            <a:off x="8844545" y="6258942"/>
            <a:ext cx="3347453" cy="5990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MODEL DEVELOPMENT</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ACCESSIBILITY SCORE CALCULATION</a:t>
            </a:r>
            <a:endParaRPr lang="en-US" sz="2400"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778" y="1239876"/>
            <a:ext cx="4760508" cy="4760508"/>
          </a:xfrm>
          <a:prstGeom prst="rect">
            <a:avLst/>
          </a:prstGeom>
        </p:spPr>
      </p:pic>
      <p:sp>
        <p:nvSpPr>
          <p:cNvPr id="21" name="TextBox 20"/>
          <p:cNvSpPr txBox="1">
            <a:spLocks noRot="1" noChangeAspect="1" noMove="1" noResize="1" noEditPoints="1" noAdjustHandles="1" noChangeArrowheads="1" noChangeShapeType="1" noTextEdit="1"/>
          </p:cNvSpPr>
          <p:nvPr/>
        </p:nvSpPr>
        <p:spPr>
          <a:xfrm>
            <a:off x="8944161" y="1354136"/>
            <a:ext cx="2999486" cy="806759"/>
          </a:xfrm>
          <a:prstGeom prst="rect">
            <a:avLst/>
          </a:prstGeom>
          <a:blipFill rotWithShape="0">
            <a:blip r:embed="rId4" cstate="print"/>
            <a:stretch>
              <a:fillRect t="-12879" b="-73485"/>
            </a:stretch>
          </a:blipFill>
        </p:spPr>
        <p:txBody>
          <a:bodyPr/>
          <a:lstStyle/>
          <a:p>
            <a:r>
              <a:rPr lang="en-US">
                <a:solidFill>
                  <a:srgbClr val="3F4E56"/>
                </a:solidFill>
              </a:rPr>
              <a:t> </a:t>
            </a:r>
          </a:p>
        </p:txBody>
      </p:sp>
      <p:sp>
        <p:nvSpPr>
          <p:cNvPr id="25" name="TextBox 24"/>
          <p:cNvSpPr txBox="1"/>
          <p:nvPr/>
        </p:nvSpPr>
        <p:spPr>
          <a:xfrm>
            <a:off x="8951020" y="2427327"/>
            <a:ext cx="3240980" cy="2893100"/>
          </a:xfrm>
          <a:prstGeom prst="rect">
            <a:avLst/>
          </a:prstGeom>
          <a:noFill/>
        </p:spPr>
        <p:txBody>
          <a:bodyPr wrap="square" rtlCol="0">
            <a:spAutoFit/>
          </a:bodyPr>
          <a:lstStyle/>
          <a:p>
            <a:r>
              <a:rPr lang="en-US" sz="1400" dirty="0">
                <a:solidFill>
                  <a:srgbClr val="41516F"/>
                </a:solidFill>
                <a:latin typeface="Arial" panose="020B0604020202020204" pitchFamily="34" charset="0"/>
                <a:cs typeface="Arial" panose="020B0604020202020204" pitchFamily="34" charset="0"/>
              </a:rPr>
              <a:t>Where:  </a:t>
            </a:r>
            <a:endParaRPr lang="en-US" sz="1400" dirty="0" smtClean="0">
              <a:solidFill>
                <a:srgbClr val="41516F"/>
              </a:solidFill>
              <a:latin typeface="Arial" panose="020B0604020202020204" pitchFamily="34" charset="0"/>
              <a:cs typeface="Arial" panose="020B0604020202020204" pitchFamily="34" charset="0"/>
            </a:endParaRPr>
          </a:p>
          <a:p>
            <a:endParaRPr lang="en-US" sz="1400" dirty="0">
              <a:solidFill>
                <a:srgbClr val="41516F"/>
              </a:solidFill>
              <a:latin typeface="Arial" panose="020B0604020202020204" pitchFamily="34" charset="0"/>
              <a:cs typeface="Arial" panose="020B0604020202020204" pitchFamily="34" charset="0"/>
            </a:endParaRPr>
          </a:p>
          <a:p>
            <a:r>
              <a:rPr lang="en-US" sz="1400" b="1" dirty="0" smtClean="0">
                <a:solidFill>
                  <a:srgbClr val="41516F"/>
                </a:solidFill>
                <a:latin typeface="Arial" panose="020B0604020202020204" pitchFamily="34" charset="0"/>
                <a:cs typeface="Arial" panose="020B0604020202020204" pitchFamily="34" charset="0"/>
              </a:rPr>
              <a:t>OPPORTUNITIES </a:t>
            </a:r>
            <a:r>
              <a:rPr lang="en-US" sz="1400" dirty="0" smtClean="0">
                <a:solidFill>
                  <a:srgbClr val="41516F"/>
                </a:solidFill>
                <a:latin typeface="Arial" panose="020B0604020202020204" pitchFamily="34" charset="0"/>
                <a:cs typeface="Arial" panose="020B0604020202020204" pitchFamily="34" charset="0"/>
              </a:rPr>
              <a:t>= </a:t>
            </a:r>
            <a:r>
              <a:rPr lang="en-US" sz="1400" dirty="0">
                <a:solidFill>
                  <a:srgbClr val="41516F"/>
                </a:solidFill>
                <a:latin typeface="Arial" panose="020B0604020202020204" pitchFamily="34" charset="0"/>
                <a:cs typeface="Arial" panose="020B0604020202020204" pitchFamily="34" charset="0"/>
              </a:rPr>
              <a:t>Number of Jobs (HBW) or Number of Retail/Service Establishments (HBNW)</a:t>
            </a:r>
          </a:p>
          <a:p>
            <a:endParaRPr lang="en-US" sz="1400" dirty="0">
              <a:solidFill>
                <a:srgbClr val="41516F"/>
              </a:solidFill>
              <a:latin typeface="Arial" panose="020B0604020202020204" pitchFamily="34" charset="0"/>
              <a:cs typeface="Arial" panose="020B0604020202020204" pitchFamily="34" charset="0"/>
            </a:endParaRPr>
          </a:p>
          <a:p>
            <a:r>
              <a:rPr lang="en-US" sz="1400" b="1" dirty="0" smtClean="0">
                <a:solidFill>
                  <a:srgbClr val="41516F"/>
                </a:solidFill>
                <a:latin typeface="Arial" panose="020B0604020202020204" pitchFamily="34" charset="0"/>
                <a:cs typeface="Arial" panose="020B0604020202020204" pitchFamily="34" charset="0"/>
              </a:rPr>
              <a:t>TRAVEL TIME </a:t>
            </a:r>
            <a:r>
              <a:rPr lang="en-US" sz="1400" dirty="0" smtClean="0">
                <a:solidFill>
                  <a:srgbClr val="41516F"/>
                </a:solidFill>
                <a:latin typeface="Arial" panose="020B0604020202020204" pitchFamily="34" charset="0"/>
                <a:cs typeface="Arial" panose="020B0604020202020204" pitchFamily="34" charset="0"/>
              </a:rPr>
              <a:t>= </a:t>
            </a:r>
            <a:r>
              <a:rPr lang="en-US" sz="1400" dirty="0">
                <a:solidFill>
                  <a:srgbClr val="41516F"/>
                </a:solidFill>
                <a:latin typeface="Arial" panose="020B0604020202020204" pitchFamily="34" charset="0"/>
                <a:cs typeface="Arial" panose="020B0604020202020204" pitchFamily="34" charset="0"/>
              </a:rPr>
              <a:t>Time to reach opportunity over </a:t>
            </a:r>
            <a:r>
              <a:rPr lang="en-US" sz="1400" i="1" dirty="0">
                <a:solidFill>
                  <a:srgbClr val="41516F"/>
                </a:solidFill>
                <a:latin typeface="Arial" panose="020B0604020202020204" pitchFamily="34" charset="0"/>
                <a:cs typeface="Arial" panose="020B0604020202020204" pitchFamily="34" charset="0"/>
              </a:rPr>
              <a:t>actual network</a:t>
            </a:r>
            <a:r>
              <a:rPr lang="en-US" sz="1400" dirty="0">
                <a:solidFill>
                  <a:srgbClr val="41516F"/>
                </a:solidFill>
                <a:latin typeface="Arial" panose="020B0604020202020204" pitchFamily="34" charset="0"/>
                <a:cs typeface="Arial" panose="020B0604020202020204" pitchFamily="34" charset="0"/>
              </a:rPr>
              <a:t> (Network Analyst)</a:t>
            </a:r>
          </a:p>
          <a:p>
            <a:endParaRPr lang="en-US" sz="1400" dirty="0">
              <a:solidFill>
                <a:srgbClr val="41516F"/>
              </a:solidFill>
              <a:latin typeface="Arial" panose="020B0604020202020204" pitchFamily="34" charset="0"/>
              <a:cs typeface="Arial" panose="020B0604020202020204" pitchFamily="34" charset="0"/>
            </a:endParaRPr>
          </a:p>
          <a:p>
            <a:r>
              <a:rPr lang="en-US" sz="1400" b="1" dirty="0" smtClean="0">
                <a:solidFill>
                  <a:srgbClr val="41516F"/>
                </a:solidFill>
                <a:latin typeface="Arial" panose="020B0604020202020204" pitchFamily="34" charset="0"/>
                <a:cs typeface="Arial" panose="020B0604020202020204" pitchFamily="34" charset="0"/>
              </a:rPr>
              <a:t>DECAY* </a:t>
            </a:r>
            <a:r>
              <a:rPr lang="en-US" sz="1400" dirty="0" smtClean="0">
                <a:solidFill>
                  <a:srgbClr val="41516F"/>
                </a:solidFill>
                <a:latin typeface="Arial" panose="020B0604020202020204" pitchFamily="34" charset="0"/>
                <a:cs typeface="Arial" panose="020B0604020202020204" pitchFamily="34" charset="0"/>
              </a:rPr>
              <a:t>= </a:t>
            </a:r>
            <a:r>
              <a:rPr lang="en-US" sz="1400" dirty="0">
                <a:solidFill>
                  <a:srgbClr val="41516F"/>
                </a:solidFill>
                <a:latin typeface="Arial" panose="020B0604020202020204" pitchFamily="34" charset="0"/>
                <a:cs typeface="Arial" panose="020B0604020202020204" pitchFamily="34" charset="0"/>
              </a:rPr>
              <a:t>Factor reflecting decrease in value of opportunity that are farther away</a:t>
            </a:r>
          </a:p>
        </p:txBody>
      </p:sp>
      <p:sp>
        <p:nvSpPr>
          <p:cNvPr id="5" name="Slide Number Placeholder 4"/>
          <p:cNvSpPr>
            <a:spLocks noGrp="1"/>
          </p:cNvSpPr>
          <p:nvPr>
            <p:ph type="sldNum" sz="quarter" idx="13"/>
          </p:nvPr>
        </p:nvSpPr>
        <p:spPr/>
        <p:txBody>
          <a:bodyPr/>
          <a:lstStyle/>
          <a:p>
            <a:fld id="{21B1B9F0-A9DD-4798-BB51-36965546B4A4}" type="slidenum">
              <a:rPr lang="en-US" smtClean="0"/>
              <a:pPr/>
              <a:t>14</a:t>
            </a:fld>
            <a:endParaRPr lang="en-US"/>
          </a:p>
        </p:txBody>
      </p:sp>
    </p:spTree>
    <p:extLst>
      <p:ext uri="{BB962C8B-B14F-4D97-AF65-F5344CB8AC3E}">
        <p14:creationId xmlns:p14="http://schemas.microsoft.com/office/powerpoint/2010/main" val="146602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914400"/>
          </a:xfrm>
          <a:prstGeom prst="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MODEL DEVELOPMENT</a:t>
            </a:r>
            <a:endParaRPr lang="en-US" sz="1400" dirty="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3"/>
          </p:nvPr>
        </p:nvSpPr>
        <p:spPr/>
        <p:txBody>
          <a:bodyPr/>
          <a:lstStyle/>
          <a:p>
            <a:fld id="{21B1B9F0-A9DD-4798-BB51-36965546B4A4}" type="slidenum">
              <a:rPr lang="en-US" smtClean="0"/>
              <a:pPr/>
              <a:t>15</a:t>
            </a:fld>
            <a:endParaRPr lang="en-US"/>
          </a:p>
        </p:txBody>
      </p:sp>
      <p:sp>
        <p:nvSpPr>
          <p:cNvPr id="11" name="Title 2"/>
          <p:cNvSpPr txBox="1">
            <a:spLocks/>
          </p:cNvSpPr>
          <p:nvPr/>
        </p:nvSpPr>
        <p:spPr>
          <a:xfrm>
            <a:off x="419100" y="0"/>
            <a:ext cx="8229600" cy="944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dirty="0" smtClean="0"/>
              <a:t>DISTANCE-DECAY RELATIONSHIPS </a:t>
            </a:r>
            <a:r>
              <a:rPr lang="en-US" dirty="0" smtClean="0"/>
              <a:t/>
            </a:r>
            <a:br>
              <a:rPr lang="en-US" dirty="0" smtClean="0"/>
            </a:br>
            <a:endParaRPr lang="en-US" sz="3600" dirty="0"/>
          </a:p>
        </p:txBody>
      </p:sp>
      <p:graphicFrame>
        <p:nvGraphicFramePr>
          <p:cNvPr id="13" name="Chart 12"/>
          <p:cNvGraphicFramePr>
            <a:graphicFrameLocks/>
          </p:cNvGraphicFramePr>
          <p:nvPr>
            <p:extLst>
              <p:ext uri="{D42A27DB-BD31-4B8C-83A1-F6EECF244321}">
                <p14:modId xmlns:p14="http://schemas.microsoft.com/office/powerpoint/2010/main" val="2865354735"/>
              </p:ext>
            </p:extLst>
          </p:nvPr>
        </p:nvGraphicFramePr>
        <p:xfrm>
          <a:off x="1000125" y="1300955"/>
          <a:ext cx="4667249" cy="4261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147777071"/>
              </p:ext>
            </p:extLst>
          </p:nvPr>
        </p:nvGraphicFramePr>
        <p:xfrm>
          <a:off x="6407845" y="1314450"/>
          <a:ext cx="5086350" cy="4238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136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03400" y="7599499"/>
            <a:ext cx="812800" cy="381000"/>
          </a:xfrm>
          <a:prstGeom prst="rect">
            <a:avLst/>
          </a:prstGeom>
          <a:noFill/>
        </p:spPr>
        <p:txBody>
          <a:bodyPr wrap="square" rtlCol="0" anchor="ctr" anchorCtr="0">
            <a:spAutoFit/>
          </a:bodyPr>
          <a:lstStyle/>
          <a:p>
            <a:r>
              <a:rPr lang="en-US" b="1" dirty="0" smtClean="0">
                <a:solidFill>
                  <a:schemeClr val="bg1"/>
                </a:solidFill>
                <a:latin typeface="Kalinga" panose="020B0502040204020203" pitchFamily="34" charset="0"/>
                <a:cs typeface="Kalinga" panose="020B0502040204020203" pitchFamily="34" charset="0"/>
              </a:rPr>
              <a:t>1</a:t>
            </a:r>
            <a:endParaRPr lang="en-US" b="1" dirty="0">
              <a:solidFill>
                <a:schemeClr val="bg1"/>
              </a:solidFill>
              <a:latin typeface="Kalinga" panose="020B0502040204020203" pitchFamily="34" charset="0"/>
              <a:cs typeface="Kalinga" panose="020B0502040204020203" pitchFamily="34" charset="0"/>
            </a:endParaRPr>
          </a:p>
        </p:txBody>
      </p:sp>
      <p:cxnSp>
        <p:nvCxnSpPr>
          <p:cNvPr id="29" name="Straight Connector 28"/>
          <p:cNvCxnSpPr/>
          <p:nvPr/>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p:txBody>
          <a:bodyPr anchor="t">
            <a:normAutofit/>
          </a:bodyPr>
          <a:lstStyle/>
          <a:p>
            <a:pPr algn="l"/>
            <a:r>
              <a:rPr lang="en-US" sz="2400" dirty="0" smtClean="0">
                <a:solidFill>
                  <a:srgbClr val="3F4E56"/>
                </a:solidFill>
                <a:latin typeface="Arial" panose="020B0604020202020204" pitchFamily="34" charset="0"/>
                <a:cs typeface="Arial" panose="020B0604020202020204" pitchFamily="34" charset="0"/>
              </a:rPr>
              <a:t>INTERPRETING OUTPUTS</a:t>
            </a:r>
            <a:endParaRPr lang="en-US" sz="2400" dirty="0">
              <a:solidFill>
                <a:srgbClr val="3F4E56"/>
              </a:solidFill>
              <a:latin typeface="Arial" panose="020B0604020202020204" pitchFamily="34" charset="0"/>
              <a:cs typeface="Arial" panose="020B0604020202020204" pitchFamily="34" charset="0"/>
            </a:endParaRPr>
          </a:p>
        </p:txBody>
      </p:sp>
      <p:sp>
        <p:nvSpPr>
          <p:cNvPr id="7" name="Round Single Corner Rectangle 6"/>
          <p:cNvSpPr/>
          <p:nvPr/>
        </p:nvSpPr>
        <p:spPr>
          <a:xfrm>
            <a:off x="1212850" y="1335314"/>
            <a:ext cx="1112157" cy="5331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79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urveyTripEnd_WALC.jpg"/>
          <p:cNvPicPr>
            <a:picLocks noChangeAspect="1"/>
          </p:cNvPicPr>
          <p:nvPr/>
        </p:nvPicPr>
        <p:blipFill>
          <a:blip r:embed="rId3" cstate="print"/>
          <a:srcRect b="2662"/>
          <a:stretch>
            <a:fillRect/>
          </a:stretch>
        </p:blipFill>
        <p:spPr>
          <a:xfrm>
            <a:off x="4" y="848475"/>
            <a:ext cx="7409789" cy="5573346"/>
          </a:xfrm>
          <a:prstGeom prst="rect">
            <a:avLst/>
          </a:prstGeom>
        </p:spPr>
      </p:pic>
      <p:sp>
        <p:nvSpPr>
          <p:cNvPr id="15" name="Rectangle 14"/>
          <p:cNvSpPr/>
          <p:nvPr/>
        </p:nvSpPr>
        <p:spPr>
          <a:xfrm>
            <a:off x="0" y="-1"/>
            <a:ext cx="12192000" cy="956441"/>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INTERPRETING OUTPUTS</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WHAT DOES AN ACCESSIBILITY SCORE MEAN?</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17</a:t>
            </a:fld>
            <a:endParaRPr lang="en-US"/>
          </a:p>
        </p:txBody>
      </p:sp>
      <p:sp>
        <p:nvSpPr>
          <p:cNvPr id="10" name="Text Placeholder 6"/>
          <p:cNvSpPr txBox="1">
            <a:spLocks/>
          </p:cNvSpPr>
          <p:nvPr/>
        </p:nvSpPr>
        <p:spPr>
          <a:xfrm>
            <a:off x="7546429" y="1332185"/>
            <a:ext cx="4246180" cy="2840421"/>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rgbClr val="41516F"/>
                </a:solidFill>
                <a:effectLst/>
                <a:uLnTx/>
                <a:uFillTx/>
                <a:latin typeface="Arial" pitchFamily="34" charset="0"/>
                <a:ea typeface="+mn-ea"/>
                <a:cs typeface="Arial" pitchFamily="34" charset="0"/>
              </a:rPr>
              <a:t>Literally: the number of ‘gravity-weighted’ </a:t>
            </a:r>
            <a:r>
              <a:rPr kumimoji="0" lang="en-US" sz="2000" b="1" strike="noStrike" kern="1200" cap="none" spc="0" normalizeH="0" baseline="0" noProof="0" dirty="0" smtClean="0">
                <a:ln>
                  <a:noFill/>
                </a:ln>
                <a:solidFill>
                  <a:srgbClr val="41516F"/>
                </a:solidFill>
                <a:effectLst/>
                <a:uLnTx/>
                <a:uFillTx/>
                <a:latin typeface="Arial" pitchFamily="34" charset="0"/>
                <a:ea typeface="+mn-ea"/>
                <a:cs typeface="Arial" pitchFamily="34" charset="0"/>
              </a:rPr>
              <a:t>opportunities</a:t>
            </a:r>
            <a:r>
              <a:rPr kumimoji="0" lang="en-US" sz="2000" b="0" i="0" u="none" strike="noStrike" kern="1200" cap="none" spc="0" normalizeH="0" baseline="0" noProof="0" dirty="0" smtClean="0">
                <a:ln>
                  <a:noFill/>
                </a:ln>
                <a:solidFill>
                  <a:srgbClr val="41516F"/>
                </a:solidFill>
                <a:effectLst/>
                <a:uLnTx/>
                <a:uFillTx/>
                <a:latin typeface="Arial" pitchFamily="34" charset="0"/>
                <a:ea typeface="+mn-ea"/>
                <a:cs typeface="Arial" pitchFamily="34" charset="0"/>
              </a:rPr>
              <a:t> reachable from an origin</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rgbClr val="41516F"/>
                </a:solidFill>
                <a:effectLst/>
                <a:uLnTx/>
                <a:uFillTx/>
                <a:latin typeface="Arial" pitchFamily="34" charset="0"/>
                <a:ea typeface="+mn-ea"/>
                <a:cs typeface="Arial" pitchFamily="34" charset="0"/>
              </a:rPr>
              <a:t>Difficult to</a:t>
            </a:r>
            <a:r>
              <a:rPr kumimoji="0" lang="en-US" sz="2000" b="0" i="0" u="none" strike="noStrike" kern="1200" cap="none" spc="0" normalizeH="0" noProof="0" dirty="0" smtClean="0">
                <a:ln>
                  <a:noFill/>
                </a:ln>
                <a:solidFill>
                  <a:srgbClr val="41516F"/>
                </a:solidFill>
                <a:effectLst/>
                <a:uLnTx/>
                <a:uFillTx/>
                <a:latin typeface="Arial" panose="020B0604020202020204" pitchFamily="34" charset="0"/>
                <a:ea typeface="+mn-ea"/>
                <a:cs typeface="Arial" panose="020B0604020202020204" pitchFamily="34" charset="0"/>
              </a:rPr>
              <a:t> define thresholds or targets</a:t>
            </a:r>
          </a:p>
          <a:p>
            <a:pPr marL="685800" lvl="1" indent="-228600">
              <a:lnSpc>
                <a:spcPct val="90000"/>
              </a:lnSpc>
              <a:spcBef>
                <a:spcPts val="1000"/>
              </a:spcBef>
              <a:buFont typeface="Wingdings" pitchFamily="2" charset="2"/>
              <a:buChar char="§"/>
            </a:pPr>
            <a:r>
              <a:rPr lang="en-US" sz="2000" baseline="0" dirty="0" smtClean="0">
                <a:solidFill>
                  <a:srgbClr val="41516F"/>
                </a:solidFill>
                <a:latin typeface="Arial" panose="020B0604020202020204" pitchFamily="34" charset="0"/>
                <a:cs typeface="Arial" panose="020B0604020202020204" pitchFamily="34" charset="0"/>
              </a:rPr>
              <a:t>Destination</a:t>
            </a:r>
            <a:r>
              <a:rPr lang="en-US" sz="2000" dirty="0" smtClean="0">
                <a:solidFill>
                  <a:srgbClr val="41516F"/>
                </a:solidFill>
                <a:latin typeface="Arial" panose="020B0604020202020204" pitchFamily="34" charset="0"/>
                <a:cs typeface="Arial" panose="020B0604020202020204" pitchFamily="34" charset="0"/>
              </a:rPr>
              <a:t> opportunities</a:t>
            </a:r>
          </a:p>
          <a:p>
            <a:pPr marL="685800" lvl="1" indent="-228600">
              <a:lnSpc>
                <a:spcPct val="90000"/>
              </a:lnSpc>
              <a:spcBef>
                <a:spcPts val="1000"/>
              </a:spcBef>
              <a:buFont typeface="Wingdings" pitchFamily="2" charset="2"/>
              <a:buChar char="§"/>
            </a:pPr>
            <a:r>
              <a:rPr kumimoji="0" lang="en-US" sz="2000" b="0" i="0" u="none" strike="noStrike" kern="1200" cap="none" spc="0" normalizeH="0" baseline="0" noProof="0" dirty="0" smtClean="0">
                <a:ln>
                  <a:noFill/>
                </a:ln>
                <a:solidFill>
                  <a:srgbClr val="41516F"/>
                </a:solidFill>
                <a:effectLst/>
                <a:uLnTx/>
                <a:uFillTx/>
                <a:latin typeface="Arial" panose="020B0604020202020204" pitchFamily="34" charset="0"/>
                <a:ea typeface="+mn-ea"/>
                <a:cs typeface="Arial" panose="020B0604020202020204" pitchFamily="34" charset="0"/>
              </a:rPr>
              <a:t>Decay</a:t>
            </a:r>
            <a:r>
              <a:rPr kumimoji="0" lang="en-US" sz="2000" b="0" i="0" u="none" strike="noStrike" kern="1200" cap="none" spc="0" normalizeH="0" noProof="0" dirty="0" smtClean="0">
                <a:ln>
                  <a:noFill/>
                </a:ln>
                <a:solidFill>
                  <a:srgbClr val="41516F"/>
                </a:solidFill>
                <a:effectLst/>
                <a:uLnTx/>
                <a:uFillTx/>
                <a:latin typeface="Arial" panose="020B0604020202020204" pitchFamily="34" charset="0"/>
                <a:ea typeface="+mn-ea"/>
                <a:cs typeface="Arial" panose="020B0604020202020204" pitchFamily="34" charset="0"/>
              </a:rPr>
              <a:t> curves</a:t>
            </a:r>
          </a:p>
          <a:p>
            <a:pPr marL="685800" lvl="1" indent="-228600">
              <a:lnSpc>
                <a:spcPct val="90000"/>
              </a:lnSpc>
              <a:spcBef>
                <a:spcPts val="1000"/>
              </a:spcBef>
              <a:buFont typeface="Wingdings" pitchFamily="2" charset="2"/>
              <a:buChar char="§"/>
            </a:pPr>
            <a:r>
              <a:rPr lang="en-US" sz="2000" noProof="0" dirty="0" smtClean="0">
                <a:solidFill>
                  <a:srgbClr val="41516F"/>
                </a:solidFill>
                <a:latin typeface="Arial" panose="020B0604020202020204" pitchFamily="34" charset="0"/>
                <a:cs typeface="Arial" panose="020B0604020202020204" pitchFamily="34" charset="0"/>
              </a:rPr>
              <a:t>Regional variation</a:t>
            </a:r>
            <a:endParaRPr kumimoji="0" lang="en-US" sz="2000" b="0" i="0" u="none" strike="noStrike" kern="1200" cap="none" spc="0" normalizeH="0" baseline="0" noProof="0" dirty="0">
              <a:ln>
                <a:noFill/>
              </a:ln>
              <a:solidFill>
                <a:srgbClr val="41516F"/>
              </a:solidFill>
              <a:effectLst/>
              <a:uLnTx/>
              <a:uFillTx/>
              <a:latin typeface="Arial" panose="020B0604020202020204" pitchFamily="34" charset="0"/>
              <a:ea typeface="+mn-ea"/>
              <a:cs typeface="Arial" panose="020B0604020202020204" pitchFamily="34" charset="0"/>
            </a:endParaRPr>
          </a:p>
        </p:txBody>
      </p:sp>
      <p:sp>
        <p:nvSpPr>
          <p:cNvPr id="12" name="Down Arrow 11"/>
          <p:cNvSpPr/>
          <p:nvPr/>
        </p:nvSpPr>
        <p:spPr>
          <a:xfrm rot="10800000">
            <a:off x="8339381" y="4472113"/>
            <a:ext cx="484632" cy="978408"/>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Down Arrow 13"/>
          <p:cNvSpPr/>
          <p:nvPr/>
        </p:nvSpPr>
        <p:spPr>
          <a:xfrm rot="10800000">
            <a:off x="10478233" y="4472113"/>
            <a:ext cx="484632" cy="978408"/>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extBox 15"/>
          <p:cNvSpPr txBox="1"/>
          <p:nvPr/>
        </p:nvSpPr>
        <p:spPr>
          <a:xfrm>
            <a:off x="7567448" y="5538913"/>
            <a:ext cx="2028497" cy="461665"/>
          </a:xfrm>
          <a:prstGeom prst="rect">
            <a:avLst/>
          </a:prstGeom>
          <a:noFill/>
        </p:spPr>
        <p:txBody>
          <a:bodyPr wrap="square" rtlCol="0">
            <a:spAutoFit/>
          </a:bodyPr>
          <a:lstStyle/>
          <a:p>
            <a:pPr algn="ctr"/>
            <a:r>
              <a:rPr lang="en-US" sz="1200" dirty="0" smtClean="0">
                <a:solidFill>
                  <a:srgbClr val="41516F"/>
                </a:solidFill>
                <a:latin typeface="Arial" pitchFamily="34" charset="0"/>
                <a:cs typeface="Arial" pitchFamily="34" charset="0"/>
              </a:rPr>
              <a:t>Walk accessibility</a:t>
            </a:r>
          </a:p>
          <a:p>
            <a:pPr algn="ctr"/>
            <a:r>
              <a:rPr lang="en-US" sz="1200" dirty="0" smtClean="0">
                <a:solidFill>
                  <a:srgbClr val="41516F"/>
                </a:solidFill>
                <a:latin typeface="Arial" pitchFamily="34" charset="0"/>
                <a:cs typeface="Arial" pitchFamily="34" charset="0"/>
              </a:rPr>
              <a:t>(multimodal accessibility)</a:t>
            </a:r>
            <a:endParaRPr lang="en-US" sz="1200" dirty="0">
              <a:solidFill>
                <a:srgbClr val="41516F"/>
              </a:solidFill>
              <a:latin typeface="Arial" pitchFamily="34" charset="0"/>
              <a:cs typeface="Arial" pitchFamily="34" charset="0"/>
            </a:endParaRPr>
          </a:p>
        </p:txBody>
      </p:sp>
      <p:sp>
        <p:nvSpPr>
          <p:cNvPr id="19" name="TextBox 18"/>
          <p:cNvSpPr txBox="1"/>
          <p:nvPr/>
        </p:nvSpPr>
        <p:spPr>
          <a:xfrm>
            <a:off x="9706301" y="5538913"/>
            <a:ext cx="2028497" cy="461665"/>
          </a:xfrm>
          <a:prstGeom prst="rect">
            <a:avLst/>
          </a:prstGeom>
          <a:noFill/>
        </p:spPr>
        <p:txBody>
          <a:bodyPr wrap="square" rtlCol="0">
            <a:spAutoFit/>
          </a:bodyPr>
          <a:lstStyle/>
          <a:p>
            <a:pPr algn="ctr"/>
            <a:r>
              <a:rPr lang="en-US" sz="1200" dirty="0" smtClean="0">
                <a:solidFill>
                  <a:srgbClr val="41516F"/>
                </a:solidFill>
                <a:latin typeface="Arial" pitchFamily="34" charset="0"/>
                <a:cs typeface="Arial" pitchFamily="34" charset="0"/>
              </a:rPr>
              <a:t>Walk demand</a:t>
            </a:r>
          </a:p>
          <a:p>
            <a:pPr algn="ctr"/>
            <a:r>
              <a:rPr lang="en-US" sz="1200" dirty="0" smtClean="0">
                <a:solidFill>
                  <a:srgbClr val="41516F"/>
                </a:solidFill>
                <a:latin typeface="Arial" pitchFamily="34" charset="0"/>
                <a:cs typeface="Arial" pitchFamily="34" charset="0"/>
              </a:rPr>
              <a:t>(multimodal demand)</a:t>
            </a:r>
            <a:endParaRPr lang="en-US" sz="1200" dirty="0">
              <a:solidFill>
                <a:srgbClr val="41516F"/>
              </a:solidFill>
              <a:latin typeface="Arial" pitchFamily="34" charset="0"/>
              <a:cs typeface="Arial" pitchFamily="34" charset="0"/>
            </a:endParaRPr>
          </a:p>
        </p:txBody>
      </p:sp>
    </p:spTree>
    <p:extLst>
      <p:ext uri="{BB962C8B-B14F-4D97-AF65-F5344CB8AC3E}">
        <p14:creationId xmlns:p14="http://schemas.microsoft.com/office/powerpoint/2010/main" val="29093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left)">
                                      <p:cBhvr>
                                        <p:cTn id="16" dur="500"/>
                                        <p:tgtEl>
                                          <p:spTgt spid="10">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wipe(left)">
                                      <p:cBhvr>
                                        <p:cTn id="20" dur="500"/>
                                        <p:tgtEl>
                                          <p:spTgt spid="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urveyTripEnd_WALC.jpg"/>
          <p:cNvPicPr>
            <a:picLocks noChangeAspect="1"/>
          </p:cNvPicPr>
          <p:nvPr/>
        </p:nvPicPr>
        <p:blipFill>
          <a:blip r:embed="rId3" cstate="print"/>
          <a:srcRect b="2662"/>
          <a:stretch>
            <a:fillRect/>
          </a:stretch>
        </p:blipFill>
        <p:spPr>
          <a:xfrm>
            <a:off x="4" y="848475"/>
            <a:ext cx="7409789" cy="5573346"/>
          </a:xfrm>
          <a:prstGeom prst="rect">
            <a:avLst/>
          </a:prstGeom>
        </p:spPr>
      </p:pic>
      <p:sp>
        <p:nvSpPr>
          <p:cNvPr id="15" name="Rectangle 14"/>
          <p:cNvSpPr/>
          <p:nvPr/>
        </p:nvSpPr>
        <p:spPr>
          <a:xfrm>
            <a:off x="0" y="-1"/>
            <a:ext cx="12192000" cy="956441"/>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INTERPRETING OUTPUTS</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EXAMPLES OF COMPARITIVE ACCESSIBILITY SCORES</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18</a:t>
            </a:fld>
            <a:endParaRPr lang="en-US"/>
          </a:p>
        </p:txBody>
      </p:sp>
      <p:grpSp>
        <p:nvGrpSpPr>
          <p:cNvPr id="33" name="Group 32"/>
          <p:cNvGrpSpPr/>
          <p:nvPr/>
        </p:nvGrpSpPr>
        <p:grpSpPr>
          <a:xfrm>
            <a:off x="52550" y="1450428"/>
            <a:ext cx="2513225" cy="5021667"/>
            <a:chOff x="52550" y="1450428"/>
            <a:chExt cx="2513225" cy="5021667"/>
          </a:xfrm>
        </p:grpSpPr>
        <p:pic>
          <p:nvPicPr>
            <p:cNvPr id="2050" name="Picture 2"/>
            <p:cNvPicPr>
              <a:picLocks noChangeAspect="1" noChangeArrowheads="1"/>
            </p:cNvPicPr>
            <p:nvPr/>
          </p:nvPicPr>
          <p:blipFill>
            <a:blip r:embed="rId4" cstate="print"/>
            <a:srcRect/>
            <a:stretch>
              <a:fillRect/>
            </a:stretch>
          </p:blipFill>
          <p:spPr bwMode="auto">
            <a:xfrm>
              <a:off x="52550" y="4270862"/>
              <a:ext cx="2501462" cy="2158656"/>
            </a:xfrm>
            <a:prstGeom prst="rect">
              <a:avLst/>
            </a:prstGeom>
            <a:noFill/>
            <a:ln w="38100">
              <a:solidFill>
                <a:schemeClr val="accent3"/>
              </a:solidFill>
              <a:miter lim="800000"/>
              <a:headEnd/>
              <a:tailEnd/>
            </a:ln>
          </p:spPr>
        </p:pic>
        <p:cxnSp>
          <p:nvCxnSpPr>
            <p:cNvPr id="24" name="Straight Arrow Connector 23"/>
            <p:cNvCxnSpPr/>
            <p:nvPr/>
          </p:nvCxnSpPr>
          <p:spPr>
            <a:xfrm flipV="1">
              <a:off x="1545019" y="1450428"/>
              <a:ext cx="10510" cy="2806262"/>
            </a:xfrm>
            <a:prstGeom prst="straightConnector1">
              <a:avLst/>
            </a:pr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44716" y="6164318"/>
              <a:ext cx="821059" cy="307777"/>
            </a:xfrm>
            <a:prstGeom prst="rect">
              <a:avLst/>
            </a:prstGeom>
            <a:solidFill>
              <a:schemeClr val="accent3"/>
            </a:solidFill>
          </p:spPr>
          <p:txBody>
            <a:bodyPr wrap="none" rtlCol="0">
              <a:spAutoFit/>
            </a:bodyPr>
            <a:lstStyle/>
            <a:p>
              <a:r>
                <a:rPr lang="en-US" sz="1400" dirty="0" smtClean="0">
                  <a:solidFill>
                    <a:schemeClr val="bg1"/>
                  </a:solidFill>
                  <a:latin typeface="Arial" pitchFamily="34" charset="0"/>
                  <a:cs typeface="Arial" pitchFamily="34" charset="0"/>
                </a:rPr>
                <a:t>McLean</a:t>
              </a:r>
              <a:endParaRPr lang="en-US" sz="1400" dirty="0">
                <a:solidFill>
                  <a:schemeClr val="bg1"/>
                </a:solidFill>
                <a:latin typeface="Arial" pitchFamily="34" charset="0"/>
                <a:cs typeface="Arial" pitchFamily="34" charset="0"/>
              </a:endParaRPr>
            </a:p>
          </p:txBody>
        </p:sp>
      </p:grpSp>
      <p:grpSp>
        <p:nvGrpSpPr>
          <p:cNvPr id="34" name="Group 33"/>
          <p:cNvGrpSpPr/>
          <p:nvPr/>
        </p:nvGrpSpPr>
        <p:grpSpPr>
          <a:xfrm>
            <a:off x="2726595" y="2564524"/>
            <a:ext cx="2535056" cy="3907571"/>
            <a:chOff x="2726595" y="2564524"/>
            <a:chExt cx="2535056" cy="3907571"/>
          </a:xfrm>
        </p:grpSpPr>
        <p:pic>
          <p:nvPicPr>
            <p:cNvPr id="2051" name="Picture 3"/>
            <p:cNvPicPr>
              <a:picLocks noChangeAspect="1" noChangeArrowheads="1"/>
            </p:cNvPicPr>
            <p:nvPr/>
          </p:nvPicPr>
          <p:blipFill>
            <a:blip r:embed="rId5" cstate="print"/>
            <a:srcRect t="10132"/>
            <a:stretch>
              <a:fillRect/>
            </a:stretch>
          </p:blipFill>
          <p:spPr bwMode="auto">
            <a:xfrm>
              <a:off x="2726595" y="4260304"/>
              <a:ext cx="2511974" cy="2179773"/>
            </a:xfrm>
            <a:prstGeom prst="rect">
              <a:avLst/>
            </a:prstGeom>
            <a:noFill/>
            <a:ln w="38100">
              <a:solidFill>
                <a:schemeClr val="accent3"/>
              </a:solidFill>
              <a:miter lim="800000"/>
              <a:headEnd/>
              <a:tailEnd/>
            </a:ln>
          </p:spPr>
        </p:pic>
        <p:cxnSp>
          <p:nvCxnSpPr>
            <p:cNvPr id="25" name="Straight Arrow Connector 24"/>
            <p:cNvCxnSpPr/>
            <p:nvPr/>
          </p:nvCxnSpPr>
          <p:spPr>
            <a:xfrm flipV="1">
              <a:off x="4734910" y="2564524"/>
              <a:ext cx="5256" cy="1697422"/>
            </a:xfrm>
            <a:prstGeom prst="straightConnector1">
              <a:avLst/>
            </a:pr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51438" y="6164318"/>
              <a:ext cx="1010213" cy="307777"/>
            </a:xfrm>
            <a:prstGeom prst="rect">
              <a:avLst/>
            </a:prstGeom>
            <a:solidFill>
              <a:schemeClr val="accent3"/>
            </a:solidFill>
          </p:spPr>
          <p:txBody>
            <a:bodyPr wrap="none" rtlCol="0">
              <a:spAutoFit/>
            </a:bodyPr>
            <a:lstStyle/>
            <a:p>
              <a:r>
                <a:rPr lang="en-US" sz="1400" dirty="0" smtClean="0">
                  <a:solidFill>
                    <a:schemeClr val="bg1"/>
                  </a:solidFill>
                  <a:latin typeface="Arial" pitchFamily="34" charset="0"/>
                  <a:cs typeface="Arial" pitchFamily="34" charset="0"/>
                </a:rPr>
                <a:t>Clarendon</a:t>
              </a:r>
              <a:endParaRPr lang="en-US" sz="1400" dirty="0">
                <a:solidFill>
                  <a:schemeClr val="bg1"/>
                </a:solidFill>
                <a:latin typeface="Arial" pitchFamily="34" charset="0"/>
                <a:cs typeface="Arial" pitchFamily="34" charset="0"/>
              </a:endParaRPr>
            </a:p>
          </p:txBody>
        </p:sp>
      </p:grpSp>
      <p:grpSp>
        <p:nvGrpSpPr>
          <p:cNvPr id="35" name="Group 34"/>
          <p:cNvGrpSpPr/>
          <p:nvPr/>
        </p:nvGrpSpPr>
        <p:grpSpPr>
          <a:xfrm>
            <a:off x="5411152" y="1439917"/>
            <a:ext cx="2531494" cy="5032178"/>
            <a:chOff x="5411152" y="1439917"/>
            <a:chExt cx="2531494" cy="5032178"/>
          </a:xfrm>
        </p:grpSpPr>
        <p:pic>
          <p:nvPicPr>
            <p:cNvPr id="2052" name="Picture 4"/>
            <p:cNvPicPr>
              <a:picLocks noChangeAspect="1" noChangeArrowheads="1"/>
            </p:cNvPicPr>
            <p:nvPr/>
          </p:nvPicPr>
          <p:blipFill>
            <a:blip r:embed="rId6" cstate="print"/>
            <a:srcRect t="7134"/>
            <a:stretch>
              <a:fillRect/>
            </a:stretch>
          </p:blipFill>
          <p:spPr bwMode="auto">
            <a:xfrm>
              <a:off x="5411152" y="4254042"/>
              <a:ext cx="2514600" cy="2192297"/>
            </a:xfrm>
            <a:prstGeom prst="rect">
              <a:avLst/>
            </a:prstGeom>
            <a:noFill/>
            <a:ln w="38100">
              <a:solidFill>
                <a:schemeClr val="accent3"/>
              </a:solidFill>
              <a:miter lim="800000"/>
              <a:headEnd/>
              <a:tailEnd/>
            </a:ln>
          </p:spPr>
        </p:pic>
        <p:cxnSp>
          <p:nvCxnSpPr>
            <p:cNvPr id="27" name="Straight Arrow Connector 26"/>
            <p:cNvCxnSpPr/>
            <p:nvPr/>
          </p:nvCxnSpPr>
          <p:spPr>
            <a:xfrm flipH="1" flipV="1">
              <a:off x="7189076" y="1439917"/>
              <a:ext cx="10508" cy="2806263"/>
            </a:xfrm>
            <a:prstGeom prst="straightConnector1">
              <a:avLst/>
            </a:prstGeom>
            <a:ln w="762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52897" y="6164318"/>
              <a:ext cx="1189749" cy="307777"/>
            </a:xfrm>
            <a:prstGeom prst="rect">
              <a:avLst/>
            </a:prstGeom>
            <a:solidFill>
              <a:schemeClr val="accent3"/>
            </a:solidFill>
          </p:spPr>
          <p:txBody>
            <a:bodyPr wrap="none" rtlCol="0">
              <a:spAutoFit/>
            </a:bodyPr>
            <a:lstStyle/>
            <a:p>
              <a:r>
                <a:rPr lang="en-US" sz="1400" dirty="0" smtClean="0">
                  <a:solidFill>
                    <a:schemeClr val="bg1"/>
                  </a:solidFill>
                  <a:latin typeface="Arial" pitchFamily="34" charset="0"/>
                  <a:cs typeface="Arial" pitchFamily="34" charset="0"/>
                </a:rPr>
                <a:t>Logan Circle</a:t>
              </a:r>
              <a:endParaRPr lang="en-US" sz="1400" dirty="0">
                <a:solidFill>
                  <a:schemeClr val="bg1"/>
                </a:solidFill>
                <a:latin typeface="Arial" pitchFamily="34" charset="0"/>
                <a:cs typeface="Arial" pitchFamily="34" charset="0"/>
              </a:endParaRPr>
            </a:p>
          </p:txBody>
        </p:sp>
      </p:grpSp>
      <p:graphicFrame>
        <p:nvGraphicFramePr>
          <p:cNvPr id="37" name="Table 36"/>
          <p:cNvGraphicFramePr>
            <a:graphicFrameLocks noGrp="1"/>
          </p:cNvGraphicFramePr>
          <p:nvPr/>
        </p:nvGraphicFramePr>
        <p:xfrm>
          <a:off x="7605548" y="1333630"/>
          <a:ext cx="4302671" cy="1379060"/>
        </p:xfrm>
        <a:graphic>
          <a:graphicData uri="http://schemas.openxmlformats.org/drawingml/2006/table">
            <a:tbl>
              <a:tblPr/>
              <a:tblGrid>
                <a:gridCol w="879779"/>
                <a:gridCol w="1140964"/>
                <a:gridCol w="1140964"/>
                <a:gridCol w="1140964"/>
              </a:tblGrid>
              <a:tr h="275812">
                <a:tc>
                  <a:txBody>
                    <a:bodyPr/>
                    <a:lstStyle/>
                    <a:p>
                      <a:pPr algn="l" fontAlgn="b"/>
                      <a:r>
                        <a:rPr lang="en-US" sz="1400" b="0" i="0" u="none" strike="noStrike" dirty="0">
                          <a:solidFill>
                            <a:srgbClr val="41516F"/>
                          </a:solidFill>
                          <a:latin typeface="Arial"/>
                        </a:rPr>
                        <a:t> </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McLean</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Clarendon</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a:solidFill>
                            <a:srgbClr val="41516F"/>
                          </a:solidFill>
                          <a:latin typeface="Arial"/>
                        </a:rPr>
                        <a:t>Logan Circle</a:t>
                      </a:r>
                    </a:p>
                  </a:txBody>
                  <a:tcPr marL="0" marR="0" marT="0" marB="0" anchor="ctr">
                    <a:lnL>
                      <a:noFill/>
                    </a:lnL>
                    <a:lnR>
                      <a:noFill/>
                    </a:lnR>
                    <a:lnT>
                      <a:noFill/>
                    </a:lnT>
                    <a:lnB>
                      <a:noFill/>
                    </a:lnB>
                    <a:solidFill>
                      <a:srgbClr val="FFFFFF"/>
                    </a:solidFill>
                  </a:tcPr>
                </a:tc>
              </a:tr>
              <a:tr h="275812">
                <a:tc gridSpan="3">
                  <a:txBody>
                    <a:bodyPr/>
                    <a:lstStyle/>
                    <a:p>
                      <a:pPr algn="l" fontAlgn="b"/>
                      <a:r>
                        <a:rPr lang="en-US" sz="1400" b="0" i="0" u="none" strike="noStrike" dirty="0">
                          <a:solidFill>
                            <a:srgbClr val="41516F"/>
                          </a:solidFill>
                          <a:latin typeface="Arial"/>
                        </a:rPr>
                        <a:t>ACCESSIBILITY SCORES</a:t>
                      </a:r>
                    </a:p>
                  </a:txBody>
                  <a:tcPr marL="0" marR="0" marT="0" marB="0" anchor="ctr">
                    <a:lnL>
                      <a:noFill/>
                    </a:lnL>
                    <a:lnR>
                      <a:noFill/>
                    </a:lnR>
                    <a:lnT>
                      <a:noFill/>
                    </a:lnT>
                    <a:lnB>
                      <a:noFill/>
                    </a:lnB>
                    <a:solidFill>
                      <a:srgbClr val="D8F2F1"/>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solidFill>
                            <a:srgbClr val="41516F"/>
                          </a:solidFill>
                          <a:latin typeface="Arial"/>
                        </a:rPr>
                        <a:t> </a:t>
                      </a:r>
                    </a:p>
                  </a:txBody>
                  <a:tcPr marL="0" marR="0" marT="0" marB="0" anchor="ctr">
                    <a:lnL>
                      <a:noFill/>
                    </a:lnL>
                    <a:lnR>
                      <a:noFill/>
                    </a:lnR>
                    <a:lnT>
                      <a:noFill/>
                    </a:lnT>
                    <a:lnB>
                      <a:noFill/>
                    </a:lnB>
                    <a:solidFill>
                      <a:srgbClr val="D8F2F1"/>
                    </a:solidFill>
                  </a:tcPr>
                </a:tc>
              </a:tr>
              <a:tr h="275812">
                <a:tc>
                  <a:txBody>
                    <a:bodyPr/>
                    <a:lstStyle/>
                    <a:p>
                      <a:pPr algn="ctr" fontAlgn="b"/>
                      <a:r>
                        <a:rPr lang="en-US" sz="1400" b="0" i="0" u="none" strike="noStrike">
                          <a:solidFill>
                            <a:srgbClr val="41516F"/>
                          </a:solidFill>
                          <a:latin typeface="Arial"/>
                        </a:rPr>
                        <a:t>Auto</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10,464</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a:solidFill>
                            <a:srgbClr val="41516F"/>
                          </a:solidFill>
                          <a:latin typeface="Arial"/>
                        </a:rPr>
                        <a:t>23,536</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a:solidFill>
                            <a:srgbClr val="41516F"/>
                          </a:solidFill>
                          <a:latin typeface="Arial"/>
                        </a:rPr>
                        <a:t>44,570</a:t>
                      </a:r>
                    </a:p>
                  </a:txBody>
                  <a:tcPr marL="0" marR="0" marT="0" marB="0" anchor="ctr">
                    <a:lnL>
                      <a:noFill/>
                    </a:lnL>
                    <a:lnR>
                      <a:noFill/>
                    </a:lnR>
                    <a:lnT>
                      <a:noFill/>
                    </a:lnT>
                    <a:lnB>
                      <a:noFill/>
                    </a:lnB>
                    <a:solidFill>
                      <a:srgbClr val="FFFFFF"/>
                    </a:solidFill>
                  </a:tcPr>
                </a:tc>
              </a:tr>
              <a:tr h="275812">
                <a:tc>
                  <a:txBody>
                    <a:bodyPr/>
                    <a:lstStyle/>
                    <a:p>
                      <a:pPr algn="ctr" fontAlgn="b"/>
                      <a:r>
                        <a:rPr lang="en-US" sz="1400" b="0" i="0" u="none" strike="noStrike">
                          <a:solidFill>
                            <a:srgbClr val="41516F"/>
                          </a:solidFill>
                          <a:latin typeface="Arial"/>
                        </a:rPr>
                        <a:t>Transit</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426</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2,055</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5,822</a:t>
                      </a:r>
                    </a:p>
                  </a:txBody>
                  <a:tcPr marL="0" marR="0" marT="0" marB="0" anchor="ctr">
                    <a:lnL>
                      <a:noFill/>
                    </a:lnL>
                    <a:lnR>
                      <a:noFill/>
                    </a:lnR>
                    <a:lnT>
                      <a:noFill/>
                    </a:lnT>
                    <a:lnB>
                      <a:noFill/>
                    </a:lnB>
                    <a:solidFill>
                      <a:srgbClr val="FFFFFF"/>
                    </a:solidFill>
                  </a:tcPr>
                </a:tc>
              </a:tr>
              <a:tr h="275812">
                <a:tc>
                  <a:txBody>
                    <a:bodyPr/>
                    <a:lstStyle/>
                    <a:p>
                      <a:pPr algn="ctr" fontAlgn="b"/>
                      <a:r>
                        <a:rPr lang="en-US" sz="1400" b="0" i="0" u="none" strike="noStrike">
                          <a:solidFill>
                            <a:srgbClr val="41516F"/>
                          </a:solidFill>
                          <a:latin typeface="Arial"/>
                        </a:rPr>
                        <a:t>Walk</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a:solidFill>
                            <a:srgbClr val="41516F"/>
                          </a:solidFill>
                          <a:latin typeface="Arial"/>
                        </a:rPr>
                        <a:t>63</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433</a:t>
                      </a:r>
                    </a:p>
                  </a:txBody>
                  <a:tcPr marL="0" marR="0" marT="0" marB="0" anchor="ctr">
                    <a:lnL>
                      <a:noFill/>
                    </a:lnL>
                    <a:lnR>
                      <a:noFill/>
                    </a:lnR>
                    <a:lnT>
                      <a:noFill/>
                    </a:lnT>
                    <a:lnB>
                      <a:noFill/>
                    </a:lnB>
                    <a:solidFill>
                      <a:srgbClr val="FFFFFF"/>
                    </a:solidFill>
                  </a:tcPr>
                </a:tc>
                <a:tc>
                  <a:txBody>
                    <a:bodyPr/>
                    <a:lstStyle/>
                    <a:p>
                      <a:pPr algn="ctr" fontAlgn="b"/>
                      <a:r>
                        <a:rPr lang="en-US" sz="1400" b="0" i="0" u="none" strike="noStrike" dirty="0">
                          <a:solidFill>
                            <a:srgbClr val="41516F"/>
                          </a:solidFill>
                          <a:latin typeface="Arial"/>
                        </a:rPr>
                        <a:t>2,452</a:t>
                      </a: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9530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p:nvPr/>
        </p:nvGraphicFramePr>
        <p:xfrm>
          <a:off x="2932386" y="1034284"/>
          <a:ext cx="5613838" cy="5123951"/>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31530" y="886536"/>
            <a:ext cx="2016277" cy="1752882"/>
            <a:chOff x="52550" y="4270862"/>
            <a:chExt cx="2507424" cy="2202887"/>
          </a:xfrm>
        </p:grpSpPr>
        <p:pic>
          <p:nvPicPr>
            <p:cNvPr id="2050" name="Picture 2"/>
            <p:cNvPicPr>
              <a:picLocks noChangeAspect="1" noChangeArrowheads="1"/>
            </p:cNvPicPr>
            <p:nvPr/>
          </p:nvPicPr>
          <p:blipFill>
            <a:blip r:embed="rId4" cstate="print"/>
            <a:srcRect/>
            <a:stretch>
              <a:fillRect/>
            </a:stretch>
          </p:blipFill>
          <p:spPr bwMode="auto">
            <a:xfrm>
              <a:off x="52550" y="4270862"/>
              <a:ext cx="2501462" cy="2158656"/>
            </a:xfrm>
            <a:prstGeom prst="rect">
              <a:avLst/>
            </a:prstGeom>
            <a:noFill/>
            <a:ln w="38100">
              <a:solidFill>
                <a:schemeClr val="accent3"/>
              </a:solidFill>
              <a:miter lim="800000"/>
              <a:headEnd/>
              <a:tailEnd/>
            </a:ln>
          </p:spPr>
        </p:pic>
        <p:sp>
          <p:nvSpPr>
            <p:cNvPr id="30" name="TextBox 29"/>
            <p:cNvSpPr txBox="1"/>
            <p:nvPr/>
          </p:nvSpPr>
          <p:spPr>
            <a:xfrm>
              <a:off x="1757787" y="6164317"/>
              <a:ext cx="802187" cy="309432"/>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McLean</a:t>
              </a:r>
              <a:endParaRPr lang="en-US" sz="1400" dirty="0">
                <a:solidFill>
                  <a:schemeClr val="bg1"/>
                </a:solidFill>
                <a:latin typeface="Arial" pitchFamily="34" charset="0"/>
                <a:cs typeface="Arial" pitchFamily="34" charset="0"/>
              </a:endParaRPr>
            </a:p>
          </p:txBody>
        </p:sp>
      </p:grpSp>
      <p:sp>
        <p:nvSpPr>
          <p:cNvPr id="15" name="Rectangle 14"/>
          <p:cNvSpPr/>
          <p:nvPr/>
        </p:nvSpPr>
        <p:spPr>
          <a:xfrm>
            <a:off x="0" y="-1"/>
            <a:ext cx="12192000" cy="956441"/>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INTERPRETING OUTPUTS</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EXAMPLES OF COMPARITIVE ACCESSIBILITY SCORES</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19</a:t>
            </a:fld>
            <a:endParaRPr lang="en-US"/>
          </a:p>
        </p:txBody>
      </p:sp>
      <p:grpSp>
        <p:nvGrpSpPr>
          <p:cNvPr id="26" name="Group 25"/>
          <p:cNvGrpSpPr/>
          <p:nvPr/>
        </p:nvGrpSpPr>
        <p:grpSpPr>
          <a:xfrm>
            <a:off x="31530" y="2662735"/>
            <a:ext cx="2024645" cy="1769771"/>
            <a:chOff x="2726595" y="4260304"/>
            <a:chExt cx="2530242" cy="2211721"/>
          </a:xfrm>
        </p:grpSpPr>
        <p:pic>
          <p:nvPicPr>
            <p:cNvPr id="2051" name="Picture 3"/>
            <p:cNvPicPr>
              <a:picLocks noChangeAspect="1" noChangeArrowheads="1"/>
            </p:cNvPicPr>
            <p:nvPr/>
          </p:nvPicPr>
          <p:blipFill>
            <a:blip r:embed="rId5" cstate="print"/>
            <a:srcRect t="10132"/>
            <a:stretch>
              <a:fillRect/>
            </a:stretch>
          </p:blipFill>
          <p:spPr bwMode="auto">
            <a:xfrm>
              <a:off x="2726595" y="4260304"/>
              <a:ext cx="2511974" cy="2179773"/>
            </a:xfrm>
            <a:prstGeom prst="rect">
              <a:avLst/>
            </a:prstGeom>
            <a:noFill/>
            <a:ln w="38100">
              <a:solidFill>
                <a:schemeClr val="accent3"/>
              </a:solidFill>
              <a:miter lim="800000"/>
              <a:headEnd/>
              <a:tailEnd/>
            </a:ln>
          </p:spPr>
        </p:pic>
        <p:sp>
          <p:nvSpPr>
            <p:cNvPr id="31" name="TextBox 30"/>
            <p:cNvSpPr txBox="1"/>
            <p:nvPr/>
          </p:nvSpPr>
          <p:spPr>
            <a:xfrm>
              <a:off x="4290841" y="6164317"/>
              <a:ext cx="965996" cy="307708"/>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Clarendon</a:t>
              </a:r>
              <a:endParaRPr lang="en-US" sz="1400" dirty="0">
                <a:solidFill>
                  <a:schemeClr val="bg1"/>
                </a:solidFill>
                <a:latin typeface="Arial" pitchFamily="34" charset="0"/>
                <a:cs typeface="Arial" pitchFamily="34" charset="0"/>
              </a:endParaRPr>
            </a:p>
          </p:txBody>
        </p:sp>
      </p:grpSp>
      <p:grpSp>
        <p:nvGrpSpPr>
          <p:cNvPr id="28" name="Group 27"/>
          <p:cNvGrpSpPr/>
          <p:nvPr/>
        </p:nvGrpSpPr>
        <p:grpSpPr>
          <a:xfrm>
            <a:off x="31533" y="4471786"/>
            <a:ext cx="2025289" cy="1771789"/>
            <a:chOff x="5411152" y="4254042"/>
            <a:chExt cx="2536013" cy="2218587"/>
          </a:xfrm>
        </p:grpSpPr>
        <p:pic>
          <p:nvPicPr>
            <p:cNvPr id="2052" name="Picture 4"/>
            <p:cNvPicPr>
              <a:picLocks noChangeAspect="1" noChangeArrowheads="1"/>
            </p:cNvPicPr>
            <p:nvPr/>
          </p:nvPicPr>
          <p:blipFill>
            <a:blip r:embed="rId6" cstate="print"/>
            <a:srcRect t="7134"/>
            <a:stretch>
              <a:fillRect/>
            </a:stretch>
          </p:blipFill>
          <p:spPr bwMode="auto">
            <a:xfrm>
              <a:off x="5411152" y="4254042"/>
              <a:ext cx="2514600" cy="2192297"/>
            </a:xfrm>
            <a:prstGeom prst="rect">
              <a:avLst/>
            </a:prstGeom>
            <a:noFill/>
            <a:ln w="38100">
              <a:solidFill>
                <a:schemeClr val="accent3"/>
              </a:solidFill>
              <a:miter lim="800000"/>
              <a:headEnd/>
              <a:tailEnd/>
            </a:ln>
          </p:spPr>
        </p:pic>
        <p:sp>
          <p:nvSpPr>
            <p:cNvPr id="32" name="TextBox 31"/>
            <p:cNvSpPr txBox="1"/>
            <p:nvPr/>
          </p:nvSpPr>
          <p:spPr>
            <a:xfrm>
              <a:off x="6818695" y="6164318"/>
              <a:ext cx="1128470" cy="308311"/>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Logan Circle</a:t>
              </a:r>
              <a:endParaRPr lang="en-US" sz="1000" dirty="0">
                <a:solidFill>
                  <a:schemeClr val="bg1"/>
                </a:solidFill>
                <a:latin typeface="Arial" pitchFamily="34" charset="0"/>
                <a:cs typeface="Arial" pitchFamily="34" charset="0"/>
              </a:endParaRPr>
            </a:p>
          </p:txBody>
        </p:sp>
      </p:grpSp>
      <p:sp>
        <p:nvSpPr>
          <p:cNvPr id="34" name="TextBox 33"/>
          <p:cNvSpPr txBox="1"/>
          <p:nvPr/>
        </p:nvSpPr>
        <p:spPr>
          <a:xfrm>
            <a:off x="9091448" y="1597571"/>
            <a:ext cx="2806262" cy="923330"/>
          </a:xfrm>
          <a:prstGeom prst="rect">
            <a:avLst/>
          </a:prstGeom>
          <a:noFill/>
        </p:spPr>
        <p:txBody>
          <a:bodyPr wrap="square" rtlCol="0">
            <a:spAutoFit/>
          </a:bodyPr>
          <a:lstStyle/>
          <a:p>
            <a:r>
              <a:rPr lang="en-US" dirty="0" smtClean="0">
                <a:solidFill>
                  <a:srgbClr val="41516F"/>
                </a:solidFill>
              </a:rPr>
              <a:t>McLean has the lowest scores, so let’s treat it as a baseline condition</a:t>
            </a:r>
          </a:p>
        </p:txBody>
      </p:sp>
    </p:spTree>
    <p:extLst>
      <p:ext uri="{BB962C8B-B14F-4D97-AF65-F5344CB8AC3E}">
        <p14:creationId xmlns:p14="http://schemas.microsoft.com/office/powerpoint/2010/main" val="283149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NCHRP REPORT 770</a:t>
            </a:r>
          </a:p>
        </p:txBody>
      </p:sp>
      <p:sp>
        <p:nvSpPr>
          <p:cNvPr id="7" name="Text Placeholder 6"/>
          <p:cNvSpPr>
            <a:spLocks noGrp="1"/>
          </p:cNvSpPr>
          <p:nvPr>
            <p:ph type="body" sz="quarter" idx="14"/>
          </p:nvPr>
        </p:nvSpPr>
        <p:spPr/>
        <p:txBody>
          <a:bodyPr/>
          <a:lstStyle/>
          <a:p>
            <a:endParaRPr lang="en-US" dirty="0"/>
          </a:p>
        </p:txBody>
      </p:sp>
      <p:sp>
        <p:nvSpPr>
          <p:cNvPr id="9" name="Content Placeholder 8"/>
          <p:cNvSpPr>
            <a:spLocks noGrp="1"/>
          </p:cNvSpPr>
          <p:nvPr>
            <p:ph sz="quarter" idx="18"/>
          </p:nvPr>
        </p:nvSpPr>
        <p:spPr/>
        <p:txBody>
          <a:bodyPr/>
          <a:lstStyle/>
          <a:p>
            <a:endParaRPr lang="en-US" dirty="0"/>
          </a:p>
        </p:txBody>
      </p:sp>
      <p:pic>
        <p:nvPicPr>
          <p:cNvPr id="12" name="Picture 11"/>
          <p:cNvPicPr>
            <a:picLocks noChangeAspect="1"/>
          </p:cNvPicPr>
          <p:nvPr/>
        </p:nvPicPr>
        <p:blipFill>
          <a:blip r:embed="rId2" cstate="print"/>
          <a:stretch>
            <a:fillRect/>
          </a:stretch>
        </p:blipFill>
        <p:spPr>
          <a:xfrm>
            <a:off x="8098134" y="1019536"/>
            <a:ext cx="3868790" cy="5039441"/>
          </a:xfrm>
          <a:prstGeom prst="rect">
            <a:avLst/>
          </a:prstGeom>
          <a:ln>
            <a:solidFill>
              <a:schemeClr val="tx1"/>
            </a:solidFill>
          </a:ln>
          <a:effectLst>
            <a:outerShdw blurRad="50800" dist="38100" dir="2700000" algn="tl" rotWithShape="0">
              <a:prstClr val="black">
                <a:alpha val="40000"/>
              </a:prstClr>
            </a:outerShdw>
          </a:effectLst>
        </p:spPr>
      </p:pic>
      <p:sp>
        <p:nvSpPr>
          <p:cNvPr id="13" name="Text Placeholder 2"/>
          <p:cNvSpPr>
            <a:spLocks noGrp="1"/>
          </p:cNvSpPr>
          <p:nvPr>
            <p:ph type="body" idx="4294967295"/>
          </p:nvPr>
        </p:nvSpPr>
        <p:spPr>
          <a:xfrm>
            <a:off x="439995" y="1529909"/>
            <a:ext cx="7522998" cy="4018694"/>
          </a:xfrm>
          <a:prstGeom prst="rect">
            <a:avLst/>
          </a:prstGeom>
        </p:spPr>
        <p:txBody>
          <a:bodyPr>
            <a:normAutofit fontScale="92500"/>
          </a:bodyPr>
          <a:lstStyle/>
          <a:p>
            <a:r>
              <a:rPr lang="en-US" dirty="0">
                <a:solidFill>
                  <a:schemeClr val="tx1"/>
                </a:solidFill>
              </a:rPr>
              <a:t>Performed as NCHRP Project 08-78: </a:t>
            </a:r>
            <a:r>
              <a:rPr lang="en-US" dirty="0" smtClean="0">
                <a:solidFill>
                  <a:schemeClr val="tx1"/>
                </a:solidFill>
              </a:rPr>
              <a:t>N</a:t>
            </a:r>
            <a:r>
              <a:rPr lang="en-US" i="1" dirty="0" smtClean="0">
                <a:solidFill>
                  <a:schemeClr val="tx1"/>
                </a:solidFill>
              </a:rPr>
              <a:t>ew </a:t>
            </a:r>
            <a:r>
              <a:rPr lang="en-US" i="1" dirty="0" smtClean="0">
                <a:solidFill>
                  <a:schemeClr val="tx1"/>
                </a:solidFill>
              </a:rPr>
              <a:t>tools for estimating walking and biking demand</a:t>
            </a:r>
          </a:p>
          <a:p>
            <a:endParaRPr lang="en-US" dirty="0" smtClean="0">
              <a:solidFill>
                <a:schemeClr val="tx1"/>
              </a:solidFill>
            </a:endParaRPr>
          </a:p>
          <a:p>
            <a:r>
              <a:rPr lang="en-US" dirty="0" smtClean="0">
                <a:solidFill>
                  <a:schemeClr val="tx1"/>
                </a:solidFill>
              </a:rPr>
              <a:t>Published as Report 770 (August 2014):  A </a:t>
            </a:r>
            <a:r>
              <a:rPr lang="en-US" i="1" dirty="0" smtClean="0">
                <a:solidFill>
                  <a:schemeClr val="tx1"/>
                </a:solidFill>
              </a:rPr>
              <a:t>Practitioner Guidebook</a:t>
            </a:r>
            <a:endParaRPr lang="en-US" dirty="0" smtClean="0">
              <a:solidFill>
                <a:schemeClr val="tx1"/>
              </a:solidFill>
            </a:endParaRPr>
          </a:p>
          <a:p>
            <a:endParaRPr lang="en-US" dirty="0" smtClean="0">
              <a:solidFill>
                <a:schemeClr val="tx1"/>
              </a:solidFill>
            </a:endParaRPr>
          </a:p>
          <a:p>
            <a:r>
              <a:rPr lang="en-US" dirty="0" smtClean="0">
                <a:solidFill>
                  <a:schemeClr val="tx1"/>
                </a:solidFill>
              </a:rPr>
              <a:t>Research Team: </a:t>
            </a:r>
          </a:p>
          <a:p>
            <a:pPr marL="800100" lvl="1" indent="-342900">
              <a:buFont typeface="Arial" panose="020B0604020202020204" pitchFamily="34" charset="0"/>
              <a:buChar char="•"/>
            </a:pPr>
            <a:r>
              <a:rPr lang="en-US" dirty="0" smtClean="0">
                <a:solidFill>
                  <a:schemeClr val="tx1"/>
                </a:solidFill>
              </a:rPr>
              <a:t>Renaissance Planning</a:t>
            </a:r>
          </a:p>
          <a:p>
            <a:pPr marL="800100" lvl="1" indent="-342900">
              <a:buFont typeface="Arial" panose="020B0604020202020204" pitchFamily="34" charset="0"/>
              <a:buChar char="•"/>
            </a:pPr>
            <a:r>
              <a:rPr lang="en-US" dirty="0" smtClean="0">
                <a:solidFill>
                  <a:schemeClr val="tx1"/>
                </a:solidFill>
              </a:rPr>
              <a:t>Fehr &amp; Peers</a:t>
            </a:r>
          </a:p>
          <a:p>
            <a:pPr marL="800100" lvl="1" indent="-342900">
              <a:buFont typeface="Arial" panose="020B0604020202020204" pitchFamily="34" charset="0"/>
              <a:buChar char="•"/>
            </a:pPr>
            <a:r>
              <a:rPr lang="en-US" dirty="0" smtClean="0">
                <a:solidFill>
                  <a:schemeClr val="tx1"/>
                </a:solidFill>
              </a:rPr>
              <a:t>University of Texas Austin</a:t>
            </a:r>
          </a:p>
          <a:p>
            <a:pPr marL="800100" lvl="1" indent="-342900">
              <a:buFont typeface="Arial" panose="020B0604020202020204" pitchFamily="34" charset="0"/>
              <a:buChar char="•"/>
            </a:pPr>
            <a:r>
              <a:rPr lang="en-US" dirty="0" smtClean="0">
                <a:solidFill>
                  <a:schemeClr val="tx1"/>
                </a:solidFill>
              </a:rPr>
              <a:t>NuStats</a:t>
            </a:r>
          </a:p>
          <a:p>
            <a:pPr marL="800100" lvl="1" indent="-342900">
              <a:buFont typeface="Arial" panose="020B0604020202020204" pitchFamily="34" charset="0"/>
              <a:buChar char="•"/>
            </a:pPr>
            <a:r>
              <a:rPr lang="en-US" dirty="0" smtClean="0">
                <a:solidFill>
                  <a:schemeClr val="tx1"/>
                </a:solidFill>
              </a:rPr>
              <a:t>Specialist Consultants: </a:t>
            </a:r>
          </a:p>
          <a:p>
            <a:pPr marL="0" indent="0">
              <a:buNone/>
            </a:pPr>
            <a:r>
              <a:rPr lang="en-US" sz="1600" dirty="0" smtClean="0">
                <a:solidFill>
                  <a:schemeClr val="tx1"/>
                </a:solidFill>
              </a:rPr>
              <a:t>	</a:t>
            </a:r>
            <a:r>
              <a:rPr lang="en-US" sz="1300" dirty="0" smtClean="0">
                <a:solidFill>
                  <a:schemeClr val="tx1"/>
                </a:solidFill>
              </a:rPr>
              <a:t>Mark Bradley -- John Bowman -- Keith Lawton -- Richard Pratt</a:t>
            </a:r>
          </a:p>
          <a:p>
            <a:endParaRPr lang="en-US" dirty="0">
              <a:solidFill>
                <a:schemeClr val="tx1"/>
              </a:solidFill>
            </a:endParaRPr>
          </a:p>
        </p:txBody>
      </p:sp>
      <p:sp>
        <p:nvSpPr>
          <p:cNvPr id="16" name="Content Placeholder 5"/>
          <p:cNvSpPr txBox="1">
            <a:spLocks noGrp="1"/>
          </p:cNvSpPr>
          <p:nvPr>
            <p:ph idx="10"/>
          </p:nvPr>
        </p:nvSpPr>
        <p:spPr>
          <a:xfrm>
            <a:off x="9040761" y="6431722"/>
            <a:ext cx="3023420" cy="286232"/>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INTRODUCTION</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75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3108960" y="996696"/>
          <a:ext cx="5596128" cy="580644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20"/>
          <p:cNvGrpSpPr/>
          <p:nvPr/>
        </p:nvGrpSpPr>
        <p:grpSpPr>
          <a:xfrm>
            <a:off x="31530" y="886536"/>
            <a:ext cx="2016277" cy="1752882"/>
            <a:chOff x="52550" y="4270862"/>
            <a:chExt cx="2507424" cy="2202887"/>
          </a:xfrm>
        </p:grpSpPr>
        <p:pic>
          <p:nvPicPr>
            <p:cNvPr id="2050" name="Picture 2"/>
            <p:cNvPicPr>
              <a:picLocks noChangeAspect="1" noChangeArrowheads="1"/>
            </p:cNvPicPr>
            <p:nvPr/>
          </p:nvPicPr>
          <p:blipFill>
            <a:blip r:embed="rId4" cstate="print"/>
            <a:srcRect/>
            <a:stretch>
              <a:fillRect/>
            </a:stretch>
          </p:blipFill>
          <p:spPr bwMode="auto">
            <a:xfrm>
              <a:off x="52550" y="4270862"/>
              <a:ext cx="2501462" cy="2158656"/>
            </a:xfrm>
            <a:prstGeom prst="rect">
              <a:avLst/>
            </a:prstGeom>
            <a:noFill/>
            <a:ln w="38100">
              <a:solidFill>
                <a:schemeClr val="accent3"/>
              </a:solidFill>
              <a:miter lim="800000"/>
              <a:headEnd/>
              <a:tailEnd/>
            </a:ln>
          </p:spPr>
        </p:pic>
        <p:sp>
          <p:nvSpPr>
            <p:cNvPr id="30" name="TextBox 29"/>
            <p:cNvSpPr txBox="1"/>
            <p:nvPr/>
          </p:nvSpPr>
          <p:spPr>
            <a:xfrm>
              <a:off x="1757787" y="6164317"/>
              <a:ext cx="802187" cy="309432"/>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McLean</a:t>
              </a:r>
              <a:endParaRPr lang="en-US" sz="1400" dirty="0">
                <a:solidFill>
                  <a:schemeClr val="bg1"/>
                </a:solidFill>
                <a:latin typeface="Arial" pitchFamily="34" charset="0"/>
                <a:cs typeface="Arial" pitchFamily="34" charset="0"/>
              </a:endParaRPr>
            </a:p>
          </p:txBody>
        </p:sp>
      </p:grpSp>
      <p:sp>
        <p:nvSpPr>
          <p:cNvPr id="15" name="Rectangle 14"/>
          <p:cNvSpPr/>
          <p:nvPr/>
        </p:nvSpPr>
        <p:spPr>
          <a:xfrm>
            <a:off x="0" y="-1"/>
            <a:ext cx="12192000" cy="956441"/>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INTERPRETING OUTPUTS</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EXAMPLES OF COMPARITIVE ACCESSIBILITY SCORES</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20</a:t>
            </a:fld>
            <a:endParaRPr lang="en-US"/>
          </a:p>
        </p:txBody>
      </p:sp>
      <p:grpSp>
        <p:nvGrpSpPr>
          <p:cNvPr id="3" name="Group 25"/>
          <p:cNvGrpSpPr/>
          <p:nvPr/>
        </p:nvGrpSpPr>
        <p:grpSpPr>
          <a:xfrm>
            <a:off x="31530" y="2662735"/>
            <a:ext cx="2024645" cy="1769771"/>
            <a:chOff x="2726595" y="4260304"/>
            <a:chExt cx="2530242" cy="2211721"/>
          </a:xfrm>
        </p:grpSpPr>
        <p:pic>
          <p:nvPicPr>
            <p:cNvPr id="2051" name="Picture 3"/>
            <p:cNvPicPr>
              <a:picLocks noChangeAspect="1" noChangeArrowheads="1"/>
            </p:cNvPicPr>
            <p:nvPr/>
          </p:nvPicPr>
          <p:blipFill>
            <a:blip r:embed="rId5" cstate="print"/>
            <a:srcRect t="10132"/>
            <a:stretch>
              <a:fillRect/>
            </a:stretch>
          </p:blipFill>
          <p:spPr bwMode="auto">
            <a:xfrm>
              <a:off x="2726595" y="4260304"/>
              <a:ext cx="2511974" cy="2179773"/>
            </a:xfrm>
            <a:prstGeom prst="rect">
              <a:avLst/>
            </a:prstGeom>
            <a:noFill/>
            <a:ln w="38100">
              <a:solidFill>
                <a:schemeClr val="accent3"/>
              </a:solidFill>
              <a:miter lim="800000"/>
              <a:headEnd/>
              <a:tailEnd/>
            </a:ln>
          </p:spPr>
        </p:pic>
        <p:sp>
          <p:nvSpPr>
            <p:cNvPr id="31" name="TextBox 30"/>
            <p:cNvSpPr txBox="1"/>
            <p:nvPr/>
          </p:nvSpPr>
          <p:spPr>
            <a:xfrm>
              <a:off x="4290841" y="6164317"/>
              <a:ext cx="965996" cy="307708"/>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Clarendon</a:t>
              </a:r>
              <a:endParaRPr lang="en-US" sz="1400" dirty="0">
                <a:solidFill>
                  <a:schemeClr val="bg1"/>
                </a:solidFill>
                <a:latin typeface="Arial" pitchFamily="34" charset="0"/>
                <a:cs typeface="Arial" pitchFamily="34" charset="0"/>
              </a:endParaRPr>
            </a:p>
          </p:txBody>
        </p:sp>
      </p:grpSp>
      <p:grpSp>
        <p:nvGrpSpPr>
          <p:cNvPr id="4" name="Group 27"/>
          <p:cNvGrpSpPr/>
          <p:nvPr/>
        </p:nvGrpSpPr>
        <p:grpSpPr>
          <a:xfrm>
            <a:off x="31533" y="4471786"/>
            <a:ext cx="2025289" cy="1771789"/>
            <a:chOff x="5411152" y="4254042"/>
            <a:chExt cx="2536013" cy="2218587"/>
          </a:xfrm>
        </p:grpSpPr>
        <p:pic>
          <p:nvPicPr>
            <p:cNvPr id="2052" name="Picture 4"/>
            <p:cNvPicPr>
              <a:picLocks noChangeAspect="1" noChangeArrowheads="1"/>
            </p:cNvPicPr>
            <p:nvPr/>
          </p:nvPicPr>
          <p:blipFill>
            <a:blip r:embed="rId6" cstate="print"/>
            <a:srcRect t="7134"/>
            <a:stretch>
              <a:fillRect/>
            </a:stretch>
          </p:blipFill>
          <p:spPr bwMode="auto">
            <a:xfrm>
              <a:off x="5411152" y="4254042"/>
              <a:ext cx="2514600" cy="2192297"/>
            </a:xfrm>
            <a:prstGeom prst="rect">
              <a:avLst/>
            </a:prstGeom>
            <a:noFill/>
            <a:ln w="38100">
              <a:solidFill>
                <a:schemeClr val="accent3"/>
              </a:solidFill>
              <a:miter lim="800000"/>
              <a:headEnd/>
              <a:tailEnd/>
            </a:ln>
          </p:spPr>
        </p:pic>
        <p:sp>
          <p:nvSpPr>
            <p:cNvPr id="32" name="TextBox 31"/>
            <p:cNvSpPr txBox="1"/>
            <p:nvPr/>
          </p:nvSpPr>
          <p:spPr>
            <a:xfrm>
              <a:off x="6818695" y="6164318"/>
              <a:ext cx="1128470" cy="308311"/>
            </a:xfrm>
            <a:prstGeom prst="rect">
              <a:avLst/>
            </a:prstGeom>
            <a:solidFill>
              <a:schemeClr val="accent3"/>
            </a:solidFill>
          </p:spPr>
          <p:txBody>
            <a:bodyPr wrap="none" rtlCol="0">
              <a:spAutoFit/>
            </a:bodyPr>
            <a:lstStyle/>
            <a:p>
              <a:r>
                <a:rPr lang="en-US" sz="1000" dirty="0" smtClean="0">
                  <a:solidFill>
                    <a:schemeClr val="bg1"/>
                  </a:solidFill>
                  <a:latin typeface="Arial" pitchFamily="34" charset="0"/>
                  <a:cs typeface="Arial" pitchFamily="34" charset="0"/>
                </a:rPr>
                <a:t>Logan Circle</a:t>
              </a:r>
              <a:endParaRPr lang="en-US" sz="1000" dirty="0">
                <a:solidFill>
                  <a:schemeClr val="bg1"/>
                </a:solidFill>
                <a:latin typeface="Arial" pitchFamily="34" charset="0"/>
                <a:cs typeface="Arial" pitchFamily="34" charset="0"/>
              </a:endParaRPr>
            </a:p>
          </p:txBody>
        </p:sp>
      </p:grpSp>
      <p:sp>
        <p:nvSpPr>
          <p:cNvPr id="18" name="TextBox 17"/>
          <p:cNvSpPr txBox="1"/>
          <p:nvPr/>
        </p:nvSpPr>
        <p:spPr>
          <a:xfrm>
            <a:off x="9144002" y="1588559"/>
            <a:ext cx="2806262" cy="2031325"/>
          </a:xfrm>
          <a:prstGeom prst="rect">
            <a:avLst/>
          </a:prstGeom>
          <a:noFill/>
        </p:spPr>
        <p:txBody>
          <a:bodyPr wrap="square" rtlCol="0">
            <a:spAutoFit/>
          </a:bodyPr>
          <a:lstStyle/>
          <a:p>
            <a:r>
              <a:rPr lang="en-US" u="sng" dirty="0" smtClean="0">
                <a:solidFill>
                  <a:srgbClr val="41516F"/>
                </a:solidFill>
              </a:rPr>
              <a:t>Logan Circle’s </a:t>
            </a:r>
            <a:r>
              <a:rPr lang="en-US" dirty="0" smtClean="0">
                <a:solidFill>
                  <a:srgbClr val="41516F"/>
                </a:solidFill>
              </a:rPr>
              <a:t> auto access value is greater than  </a:t>
            </a:r>
            <a:r>
              <a:rPr lang="en-US" u="sng" dirty="0" smtClean="0">
                <a:solidFill>
                  <a:srgbClr val="41516F"/>
                </a:solidFill>
              </a:rPr>
              <a:t>McLean’s</a:t>
            </a:r>
            <a:r>
              <a:rPr lang="en-US" dirty="0" smtClean="0">
                <a:solidFill>
                  <a:srgbClr val="41516F"/>
                </a:solidFill>
              </a:rPr>
              <a:t> by a factor of 4</a:t>
            </a:r>
          </a:p>
          <a:p>
            <a:endParaRPr lang="en-US" dirty="0" smtClean="0">
              <a:solidFill>
                <a:srgbClr val="41516F"/>
              </a:solidFill>
            </a:endParaRPr>
          </a:p>
          <a:p>
            <a:r>
              <a:rPr lang="en-US" u="sng" dirty="0" smtClean="0">
                <a:solidFill>
                  <a:srgbClr val="41516F"/>
                </a:solidFill>
              </a:rPr>
              <a:t>Logan Circle’s </a:t>
            </a:r>
            <a:r>
              <a:rPr lang="en-US" dirty="0" smtClean="0">
                <a:solidFill>
                  <a:srgbClr val="41516F"/>
                </a:solidFill>
              </a:rPr>
              <a:t> walk access value is nearly </a:t>
            </a:r>
            <a:r>
              <a:rPr lang="en-US" b="1" dirty="0" smtClean="0">
                <a:solidFill>
                  <a:srgbClr val="41516F"/>
                </a:solidFill>
              </a:rPr>
              <a:t>40 times </a:t>
            </a:r>
            <a:r>
              <a:rPr lang="en-US" dirty="0" smtClean="0">
                <a:solidFill>
                  <a:srgbClr val="41516F"/>
                </a:solidFill>
              </a:rPr>
              <a:t>greater than </a:t>
            </a:r>
            <a:r>
              <a:rPr lang="en-US" u="sng" dirty="0" smtClean="0">
                <a:solidFill>
                  <a:srgbClr val="41516F"/>
                </a:solidFill>
              </a:rPr>
              <a:t>McLean’s</a:t>
            </a:r>
            <a:endParaRPr lang="en-US" dirty="0" smtClean="0">
              <a:solidFill>
                <a:srgbClr val="41516F"/>
              </a:solidFill>
            </a:endParaRPr>
          </a:p>
        </p:txBody>
      </p:sp>
      <p:cxnSp>
        <p:nvCxnSpPr>
          <p:cNvPr id="20" name="Elbow Connector 19"/>
          <p:cNvCxnSpPr/>
          <p:nvPr/>
        </p:nvCxnSpPr>
        <p:spPr>
          <a:xfrm rot="10800000" flipV="1">
            <a:off x="8113986" y="1765736"/>
            <a:ext cx="1030016" cy="609602"/>
          </a:xfrm>
          <a:prstGeom prst="bentConnector3">
            <a:avLst>
              <a:gd name="adj1" fmla="val 4285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5129049" y="2354316"/>
            <a:ext cx="3993931" cy="2133599"/>
          </a:xfrm>
          <a:prstGeom prst="bentConnector3">
            <a:avLst>
              <a:gd name="adj1" fmla="val 7105"/>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7998372" y="1786760"/>
            <a:ext cx="1114098" cy="1114097"/>
          </a:xfrm>
          <a:prstGeom prst="bentConnector3">
            <a:avLst>
              <a:gd name="adj1" fmla="val 36793"/>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150069" y="3436882"/>
            <a:ext cx="3962400" cy="788275"/>
          </a:xfrm>
          <a:prstGeom prst="bentConnector3">
            <a:avLst>
              <a:gd name="adj1" fmla="val 7029"/>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nvGraphicFramePr>
        <p:xfrm>
          <a:off x="9071302" y="3783190"/>
          <a:ext cx="2716268" cy="1314324"/>
        </p:xfrm>
        <a:graphic>
          <a:graphicData uri="http://schemas.openxmlformats.org/drawingml/2006/table">
            <a:tbl>
              <a:tblPr/>
              <a:tblGrid>
                <a:gridCol w="1358134"/>
                <a:gridCol w="1358134"/>
              </a:tblGrid>
              <a:tr h="328581">
                <a:tc gridSpan="2">
                  <a:txBody>
                    <a:bodyPr/>
                    <a:lstStyle/>
                    <a:p>
                      <a:pPr algn="l" fontAlgn="b"/>
                      <a:r>
                        <a:rPr lang="en-US" sz="1400" b="0" i="0" u="none" strike="noStrike" dirty="0">
                          <a:solidFill>
                            <a:srgbClr val="41516F"/>
                          </a:solidFill>
                          <a:latin typeface="Arial" pitchFamily="34" charset="0"/>
                          <a:cs typeface="Arial" pitchFamily="34" charset="0"/>
                        </a:rPr>
                        <a:t>NMT MODE SPLIT</a:t>
                      </a:r>
                    </a:p>
                  </a:txBody>
                  <a:tcPr marL="0" marR="0" marT="0" marB="0" anchor="ctr">
                    <a:lnL>
                      <a:noFill/>
                    </a:lnL>
                    <a:lnR>
                      <a:noFill/>
                    </a:lnR>
                    <a:lnT>
                      <a:noFill/>
                    </a:lnT>
                    <a:lnB>
                      <a:noFill/>
                    </a:lnB>
                    <a:solidFill>
                      <a:srgbClr val="D8F2F1"/>
                    </a:solidFill>
                  </a:tcPr>
                </a:tc>
                <a:tc hMerge="1">
                  <a:txBody>
                    <a:bodyPr/>
                    <a:lstStyle/>
                    <a:p>
                      <a:endParaRPr lang="en-US"/>
                    </a:p>
                  </a:txBody>
                  <a:tcPr/>
                </a:tc>
              </a:tr>
              <a:tr h="328581">
                <a:tc>
                  <a:txBody>
                    <a:bodyPr/>
                    <a:lstStyle/>
                    <a:p>
                      <a:pPr algn="l" fontAlgn="b"/>
                      <a:r>
                        <a:rPr lang="en-US" sz="1400" b="0" i="0" u="none" strike="noStrike">
                          <a:solidFill>
                            <a:srgbClr val="41516F"/>
                          </a:solidFill>
                          <a:latin typeface="Arial" pitchFamily="34" charset="0"/>
                          <a:cs typeface="Arial" pitchFamily="34" charset="0"/>
                        </a:rPr>
                        <a:t>McLean</a:t>
                      </a:r>
                    </a:p>
                  </a:txBody>
                  <a:tcPr marL="0" marR="0" marT="0" marB="0" anchor="ctr">
                    <a:lnL>
                      <a:noFill/>
                    </a:lnL>
                    <a:lnR>
                      <a:noFill/>
                    </a:lnR>
                    <a:lnT>
                      <a:noFill/>
                    </a:lnT>
                    <a:lnB>
                      <a:noFill/>
                    </a:lnB>
                    <a:solidFill>
                      <a:srgbClr val="FFFFFF"/>
                    </a:solidFill>
                  </a:tcPr>
                </a:tc>
                <a:tc>
                  <a:txBody>
                    <a:bodyPr/>
                    <a:lstStyle/>
                    <a:p>
                      <a:pPr algn="r" fontAlgn="b"/>
                      <a:r>
                        <a:rPr lang="en-US" sz="1400" b="0" i="0" u="none" strike="noStrike">
                          <a:solidFill>
                            <a:srgbClr val="41516F"/>
                          </a:solidFill>
                          <a:latin typeface="Arial" pitchFamily="34" charset="0"/>
                          <a:cs typeface="Arial" pitchFamily="34" charset="0"/>
                        </a:rPr>
                        <a:t>8%</a:t>
                      </a:r>
                    </a:p>
                  </a:txBody>
                  <a:tcPr marL="0" marR="0" marT="0" marB="0" anchor="ctr">
                    <a:lnL>
                      <a:noFill/>
                    </a:lnL>
                    <a:lnR>
                      <a:noFill/>
                    </a:lnR>
                    <a:lnT>
                      <a:noFill/>
                    </a:lnT>
                    <a:lnB>
                      <a:noFill/>
                    </a:lnB>
                    <a:solidFill>
                      <a:srgbClr val="FFFFFF"/>
                    </a:solidFill>
                  </a:tcPr>
                </a:tc>
              </a:tr>
              <a:tr h="328581">
                <a:tc>
                  <a:txBody>
                    <a:bodyPr/>
                    <a:lstStyle/>
                    <a:p>
                      <a:pPr algn="l" fontAlgn="b"/>
                      <a:r>
                        <a:rPr lang="en-US" sz="1400" b="0" i="0" u="none" strike="noStrike" dirty="0">
                          <a:solidFill>
                            <a:srgbClr val="41516F"/>
                          </a:solidFill>
                          <a:latin typeface="Arial" pitchFamily="34" charset="0"/>
                          <a:cs typeface="Arial" pitchFamily="34" charset="0"/>
                        </a:rPr>
                        <a:t>Clarendon</a:t>
                      </a:r>
                    </a:p>
                  </a:txBody>
                  <a:tcPr marL="0" marR="0" marT="0" marB="0" anchor="ctr">
                    <a:lnL>
                      <a:noFill/>
                    </a:lnL>
                    <a:lnR>
                      <a:noFill/>
                    </a:lnR>
                    <a:lnT>
                      <a:noFill/>
                    </a:lnT>
                    <a:lnB>
                      <a:noFill/>
                    </a:lnB>
                    <a:solidFill>
                      <a:srgbClr val="FFFFFF"/>
                    </a:solidFill>
                  </a:tcPr>
                </a:tc>
                <a:tc>
                  <a:txBody>
                    <a:bodyPr/>
                    <a:lstStyle/>
                    <a:p>
                      <a:pPr algn="r" fontAlgn="b"/>
                      <a:r>
                        <a:rPr lang="en-US" sz="1400" b="0" i="0" u="none" strike="noStrike">
                          <a:solidFill>
                            <a:srgbClr val="41516F"/>
                          </a:solidFill>
                          <a:latin typeface="Arial" pitchFamily="34" charset="0"/>
                          <a:cs typeface="Arial" pitchFamily="34" charset="0"/>
                        </a:rPr>
                        <a:t>21%</a:t>
                      </a:r>
                    </a:p>
                  </a:txBody>
                  <a:tcPr marL="0" marR="0" marT="0" marB="0" anchor="ctr">
                    <a:lnL>
                      <a:noFill/>
                    </a:lnL>
                    <a:lnR>
                      <a:noFill/>
                    </a:lnR>
                    <a:lnT>
                      <a:noFill/>
                    </a:lnT>
                    <a:lnB>
                      <a:noFill/>
                    </a:lnB>
                    <a:solidFill>
                      <a:srgbClr val="FFFFFF"/>
                    </a:solidFill>
                  </a:tcPr>
                </a:tc>
              </a:tr>
              <a:tr h="328581">
                <a:tc>
                  <a:txBody>
                    <a:bodyPr/>
                    <a:lstStyle/>
                    <a:p>
                      <a:pPr algn="l" fontAlgn="b"/>
                      <a:r>
                        <a:rPr lang="en-US" sz="1400" b="0" i="0" u="none" strike="noStrike">
                          <a:solidFill>
                            <a:srgbClr val="41516F"/>
                          </a:solidFill>
                          <a:latin typeface="Arial" pitchFamily="34" charset="0"/>
                          <a:cs typeface="Arial" pitchFamily="34" charset="0"/>
                        </a:rPr>
                        <a:t>Logan Circle</a:t>
                      </a:r>
                    </a:p>
                  </a:txBody>
                  <a:tcPr marL="0" marR="0" marT="0" marB="0" anchor="ctr">
                    <a:lnL>
                      <a:noFill/>
                    </a:lnL>
                    <a:lnR>
                      <a:noFill/>
                    </a:lnR>
                    <a:lnT>
                      <a:noFill/>
                    </a:lnT>
                    <a:lnB>
                      <a:noFill/>
                    </a:lnB>
                    <a:solidFill>
                      <a:srgbClr val="FFFFFF"/>
                    </a:solidFill>
                  </a:tcPr>
                </a:tc>
                <a:tc>
                  <a:txBody>
                    <a:bodyPr/>
                    <a:lstStyle/>
                    <a:p>
                      <a:pPr algn="r" fontAlgn="b"/>
                      <a:r>
                        <a:rPr lang="en-US" sz="1400" b="0" i="0" u="none" strike="noStrike" dirty="0">
                          <a:solidFill>
                            <a:srgbClr val="41516F"/>
                          </a:solidFill>
                          <a:latin typeface="Arial" pitchFamily="34" charset="0"/>
                          <a:cs typeface="Arial" pitchFamily="34" charset="0"/>
                        </a:rPr>
                        <a:t>41%</a:t>
                      </a:r>
                    </a:p>
                  </a:txBody>
                  <a:tcPr marL="0" marR="0" marT="0" marB="0" anchor="ctr">
                    <a:lnL>
                      <a:noFill/>
                    </a:lnL>
                    <a:lnR>
                      <a:noFill/>
                    </a:lnR>
                    <a:lnT>
                      <a:noFill/>
                    </a:lnT>
                    <a:lnB>
                      <a:noFill/>
                    </a:lnB>
                    <a:solidFill>
                      <a:srgbClr val="FFFFFF"/>
                    </a:solidFill>
                  </a:tcPr>
                </a:tc>
              </a:tr>
            </a:tbl>
          </a:graphicData>
        </a:graphic>
      </p:graphicFrame>
      <p:sp>
        <p:nvSpPr>
          <p:cNvPr id="67" name="Rectangle 66"/>
          <p:cNvSpPr/>
          <p:nvPr/>
        </p:nvSpPr>
        <p:spPr>
          <a:xfrm>
            <a:off x="7231117" y="4635061"/>
            <a:ext cx="567559" cy="273269"/>
          </a:xfrm>
          <a:prstGeom prst="rect">
            <a:avLst/>
          </a:prstGeom>
          <a:noFill/>
          <a:ln>
            <a:solidFill>
              <a:srgbClr val="CDDC29"/>
            </a:solidFill>
          </a:ln>
          <a:effectLst>
            <a:glow rad="101600">
              <a:srgbClr val="CDDC2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225862" y="1439917"/>
            <a:ext cx="567559" cy="2370084"/>
          </a:xfrm>
          <a:prstGeom prst="rect">
            <a:avLst/>
          </a:prstGeom>
          <a:noFill/>
          <a:ln>
            <a:solidFill>
              <a:srgbClr val="CDDC29"/>
            </a:solidFill>
          </a:ln>
          <a:effectLst>
            <a:glow rad="101600">
              <a:srgbClr val="CDDC2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6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childTnLst>
                                </p:cTn>
                              </p:par>
                            </p:childTnLst>
                          </p:cTn>
                        </p:par>
                        <p:par>
                          <p:cTn id="10" fill="hold">
                            <p:stCondLst>
                              <p:cond delay="500"/>
                            </p:stCondLst>
                            <p:childTnLst>
                              <p:par>
                                <p:cTn id="11" presetID="22" presetClass="entr" presetSubtype="2" fill="hold" nodeType="after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7"/>
                                        </p:tgtEl>
                                        <p:attrNameLst>
                                          <p:attrName>style.visibility</p:attrName>
                                        </p:attrNameLst>
                                      </p:cBhvr>
                                      <p:to>
                                        <p:strVal val="hidden"/>
                                      </p:to>
                                    </p:set>
                                  </p:childTnLst>
                                </p:cTn>
                              </p:par>
                            </p:childTnLst>
                          </p:cTn>
                        </p:par>
                        <p:par>
                          <p:cTn id="26" fill="hold">
                            <p:stCondLst>
                              <p:cond delay="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500"/>
                                        <p:tgtEl>
                                          <p:spTgt spid="18">
                                            <p:txEl>
                                              <p:pRg st="2" end="2"/>
                                            </p:tx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1000"/>
                            </p:stCondLst>
                            <p:childTnLst>
                              <p:par>
                                <p:cTn id="37" presetID="22" presetClass="entr" presetSubtype="2" fill="hold" nodeType="afterEffect">
                                  <p:stCondLst>
                                    <p:cond delay="50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9"/>
                                        </p:tgtEl>
                                        <p:attrNameLst>
                                          <p:attrName>style.visibility</p:attrName>
                                        </p:attrNameLst>
                                      </p:cBhvr>
                                      <p:to>
                                        <p:strVal val="hidden"/>
                                      </p:to>
                                    </p:set>
                                  </p:childTnLst>
                                </p:cTn>
                              </p:par>
                            </p:childTnLst>
                          </p:cTn>
                        </p:par>
                        <p:par>
                          <p:cTn id="48" fill="hold">
                            <p:stCondLst>
                              <p:cond delay="0"/>
                            </p:stCondLst>
                            <p:childTnLst>
                              <p:par>
                                <p:cTn id="49" presetID="22" presetClass="entr" presetSubtype="1" fill="hold" nodeType="afterEffect">
                                  <p:stCondLst>
                                    <p:cond delay="50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animBg="1"/>
      <p:bldP spid="6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12192000" cy="956441"/>
          </a:xfrm>
          <a:prstGeom prst="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5" y="6258942"/>
            <a:ext cx="3347453" cy="599058"/>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INTERPRETING OUTPUTS</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RELATING ACCESSIBILITY TO MODE SHARE</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21</a:t>
            </a:fld>
            <a:endParaRPr lang="en-US"/>
          </a:p>
        </p:txBody>
      </p:sp>
      <p:sp>
        <p:nvSpPr>
          <p:cNvPr id="10" name="Text Placeholder 6"/>
          <p:cNvSpPr txBox="1">
            <a:spLocks/>
          </p:cNvSpPr>
          <p:nvPr/>
        </p:nvSpPr>
        <p:spPr>
          <a:xfrm>
            <a:off x="7546429" y="1332185"/>
            <a:ext cx="4246180" cy="2840421"/>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sz="2000" dirty="0" smtClean="0">
                <a:solidFill>
                  <a:srgbClr val="41516F"/>
                </a:solidFill>
                <a:latin typeface="Arial" pitchFamily="34" charset="0"/>
                <a:cs typeface="Arial" pitchFamily="34" charset="0"/>
              </a:rPr>
              <a:t>Found simple relationships that allow estimation of </a:t>
            </a:r>
            <a:r>
              <a:rPr lang="en-US" sz="2000" b="1" dirty="0" smtClean="0">
                <a:solidFill>
                  <a:srgbClr val="41516F"/>
                </a:solidFill>
                <a:latin typeface="Arial" pitchFamily="34" charset="0"/>
                <a:cs typeface="Arial" pitchFamily="34" charset="0"/>
              </a:rPr>
              <a:t>mode shares</a:t>
            </a:r>
            <a:r>
              <a:rPr lang="en-US" sz="2000" dirty="0" smtClean="0">
                <a:solidFill>
                  <a:srgbClr val="41516F"/>
                </a:solidFill>
                <a:latin typeface="Arial" pitchFamily="34" charset="0"/>
                <a:cs typeface="Arial" pitchFamily="34" charset="0"/>
              </a:rPr>
              <a:t> based on </a:t>
            </a:r>
            <a:r>
              <a:rPr lang="en-US" sz="2000" b="1" dirty="0" smtClean="0">
                <a:solidFill>
                  <a:srgbClr val="41516F"/>
                </a:solidFill>
                <a:latin typeface="Arial" pitchFamily="34" charset="0"/>
                <a:cs typeface="Arial" pitchFamily="34" charset="0"/>
              </a:rPr>
              <a:t>walk accessibility</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sz="2000" dirty="0" smtClean="0">
                <a:solidFill>
                  <a:srgbClr val="41516F"/>
                </a:solidFill>
                <a:latin typeface="Arial" panose="020B0604020202020204" pitchFamily="34" charset="0"/>
                <a:cs typeface="Arial" panose="020B0604020202020204" pitchFamily="34" charset="0"/>
              </a:rPr>
              <a:t>Transferability of relationships unknown but results are encouraging</a:t>
            </a:r>
            <a:endParaRPr kumimoji="0" lang="en-US" sz="2000" i="0" u="none" strike="noStrike" kern="1200" cap="none" spc="0" normalizeH="0" baseline="0" noProof="0" dirty="0">
              <a:ln>
                <a:noFill/>
              </a:ln>
              <a:solidFill>
                <a:srgbClr val="41516F"/>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 cstate="print"/>
          <a:srcRect l="2240" t="2338" r="1269" b="1926"/>
          <a:stretch>
            <a:fillRect/>
          </a:stretch>
        </p:blipFill>
        <p:spPr>
          <a:xfrm>
            <a:off x="420414" y="1187668"/>
            <a:ext cx="6737132" cy="4186645"/>
          </a:xfrm>
          <a:prstGeom prst="rect">
            <a:avLst/>
          </a:prstGeom>
        </p:spPr>
      </p:pic>
    </p:spTree>
    <p:extLst>
      <p:ext uri="{BB962C8B-B14F-4D97-AF65-F5344CB8AC3E}">
        <p14:creationId xmlns:p14="http://schemas.microsoft.com/office/powerpoint/2010/main" val="40908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03400" y="7599499"/>
            <a:ext cx="812800" cy="381000"/>
          </a:xfrm>
          <a:prstGeom prst="rect">
            <a:avLst/>
          </a:prstGeom>
          <a:noFill/>
        </p:spPr>
        <p:txBody>
          <a:bodyPr wrap="square" rtlCol="0" anchor="ctr" anchorCtr="0">
            <a:spAutoFit/>
          </a:bodyPr>
          <a:lstStyle/>
          <a:p>
            <a:r>
              <a:rPr lang="en-US" b="1" dirty="0" smtClean="0">
                <a:solidFill>
                  <a:schemeClr val="bg1"/>
                </a:solidFill>
                <a:latin typeface="Kalinga" panose="020B0502040204020203" pitchFamily="34" charset="0"/>
                <a:cs typeface="Kalinga" panose="020B0502040204020203" pitchFamily="34" charset="0"/>
              </a:rPr>
              <a:t>1</a:t>
            </a:r>
            <a:endParaRPr lang="en-US" b="1" dirty="0">
              <a:solidFill>
                <a:schemeClr val="bg1"/>
              </a:solidFill>
              <a:latin typeface="Kalinga" panose="020B0502040204020203" pitchFamily="34" charset="0"/>
              <a:cs typeface="Kalinga" panose="020B0502040204020203" pitchFamily="34" charset="0"/>
            </a:endParaRPr>
          </a:p>
        </p:txBody>
      </p:sp>
      <p:cxnSp>
        <p:nvCxnSpPr>
          <p:cNvPr id="29" name="Straight Connector 28"/>
          <p:cNvCxnSpPr/>
          <p:nvPr/>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p:txBody>
          <a:bodyPr anchor="t">
            <a:normAutofit/>
          </a:bodyPr>
          <a:lstStyle/>
          <a:p>
            <a:pPr algn="l"/>
            <a:r>
              <a:rPr lang="en-US" sz="2400" dirty="0" smtClean="0">
                <a:solidFill>
                  <a:srgbClr val="3F4E56"/>
                </a:solidFill>
                <a:latin typeface="Arial" panose="020B0604020202020204" pitchFamily="34" charset="0"/>
                <a:cs typeface="Arial" panose="020B0604020202020204" pitchFamily="34" charset="0"/>
              </a:rPr>
              <a:t>WALC TRIPS XL</a:t>
            </a:r>
            <a:endParaRPr lang="en-US" sz="2400" dirty="0">
              <a:solidFill>
                <a:srgbClr val="3F4E56"/>
              </a:solidFill>
              <a:latin typeface="Arial" panose="020B0604020202020204" pitchFamily="34" charset="0"/>
              <a:cs typeface="Arial" panose="020B0604020202020204" pitchFamily="34" charset="0"/>
            </a:endParaRPr>
          </a:p>
        </p:txBody>
      </p:sp>
      <p:sp>
        <p:nvSpPr>
          <p:cNvPr id="7" name="Round Single Corner Rectangle 6"/>
          <p:cNvSpPr/>
          <p:nvPr/>
        </p:nvSpPr>
        <p:spPr>
          <a:xfrm>
            <a:off x="1212850" y="1335314"/>
            <a:ext cx="1112157" cy="533158"/>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683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924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42" y="6258942"/>
            <a:ext cx="3347453" cy="599058"/>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WALC TRIPS XL</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dirty="0" smtClean="0"/>
              <a:t>A SPREADSHEET TOOL TO FACILITATE PLANNING</a:t>
            </a:r>
            <a:endParaRPr lang="en-US" sz="24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849217" y="1512464"/>
            <a:ext cx="7438440" cy="3200876"/>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Best suited to neighborhood-scale analyses</a:t>
            </a: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Allows users to import data developed in a GIS or similar modeling environment</a:t>
            </a: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Facilitates execution of model development and model application steps</a:t>
            </a:r>
          </a:p>
          <a:p>
            <a:pPr marL="285750" indent="-285750">
              <a:spcAft>
                <a:spcPts val="1200"/>
              </a:spcAft>
              <a:buFont typeface="Wingdings" panose="05000000000000000000" pitchFamily="2" charset="2"/>
              <a:buChar char="§"/>
            </a:pP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600" dirty="0" smtClean="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600" dirty="0" smtClean="0">
              <a:solidFill>
                <a:srgbClr val="3F4E56"/>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23</a:t>
            </a:fld>
            <a:endParaRPr lang="en-US"/>
          </a:p>
        </p:txBody>
      </p:sp>
    </p:spTree>
    <p:extLst>
      <p:ext uri="{BB962C8B-B14F-4D97-AF65-F5344CB8AC3E}">
        <p14:creationId xmlns:p14="http://schemas.microsoft.com/office/powerpoint/2010/main" val="502488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l="50000" r="8235"/>
          <a:stretch>
            <a:fillRect/>
          </a:stretch>
        </p:blipFill>
        <p:spPr bwMode="auto">
          <a:xfrm>
            <a:off x="1" y="0"/>
            <a:ext cx="12220892" cy="6858000"/>
          </a:xfrm>
          <a:prstGeom prst="rect">
            <a:avLst/>
          </a:prstGeom>
          <a:noFill/>
          <a:ln>
            <a:noFill/>
          </a:ln>
        </p:spPr>
      </p:pic>
    </p:spTree>
    <p:extLst>
      <p:ext uri="{BB962C8B-B14F-4D97-AF65-F5344CB8AC3E}">
        <p14:creationId xmlns:p14="http://schemas.microsoft.com/office/powerpoint/2010/main" val="3559349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l="50000" r="8235"/>
          <a:stretch>
            <a:fillRect/>
          </a:stretch>
        </p:blipFill>
        <p:spPr bwMode="auto">
          <a:xfrm>
            <a:off x="1" y="0"/>
            <a:ext cx="12220892" cy="6858000"/>
          </a:xfrm>
          <a:prstGeom prst="rect">
            <a:avLst/>
          </a:prstGeom>
          <a:noFill/>
          <a:ln>
            <a:noFill/>
          </a:ln>
        </p:spPr>
      </p:pic>
      <p:sp>
        <p:nvSpPr>
          <p:cNvPr id="7" name="Rectangle 6"/>
          <p:cNvSpPr/>
          <p:nvPr/>
        </p:nvSpPr>
        <p:spPr>
          <a:xfrm>
            <a:off x="6400800" y="1066800"/>
            <a:ext cx="5791200" cy="5486400"/>
          </a:xfrm>
          <a:prstGeom prst="rect">
            <a:avLst/>
          </a:prstGeom>
          <a:solidFill>
            <a:schemeClr val="bg2">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sp>
        <p:nvSpPr>
          <p:cNvPr id="8" name="TextBox 7"/>
          <p:cNvSpPr txBox="1"/>
          <p:nvPr/>
        </p:nvSpPr>
        <p:spPr>
          <a:xfrm>
            <a:off x="6400800" y="1066800"/>
            <a:ext cx="5791200" cy="5078313"/>
          </a:xfrm>
          <a:prstGeom prst="rect">
            <a:avLst/>
          </a:prstGeom>
          <a:noFill/>
        </p:spPr>
        <p:txBody>
          <a:bodyPr wrap="square" rtlCol="0">
            <a:spAutoFit/>
          </a:bodyPr>
          <a:lstStyle/>
          <a:p>
            <a:pPr>
              <a:buFont typeface="Wingdings" pitchFamily="2" charset="2"/>
              <a:buChar char="§"/>
            </a:pPr>
            <a:r>
              <a:rPr lang="en-US" dirty="0" smtClean="0">
                <a:solidFill>
                  <a:schemeClr val="accent4">
                    <a:lumMod val="50000"/>
                  </a:schemeClr>
                </a:solidFill>
                <a:latin typeface="Arial" pitchFamily="34" charset="0"/>
                <a:cs typeface="Arial" pitchFamily="34" charset="0"/>
              </a:rPr>
              <a:t>Model development tools:</a:t>
            </a: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Survey data</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Trip records with mode, travel time, purpose information</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Trip end accessibilities</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These support the development of mode split relationships</a:t>
            </a:r>
          </a:p>
          <a:p>
            <a:pPr marL="690563" lvl="1" indent="-233363">
              <a:buFont typeface="Wingdings" pitchFamily="2" charset="2"/>
              <a:buChar char="§"/>
            </a:pPr>
            <a:endParaRPr lang="en-US" dirty="0" smtClean="0">
              <a:solidFill>
                <a:schemeClr val="accent4">
                  <a:lumMod val="50000"/>
                </a:schemeClr>
              </a:solidFill>
              <a:latin typeface="Arial" pitchFamily="34" charset="0"/>
              <a:cs typeface="Arial" pitchFamily="34" charset="0"/>
            </a:endParaRP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Evaluate/apply distance decay based on survey data</a:t>
            </a: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View frequency distributions of trips by accessibility scores (at O or D end)</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Relies on binning scores – an exercise in nuance</a:t>
            </a: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Analyze walk mode split (and others) by accessibility group</a:t>
            </a: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Review model relationships</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Decay, mode split (internal)</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Trip gen (external)</a:t>
            </a:r>
            <a:endParaRPr lang="en-US" dirty="0">
              <a:solidFill>
                <a:schemeClr val="accent4">
                  <a:lumMod val="50000"/>
                </a:schemeClr>
              </a:solidFill>
              <a:latin typeface="Arial" pitchFamily="34" charset="0"/>
              <a:cs typeface="Arial" pitchFamily="34" charset="0"/>
            </a:endParaRPr>
          </a:p>
        </p:txBody>
      </p:sp>
      <p:cxnSp>
        <p:nvCxnSpPr>
          <p:cNvPr id="10" name="Straight Arrow Connector 9"/>
          <p:cNvCxnSpPr/>
          <p:nvPr/>
        </p:nvCxnSpPr>
        <p:spPr>
          <a:xfrm rot="10800000" flipV="1">
            <a:off x="2133601" y="1818290"/>
            <a:ext cx="4782207" cy="1610710"/>
          </a:xfrm>
          <a:prstGeom prst="bentConnector3">
            <a:avLst>
              <a:gd name="adj1" fmla="val 106703"/>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4165606" y="2364828"/>
            <a:ext cx="2771222" cy="1064170"/>
          </a:xfrm>
          <a:prstGeom prst="bentConnector3">
            <a:avLst>
              <a:gd name="adj1" fmla="val 111062"/>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10"/>
          <p:cNvCxnSpPr/>
          <p:nvPr/>
        </p:nvCxnSpPr>
        <p:spPr>
          <a:xfrm rot="10800000" flipV="1">
            <a:off x="2133600" y="3581400"/>
            <a:ext cx="4470400" cy="1295400"/>
          </a:xfrm>
          <a:prstGeom prst="bentConnector3">
            <a:avLst>
              <a:gd name="adj1" fmla="val 107102"/>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10"/>
          <p:cNvCxnSpPr/>
          <p:nvPr/>
        </p:nvCxnSpPr>
        <p:spPr>
          <a:xfrm rot="10800000" flipV="1">
            <a:off x="4165603" y="3993931"/>
            <a:ext cx="2434895" cy="882868"/>
          </a:xfrm>
          <a:prstGeom prst="bentConnector3">
            <a:avLst>
              <a:gd name="adj1" fmla="val 112158"/>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10"/>
          <p:cNvCxnSpPr/>
          <p:nvPr/>
        </p:nvCxnSpPr>
        <p:spPr>
          <a:xfrm rot="10800000" flipV="1">
            <a:off x="2133603" y="5065986"/>
            <a:ext cx="4477405" cy="1182412"/>
          </a:xfrm>
          <a:prstGeom prst="bentConnector3">
            <a:avLst>
              <a:gd name="adj1" fmla="val 107512"/>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10"/>
          <p:cNvCxnSpPr/>
          <p:nvPr/>
        </p:nvCxnSpPr>
        <p:spPr>
          <a:xfrm rot="10800000" flipV="1">
            <a:off x="4165600" y="5570482"/>
            <a:ext cx="2476938" cy="677917"/>
          </a:xfrm>
          <a:prstGeom prst="bentConnector3">
            <a:avLst>
              <a:gd name="adj1" fmla="val 112376"/>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9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par>
                          <p:cTn id="12" fill="hold">
                            <p:stCondLst>
                              <p:cond delay="2000"/>
                            </p:stCondLst>
                            <p:childTnLst>
                              <p:par>
                                <p:cTn id="13" presetID="22" presetClass="entr" presetSubtype="2"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500"/>
                            </p:stCondLst>
                            <p:childTnLst>
                              <p:par>
                                <p:cTn id="22" presetID="22" presetClass="entr" presetSubtype="2" fill="hold"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left)">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500"/>
                            </p:stCondLst>
                            <p:childTnLst>
                              <p:par>
                                <p:cTn id="36" presetID="22" presetClass="entr" presetSubtype="2" fill="hold" nodeType="after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wipe(left)">
                                      <p:cBhvr>
                                        <p:cTn id="43" dur="500"/>
                                        <p:tgtEl>
                                          <p:spTgt spid="8">
                                            <p:txEl>
                                              <p:pRg st="7" end="7"/>
                                            </p:txEl>
                                          </p:spTgt>
                                        </p:tgtEl>
                                      </p:cBhvr>
                                    </p:animEffect>
                                  </p:childTnLst>
                                </p:cTn>
                              </p:par>
                            </p:childTnLst>
                          </p:cTn>
                        </p:par>
                        <p:par>
                          <p:cTn id="44" fill="hold">
                            <p:stCondLst>
                              <p:cond delay="500"/>
                            </p:stCondLst>
                            <p:childTnLst>
                              <p:par>
                                <p:cTn id="45" presetID="22" presetClass="entr" presetSubtype="2" fill="hold" nodeType="after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childTnLst>
                          </p:cTn>
                        </p:par>
                        <p:par>
                          <p:cTn id="48" fill="hold">
                            <p:stCondLst>
                              <p:cond delay="1500"/>
                            </p:stCondLst>
                            <p:childTnLst>
                              <p:par>
                                <p:cTn id="49" presetID="22" presetClass="entr" presetSubtype="8" fill="hold" nodeType="afterEffect">
                                  <p:stCondLst>
                                    <p:cond delay="50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wipe(left)">
                                      <p:cBhvr>
                                        <p:cTn id="51" dur="500"/>
                                        <p:tgtEl>
                                          <p:spTgt spid="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wipe(left)">
                                      <p:cBhvr>
                                        <p:cTn id="56" dur="500"/>
                                        <p:tgtEl>
                                          <p:spTgt spid="8">
                                            <p:txEl>
                                              <p:pRg st="9" end="9"/>
                                            </p:txEl>
                                          </p:spTgt>
                                        </p:tgtEl>
                                      </p:cBhvr>
                                    </p:animEffect>
                                  </p:childTnLst>
                                </p:cTn>
                              </p:par>
                            </p:childTnLst>
                          </p:cTn>
                        </p:par>
                        <p:par>
                          <p:cTn id="57" fill="hold">
                            <p:stCondLst>
                              <p:cond delay="500"/>
                            </p:stCondLst>
                            <p:childTnLst>
                              <p:par>
                                <p:cTn id="58" presetID="22" presetClass="entr" presetSubtype="2" fill="hold" nodeType="afterEffect">
                                  <p:stCondLst>
                                    <p:cond delay="50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xEl>
                                              <p:pRg st="10" end="10"/>
                                            </p:txEl>
                                          </p:spTgt>
                                        </p:tgtEl>
                                        <p:attrNameLst>
                                          <p:attrName>style.visibility</p:attrName>
                                        </p:attrNameLst>
                                      </p:cBhvr>
                                      <p:to>
                                        <p:strVal val="visible"/>
                                      </p:to>
                                    </p:set>
                                    <p:animEffect transition="in" filter="wipe(left)">
                                      <p:cBhvr>
                                        <p:cTn id="65" dur="500"/>
                                        <p:tgtEl>
                                          <p:spTgt spid="8">
                                            <p:txEl>
                                              <p:pRg st="10" end="10"/>
                                            </p:txEl>
                                          </p:spTgt>
                                        </p:tgtEl>
                                      </p:cBhvr>
                                    </p:animEffect>
                                  </p:childTnLst>
                                </p:cTn>
                              </p:par>
                            </p:childTnLst>
                          </p:cTn>
                        </p:par>
                        <p:par>
                          <p:cTn id="66" fill="hold">
                            <p:stCondLst>
                              <p:cond delay="500"/>
                            </p:stCondLst>
                            <p:childTnLst>
                              <p:par>
                                <p:cTn id="67" presetID="22" presetClass="entr" presetSubtype="2"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right)">
                                      <p:cBhvr>
                                        <p:cTn id="69" dur="500"/>
                                        <p:tgtEl>
                                          <p:spTgt spid="49"/>
                                        </p:tgtEl>
                                      </p:cBhvr>
                                    </p:animEffect>
                                  </p:childTnLst>
                                </p:cTn>
                              </p:par>
                            </p:childTnLst>
                          </p:cTn>
                        </p:par>
                        <p:par>
                          <p:cTn id="70" fill="hold">
                            <p:stCondLst>
                              <p:cond delay="1000"/>
                            </p:stCondLst>
                            <p:childTnLst>
                              <p:par>
                                <p:cTn id="71" presetID="22" presetClass="entr" presetSubtype="8" fill="hold" nodeType="afterEffect">
                                  <p:stCondLst>
                                    <p:cond delay="500"/>
                                  </p:stCondLst>
                                  <p:childTnLst>
                                    <p:set>
                                      <p:cBhvr>
                                        <p:cTn id="72" dur="1" fill="hold">
                                          <p:stCondLst>
                                            <p:cond delay="0"/>
                                          </p:stCondLst>
                                        </p:cTn>
                                        <p:tgtEl>
                                          <p:spTgt spid="8">
                                            <p:txEl>
                                              <p:pRg st="11" end="11"/>
                                            </p:txEl>
                                          </p:spTgt>
                                        </p:tgtEl>
                                        <p:attrNameLst>
                                          <p:attrName>style.visibility</p:attrName>
                                        </p:attrNameLst>
                                      </p:cBhvr>
                                      <p:to>
                                        <p:strVal val="visible"/>
                                      </p:to>
                                    </p:set>
                                    <p:animEffect transition="in" filter="wipe(left)">
                                      <p:cBhvr>
                                        <p:cTn id="73" dur="500"/>
                                        <p:tgtEl>
                                          <p:spTgt spid="8">
                                            <p:txEl>
                                              <p:pRg st="11" end="11"/>
                                            </p:txEl>
                                          </p:spTgt>
                                        </p:tgtEl>
                                      </p:cBhvr>
                                    </p:animEffect>
                                  </p:childTnLst>
                                </p:cTn>
                              </p:par>
                            </p:childTnLst>
                          </p:cTn>
                        </p:par>
                        <p:par>
                          <p:cTn id="74" fill="hold">
                            <p:stCondLst>
                              <p:cond delay="2000"/>
                            </p:stCondLst>
                            <p:childTnLst>
                              <p:par>
                                <p:cTn id="75" presetID="22" presetClass="entr" presetSubtype="8" fill="hold" nodeType="afterEffect">
                                  <p:stCondLst>
                                    <p:cond delay="500"/>
                                  </p:stCondLst>
                                  <p:childTnLst>
                                    <p:set>
                                      <p:cBhvr>
                                        <p:cTn id="76" dur="1" fill="hold">
                                          <p:stCondLst>
                                            <p:cond delay="0"/>
                                          </p:stCondLst>
                                        </p:cTn>
                                        <p:tgtEl>
                                          <p:spTgt spid="8">
                                            <p:txEl>
                                              <p:pRg st="12" end="12"/>
                                            </p:txEl>
                                          </p:spTgt>
                                        </p:tgtEl>
                                        <p:attrNameLst>
                                          <p:attrName>style.visibility</p:attrName>
                                        </p:attrNameLst>
                                      </p:cBhvr>
                                      <p:to>
                                        <p:strVal val="visible"/>
                                      </p:to>
                                    </p:set>
                                    <p:animEffect transition="in" filter="wipe(left)">
                                      <p:cBhvr>
                                        <p:cTn id="7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l="50000" r="8235"/>
          <a:stretch>
            <a:fillRect/>
          </a:stretch>
        </p:blipFill>
        <p:spPr bwMode="auto">
          <a:xfrm>
            <a:off x="1" y="0"/>
            <a:ext cx="12220892" cy="6858000"/>
          </a:xfrm>
          <a:prstGeom prst="rect">
            <a:avLst/>
          </a:prstGeom>
          <a:noFill/>
          <a:ln>
            <a:noFill/>
          </a:ln>
        </p:spPr>
      </p:pic>
      <p:sp>
        <p:nvSpPr>
          <p:cNvPr id="7" name="Rectangle 6"/>
          <p:cNvSpPr/>
          <p:nvPr/>
        </p:nvSpPr>
        <p:spPr>
          <a:xfrm>
            <a:off x="203200" y="1066800"/>
            <a:ext cx="6250152" cy="5486400"/>
          </a:xfrm>
          <a:prstGeom prst="rect">
            <a:avLst/>
          </a:prstGeom>
          <a:solidFill>
            <a:schemeClr val="bg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066801"/>
            <a:ext cx="5994400" cy="4524315"/>
          </a:xfrm>
          <a:prstGeom prst="rect">
            <a:avLst/>
          </a:prstGeom>
          <a:noFill/>
        </p:spPr>
        <p:txBody>
          <a:bodyPr wrap="square" rtlCol="0">
            <a:spAutoFit/>
          </a:bodyPr>
          <a:lstStyle/>
          <a:p>
            <a:pPr>
              <a:buFont typeface="Wingdings" pitchFamily="2" charset="2"/>
              <a:buChar char="§"/>
            </a:pPr>
            <a:r>
              <a:rPr lang="en-US" dirty="0" smtClean="0">
                <a:solidFill>
                  <a:schemeClr val="accent4">
                    <a:lumMod val="50000"/>
                  </a:schemeClr>
                </a:solidFill>
                <a:latin typeface="Arial" pitchFamily="34" charset="0"/>
                <a:cs typeface="Arial" pitchFamily="34" charset="0"/>
              </a:rPr>
              <a:t>Model application tools:</a:t>
            </a: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Study area data</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Land units (blocks, parcels, e.g.)</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Activities data (jobs, pop, e.g.)</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Walk skims (usually from GIS)</a:t>
            </a:r>
          </a:p>
          <a:p>
            <a:pPr marL="690563" lvl="1" indent="-233363">
              <a:buFont typeface="Wingdings" pitchFamily="2" charset="2"/>
              <a:buChar char="§"/>
            </a:pPr>
            <a:endParaRPr lang="en-US" dirty="0" smtClean="0">
              <a:solidFill>
                <a:schemeClr val="accent4">
                  <a:lumMod val="50000"/>
                </a:schemeClr>
              </a:solidFill>
              <a:latin typeface="Arial" pitchFamily="34" charset="0"/>
              <a:cs typeface="Arial" pitchFamily="34" charset="0"/>
            </a:endParaRP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Set up and run scenarios</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Mix and match land use and walk network scenarios</a:t>
            </a:r>
          </a:p>
          <a:p>
            <a:pPr marL="690563" lvl="1" indent="-233363">
              <a:buFont typeface="Wingdings" pitchFamily="2" charset="2"/>
              <a:buChar char="§"/>
            </a:pPr>
            <a:endParaRPr lang="en-US" dirty="0" smtClean="0">
              <a:solidFill>
                <a:schemeClr val="accent4">
                  <a:lumMod val="50000"/>
                </a:schemeClr>
              </a:solidFill>
              <a:latin typeface="Arial" pitchFamily="34" charset="0"/>
              <a:cs typeface="Arial" pitchFamily="34" charset="0"/>
            </a:endParaRP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View scenario results</a:t>
            </a:r>
          </a:p>
          <a:p>
            <a:pPr marL="690563" lvl="1" indent="-233363">
              <a:buFont typeface="Wingdings" pitchFamily="2" charset="2"/>
              <a:buChar char="§"/>
            </a:pPr>
            <a:r>
              <a:rPr lang="en-US" dirty="0" smtClean="0">
                <a:solidFill>
                  <a:schemeClr val="accent4">
                    <a:lumMod val="50000"/>
                  </a:schemeClr>
                </a:solidFill>
                <a:latin typeface="Arial" pitchFamily="34" charset="0"/>
                <a:cs typeface="Arial" pitchFamily="34" charset="0"/>
              </a:rPr>
              <a:t>Walk trips by mode and purpose</a:t>
            </a:r>
          </a:p>
          <a:p>
            <a:pPr marL="690563" lvl="1" indent="-233363">
              <a:buFont typeface="Wingdings" pitchFamily="2" charset="2"/>
              <a:buChar char="§"/>
            </a:pPr>
            <a:endParaRPr lang="en-US" dirty="0" smtClean="0">
              <a:solidFill>
                <a:schemeClr val="accent4">
                  <a:lumMod val="50000"/>
                </a:schemeClr>
              </a:solidFill>
              <a:latin typeface="Arial" pitchFamily="34" charset="0"/>
              <a:cs typeface="Arial" pitchFamily="34" charset="0"/>
            </a:endParaRP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Use findings to update TAZ trip tables</a:t>
            </a:r>
          </a:p>
          <a:p>
            <a:pPr marL="233363" indent="-233363">
              <a:buFont typeface="Wingdings" pitchFamily="2" charset="2"/>
              <a:buChar char="§"/>
            </a:pPr>
            <a:endParaRPr lang="en-US" dirty="0" smtClean="0">
              <a:solidFill>
                <a:schemeClr val="accent4">
                  <a:lumMod val="50000"/>
                </a:schemeClr>
              </a:solidFill>
              <a:latin typeface="Arial" pitchFamily="34" charset="0"/>
              <a:cs typeface="Arial" pitchFamily="34" charset="0"/>
            </a:endParaRPr>
          </a:p>
          <a:p>
            <a:pPr marL="233363" indent="-233363">
              <a:buFont typeface="Wingdings" pitchFamily="2" charset="2"/>
              <a:buChar char="§"/>
            </a:pPr>
            <a:r>
              <a:rPr lang="en-US" dirty="0" smtClean="0">
                <a:solidFill>
                  <a:schemeClr val="accent4">
                    <a:lumMod val="50000"/>
                  </a:schemeClr>
                </a:solidFill>
                <a:latin typeface="Arial" pitchFamily="34" charset="0"/>
                <a:cs typeface="Arial" pitchFamily="34" charset="0"/>
              </a:rPr>
              <a:t>Export data for use in other applications</a:t>
            </a:r>
            <a:endParaRPr lang="en-US" dirty="0">
              <a:solidFill>
                <a:schemeClr val="accent4">
                  <a:lumMod val="50000"/>
                </a:schemeClr>
              </a:solidFill>
              <a:latin typeface="Arial" pitchFamily="34" charset="0"/>
              <a:cs typeface="Arial" pitchFamily="34" charset="0"/>
            </a:endParaRPr>
          </a:p>
        </p:txBody>
      </p:sp>
      <p:cxnSp>
        <p:nvCxnSpPr>
          <p:cNvPr id="12" name="Straight Arrow Connector 9"/>
          <p:cNvCxnSpPr/>
          <p:nvPr/>
        </p:nvCxnSpPr>
        <p:spPr>
          <a:xfrm>
            <a:off x="4519448" y="1986455"/>
            <a:ext cx="3752193" cy="1418897"/>
          </a:xfrm>
          <a:prstGeom prst="bentConnector3">
            <a:avLst>
              <a:gd name="adj1" fmla="val 79972"/>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9"/>
          <p:cNvCxnSpPr/>
          <p:nvPr/>
        </p:nvCxnSpPr>
        <p:spPr>
          <a:xfrm>
            <a:off x="4529959" y="2333297"/>
            <a:ext cx="7154041" cy="1095703"/>
          </a:xfrm>
          <a:prstGeom prst="bentConnector3">
            <a:avLst>
              <a:gd name="adj1" fmla="val 103918"/>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9"/>
          <p:cNvCxnSpPr/>
          <p:nvPr/>
        </p:nvCxnSpPr>
        <p:spPr>
          <a:xfrm>
            <a:off x="4508938" y="3457903"/>
            <a:ext cx="3822262" cy="1418897"/>
          </a:xfrm>
          <a:prstGeom prst="bentConnector3">
            <a:avLst>
              <a:gd name="adj1" fmla="val 65674"/>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a:off x="4519448" y="4099034"/>
            <a:ext cx="7104993" cy="767256"/>
          </a:xfrm>
          <a:prstGeom prst="bentConnector3">
            <a:avLst>
              <a:gd name="adj1" fmla="val 104882"/>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9"/>
          <p:cNvCxnSpPr/>
          <p:nvPr/>
        </p:nvCxnSpPr>
        <p:spPr>
          <a:xfrm>
            <a:off x="4508938" y="4855779"/>
            <a:ext cx="3804745" cy="1376855"/>
          </a:xfrm>
          <a:prstGeom prst="bentConnector3">
            <a:avLst>
              <a:gd name="adj1" fmla="val 53039"/>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9"/>
          <p:cNvCxnSpPr/>
          <p:nvPr/>
        </p:nvCxnSpPr>
        <p:spPr>
          <a:xfrm>
            <a:off x="4750676" y="5402317"/>
            <a:ext cx="6933324" cy="846083"/>
          </a:xfrm>
          <a:prstGeom prst="bentConnector3">
            <a:avLst>
              <a:gd name="adj1" fmla="val 104270"/>
            </a:avLst>
          </a:prstGeom>
          <a:ln w="28575">
            <a:solidFill>
              <a:schemeClr val="accent4">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left)">
                                      <p:cBhvr>
                                        <p:cTn id="33" dur="500"/>
                                        <p:tgtEl>
                                          <p:spTgt spid="8">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50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500"/>
                                        <p:tgtEl>
                                          <p:spTgt spid="8">
                                            <p:txEl>
                                              <p:pRg st="7" end="7"/>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wipe(left)">
                                      <p:cBhvr>
                                        <p:cTn id="46" dur="500"/>
                                        <p:tgtEl>
                                          <p:spTgt spid="8">
                                            <p:txEl>
                                              <p:pRg st="9" end="9"/>
                                            </p:txEl>
                                          </p:spTgt>
                                        </p:tgtEl>
                                      </p:cBhvr>
                                    </p:animEffect>
                                  </p:childTnLst>
                                </p:cTn>
                              </p:par>
                            </p:childTnLst>
                          </p:cTn>
                        </p:par>
                        <p:par>
                          <p:cTn id="47" fill="hold">
                            <p:stCondLst>
                              <p:cond delay="500"/>
                            </p:stCondLst>
                            <p:childTnLst>
                              <p:par>
                                <p:cTn id="48" presetID="22" presetClass="entr" presetSubtype="8" fill="hold" nodeType="afterEffect">
                                  <p:stCondLst>
                                    <p:cond delay="500"/>
                                  </p:stCondLst>
                                  <p:childTnLst>
                                    <p:set>
                                      <p:cBhvr>
                                        <p:cTn id="49" dur="1" fill="hold">
                                          <p:stCondLst>
                                            <p:cond delay="0"/>
                                          </p:stCondLst>
                                        </p:cTn>
                                        <p:tgtEl>
                                          <p:spTgt spid="8">
                                            <p:txEl>
                                              <p:pRg st="10" end="10"/>
                                            </p:txEl>
                                          </p:spTgt>
                                        </p:tgtEl>
                                        <p:attrNameLst>
                                          <p:attrName>style.visibility</p:attrName>
                                        </p:attrNameLst>
                                      </p:cBhvr>
                                      <p:to>
                                        <p:strVal val="visible"/>
                                      </p:to>
                                    </p:set>
                                    <p:animEffect transition="in" filter="wipe(left)">
                                      <p:cBhvr>
                                        <p:cTn id="50" dur="500"/>
                                        <p:tgtEl>
                                          <p:spTgt spid="8">
                                            <p:txEl>
                                              <p:pRg st="10" end="10"/>
                                            </p:txEl>
                                          </p:spTgt>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xEl>
                                              <p:pRg st="12" end="12"/>
                                            </p:txEl>
                                          </p:spTgt>
                                        </p:tgtEl>
                                        <p:attrNameLst>
                                          <p:attrName>style.visibility</p:attrName>
                                        </p:attrNameLst>
                                      </p:cBhvr>
                                      <p:to>
                                        <p:strVal val="visible"/>
                                      </p:to>
                                    </p:set>
                                    <p:animEffect transition="in" filter="wipe(left)">
                                      <p:cBhvr>
                                        <p:cTn id="59" dur="500"/>
                                        <p:tgtEl>
                                          <p:spTgt spid="8">
                                            <p:txEl>
                                              <p:pRg st="12" end="12"/>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
                                            <p:txEl>
                                              <p:pRg st="14" end="14"/>
                                            </p:txEl>
                                          </p:spTgt>
                                        </p:tgtEl>
                                        <p:attrNameLst>
                                          <p:attrName>style.visibility</p:attrName>
                                        </p:attrNameLst>
                                      </p:cBhvr>
                                      <p:to>
                                        <p:strVal val="visible"/>
                                      </p:to>
                                    </p:set>
                                    <p:animEffect transition="in" filter="wipe(left)">
                                      <p:cBhvr>
                                        <p:cTn id="68" dur="500"/>
                                        <p:tgtEl>
                                          <p:spTgt spid="8">
                                            <p:txEl>
                                              <p:pRg st="14" end="14"/>
                                            </p:txEl>
                                          </p:spTgt>
                                        </p:tgtEl>
                                      </p:cBhvr>
                                    </p:animEffect>
                                  </p:childTnLst>
                                </p:cTn>
                              </p:par>
                            </p:childTnLst>
                          </p:cTn>
                        </p:par>
                        <p:par>
                          <p:cTn id="69" fill="hold">
                            <p:stCondLst>
                              <p:cond delay="500"/>
                            </p:stCondLst>
                            <p:childTnLst>
                              <p:par>
                                <p:cTn id="70" presetID="22" presetClass="entr" presetSubtype="8" fill="hold" nodeType="afterEffect">
                                  <p:stCondLst>
                                    <p:cond delay="50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249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Outputs</a:t>
            </a:r>
            <a:endParaRPr lang="en-US" dirty="0"/>
          </a:p>
        </p:txBody>
      </p:sp>
      <p:sp>
        <p:nvSpPr>
          <p:cNvPr id="7" name="Text Placeholder 6"/>
          <p:cNvSpPr>
            <a:spLocks noGrp="1"/>
          </p:cNvSpPr>
          <p:nvPr>
            <p:ph type="body" sz="half" idx="2"/>
          </p:nvPr>
        </p:nvSpPr>
        <p:spPr>
          <a:xfrm>
            <a:off x="839788" y="2057400"/>
            <a:ext cx="2964957" cy="3811588"/>
          </a:xfrm>
        </p:spPr>
        <p:txBody>
          <a:bodyPr>
            <a:normAutofit/>
          </a:bodyPr>
          <a:lstStyle/>
          <a:p>
            <a:pPr marL="228600" indent="-228600">
              <a:buFont typeface="Wingdings" pitchFamily="2" charset="2"/>
              <a:buChar char="§"/>
            </a:pPr>
            <a:r>
              <a:rPr lang="en-US" sz="2000" dirty="0" smtClean="0">
                <a:latin typeface="Arial" pitchFamily="34" charset="0"/>
                <a:cs typeface="Arial" pitchFamily="34" charset="0"/>
              </a:rPr>
              <a:t>View summary of changes in walk trip-making</a:t>
            </a:r>
          </a:p>
          <a:p>
            <a:pPr marL="228600" indent="-228600">
              <a:buFont typeface="Wingdings" pitchFamily="2" charset="2"/>
              <a:buChar char="§"/>
            </a:pPr>
            <a:r>
              <a:rPr lang="en-US" sz="2000" dirty="0" smtClean="0">
                <a:latin typeface="Arial" pitchFamily="34" charset="0"/>
                <a:cs typeface="Arial" pitchFamily="34" charset="0"/>
              </a:rPr>
              <a:t>Update TAZ trip table based on distribution of walk trips</a:t>
            </a:r>
          </a:p>
          <a:p>
            <a:pPr marL="228600" indent="-228600">
              <a:buFont typeface="Wingdings" pitchFamily="2" charset="2"/>
              <a:buChar char="§"/>
            </a:pPr>
            <a:r>
              <a:rPr lang="en-US" sz="2000" dirty="0" smtClean="0">
                <a:latin typeface="Arial" pitchFamily="34" charset="0"/>
                <a:cs typeface="Arial" pitchFamily="34" charset="0"/>
              </a:rPr>
              <a:t>Export outputs for mapping, visualization, or additional analysis</a:t>
            </a:r>
          </a:p>
          <a:p>
            <a:pPr>
              <a:buFont typeface="Wingdings" pitchFamily="2" charset="2"/>
              <a:buChar char="§"/>
            </a:pPr>
            <a:endParaRPr lang="en-US" sz="2000" dirty="0"/>
          </a:p>
        </p:txBody>
      </p:sp>
      <p:pic>
        <p:nvPicPr>
          <p:cNvPr id="4" name="Picture 2"/>
          <p:cNvPicPr>
            <a:picLocks noChangeAspect="1" noChangeArrowheads="1"/>
          </p:cNvPicPr>
          <p:nvPr/>
        </p:nvPicPr>
        <p:blipFill>
          <a:blip r:embed="rId3" cstate="print"/>
          <a:srcRect l="50952" t="18286" r="2857" b="4000"/>
          <a:stretch>
            <a:fillRect/>
          </a:stretch>
        </p:blipFill>
        <p:spPr bwMode="auto">
          <a:xfrm>
            <a:off x="5791200" y="685801"/>
            <a:ext cx="10566400" cy="4166647"/>
          </a:xfrm>
          <a:prstGeom prst="rect">
            <a:avLst/>
          </a:prstGeom>
          <a:noFill/>
          <a:ln w="9525">
            <a:solidFill>
              <a:schemeClr val="tx1"/>
            </a:solidFill>
            <a:miter lim="800000"/>
            <a:headEnd/>
            <a:tailEnd/>
          </a:ln>
          <a:effectLst>
            <a:outerShdw blurRad="50800" dist="38100" dir="13500000" algn="br" rotWithShape="0">
              <a:prstClr val="black">
                <a:alpha val="40000"/>
              </a:prstClr>
            </a:outerShdw>
          </a:effectLst>
          <a:scene3d>
            <a:camera prst="orthographicFront">
              <a:rot lat="0" lon="0" rev="21299999"/>
            </a:camera>
            <a:lightRig rig="threePt" dir="t"/>
          </a:scene3d>
        </p:spPr>
      </p:pic>
      <p:pic>
        <p:nvPicPr>
          <p:cNvPr id="5" name="Picture 4"/>
          <p:cNvPicPr/>
          <p:nvPr/>
        </p:nvPicPr>
        <p:blipFill>
          <a:blip r:embed="rId4" cstate="print"/>
          <a:srcRect l="51008" t="22997" r="18044" b="5400"/>
          <a:stretch>
            <a:fillRect/>
          </a:stretch>
        </p:blipFill>
        <p:spPr bwMode="auto">
          <a:xfrm>
            <a:off x="4064001" y="2217772"/>
            <a:ext cx="8828103" cy="4792628"/>
          </a:xfrm>
          <a:prstGeom prst="rect">
            <a:avLst/>
          </a:prstGeom>
          <a:solidFill>
            <a:srgbClr val="FFFFFF">
              <a:shade val="85000"/>
            </a:srgbClr>
          </a:solidFill>
          <a:ln w="190500" cap="sq">
            <a:noFill/>
            <a:miter lim="800000"/>
          </a:ln>
          <a:effectLst>
            <a:outerShdw blurRad="50800" dist="38100" dir="13500000" algn="br" rotWithShape="0">
              <a:prstClr val="black">
                <a:alpha val="40000"/>
              </a:prstClr>
            </a:outerShdw>
          </a:effectLst>
          <a:scene3d>
            <a:camera prst="orthographicFront">
              <a:rot lat="0" lon="0" rev="20999999"/>
            </a:camera>
            <a:lightRig rig="twoPt" dir="t">
              <a:rot lat="0" lon="0" rev="7200000"/>
            </a:lightRig>
          </a:scene3d>
          <a:sp3d contourW="12700">
            <a:bevelT w="25400" h="19050"/>
            <a:contourClr>
              <a:srgbClr val="969696"/>
            </a:contourClr>
          </a:sp3d>
        </p:spPr>
      </p:pic>
      <p:sp>
        <p:nvSpPr>
          <p:cNvPr id="8" name="Title 1"/>
          <p:cNvSpPr txBox="1">
            <a:spLocks/>
          </p:cNvSpPr>
          <p:nvPr/>
        </p:nvSpPr>
        <p:spPr>
          <a:xfrm>
            <a:off x="439994" y="222026"/>
            <a:ext cx="10515600" cy="668267"/>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WALC</a:t>
            </a:r>
            <a:r>
              <a:rPr kumimoji="0" lang="en-US" sz="3200" b="0" i="0" u="none" strike="noStrike" kern="1200" cap="none" spc="0" normalizeH="0" noProof="0" dirty="0" smtClean="0">
                <a:ln>
                  <a:noFill/>
                </a:ln>
                <a:solidFill>
                  <a:schemeClr val="bg1"/>
                </a:solidFill>
                <a:effectLst/>
                <a:uLnTx/>
                <a:uFillTx/>
                <a:latin typeface="Arial" panose="020B0604020202020204" pitchFamily="34" charset="0"/>
                <a:ea typeface="+mj-ea"/>
                <a:cs typeface="Arial" panose="020B0604020202020204" pitchFamily="34" charset="0"/>
              </a:rPr>
              <a:t> TRIPS XL</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82735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03400" y="7599499"/>
            <a:ext cx="812800" cy="381000"/>
          </a:xfrm>
          <a:prstGeom prst="rect">
            <a:avLst/>
          </a:prstGeom>
          <a:noFill/>
        </p:spPr>
        <p:txBody>
          <a:bodyPr wrap="square" rtlCol="0" anchor="ctr" anchorCtr="0">
            <a:spAutoFit/>
          </a:bodyPr>
          <a:lstStyle/>
          <a:p>
            <a:r>
              <a:rPr lang="en-US" b="1" dirty="0" smtClean="0">
                <a:solidFill>
                  <a:schemeClr val="bg1"/>
                </a:solidFill>
                <a:latin typeface="Kalinga" panose="020B0502040204020203" pitchFamily="34" charset="0"/>
                <a:cs typeface="Kalinga" panose="020B0502040204020203" pitchFamily="34" charset="0"/>
              </a:rPr>
              <a:t>1</a:t>
            </a:r>
            <a:endParaRPr lang="en-US" b="1" dirty="0">
              <a:solidFill>
                <a:schemeClr val="bg1"/>
              </a:solidFill>
              <a:latin typeface="Kalinga" panose="020B0502040204020203" pitchFamily="34" charset="0"/>
              <a:cs typeface="Kalinga" panose="020B0502040204020203" pitchFamily="34" charset="0"/>
            </a:endParaRPr>
          </a:p>
        </p:txBody>
      </p:sp>
      <p:cxnSp>
        <p:nvCxnSpPr>
          <p:cNvPr id="29" name="Straight Connector 28"/>
          <p:cNvCxnSpPr/>
          <p:nvPr/>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p:txBody>
          <a:bodyPr anchor="t">
            <a:normAutofit/>
          </a:bodyPr>
          <a:lstStyle/>
          <a:p>
            <a:pPr algn="l"/>
            <a:r>
              <a:rPr lang="en-US" sz="2400" dirty="0" smtClean="0">
                <a:solidFill>
                  <a:srgbClr val="3F4E56"/>
                </a:solidFill>
                <a:latin typeface="Arial" panose="020B0604020202020204" pitchFamily="34" charset="0"/>
                <a:cs typeface="Arial" panose="020B0604020202020204" pitchFamily="34" charset="0"/>
              </a:rPr>
              <a:t>EXAMPLE APPLICATION</a:t>
            </a:r>
            <a:endParaRPr lang="en-US" sz="2400" dirty="0">
              <a:solidFill>
                <a:srgbClr val="3F4E56"/>
              </a:solidFill>
              <a:latin typeface="Arial" panose="020B0604020202020204" pitchFamily="34" charset="0"/>
              <a:cs typeface="Arial" panose="020B0604020202020204" pitchFamily="34" charset="0"/>
            </a:endParaRPr>
          </a:p>
        </p:txBody>
      </p:sp>
      <p:sp>
        <p:nvSpPr>
          <p:cNvPr id="7" name="Round Single Corner Rectangle 6"/>
          <p:cNvSpPr/>
          <p:nvPr/>
        </p:nvSpPr>
        <p:spPr>
          <a:xfrm>
            <a:off x="1212850" y="1335314"/>
            <a:ext cx="1112157" cy="533158"/>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392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12192000" cy="9564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38" y="6254496"/>
            <a:ext cx="3347453" cy="621792"/>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EXAMPLE APPLICATION</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SHIRLINGTON EXAMPLE (HYPOTHETICAL)</a:t>
            </a:r>
            <a:endParaRPr lang="en-US" sz="24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849217" y="1512464"/>
            <a:ext cx="7438440" cy="2431435"/>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Mixed use center</a:t>
            </a: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Not a TOD but well-served by multiple bus routes</a:t>
            </a: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2000" dirty="0" smtClean="0">
                <a:solidFill>
                  <a:srgbClr val="3F4E56"/>
                </a:solidFill>
                <a:latin typeface="Arial" panose="020B0604020202020204" pitchFamily="34" charset="0"/>
                <a:cs typeface="Arial" panose="020B0604020202020204" pitchFamily="34" charset="0"/>
              </a:rPr>
              <a:t>Less than optimal walking connections between center and surrounding neighborhoods</a:t>
            </a:r>
            <a:endParaRPr lang="en-US" sz="2000" dirty="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600" dirty="0" smtClean="0">
              <a:solidFill>
                <a:srgbClr val="3F4E56"/>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600" dirty="0" smtClean="0">
              <a:solidFill>
                <a:srgbClr val="3F4E56"/>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29</a:t>
            </a:fld>
            <a:endParaRPr lang="en-US"/>
          </a:p>
        </p:txBody>
      </p:sp>
      <p:pic>
        <p:nvPicPr>
          <p:cNvPr id="8" name="Picture 7"/>
          <p:cNvPicPr>
            <a:picLocks noChangeAspect="1"/>
          </p:cNvPicPr>
          <p:nvPr/>
        </p:nvPicPr>
        <p:blipFill rotWithShape="1">
          <a:blip r:embed="rId3" cstate="print"/>
          <a:srcRect l="16738" r="9415" b="6675"/>
          <a:stretch/>
        </p:blipFill>
        <p:spPr>
          <a:xfrm>
            <a:off x="7593847" y="2837723"/>
            <a:ext cx="4556113" cy="3342348"/>
          </a:xfrm>
          <a:prstGeom prst="rect">
            <a:avLst/>
          </a:prstGeom>
          <a:ln w="28575">
            <a:solidFill>
              <a:schemeClr val="accent6"/>
            </a:solidFill>
          </a:ln>
        </p:spPr>
      </p:pic>
      <p:sp>
        <p:nvSpPr>
          <p:cNvPr id="9" name="TextBox 8"/>
          <p:cNvSpPr txBox="1"/>
          <p:nvPr/>
        </p:nvSpPr>
        <p:spPr>
          <a:xfrm>
            <a:off x="7593344" y="5935183"/>
            <a:ext cx="787395" cy="246221"/>
          </a:xfrm>
          <a:prstGeom prst="rect">
            <a:avLst/>
          </a:prstGeom>
          <a:solidFill>
            <a:schemeClr val="accent6"/>
          </a:solidFill>
        </p:spPr>
        <p:txBody>
          <a:bodyPr wrap="none" rtlCol="0">
            <a:spAutoFit/>
          </a:bodyPr>
          <a:lstStyle/>
          <a:p>
            <a:r>
              <a:rPr lang="en-US" sz="1000" dirty="0" err="1" smtClean="0">
                <a:solidFill>
                  <a:schemeClr val="bg1"/>
                </a:solidFill>
                <a:latin typeface="Arial" pitchFamily="34" charset="0"/>
                <a:cs typeface="Arial" pitchFamily="34" charset="0"/>
              </a:rPr>
              <a:t>Shirlington</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43738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9994" y="1188614"/>
            <a:ext cx="6962965" cy="4339650"/>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800" dirty="0" smtClean="0"/>
              <a:t>Important planning questions unanswered</a:t>
            </a:r>
            <a:r>
              <a:rPr lang="en-US" sz="2800" dirty="0"/>
              <a:t>:</a:t>
            </a:r>
            <a:endParaRPr lang="en-US" sz="2800" dirty="0" smtClean="0"/>
          </a:p>
          <a:p>
            <a:pPr marL="800100" lvl="1" indent="-342900">
              <a:buFont typeface="Arial" panose="020B0604020202020204" pitchFamily="34" charset="0"/>
              <a:buChar char="•"/>
            </a:pPr>
            <a:r>
              <a:rPr lang="en-US" sz="2000" dirty="0" smtClean="0"/>
              <a:t>What </a:t>
            </a:r>
            <a:r>
              <a:rPr lang="en-US" sz="2000" dirty="0"/>
              <a:t>is the potential for walking and biking?</a:t>
            </a:r>
          </a:p>
          <a:p>
            <a:pPr marL="800100" lvl="1" indent="-342900">
              <a:buFont typeface="Arial" panose="020B0604020202020204" pitchFamily="34" charset="0"/>
              <a:buChar char="•"/>
            </a:pPr>
            <a:r>
              <a:rPr lang="en-US" sz="2000" dirty="0"/>
              <a:t>What is the relationship with land use/built environment?</a:t>
            </a:r>
          </a:p>
          <a:p>
            <a:pPr marL="800100" lvl="1" indent="-342900">
              <a:buFont typeface="Arial" panose="020B0604020202020204" pitchFamily="34" charset="0"/>
              <a:buChar char="•"/>
            </a:pPr>
            <a:r>
              <a:rPr lang="en-US" sz="2000" dirty="0"/>
              <a:t>How important are facilities? </a:t>
            </a:r>
            <a:endParaRPr lang="en-US" sz="2000" dirty="0" smtClean="0"/>
          </a:p>
          <a:p>
            <a:pPr marL="800100" lvl="1" indent="-342900">
              <a:buFont typeface="Arial" panose="020B0604020202020204" pitchFamily="34" charset="0"/>
              <a:buChar char="•"/>
            </a:pPr>
            <a:r>
              <a:rPr lang="en-US" sz="2000" dirty="0" smtClean="0"/>
              <a:t>How </a:t>
            </a:r>
            <a:r>
              <a:rPr lang="en-US" sz="2000" dirty="0"/>
              <a:t>critical are land use and walkability to transit and TOD?</a:t>
            </a:r>
          </a:p>
          <a:p>
            <a:pPr marL="800100" lvl="1" indent="-342900">
              <a:buFont typeface="Arial" panose="020B0604020202020204" pitchFamily="34" charset="0"/>
              <a:buChar char="•"/>
            </a:pPr>
            <a:r>
              <a:rPr lang="en-US" sz="2000" dirty="0" smtClean="0"/>
              <a:t>What impact on auto </a:t>
            </a:r>
            <a:r>
              <a:rPr lang="en-US" sz="2000" dirty="0"/>
              <a:t>use &amp; VMT</a:t>
            </a:r>
            <a:r>
              <a:rPr lang="en-US" sz="2000" dirty="0" smtClean="0"/>
              <a:t>?</a:t>
            </a:r>
          </a:p>
          <a:p>
            <a:pPr marL="800100" lvl="1" indent="-342900">
              <a:buFont typeface="Arial" panose="020B0604020202020204" pitchFamily="34" charset="0"/>
              <a:buChar char="•"/>
            </a:pPr>
            <a:endParaRPr lang="en-US" sz="2000" dirty="0"/>
          </a:p>
          <a:p>
            <a:pPr marL="285750" indent="-285750">
              <a:spcAft>
                <a:spcPts val="1200"/>
              </a:spcAft>
              <a:buFont typeface="Wingdings" panose="05000000000000000000" pitchFamily="2" charset="2"/>
              <a:buChar char="§"/>
            </a:pPr>
            <a:r>
              <a:rPr lang="en-US" sz="2800" dirty="0"/>
              <a:t>Major gap in existing planning tools</a:t>
            </a:r>
          </a:p>
          <a:p>
            <a:pPr marL="800100" lvl="1" indent="-342900">
              <a:buFont typeface="Arial" panose="020B0604020202020204" pitchFamily="34" charset="0"/>
              <a:buChar char="•"/>
            </a:pPr>
            <a:r>
              <a:rPr lang="en-US" sz="2000" dirty="0" smtClean="0"/>
              <a:t>Regional TAZ-based forecasting models too coarse</a:t>
            </a:r>
            <a:endParaRPr lang="en-US" sz="2000" dirty="0"/>
          </a:p>
          <a:p>
            <a:pPr marL="800100" lvl="1" indent="-342900">
              <a:buFont typeface="Arial" panose="020B0604020202020204" pitchFamily="34" charset="0"/>
              <a:buChar char="•"/>
            </a:pPr>
            <a:r>
              <a:rPr lang="en-US" sz="2000" dirty="0" smtClean="0"/>
              <a:t>Practitioner facility demand models not “choice based” (can’t get at traveler, trip purpose, destination, etc.)</a:t>
            </a:r>
            <a:endParaRPr lang="en-US" sz="2400" dirty="0" smtClean="0">
              <a:solidFill>
                <a:srgbClr val="3F4E56"/>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39200" y="1188614"/>
            <a:ext cx="3352798" cy="2556998"/>
          </a:xfrm>
          <a:prstGeom prst="rect">
            <a:avLst/>
          </a:prstGeom>
        </p:spPr>
      </p:pic>
      <p:sp>
        <p:nvSpPr>
          <p:cNvPr id="23" name="Round Single Corner Rectangle 22"/>
          <p:cNvSpPr/>
          <p:nvPr/>
        </p:nvSpPr>
        <p:spPr>
          <a:xfrm rot="10800000" flipV="1">
            <a:off x="8844545" y="6258942"/>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3"/>
          </p:nvPr>
        </p:nvSpPr>
        <p:spPr/>
        <p:txBody>
          <a:bodyPr/>
          <a:lstStyle/>
          <a:p>
            <a:fld id="{21B1B9F0-A9DD-4798-BB51-36965546B4A4}" type="slidenum">
              <a:rPr lang="en-US" smtClean="0"/>
              <a:t>3</a:t>
            </a:fld>
            <a:endParaRPr lang="en-US"/>
          </a:p>
        </p:txBody>
      </p:sp>
      <p:sp>
        <p:nvSpPr>
          <p:cNvPr id="9" name="Title 4"/>
          <p:cNvSpPr>
            <a:spLocks noGrp="1"/>
          </p:cNvSpPr>
          <p:nvPr>
            <p:ph type="title"/>
          </p:nvPr>
        </p:nvSpPr>
        <p:spPr>
          <a:xfrm>
            <a:off x="439994" y="222026"/>
            <a:ext cx="10515600" cy="668267"/>
          </a:xfrm>
        </p:spPr>
        <p:txBody>
          <a:bodyPr>
            <a:normAutofit/>
          </a:bodyPr>
          <a:lstStyle/>
          <a:p>
            <a:r>
              <a:rPr lang="en-US" dirty="0" smtClean="0"/>
              <a:t>PROJECT PURPOSE</a:t>
            </a:r>
            <a:endParaRPr lang="en-US" dirty="0"/>
          </a:p>
        </p:txBody>
      </p:sp>
      <p:sp>
        <p:nvSpPr>
          <p:cNvPr id="10" name="Content Placeholder 5"/>
          <p:cNvSpPr txBox="1">
            <a:spLocks noGrp="1"/>
          </p:cNvSpPr>
          <p:nvPr>
            <p:ph idx="10"/>
          </p:nvPr>
        </p:nvSpPr>
        <p:spPr>
          <a:xfrm>
            <a:off x="9040761" y="6431722"/>
            <a:ext cx="3023420" cy="286232"/>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INTRODUCTION</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678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cid:image003.jpg@01CE7BCB.A80090F0"/>
          <p:cNvPicPr>
            <a:picLocks noGrp="1"/>
          </p:cNvPicPr>
          <p:nvPr>
            <p:ph idx="1"/>
          </p:nvPr>
        </p:nvPicPr>
        <p:blipFill rotWithShape="1">
          <a:blip r:embed="rId3" r:link="rId4" cstate="print"/>
          <a:srcRect r="1314"/>
          <a:stretch/>
        </p:blipFill>
        <p:spPr bwMode="auto">
          <a:xfrm>
            <a:off x="0" y="950029"/>
            <a:ext cx="8647889" cy="5411357"/>
          </a:xfrm>
          <a:prstGeom prst="rect">
            <a:avLst/>
          </a:prstGeom>
          <a:noFill/>
          <a:ln w="9525">
            <a:noFill/>
            <a:miter lim="800000"/>
            <a:headEnd/>
            <a:tailEnd/>
          </a:ln>
        </p:spPr>
      </p:pic>
      <p:sp>
        <p:nvSpPr>
          <p:cNvPr id="15" name="Rectangle 14"/>
          <p:cNvSpPr/>
          <p:nvPr/>
        </p:nvSpPr>
        <p:spPr>
          <a:xfrm>
            <a:off x="0" y="-1"/>
            <a:ext cx="12192000" cy="9564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38" y="6254496"/>
            <a:ext cx="3347453" cy="621792"/>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EXAMPLE APPLICATION</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SHIRLINGTON EXAMPLE (HYPOTHETICAL)</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30</a:t>
            </a:fld>
            <a:endParaRPr lang="en-US"/>
          </a:p>
        </p:txBody>
      </p:sp>
      <p:sp>
        <p:nvSpPr>
          <p:cNvPr id="9" name="TextBox 8"/>
          <p:cNvSpPr txBox="1"/>
          <p:nvPr/>
        </p:nvSpPr>
        <p:spPr>
          <a:xfrm>
            <a:off x="9091448" y="1597571"/>
            <a:ext cx="2680138" cy="2308324"/>
          </a:xfrm>
          <a:prstGeom prst="rect">
            <a:avLst/>
          </a:prstGeom>
          <a:noFill/>
        </p:spPr>
        <p:txBody>
          <a:bodyPr wrap="square" rtlCol="0">
            <a:spAutoFit/>
          </a:bodyPr>
          <a:lstStyle/>
          <a:p>
            <a:r>
              <a:rPr lang="en-US" dirty="0" smtClean="0">
                <a:solidFill>
                  <a:srgbClr val="41516F"/>
                </a:solidFill>
              </a:rPr>
              <a:t>Estimated pedestrian demand in existing condition</a:t>
            </a:r>
          </a:p>
          <a:p>
            <a:pPr>
              <a:buFont typeface="Wingdings" pitchFamily="2" charset="2"/>
              <a:buChar char="§"/>
            </a:pPr>
            <a:endParaRPr lang="en-US" dirty="0" smtClean="0">
              <a:solidFill>
                <a:srgbClr val="41516F"/>
              </a:solidFill>
            </a:endParaRPr>
          </a:p>
          <a:p>
            <a:pPr marL="231775" indent="-231775">
              <a:buFont typeface="Wingdings" pitchFamily="2" charset="2"/>
              <a:buChar char="§"/>
            </a:pPr>
            <a:r>
              <a:rPr lang="en-US" dirty="0" smtClean="0">
                <a:solidFill>
                  <a:srgbClr val="41516F"/>
                </a:solidFill>
              </a:rPr>
              <a:t>Areas of major trip </a:t>
            </a:r>
            <a:r>
              <a:rPr lang="en-US" b="1" dirty="0" smtClean="0">
                <a:solidFill>
                  <a:srgbClr val="41516F"/>
                </a:solidFill>
              </a:rPr>
              <a:t>production</a:t>
            </a:r>
            <a:r>
              <a:rPr lang="en-US" dirty="0" smtClean="0">
                <a:solidFill>
                  <a:srgbClr val="41516F"/>
                </a:solidFill>
              </a:rPr>
              <a:t> and </a:t>
            </a:r>
            <a:r>
              <a:rPr lang="en-US" b="1" dirty="0" smtClean="0">
                <a:solidFill>
                  <a:srgbClr val="41516F"/>
                </a:solidFill>
              </a:rPr>
              <a:t>attraction</a:t>
            </a:r>
          </a:p>
          <a:p>
            <a:pPr marL="231775" indent="-231775">
              <a:buFont typeface="Wingdings" pitchFamily="2" charset="2"/>
              <a:buChar char="§"/>
            </a:pPr>
            <a:r>
              <a:rPr lang="en-US" dirty="0" smtClean="0">
                <a:solidFill>
                  <a:srgbClr val="41516F"/>
                </a:solidFill>
              </a:rPr>
              <a:t>Limited </a:t>
            </a:r>
            <a:r>
              <a:rPr lang="en-US" b="1" dirty="0" smtClean="0">
                <a:solidFill>
                  <a:srgbClr val="41516F"/>
                </a:solidFill>
              </a:rPr>
              <a:t>connectivity</a:t>
            </a:r>
          </a:p>
        </p:txBody>
      </p:sp>
      <p:cxnSp>
        <p:nvCxnSpPr>
          <p:cNvPr id="11" name="Elbow Connector 10"/>
          <p:cNvCxnSpPr/>
          <p:nvPr/>
        </p:nvCxnSpPr>
        <p:spPr>
          <a:xfrm rot="10800000" flipV="1">
            <a:off x="4540469" y="3163613"/>
            <a:ext cx="4803228" cy="1818289"/>
          </a:xfrm>
          <a:prstGeom prst="bentConnector3">
            <a:avLst>
              <a:gd name="adj1" fmla="val 13239"/>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0800000" flipV="1">
            <a:off x="6737131" y="3436882"/>
            <a:ext cx="2606566" cy="357352"/>
          </a:xfrm>
          <a:prstGeom prst="bentConnector3">
            <a:avLst>
              <a:gd name="adj1" fmla="val 17742"/>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5665076" y="3678618"/>
            <a:ext cx="3478928" cy="336333"/>
          </a:xfrm>
          <a:prstGeom prst="bentConnector3">
            <a:avLst>
              <a:gd name="adj1" fmla="val 4079"/>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par>
                          <p:cTn id="13" fill="hold">
                            <p:stCondLst>
                              <p:cond delay="500"/>
                            </p:stCondLst>
                            <p:childTnLst>
                              <p:par>
                                <p:cTn id="14" presetID="22" presetClass="entr" presetSubtype="2"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2" presetClass="entr" presetSubtype="2"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par>
                          <p:cTn id="26" fill="hold">
                            <p:stCondLst>
                              <p:cond delay="500"/>
                            </p:stCondLst>
                            <p:childTnLst>
                              <p:par>
                                <p:cTn id="27" presetID="22" presetClass="entr" presetSubtype="2" fill="hold" nodeType="after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cid:image003.jpg@01CE7BCB.A80090F0"/>
          <p:cNvPicPr>
            <a:picLocks noGrp="1"/>
          </p:cNvPicPr>
          <p:nvPr>
            <p:ph idx="1"/>
          </p:nvPr>
        </p:nvPicPr>
        <p:blipFill rotWithShape="1">
          <a:blip r:embed="rId3" r:link="rId4" cstate="print"/>
          <a:srcRect r="1314"/>
          <a:stretch/>
        </p:blipFill>
        <p:spPr bwMode="auto">
          <a:xfrm>
            <a:off x="0" y="950029"/>
            <a:ext cx="8647889" cy="5411357"/>
          </a:xfrm>
          <a:prstGeom prst="rect">
            <a:avLst/>
          </a:prstGeom>
          <a:noFill/>
          <a:ln w="9525">
            <a:noFill/>
            <a:miter lim="800000"/>
            <a:headEnd/>
            <a:tailEnd/>
          </a:ln>
        </p:spPr>
      </p:pic>
      <p:sp>
        <p:nvSpPr>
          <p:cNvPr id="15" name="Rectangle 14"/>
          <p:cNvSpPr/>
          <p:nvPr/>
        </p:nvSpPr>
        <p:spPr>
          <a:xfrm>
            <a:off x="0" y="-1"/>
            <a:ext cx="12192000" cy="9564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38" y="6254496"/>
            <a:ext cx="3347453" cy="621792"/>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EXAMPLE APPLICATION</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SHIRLINGTON EXAMPLE (HYPOTHETICAL)</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31</a:t>
            </a:fld>
            <a:endParaRPr lang="en-US"/>
          </a:p>
        </p:txBody>
      </p:sp>
      <p:sp>
        <p:nvSpPr>
          <p:cNvPr id="9" name="TextBox 8"/>
          <p:cNvSpPr txBox="1"/>
          <p:nvPr/>
        </p:nvSpPr>
        <p:spPr>
          <a:xfrm>
            <a:off x="9091448" y="1597571"/>
            <a:ext cx="2680138" cy="923330"/>
          </a:xfrm>
          <a:prstGeom prst="rect">
            <a:avLst/>
          </a:prstGeom>
          <a:noFill/>
        </p:spPr>
        <p:txBody>
          <a:bodyPr wrap="square" rtlCol="0">
            <a:spAutoFit/>
          </a:bodyPr>
          <a:lstStyle/>
          <a:p>
            <a:pPr marL="231775" indent="-231775">
              <a:buFont typeface="Wingdings" pitchFamily="2" charset="2"/>
              <a:buChar char="§"/>
            </a:pPr>
            <a:r>
              <a:rPr lang="en-US" dirty="0" smtClean="0">
                <a:solidFill>
                  <a:srgbClr val="41516F"/>
                </a:solidFill>
              </a:rPr>
              <a:t>Modeled new connections</a:t>
            </a:r>
          </a:p>
          <a:p>
            <a:endParaRPr lang="en-US" dirty="0" smtClean="0">
              <a:solidFill>
                <a:srgbClr val="41516F"/>
              </a:solidFill>
            </a:endParaRPr>
          </a:p>
        </p:txBody>
      </p:sp>
      <p:sp>
        <p:nvSpPr>
          <p:cNvPr id="14" name="Left-Right Arrow 13"/>
          <p:cNvSpPr/>
          <p:nvPr/>
        </p:nvSpPr>
        <p:spPr>
          <a:xfrm>
            <a:off x="5339255" y="3752193"/>
            <a:ext cx="767255" cy="262759"/>
          </a:xfrm>
          <a:prstGeom prst="leftRightArrow">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81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cid:image008.jpg@01CE7BCB.A80090F0"/>
          <p:cNvPicPr>
            <a:picLocks/>
          </p:cNvPicPr>
          <p:nvPr/>
        </p:nvPicPr>
        <p:blipFill rotWithShape="1">
          <a:blip r:embed="rId3" r:link="rId4" cstate="print"/>
          <a:srcRect r="1298" b="1169"/>
          <a:stretch/>
        </p:blipFill>
        <p:spPr bwMode="auto">
          <a:xfrm>
            <a:off x="0" y="936444"/>
            <a:ext cx="8681545" cy="5422315"/>
          </a:xfrm>
          <a:prstGeom prst="rect">
            <a:avLst/>
          </a:prstGeom>
          <a:noFill/>
          <a:ln>
            <a:noFill/>
          </a:ln>
        </p:spPr>
      </p:pic>
      <p:sp>
        <p:nvSpPr>
          <p:cNvPr id="15" name="Rectangle 14"/>
          <p:cNvSpPr/>
          <p:nvPr/>
        </p:nvSpPr>
        <p:spPr>
          <a:xfrm>
            <a:off x="0" y="-1"/>
            <a:ext cx="12192000" cy="9564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rot="10800000" flipV="1">
            <a:off x="8844538" y="6254496"/>
            <a:ext cx="3347453" cy="621792"/>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EXAMPLE APPLICATION</a:t>
            </a:r>
            <a:endParaRPr lang="en-US" sz="1400"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SHIRLINGTON EXAMPLE (HYPOTHETICAL)</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32</a:t>
            </a:fld>
            <a:endParaRPr lang="en-US"/>
          </a:p>
        </p:txBody>
      </p:sp>
      <p:sp>
        <p:nvSpPr>
          <p:cNvPr id="9" name="TextBox 8"/>
          <p:cNvSpPr txBox="1"/>
          <p:nvPr/>
        </p:nvSpPr>
        <p:spPr>
          <a:xfrm>
            <a:off x="9091448" y="1597571"/>
            <a:ext cx="2680138" cy="1200329"/>
          </a:xfrm>
          <a:prstGeom prst="rect">
            <a:avLst/>
          </a:prstGeom>
          <a:noFill/>
        </p:spPr>
        <p:txBody>
          <a:bodyPr wrap="square" rtlCol="0">
            <a:spAutoFit/>
          </a:bodyPr>
          <a:lstStyle/>
          <a:p>
            <a:pPr marL="231775" indent="-231775">
              <a:buFont typeface="Wingdings" pitchFamily="2" charset="2"/>
              <a:buChar char="§"/>
            </a:pPr>
            <a:r>
              <a:rPr lang="en-US" dirty="0" smtClean="0">
                <a:solidFill>
                  <a:srgbClr val="41516F"/>
                </a:solidFill>
              </a:rPr>
              <a:t>New connections engender increased pedestrian activity</a:t>
            </a:r>
          </a:p>
          <a:p>
            <a:endParaRPr lang="en-US" dirty="0" smtClean="0">
              <a:solidFill>
                <a:srgbClr val="41516F"/>
              </a:solidFill>
            </a:endParaRPr>
          </a:p>
        </p:txBody>
      </p:sp>
    </p:spTree>
    <p:extLst>
      <p:ext uri="{BB962C8B-B14F-4D97-AF65-F5344CB8AC3E}">
        <p14:creationId xmlns:p14="http://schemas.microsoft.com/office/powerpoint/2010/main" val="2793181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8842565" y="914399"/>
            <a:ext cx="3349433" cy="5943597"/>
          </a:xfrm>
          <a:prstGeom prst="rect">
            <a:avLst/>
          </a:prstGeom>
          <a:solidFill>
            <a:srgbClr val="BFB5B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266700" y="1460646"/>
            <a:ext cx="7597877" cy="4351338"/>
          </a:xfrm>
        </p:spPr>
        <p:txBody>
          <a:bodyPr>
            <a:normAutofit/>
          </a:bodyPr>
          <a:lstStyle/>
          <a:p>
            <a:pPr marL="0" indent="0">
              <a:buNone/>
            </a:pPr>
            <a:r>
              <a:rPr lang="en-US" sz="2400" dirty="0" smtClean="0"/>
              <a:t>Providing planning and policy support to a state DOT</a:t>
            </a:r>
          </a:p>
          <a:p>
            <a:pPr lvl="1"/>
            <a:endParaRPr lang="en-US" sz="2400" dirty="0"/>
          </a:p>
          <a:p>
            <a:pPr lvl="1"/>
            <a:r>
              <a:rPr lang="en-US" sz="2000" dirty="0" smtClean="0"/>
              <a:t>Existing </a:t>
            </a:r>
            <a:r>
              <a:rPr lang="en-US" sz="2000" dirty="0"/>
              <a:t>tools lack sensitivity for multimodal planning and programming needs </a:t>
            </a:r>
            <a:endParaRPr lang="en-US" sz="2000" dirty="0" smtClean="0"/>
          </a:p>
          <a:p>
            <a:pPr lvl="1"/>
            <a:r>
              <a:rPr lang="en-US" sz="2000" dirty="0" smtClean="0"/>
              <a:t>Important to </a:t>
            </a:r>
            <a:r>
              <a:rPr lang="en-US" sz="2000" dirty="0" smtClean="0"/>
              <a:t>know </a:t>
            </a:r>
            <a:r>
              <a:rPr lang="en-US" sz="2000" dirty="0" smtClean="0"/>
              <a:t>about land </a:t>
            </a:r>
            <a:r>
              <a:rPr lang="en-US" sz="2000" dirty="0"/>
              <a:t>use, transit, </a:t>
            </a:r>
            <a:r>
              <a:rPr lang="en-US" sz="2000" dirty="0" smtClean="0"/>
              <a:t>walk/bike</a:t>
            </a:r>
            <a:endParaRPr lang="en-US" sz="2000" dirty="0"/>
          </a:p>
          <a:p>
            <a:pPr lvl="1"/>
            <a:r>
              <a:rPr lang="en-US" sz="2000" dirty="0" smtClean="0"/>
              <a:t>See </a:t>
            </a:r>
            <a:r>
              <a:rPr lang="en-US" sz="2000" dirty="0"/>
              <a:t>potential in NCHRP 8-78 Accessibility Model</a:t>
            </a:r>
          </a:p>
          <a:p>
            <a:pPr lvl="1"/>
            <a:r>
              <a:rPr lang="en-US" sz="2000" dirty="0"/>
              <a:t>Recommend pilot </a:t>
            </a:r>
            <a:r>
              <a:rPr lang="en-US" sz="2000" dirty="0" smtClean="0"/>
              <a:t>application </a:t>
            </a:r>
            <a:r>
              <a:rPr lang="en-US" sz="2000" dirty="0"/>
              <a:t>in major corridor</a:t>
            </a:r>
          </a:p>
          <a:p>
            <a:endParaRPr lang="en-US" sz="2000" dirty="0"/>
          </a:p>
        </p:txBody>
      </p:sp>
      <p:sp>
        <p:nvSpPr>
          <p:cNvPr id="3" name="Title 2"/>
          <p:cNvSpPr>
            <a:spLocks noGrp="1"/>
          </p:cNvSpPr>
          <p:nvPr>
            <p:ph type="title"/>
          </p:nvPr>
        </p:nvSpPr>
        <p:spPr/>
        <p:txBody>
          <a:bodyPr>
            <a:normAutofit fontScale="90000"/>
          </a:bodyPr>
          <a:lstStyle/>
          <a:p>
            <a:r>
              <a:rPr lang="en-US" dirty="0" smtClean="0"/>
              <a:t>MARYLAND DEPARTMENT OF TRANSPORTATION: ANALYTIC SUPPORT TOOL</a:t>
            </a:r>
            <a:endParaRPr lang="en-US" dirty="0"/>
          </a:p>
        </p:txBody>
      </p:sp>
      <p:sp>
        <p:nvSpPr>
          <p:cNvPr id="5" name="Slide Number Placeholder 4"/>
          <p:cNvSpPr>
            <a:spLocks noGrp="1"/>
          </p:cNvSpPr>
          <p:nvPr>
            <p:ph type="sldNum" sz="quarter" idx="13"/>
          </p:nvPr>
        </p:nvSpPr>
        <p:spPr/>
        <p:txBody>
          <a:bodyPr/>
          <a:lstStyle/>
          <a:p>
            <a:fld id="{21B1B9F0-A9DD-4798-BB51-36965546B4A4}" type="slidenum">
              <a:rPr lang="en-US" smtClean="0"/>
              <a:t>33</a:t>
            </a:fld>
            <a:endParaRPr lang="en-US"/>
          </a:p>
        </p:txBody>
      </p:sp>
      <p:pic>
        <p:nvPicPr>
          <p:cNvPr id="8" name="Picture 7"/>
          <p:cNvPicPr>
            <a:picLocks noChangeAspect="1"/>
          </p:cNvPicPr>
          <p:nvPr/>
        </p:nvPicPr>
        <p:blipFill>
          <a:blip r:embed="rId3"/>
          <a:stretch>
            <a:fillRect/>
          </a:stretch>
        </p:blipFill>
        <p:spPr>
          <a:xfrm>
            <a:off x="9142098" y="2106315"/>
            <a:ext cx="2847133" cy="711783"/>
          </a:xfrm>
          <a:prstGeom prst="rect">
            <a:avLst/>
          </a:prstGeom>
        </p:spPr>
      </p:pic>
      <p:sp>
        <p:nvSpPr>
          <p:cNvPr id="9" name="Content Placeholder 3"/>
          <p:cNvSpPr>
            <a:spLocks noGrp="1"/>
          </p:cNvSpPr>
          <p:nvPr>
            <p:ph idx="10"/>
          </p:nvPr>
        </p:nvSpPr>
        <p:spPr>
          <a:xfrm>
            <a:off x="9040761" y="6394915"/>
            <a:ext cx="3023420" cy="359846"/>
          </a:xfrm>
        </p:spPr>
        <p:txBody>
          <a:bodyPr/>
          <a:lstStyle/>
          <a:p>
            <a:r>
              <a:rPr lang="en-US" dirty="0" smtClean="0"/>
              <a:t>ENHANCEMENTS</a:t>
            </a:r>
            <a:endParaRPr lang="en-US" dirty="0"/>
          </a:p>
        </p:txBody>
      </p:sp>
    </p:spTree>
    <p:extLst>
      <p:ext uri="{BB962C8B-B14F-4D97-AF65-F5344CB8AC3E}">
        <p14:creationId xmlns:p14="http://schemas.microsoft.com/office/powerpoint/2010/main" val="1422406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CALCULATED &amp; MAPPED ACCESSIBILITIES</a:t>
            </a:r>
            <a:endParaRPr lang="en-US" dirty="0"/>
          </a:p>
        </p:txBody>
      </p:sp>
      <p:sp>
        <p:nvSpPr>
          <p:cNvPr id="5" name="Slide Number Placeholder 4"/>
          <p:cNvSpPr>
            <a:spLocks noGrp="1"/>
          </p:cNvSpPr>
          <p:nvPr>
            <p:ph type="sldNum" sz="quarter" idx="13"/>
          </p:nvPr>
        </p:nvSpPr>
        <p:spPr/>
        <p:txBody>
          <a:bodyPr/>
          <a:lstStyle/>
          <a:p>
            <a:fld id="{21B1B9F0-A9DD-4798-BB51-36965546B4A4}" type="slidenum">
              <a:rPr lang="en-US" smtClean="0"/>
              <a:t>34</a:t>
            </a:fld>
            <a:endParaRPr lang="en-US"/>
          </a:p>
        </p:txBody>
      </p:sp>
      <p:pic>
        <p:nvPicPr>
          <p:cNvPr id="7" name="Picture 6" descr="C:\Users\SD2user\AppData\Local\Microsoft\Windows\Temporary Internet Files\Content.Word\mma_auto_hbw.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9098" y="1187734"/>
            <a:ext cx="3905995" cy="5207181"/>
          </a:xfrm>
          <a:prstGeom prst="rect">
            <a:avLst/>
          </a:prstGeom>
          <a:noFill/>
          <a:ln>
            <a:noFill/>
          </a:ln>
        </p:spPr>
      </p:pic>
      <p:pic>
        <p:nvPicPr>
          <p:cNvPr id="8" name="Picture 7" descr="C:\Users\SD2user\Documents\Projects\MDOT STV\Pilot Project\Accessibility calculation related\mma_tran_hbw.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5093" y="1187734"/>
            <a:ext cx="3760711" cy="5175972"/>
          </a:xfrm>
          <a:prstGeom prst="rect">
            <a:avLst/>
          </a:prstGeom>
          <a:noFill/>
          <a:ln>
            <a:noFill/>
          </a:ln>
        </p:spPr>
      </p:pic>
      <p:pic>
        <p:nvPicPr>
          <p:cNvPr id="9" name="Picture 8" descr="C:\Users\SD2user\Documents\Projects\MDOT STV\Pilot Project\Accessibility calculation related\mma_walk_hbw.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9524" y="1196641"/>
            <a:ext cx="3648385" cy="5198274"/>
          </a:xfrm>
          <a:prstGeom prst="rect">
            <a:avLst/>
          </a:prstGeom>
          <a:noFill/>
          <a:ln>
            <a:noFill/>
          </a:ln>
        </p:spPr>
      </p:pic>
      <p:sp>
        <p:nvSpPr>
          <p:cNvPr id="2" name="TextBox 1"/>
          <p:cNvSpPr txBox="1"/>
          <p:nvPr/>
        </p:nvSpPr>
        <p:spPr>
          <a:xfrm>
            <a:off x="1569028" y="890293"/>
            <a:ext cx="1506681" cy="461665"/>
          </a:xfrm>
          <a:prstGeom prst="rect">
            <a:avLst/>
          </a:prstGeom>
          <a:noFill/>
        </p:spPr>
        <p:txBody>
          <a:bodyPr wrap="square" rtlCol="0">
            <a:spAutoFit/>
          </a:bodyPr>
          <a:lstStyle/>
          <a:p>
            <a:pPr algn="ctr"/>
            <a:r>
              <a:rPr lang="en-US" sz="2400" b="1" dirty="0" smtClean="0"/>
              <a:t>Auto</a:t>
            </a:r>
            <a:endParaRPr lang="en-US" sz="2400" b="1" dirty="0"/>
          </a:p>
        </p:txBody>
      </p:sp>
      <p:sp>
        <p:nvSpPr>
          <p:cNvPr id="10" name="TextBox 9"/>
          <p:cNvSpPr txBox="1"/>
          <p:nvPr/>
        </p:nvSpPr>
        <p:spPr>
          <a:xfrm>
            <a:off x="9246945" y="890292"/>
            <a:ext cx="1506681" cy="461665"/>
          </a:xfrm>
          <a:prstGeom prst="rect">
            <a:avLst/>
          </a:prstGeom>
          <a:noFill/>
        </p:spPr>
        <p:txBody>
          <a:bodyPr wrap="square" rtlCol="0">
            <a:spAutoFit/>
          </a:bodyPr>
          <a:lstStyle/>
          <a:p>
            <a:pPr algn="ctr"/>
            <a:r>
              <a:rPr lang="en-US" sz="2400" b="1" dirty="0" smtClean="0"/>
              <a:t>Walk</a:t>
            </a:r>
            <a:endParaRPr lang="en-US" sz="2400" b="1" dirty="0"/>
          </a:p>
        </p:txBody>
      </p:sp>
      <p:sp>
        <p:nvSpPr>
          <p:cNvPr id="11" name="TextBox 10"/>
          <p:cNvSpPr txBox="1"/>
          <p:nvPr/>
        </p:nvSpPr>
        <p:spPr>
          <a:xfrm>
            <a:off x="5486234" y="880918"/>
            <a:ext cx="1506681" cy="461665"/>
          </a:xfrm>
          <a:prstGeom prst="rect">
            <a:avLst/>
          </a:prstGeom>
          <a:noFill/>
        </p:spPr>
        <p:txBody>
          <a:bodyPr wrap="square" rtlCol="0">
            <a:spAutoFit/>
          </a:bodyPr>
          <a:lstStyle/>
          <a:p>
            <a:pPr algn="ctr"/>
            <a:r>
              <a:rPr lang="en-US" sz="2400" b="1" dirty="0" smtClean="0"/>
              <a:t>Transit</a:t>
            </a:r>
            <a:endParaRPr lang="en-US" sz="2400" b="1" dirty="0"/>
          </a:p>
        </p:txBody>
      </p:sp>
      <p:sp>
        <p:nvSpPr>
          <p:cNvPr id="13" name="Content Placeholder 3"/>
          <p:cNvSpPr>
            <a:spLocks noGrp="1"/>
          </p:cNvSpPr>
          <p:nvPr>
            <p:ph idx="10"/>
          </p:nvPr>
        </p:nvSpPr>
        <p:spPr/>
        <p:txBody>
          <a:bodyPr/>
          <a:lstStyle/>
          <a:p>
            <a:pPr algn="ctr"/>
            <a:r>
              <a:rPr lang="en-US" dirty="0" smtClean="0"/>
              <a:t>EXAMPLES</a:t>
            </a:r>
            <a:endParaRPr lang="en-US" dirty="0"/>
          </a:p>
        </p:txBody>
      </p:sp>
    </p:spTree>
    <p:extLst>
      <p:ext uri="{BB962C8B-B14F-4D97-AF65-F5344CB8AC3E}">
        <p14:creationId xmlns:p14="http://schemas.microsoft.com/office/powerpoint/2010/main" val="2345745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REGRESSION MODEL CONVERTS SCORES TO MODE SHARES</a:t>
            </a:r>
            <a:endParaRPr lang="en-US" dirty="0"/>
          </a:p>
        </p:txBody>
      </p:sp>
      <p:sp>
        <p:nvSpPr>
          <p:cNvPr id="5" name="Slide Number Placeholder 4"/>
          <p:cNvSpPr>
            <a:spLocks noGrp="1"/>
          </p:cNvSpPr>
          <p:nvPr>
            <p:ph type="sldNum" sz="quarter" idx="13"/>
          </p:nvPr>
        </p:nvSpPr>
        <p:spPr/>
        <p:txBody>
          <a:bodyPr/>
          <a:lstStyle/>
          <a:p>
            <a:fld id="{21B1B9F0-A9DD-4798-BB51-36965546B4A4}" type="slidenum">
              <a:rPr lang="en-US" smtClean="0"/>
              <a:t>35</a:t>
            </a:fld>
            <a:endParaRPr lang="en-US"/>
          </a:p>
        </p:txBody>
      </p:sp>
      <p:sp>
        <p:nvSpPr>
          <p:cNvPr id="14" name="Flowchart: Alternate Process 13"/>
          <p:cNvSpPr/>
          <p:nvPr/>
        </p:nvSpPr>
        <p:spPr>
          <a:xfrm>
            <a:off x="4998119" y="3022936"/>
            <a:ext cx="1958140" cy="1344529"/>
          </a:xfrm>
          <a:prstGeom prst="flowChartAlternateProces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Mode Choice Model</a:t>
            </a:r>
          </a:p>
        </p:txBody>
      </p:sp>
      <p:sp>
        <p:nvSpPr>
          <p:cNvPr id="15" name="Rectangle 14"/>
          <p:cNvSpPr/>
          <p:nvPr/>
        </p:nvSpPr>
        <p:spPr>
          <a:xfrm>
            <a:off x="2566556" y="2295815"/>
            <a:ext cx="1384818" cy="772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Auto Score</a:t>
            </a:r>
          </a:p>
        </p:txBody>
      </p:sp>
      <p:sp>
        <p:nvSpPr>
          <p:cNvPr id="16" name="Rectangle 15"/>
          <p:cNvSpPr/>
          <p:nvPr/>
        </p:nvSpPr>
        <p:spPr>
          <a:xfrm>
            <a:off x="2566557" y="3310210"/>
            <a:ext cx="1384816" cy="77938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Transit Score</a:t>
            </a:r>
          </a:p>
        </p:txBody>
      </p:sp>
      <p:sp>
        <p:nvSpPr>
          <p:cNvPr id="17" name="Rectangle 16"/>
          <p:cNvSpPr/>
          <p:nvPr/>
        </p:nvSpPr>
        <p:spPr>
          <a:xfrm>
            <a:off x="2566557" y="4376487"/>
            <a:ext cx="1384816" cy="7254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Walk Score</a:t>
            </a:r>
          </a:p>
        </p:txBody>
      </p:sp>
      <p:cxnSp>
        <p:nvCxnSpPr>
          <p:cNvPr id="18" name="Straight Arrow Connector 17"/>
          <p:cNvCxnSpPr>
            <a:stCxn id="15" idx="3"/>
            <a:endCxn id="14" idx="1"/>
          </p:cNvCxnSpPr>
          <p:nvPr/>
        </p:nvCxnSpPr>
        <p:spPr>
          <a:xfrm>
            <a:off x="3951374" y="2681935"/>
            <a:ext cx="1046745" cy="1013266"/>
          </a:xfrm>
          <a:prstGeom prst="bentConnector3">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6" idx="3"/>
            <a:endCxn id="14" idx="1"/>
          </p:cNvCxnSpPr>
          <p:nvPr/>
        </p:nvCxnSpPr>
        <p:spPr>
          <a:xfrm flipV="1">
            <a:off x="3951373" y="3695201"/>
            <a:ext cx="1046746" cy="469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7" idx="3"/>
            <a:endCxn id="14" idx="1"/>
          </p:cNvCxnSpPr>
          <p:nvPr/>
        </p:nvCxnSpPr>
        <p:spPr>
          <a:xfrm flipV="1">
            <a:off x="3951373" y="3695201"/>
            <a:ext cx="1046746" cy="1044011"/>
          </a:xfrm>
          <a:prstGeom prst="bentConnector3">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841843" y="2115053"/>
            <a:ext cx="2978071" cy="1477328"/>
          </a:xfrm>
          <a:prstGeom prst="rect">
            <a:avLst/>
          </a:prstGeom>
          <a:solidFill>
            <a:schemeClr val="accent5">
              <a:lumMod val="20000"/>
              <a:lumOff val="80000"/>
            </a:schemeClr>
          </a:solidFill>
          <a:ln w="28575">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chemeClr val="accent1"/>
                </a:solidFill>
              </a:rPr>
              <a:t>Mode Share for Work Trips:</a:t>
            </a:r>
          </a:p>
          <a:p>
            <a:pPr marL="214313" indent="-214313">
              <a:buFont typeface="Arial" panose="020B0604020202020204" pitchFamily="34" charset="0"/>
              <a:buChar char="•"/>
            </a:pPr>
            <a:r>
              <a:rPr lang="en-US" dirty="0">
                <a:solidFill>
                  <a:schemeClr val="accent1"/>
                </a:solidFill>
              </a:rPr>
              <a:t>Auto</a:t>
            </a:r>
          </a:p>
          <a:p>
            <a:pPr marL="214313" indent="-214313">
              <a:buFont typeface="Arial" panose="020B0604020202020204" pitchFamily="34" charset="0"/>
              <a:buChar char="•"/>
            </a:pPr>
            <a:r>
              <a:rPr lang="en-US" dirty="0">
                <a:solidFill>
                  <a:schemeClr val="accent1"/>
                </a:solidFill>
              </a:rPr>
              <a:t>Transit (drive access)</a:t>
            </a:r>
          </a:p>
          <a:p>
            <a:pPr marL="214313" indent="-214313">
              <a:buFont typeface="Arial" panose="020B0604020202020204" pitchFamily="34" charset="0"/>
              <a:buChar char="•"/>
            </a:pPr>
            <a:r>
              <a:rPr lang="en-US" dirty="0">
                <a:solidFill>
                  <a:schemeClr val="accent1"/>
                </a:solidFill>
              </a:rPr>
              <a:t>Transit (walk access)</a:t>
            </a:r>
          </a:p>
          <a:p>
            <a:pPr marL="214313" indent="-214313">
              <a:buFont typeface="Arial" panose="020B0604020202020204" pitchFamily="34" charset="0"/>
              <a:buChar char="•"/>
            </a:pPr>
            <a:r>
              <a:rPr lang="en-US" dirty="0">
                <a:solidFill>
                  <a:schemeClr val="accent1"/>
                </a:solidFill>
              </a:rPr>
              <a:t>Walk</a:t>
            </a:r>
          </a:p>
        </p:txBody>
      </p:sp>
      <p:sp>
        <p:nvSpPr>
          <p:cNvPr id="22" name="TextBox 21"/>
          <p:cNvSpPr txBox="1"/>
          <p:nvPr/>
        </p:nvSpPr>
        <p:spPr>
          <a:xfrm>
            <a:off x="7852471" y="3693866"/>
            <a:ext cx="2978071" cy="1754326"/>
          </a:xfrm>
          <a:prstGeom prst="rect">
            <a:avLst/>
          </a:prstGeom>
          <a:solidFill>
            <a:schemeClr val="accent4">
              <a:lumMod val="20000"/>
              <a:lumOff val="80000"/>
            </a:schemeClr>
          </a:solid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accent1"/>
                </a:solidFill>
              </a:rPr>
              <a:t>Mode Share for  Non-Work Trips:</a:t>
            </a:r>
          </a:p>
          <a:p>
            <a:pPr marL="214313" indent="-214313">
              <a:buFont typeface="Arial" panose="020B0604020202020204" pitchFamily="34" charset="0"/>
              <a:buChar char="•"/>
            </a:pPr>
            <a:r>
              <a:rPr lang="en-US" dirty="0">
                <a:solidFill>
                  <a:schemeClr val="accent1"/>
                </a:solidFill>
              </a:rPr>
              <a:t>Auto Driver</a:t>
            </a:r>
          </a:p>
          <a:p>
            <a:pPr marL="214313" indent="-214313">
              <a:buFont typeface="Arial" panose="020B0604020202020204" pitchFamily="34" charset="0"/>
              <a:buChar char="•"/>
            </a:pPr>
            <a:r>
              <a:rPr lang="en-US" dirty="0">
                <a:solidFill>
                  <a:schemeClr val="accent1"/>
                </a:solidFill>
              </a:rPr>
              <a:t>Auto Passenger</a:t>
            </a:r>
          </a:p>
          <a:p>
            <a:pPr marL="214313" indent="-214313">
              <a:buFont typeface="Arial" panose="020B0604020202020204" pitchFamily="34" charset="0"/>
              <a:buChar char="•"/>
            </a:pPr>
            <a:r>
              <a:rPr lang="en-US" dirty="0">
                <a:solidFill>
                  <a:schemeClr val="accent1"/>
                </a:solidFill>
              </a:rPr>
              <a:t>Transit </a:t>
            </a:r>
          </a:p>
          <a:p>
            <a:pPr marL="214313" indent="-214313">
              <a:buFont typeface="Arial" panose="020B0604020202020204" pitchFamily="34" charset="0"/>
              <a:buChar char="•"/>
            </a:pPr>
            <a:r>
              <a:rPr lang="en-US" dirty="0">
                <a:solidFill>
                  <a:schemeClr val="accent1"/>
                </a:solidFill>
              </a:rPr>
              <a:t>Walk</a:t>
            </a:r>
          </a:p>
        </p:txBody>
      </p:sp>
      <p:cxnSp>
        <p:nvCxnSpPr>
          <p:cNvPr id="23" name="Straight Arrow Connector 22"/>
          <p:cNvCxnSpPr>
            <a:stCxn id="14" idx="3"/>
            <a:endCxn id="21" idx="1"/>
          </p:cNvCxnSpPr>
          <p:nvPr/>
        </p:nvCxnSpPr>
        <p:spPr>
          <a:xfrm flipV="1">
            <a:off x="6956259" y="2853717"/>
            <a:ext cx="885584" cy="841484"/>
          </a:xfrm>
          <a:prstGeom prst="bentConnector3">
            <a:avLst>
              <a:gd name="adj1" fmla="val 50000"/>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4" idx="3"/>
            <a:endCxn id="22" idx="1"/>
          </p:cNvCxnSpPr>
          <p:nvPr/>
        </p:nvCxnSpPr>
        <p:spPr>
          <a:xfrm>
            <a:off x="6956259" y="3695201"/>
            <a:ext cx="896212" cy="875828"/>
          </a:xfrm>
          <a:prstGeom prst="bentConnector3">
            <a:avLst>
              <a:gd name="adj1" fmla="val 50000"/>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0" name="Content Placeholder 3"/>
          <p:cNvSpPr>
            <a:spLocks noGrp="1"/>
          </p:cNvSpPr>
          <p:nvPr>
            <p:ph idx="10"/>
          </p:nvPr>
        </p:nvSpPr>
        <p:spPr/>
        <p:txBody>
          <a:bodyPr/>
          <a:lstStyle/>
          <a:p>
            <a:pPr algn="ctr"/>
            <a:r>
              <a:rPr lang="en-US" dirty="0" smtClean="0"/>
              <a:t>EXAMPLES</a:t>
            </a:r>
            <a:endParaRPr lang="en-US" dirty="0"/>
          </a:p>
        </p:txBody>
      </p:sp>
    </p:spTree>
    <p:extLst>
      <p:ext uri="{BB962C8B-B14F-4D97-AF65-F5344CB8AC3E}">
        <p14:creationId xmlns:p14="http://schemas.microsoft.com/office/powerpoint/2010/main" val="246648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41929" y="126938"/>
            <a:ext cx="10464616" cy="74295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sz="2700" b="1" dirty="0" smtClean="0"/>
              <a:t>Ability to Use Scores in Any Place to Quantify Relationship Between Land Use, Transportation System and Travel Behavior</a:t>
            </a:r>
            <a:endParaRPr lang="en-US" sz="2700" b="1" dirty="0"/>
          </a:p>
        </p:txBody>
      </p:sp>
      <p:sp>
        <p:nvSpPr>
          <p:cNvPr id="26" name="Slide Number Placeholder 3"/>
          <p:cNvSpPr>
            <a:spLocks noGrp="1"/>
          </p:cNvSpPr>
          <p:nvPr>
            <p:ph type="sldNum" sz="quarter" idx="4294967295"/>
          </p:nvPr>
        </p:nvSpPr>
        <p:spPr>
          <a:xfrm>
            <a:off x="8177645" y="6356350"/>
            <a:ext cx="3176155" cy="365125"/>
          </a:xfrm>
          <a:prstGeom prst="rect">
            <a:avLst/>
          </a:prstGeom>
        </p:spPr>
        <p:txBody>
          <a:bodyPr/>
          <a:lstStyle/>
          <a:p>
            <a:fld id="{5974C399-507F-407C-BE08-1AA4EB8F1E1E}" type="slidenum">
              <a:rPr lang="en-US" smtClean="0">
                <a:solidFill>
                  <a:prstClr val="black">
                    <a:tint val="75000"/>
                  </a:prstClr>
                </a:solidFill>
              </a:rPr>
              <a:pPr/>
              <a:t>36</a:t>
            </a:fld>
            <a:endParaRPr lang="en-US" dirty="0">
              <a:solidFill>
                <a:prstClr val="black">
                  <a:tint val="75000"/>
                </a:prstClr>
              </a:solidFill>
            </a:endParaRPr>
          </a:p>
        </p:txBody>
      </p:sp>
      <p:pic>
        <p:nvPicPr>
          <p:cNvPr id="27" name="Picture 26"/>
          <p:cNvPicPr>
            <a:picLocks noChangeAspect="1"/>
          </p:cNvPicPr>
          <p:nvPr/>
        </p:nvPicPr>
        <p:blipFill rotWithShape="1">
          <a:blip r:embed="rId2" cstate="print"/>
          <a:srcRect b="29697"/>
          <a:stretch/>
        </p:blipFill>
        <p:spPr>
          <a:xfrm>
            <a:off x="3540329" y="1074820"/>
            <a:ext cx="5667409" cy="5076598"/>
          </a:xfrm>
          <a:prstGeom prst="rect">
            <a:avLst/>
          </a:prstGeom>
          <a:ln>
            <a:solidFill>
              <a:schemeClr val="tx1"/>
            </a:solidFill>
          </a:ln>
        </p:spPr>
      </p:pic>
      <p:graphicFrame>
        <p:nvGraphicFramePr>
          <p:cNvPr id="28" name="Chart 27"/>
          <p:cNvGraphicFramePr>
            <a:graphicFrameLocks/>
          </p:cNvGraphicFramePr>
          <p:nvPr>
            <p:extLst>
              <p:ext uri="{D42A27DB-BD31-4B8C-83A1-F6EECF244321}">
                <p14:modId xmlns:p14="http://schemas.microsoft.com/office/powerpoint/2010/main" val="4186260695"/>
              </p:ext>
            </p:extLst>
          </p:nvPr>
        </p:nvGraphicFramePr>
        <p:xfrm>
          <a:off x="1059873" y="4286250"/>
          <a:ext cx="3231573" cy="1865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p14="http://schemas.microsoft.com/office/powerpoint/2010/main" val="4027409956"/>
              </p:ext>
            </p:extLst>
          </p:nvPr>
        </p:nvGraphicFramePr>
        <p:xfrm>
          <a:off x="1039091" y="2660073"/>
          <a:ext cx="3148445" cy="1776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ext uri="{D42A27DB-BD31-4B8C-83A1-F6EECF244321}">
                <p14:modId xmlns:p14="http://schemas.microsoft.com/office/powerpoint/2010/main" val="2101218920"/>
              </p:ext>
            </p:extLst>
          </p:nvPr>
        </p:nvGraphicFramePr>
        <p:xfrm>
          <a:off x="1153391" y="1074820"/>
          <a:ext cx="3004705" cy="17567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p:cNvGraphicFramePr>
            <a:graphicFrameLocks/>
          </p:cNvGraphicFramePr>
          <p:nvPr>
            <p:extLst>
              <p:ext uri="{D42A27DB-BD31-4B8C-83A1-F6EECF244321}">
                <p14:modId xmlns:p14="http://schemas.microsoft.com/office/powerpoint/2010/main" val="2282918027"/>
              </p:ext>
            </p:extLst>
          </p:nvPr>
        </p:nvGraphicFramePr>
        <p:xfrm>
          <a:off x="9114219" y="1257300"/>
          <a:ext cx="2658681" cy="1932709"/>
        </p:xfrm>
        <a:graphic>
          <a:graphicData uri="http://schemas.openxmlformats.org/drawingml/2006/chart">
            <c:chart xmlns:c="http://schemas.openxmlformats.org/drawingml/2006/chart" xmlns:r="http://schemas.openxmlformats.org/officeDocument/2006/relationships" r:id="rId6"/>
          </a:graphicData>
        </a:graphic>
      </p:graphicFrame>
      <p:pic>
        <p:nvPicPr>
          <p:cNvPr id="32" name="Picture 31"/>
          <p:cNvPicPr>
            <a:picLocks noChangeAspect="1"/>
          </p:cNvPicPr>
          <p:nvPr/>
        </p:nvPicPr>
        <p:blipFill rotWithShape="1">
          <a:blip r:embed="rId7"/>
          <a:srcRect l="58310" t="55531" r="8448"/>
          <a:stretch/>
        </p:blipFill>
        <p:spPr>
          <a:xfrm>
            <a:off x="9456117" y="3881005"/>
            <a:ext cx="2009488" cy="1615786"/>
          </a:xfrm>
          <a:prstGeom prst="rect">
            <a:avLst/>
          </a:prstGeom>
          <a:ln>
            <a:solidFill>
              <a:schemeClr val="tx1"/>
            </a:solidFill>
          </a:ln>
        </p:spPr>
      </p:pic>
      <p:sp>
        <p:nvSpPr>
          <p:cNvPr id="33" name="Content Placeholder 3"/>
          <p:cNvSpPr>
            <a:spLocks noGrp="1"/>
          </p:cNvSpPr>
          <p:nvPr>
            <p:ph idx="10"/>
          </p:nvPr>
        </p:nvSpPr>
        <p:spPr/>
        <p:txBody>
          <a:bodyPr/>
          <a:lstStyle/>
          <a:p>
            <a:pPr algn="ctr"/>
            <a:r>
              <a:rPr lang="en-US" dirty="0" smtClean="0"/>
              <a:t>EXAMPLES</a:t>
            </a:r>
            <a:endParaRPr lang="en-US" dirty="0"/>
          </a:p>
        </p:txBody>
      </p:sp>
    </p:spTree>
    <p:extLst>
      <p:ext uri="{BB962C8B-B14F-4D97-AF65-F5344CB8AC3E}">
        <p14:creationId xmlns:p14="http://schemas.microsoft.com/office/powerpoint/2010/main" val="2799517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PREDICTING MODE SHARES AT BLOCK LEVEL </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1843"/>
          <a:stretch/>
        </p:blipFill>
        <p:spPr>
          <a:xfrm>
            <a:off x="4210230" y="1395261"/>
            <a:ext cx="3786367" cy="4919760"/>
          </a:xfrm>
          <a:prstGeom prst="rect">
            <a:avLst/>
          </a:prstGeom>
        </p:spPr>
      </p:pic>
      <p:sp>
        <p:nvSpPr>
          <p:cNvPr id="7" name="TextBox 6"/>
          <p:cNvSpPr txBox="1"/>
          <p:nvPr/>
        </p:nvSpPr>
        <p:spPr>
          <a:xfrm>
            <a:off x="128969" y="1006092"/>
            <a:ext cx="381677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Transit Accessibility: HBW</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665"/>
          <a:stretch/>
        </p:blipFill>
        <p:spPr>
          <a:xfrm>
            <a:off x="217775" y="1327945"/>
            <a:ext cx="3816777" cy="4967491"/>
          </a:xfrm>
          <a:prstGeom prst="rect">
            <a:avLst/>
          </a:prstGeom>
        </p:spPr>
      </p:pic>
      <p:sp>
        <p:nvSpPr>
          <p:cNvPr id="9" name="TextBox 8"/>
          <p:cNvSpPr txBox="1"/>
          <p:nvPr/>
        </p:nvSpPr>
        <p:spPr>
          <a:xfrm>
            <a:off x="4401300" y="992271"/>
            <a:ext cx="340422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Transit  Mode Share: HBW</a:t>
            </a:r>
          </a:p>
        </p:txBody>
      </p:sp>
      <p:pic>
        <p:nvPicPr>
          <p:cNvPr id="10" name="Picture 9"/>
          <p:cNvPicPr>
            <a:picLocks noChangeAspect="1"/>
          </p:cNvPicPr>
          <p:nvPr/>
        </p:nvPicPr>
        <p:blipFill>
          <a:blip r:embed="rId5"/>
          <a:stretch>
            <a:fillRect/>
          </a:stretch>
        </p:blipFill>
        <p:spPr>
          <a:xfrm>
            <a:off x="8172275" y="1377516"/>
            <a:ext cx="3733975" cy="4917920"/>
          </a:xfrm>
          <a:prstGeom prst="rect">
            <a:avLst/>
          </a:prstGeom>
        </p:spPr>
      </p:pic>
      <p:sp>
        <p:nvSpPr>
          <p:cNvPr id="11" name="TextBox 10"/>
          <p:cNvSpPr txBox="1"/>
          <p:nvPr/>
        </p:nvSpPr>
        <p:spPr>
          <a:xfrm>
            <a:off x="8337149" y="1006092"/>
            <a:ext cx="3404226"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Walk </a:t>
            </a:r>
            <a:r>
              <a:rPr lang="en-US" b="1" dirty="0">
                <a:latin typeface="Arial" panose="020B0604020202020204" pitchFamily="34" charset="0"/>
                <a:cs typeface="Arial" panose="020B0604020202020204" pitchFamily="34" charset="0"/>
              </a:rPr>
              <a:t>Mode Share: HBW</a:t>
            </a:r>
          </a:p>
        </p:txBody>
      </p:sp>
      <p:sp>
        <p:nvSpPr>
          <p:cNvPr id="12" name="Content Placeholder 3"/>
          <p:cNvSpPr>
            <a:spLocks noGrp="1"/>
          </p:cNvSpPr>
          <p:nvPr>
            <p:ph idx="10"/>
          </p:nvPr>
        </p:nvSpPr>
        <p:spPr/>
        <p:txBody>
          <a:bodyPr/>
          <a:lstStyle/>
          <a:p>
            <a:pPr algn="ctr"/>
            <a:r>
              <a:rPr lang="en-US" dirty="0" smtClean="0"/>
              <a:t>EXAMPLES</a:t>
            </a:r>
            <a:endParaRPr lang="en-US" dirty="0"/>
          </a:p>
        </p:txBody>
      </p:sp>
    </p:spTree>
    <p:extLst>
      <p:ext uri="{BB962C8B-B14F-4D97-AF65-F5344CB8AC3E}">
        <p14:creationId xmlns:p14="http://schemas.microsoft.com/office/powerpoint/2010/main" val="1902842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14400"/>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62450" y="1797784"/>
            <a:ext cx="6962965" cy="2616101"/>
          </a:xfrm>
          <a:prstGeom prst="rect">
            <a:avLst/>
          </a:prstGeom>
          <a:noFill/>
        </p:spPr>
        <p:txBody>
          <a:bodyPr wrap="square" rtlCol="0">
            <a:spAutoFit/>
          </a:bodyPr>
          <a:lstStyle/>
          <a:p>
            <a:pPr marL="342900"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Elegant and promising approach to estimating and forecasting pedestrian demand</a:t>
            </a:r>
          </a:p>
          <a:p>
            <a:pPr marL="342900"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Bike models less reliable (small sample size)</a:t>
            </a:r>
          </a:p>
          <a:p>
            <a:pPr marL="342900"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Evolving toolkit</a:t>
            </a:r>
          </a:p>
          <a:p>
            <a:pPr marL="800100" lvl="1"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Conceptual advancement outpacing beta tests</a:t>
            </a:r>
          </a:p>
          <a:p>
            <a:pPr marL="800100" lvl="1"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Applicability to many other planning applications</a:t>
            </a:r>
          </a:p>
          <a:p>
            <a:pPr marL="800100" lvl="1" indent="-342900">
              <a:buFont typeface="Wingdings" panose="05000000000000000000" pitchFamily="2" charset="2"/>
              <a:buChar char="§"/>
            </a:pPr>
            <a:r>
              <a:rPr lang="en-US" dirty="0" smtClean="0">
                <a:solidFill>
                  <a:srgbClr val="41516F"/>
                </a:solidFill>
                <a:latin typeface="Arial" panose="020B0604020202020204" pitchFamily="34" charset="0"/>
                <a:cs typeface="Arial" panose="020B0604020202020204" pitchFamily="34" charset="0"/>
              </a:rPr>
              <a:t>Multimodal dynamics</a:t>
            </a:r>
            <a:endParaRPr lang="en-US" dirty="0">
              <a:solidFill>
                <a:srgbClr val="41516F"/>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400" dirty="0" smtClean="0">
              <a:solidFill>
                <a:srgbClr val="41516F"/>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400" dirty="0" smtClean="0">
              <a:solidFill>
                <a:srgbClr val="41516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duotone>
              <a:schemeClr val="accent3">
                <a:shade val="45000"/>
                <a:satMod val="135000"/>
              </a:schemeClr>
              <a:prstClr val="white"/>
            </a:duotone>
          </a:blip>
          <a:stretch>
            <a:fillRect/>
          </a:stretch>
        </p:blipFill>
        <p:spPr>
          <a:xfrm>
            <a:off x="972074" y="1637712"/>
            <a:ext cx="2926270" cy="2926270"/>
          </a:xfrm>
          <a:prstGeom prst="rect">
            <a:avLst/>
          </a:prstGeom>
        </p:spPr>
      </p:pic>
      <p:sp>
        <p:nvSpPr>
          <p:cNvPr id="22" name="Round Single Corner Rectangle 21"/>
          <p:cNvSpPr/>
          <p:nvPr/>
        </p:nvSpPr>
        <p:spPr>
          <a:xfrm rot="10800000" flipV="1">
            <a:off x="8844545" y="6258942"/>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CORE CONCEPTS</a:t>
            </a:r>
            <a:endParaRPr lang="en-US" sz="1400" dirty="0">
              <a:solidFill>
                <a:schemeClr val="bg1"/>
              </a:solidFill>
              <a:latin typeface="Arial" panose="020B0604020202020204" pitchFamily="34" charset="0"/>
              <a:cs typeface="Arial" panose="020B0604020202020204" pitchFamily="34" charset="0"/>
            </a:endParaRPr>
          </a:p>
        </p:txBody>
      </p:sp>
      <p:sp>
        <p:nvSpPr>
          <p:cNvPr id="25" name="Title 1"/>
          <p:cNvSpPr>
            <a:spLocks noGrp="1"/>
          </p:cNvSpPr>
          <p:nvPr>
            <p:ph type="title"/>
          </p:nvPr>
        </p:nvSpPr>
        <p:spPr/>
        <p:txBody>
          <a:bodyPr anchor="t">
            <a:normAutofit/>
          </a:bodyPr>
          <a:lstStyle/>
          <a:p>
            <a:pPr algn="l"/>
            <a:r>
              <a:rPr lang="en-US" sz="2400" dirty="0" smtClean="0">
                <a:solidFill>
                  <a:schemeClr val="bg1"/>
                </a:solidFill>
                <a:latin typeface="Arial" panose="020B0604020202020204" pitchFamily="34" charset="0"/>
                <a:cs typeface="Arial" panose="020B0604020202020204" pitchFamily="34" charset="0"/>
              </a:rPr>
              <a:t>SUMMARY</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38</a:t>
            </a:fld>
            <a:endParaRPr lang="en-US"/>
          </a:p>
        </p:txBody>
      </p:sp>
    </p:spTree>
    <p:extLst>
      <p:ext uri="{BB962C8B-B14F-4D97-AF65-F5344CB8AC3E}">
        <p14:creationId xmlns:p14="http://schemas.microsoft.com/office/powerpoint/2010/main" val="21160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wipe(left)">
                                      <p:cBhvr>
                                        <p:cTn id="7" dur="500"/>
                                        <p:tgtEl>
                                          <p:spTgt spid="21">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21">
                                            <p:txEl>
                                              <p:pRg st="3" end="3"/>
                                            </p:txEl>
                                          </p:spTgt>
                                        </p:tgtEl>
                                        <p:attrNameLst>
                                          <p:attrName>style.visibility</p:attrName>
                                        </p:attrNameLst>
                                      </p:cBhvr>
                                      <p:to>
                                        <p:strVal val="visible"/>
                                      </p:to>
                                    </p:set>
                                    <p:animEffect transition="in" filter="wipe(left)">
                                      <p:cBhvr>
                                        <p:cTn id="11" dur="500"/>
                                        <p:tgtEl>
                                          <p:spTgt spid="21">
                                            <p:txEl>
                                              <p:pRg st="3" end="3"/>
                                            </p:txEl>
                                          </p:spTgt>
                                        </p:tgtEl>
                                      </p:cBhvr>
                                    </p:animEffect>
                                  </p:childTnLst>
                                </p:cTn>
                              </p:par>
                            </p:childTnLst>
                          </p:cTn>
                        </p:par>
                        <p:par>
                          <p:cTn id="12" fill="hold">
                            <p:stCondLst>
                              <p:cond delay="1500"/>
                            </p:stCondLst>
                            <p:childTnLst>
                              <p:par>
                                <p:cTn id="13" presetID="22" presetClass="entr" presetSubtype="8" fill="hold" nodeType="afterEffect">
                                  <p:stCondLst>
                                    <p:cond delay="500"/>
                                  </p:stCondLst>
                                  <p:childTnLst>
                                    <p:set>
                                      <p:cBhvr>
                                        <p:cTn id="14" dur="1" fill="hold">
                                          <p:stCondLst>
                                            <p:cond delay="0"/>
                                          </p:stCondLst>
                                        </p:cTn>
                                        <p:tgtEl>
                                          <p:spTgt spid="21">
                                            <p:txEl>
                                              <p:pRg st="4" end="4"/>
                                            </p:txEl>
                                          </p:spTgt>
                                        </p:tgtEl>
                                        <p:attrNameLst>
                                          <p:attrName>style.visibility</p:attrName>
                                        </p:attrNameLst>
                                      </p:cBhvr>
                                      <p:to>
                                        <p:strVal val="visible"/>
                                      </p:to>
                                    </p:set>
                                    <p:animEffect transition="in" filter="wipe(left)">
                                      <p:cBhvr>
                                        <p:cTn id="15" dur="500"/>
                                        <p:tgtEl>
                                          <p:spTgt spid="21">
                                            <p:txEl>
                                              <p:pRg st="4" end="4"/>
                                            </p:txEl>
                                          </p:spTgt>
                                        </p:tgtEl>
                                      </p:cBhvr>
                                    </p:animEffect>
                                  </p:childTnLst>
                                </p:cTn>
                              </p:par>
                            </p:childTnLst>
                          </p:cTn>
                        </p:par>
                        <p:par>
                          <p:cTn id="16" fill="hold">
                            <p:stCondLst>
                              <p:cond delay="2500"/>
                            </p:stCondLst>
                            <p:childTnLst>
                              <p:par>
                                <p:cTn id="17" presetID="22" presetClass="entr" presetSubtype="8" fill="hold" nodeType="afterEffect">
                                  <p:stCondLst>
                                    <p:cond delay="50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wipe(left)">
                                      <p:cBhvr>
                                        <p:cTn id="19"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994" y="1353412"/>
            <a:ext cx="9936892" cy="4351338"/>
          </a:xfrm>
        </p:spPr>
        <p:txBody>
          <a:bodyPr>
            <a:normAutofit/>
          </a:bodyPr>
          <a:lstStyle/>
          <a:p>
            <a:r>
              <a:rPr lang="en-US" sz="2800" dirty="0"/>
              <a:t>Bicycle and Walk must be treated separately: </a:t>
            </a:r>
          </a:p>
          <a:p>
            <a:pPr lvl="1"/>
            <a:r>
              <a:rPr lang="en-US" sz="2400" dirty="0"/>
              <a:t> </a:t>
            </a:r>
            <a:r>
              <a:rPr lang="en-US" sz="2000" i="1" dirty="0"/>
              <a:t>different distances, facility needs, purposes, users</a:t>
            </a:r>
            <a:endParaRPr lang="en-US" sz="2400" dirty="0"/>
          </a:p>
          <a:p>
            <a:r>
              <a:rPr lang="en-US" sz="2800" dirty="0"/>
              <a:t>Lots of “research” – not so many useable tools:</a:t>
            </a:r>
          </a:p>
          <a:p>
            <a:pPr lvl="1"/>
            <a:r>
              <a:rPr lang="en-US" sz="2400" dirty="0" smtClean="0"/>
              <a:t>Data limited (counts and behavior)</a:t>
            </a:r>
          </a:p>
          <a:p>
            <a:pPr lvl="1"/>
            <a:r>
              <a:rPr lang="en-US" sz="2400" dirty="0" smtClean="0"/>
              <a:t>Bike </a:t>
            </a:r>
            <a:r>
              <a:rPr lang="en-US" sz="2400" dirty="0"/>
              <a:t>focused on route choice, walk on intersections</a:t>
            </a:r>
          </a:p>
          <a:p>
            <a:pPr lvl="1"/>
            <a:r>
              <a:rPr lang="en-US" sz="2400" dirty="0"/>
              <a:t>Not much on walk or bike as “travel choices”</a:t>
            </a:r>
          </a:p>
          <a:p>
            <a:endParaRPr lang="en-US" sz="1600" dirty="0"/>
          </a:p>
        </p:txBody>
      </p:sp>
      <p:sp>
        <p:nvSpPr>
          <p:cNvPr id="3" name="Title 2"/>
          <p:cNvSpPr>
            <a:spLocks noGrp="1"/>
          </p:cNvSpPr>
          <p:nvPr>
            <p:ph type="title"/>
          </p:nvPr>
        </p:nvSpPr>
        <p:spPr>
          <a:xfrm>
            <a:off x="439994" y="222026"/>
            <a:ext cx="10515600" cy="668267"/>
          </a:xfrm>
        </p:spPr>
        <p:txBody>
          <a:bodyPr/>
          <a:lstStyle/>
          <a:p>
            <a:r>
              <a:rPr lang="en-US" dirty="0" smtClean="0"/>
              <a:t>RESEARCH FINDINGS</a:t>
            </a:r>
            <a:endParaRPr lang="en-US" dirty="0"/>
          </a:p>
        </p:txBody>
      </p:sp>
      <p:sp>
        <p:nvSpPr>
          <p:cNvPr id="5" name="Slide Number Placeholder 4"/>
          <p:cNvSpPr>
            <a:spLocks noGrp="1"/>
          </p:cNvSpPr>
          <p:nvPr>
            <p:ph type="sldNum" sz="quarter" idx="13"/>
          </p:nvPr>
        </p:nvSpPr>
        <p:spPr/>
        <p:txBody>
          <a:bodyPr/>
          <a:lstStyle/>
          <a:p>
            <a:fld id="{21B1B9F0-A9DD-4798-BB51-36965546B4A4}" type="slidenum">
              <a:rPr lang="en-US" smtClean="0"/>
              <a:t>4</a:t>
            </a:fld>
            <a:endParaRPr lang="en-US"/>
          </a:p>
        </p:txBody>
      </p:sp>
      <p:sp>
        <p:nvSpPr>
          <p:cNvPr id="6" name="Content Placeholder 5"/>
          <p:cNvSpPr txBox="1">
            <a:spLocks noGrp="1"/>
          </p:cNvSpPr>
          <p:nvPr>
            <p:ph idx="10"/>
          </p:nvPr>
        </p:nvSpPr>
        <p:spPr>
          <a:xfrm>
            <a:off x="9040761" y="6431722"/>
            <a:ext cx="3023420" cy="286232"/>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INTRODUCTION</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7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94" y="222026"/>
            <a:ext cx="10515600" cy="668267"/>
          </a:xfrm>
        </p:spPr>
        <p:txBody>
          <a:bodyPr/>
          <a:lstStyle/>
          <a:p>
            <a:r>
              <a:rPr lang="en-US" dirty="0"/>
              <a:t>NEW TOOLS FROM NCHRP 08-78</a:t>
            </a:r>
            <a:endParaRPr lang="en-US" dirty="0"/>
          </a:p>
        </p:txBody>
      </p:sp>
      <p:sp>
        <p:nvSpPr>
          <p:cNvPr id="5" name="Slide Number Placeholder 4"/>
          <p:cNvSpPr>
            <a:spLocks noGrp="1"/>
          </p:cNvSpPr>
          <p:nvPr>
            <p:ph type="sldNum" sz="quarter" idx="13"/>
          </p:nvPr>
        </p:nvSpPr>
        <p:spPr/>
        <p:txBody>
          <a:bodyPr/>
          <a:lstStyle/>
          <a:p>
            <a:fld id="{21B1B9F0-A9DD-4798-BB51-36965546B4A4}" type="slidenum">
              <a:rPr lang="en-US" smtClean="0"/>
              <a:t>5</a:t>
            </a:fld>
            <a:endParaRPr lang="en-US"/>
          </a:p>
        </p:txBody>
      </p:sp>
      <p:sp>
        <p:nvSpPr>
          <p:cNvPr id="6" name="Content Placeholder 5"/>
          <p:cNvSpPr txBox="1">
            <a:spLocks noGrp="1"/>
          </p:cNvSpPr>
          <p:nvPr>
            <p:ph idx="10"/>
          </p:nvPr>
        </p:nvSpPr>
        <p:spPr>
          <a:xfrm>
            <a:off x="9040761" y="6431722"/>
            <a:ext cx="3023420" cy="286232"/>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INTRODUCTION</a:t>
            </a:r>
            <a:endParaRPr lang="en-US" sz="14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1153886" y="4510430"/>
            <a:ext cx="1538514" cy="830720"/>
          </a:xfrm>
          <a:prstGeom prst="roundRect">
            <a:avLst/>
          </a:prstGeom>
          <a:solidFill>
            <a:srgbClr val="1F8675"/>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Arlington/ MWCOG</a:t>
            </a:r>
          </a:p>
        </p:txBody>
      </p:sp>
      <p:sp>
        <p:nvSpPr>
          <p:cNvPr id="8" name="Rounded Rectangle 7"/>
          <p:cNvSpPr/>
          <p:nvPr/>
        </p:nvSpPr>
        <p:spPr>
          <a:xfrm>
            <a:off x="4953170" y="4362871"/>
            <a:ext cx="2739399" cy="1044495"/>
          </a:xfrm>
          <a:prstGeom prst="roundRect">
            <a:avLst/>
          </a:prstGeom>
          <a:solidFill>
            <a:srgbClr val="1F8675"/>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GIS-Based Accessibility Approach</a:t>
            </a:r>
          </a:p>
          <a:p>
            <a:pPr algn="ctr"/>
            <a:r>
              <a:rPr lang="en-US" sz="1600" b="1" dirty="0" smtClean="0">
                <a:solidFill>
                  <a:schemeClr val="bg1"/>
                </a:solidFill>
                <a:latin typeface="Arial" panose="020B0604020202020204" pitchFamily="34" charset="0"/>
                <a:cs typeface="Arial" panose="020B0604020202020204" pitchFamily="34" charset="0"/>
              </a:rPr>
              <a:t>(Renaissance)</a:t>
            </a:r>
            <a:endParaRPr lang="en-US" sz="1600" b="1"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2866571" y="1908507"/>
            <a:ext cx="1770743" cy="479178"/>
          </a:xfrm>
          <a:prstGeom prst="straightConnector1">
            <a:avLst/>
          </a:prstGeom>
          <a:ln w="28575">
            <a:solidFill>
              <a:srgbClr val="3F4E5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53886" y="2146163"/>
            <a:ext cx="1538514" cy="8307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Seattle/ PSRC</a:t>
            </a:r>
            <a:endParaRPr lang="en-US" sz="1600" b="1"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1153886" y="4510430"/>
            <a:ext cx="1538514" cy="830720"/>
          </a:xfrm>
          <a:prstGeom prst="round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Arlington/ MWCOG</a:t>
            </a:r>
          </a:p>
        </p:txBody>
      </p:sp>
      <p:sp>
        <p:nvSpPr>
          <p:cNvPr id="12" name="Rounded Rectangle 11"/>
          <p:cNvSpPr/>
          <p:nvPr/>
        </p:nvSpPr>
        <p:spPr>
          <a:xfrm>
            <a:off x="4953172" y="1385123"/>
            <a:ext cx="2739399" cy="104449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Tour Generation &amp; Mode Choice</a:t>
            </a:r>
          </a:p>
          <a:p>
            <a:pPr algn="ctr"/>
            <a:r>
              <a:rPr lang="en-US" sz="1600" b="1" dirty="0">
                <a:solidFill>
                  <a:schemeClr val="bg1"/>
                </a:solidFill>
                <a:latin typeface="Arial" panose="020B0604020202020204" pitchFamily="34" charset="0"/>
                <a:cs typeface="Arial" panose="020B0604020202020204" pitchFamily="34" charset="0"/>
              </a:rPr>
              <a:t>(Mark Bradley)</a:t>
            </a:r>
          </a:p>
        </p:txBody>
      </p:sp>
      <p:sp>
        <p:nvSpPr>
          <p:cNvPr id="13" name="Rounded Rectangle 12"/>
          <p:cNvSpPr/>
          <p:nvPr/>
        </p:nvSpPr>
        <p:spPr>
          <a:xfrm>
            <a:off x="4953171" y="2850180"/>
            <a:ext cx="2739399" cy="104449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Enhanced 4-Step Process</a:t>
            </a:r>
          </a:p>
          <a:p>
            <a:pPr algn="ctr"/>
            <a:r>
              <a:rPr lang="en-US" sz="1600" b="1" dirty="0">
                <a:solidFill>
                  <a:schemeClr val="bg1"/>
                </a:solidFill>
                <a:latin typeface="Arial" panose="020B0604020202020204" pitchFamily="34" charset="0"/>
                <a:cs typeface="Arial" panose="020B0604020202020204" pitchFamily="34" charset="0"/>
              </a:rPr>
              <a:t>(Kara </a:t>
            </a:r>
            <a:r>
              <a:rPr lang="en-US" sz="1600" b="1" dirty="0" err="1">
                <a:solidFill>
                  <a:schemeClr val="bg1"/>
                </a:solidFill>
                <a:latin typeface="Arial" panose="020B0604020202020204" pitchFamily="34" charset="0"/>
                <a:cs typeface="Arial" panose="020B0604020202020204" pitchFamily="34" charset="0"/>
              </a:rPr>
              <a:t>Kockelman</a:t>
            </a:r>
            <a:r>
              <a:rPr lang="en-US" sz="1600" b="1" dirty="0">
                <a:solidFill>
                  <a:schemeClr val="bg1"/>
                </a:solidFill>
                <a:latin typeface="Arial" panose="020B0604020202020204" pitchFamily="34" charset="0"/>
                <a:cs typeface="Arial" panose="020B0604020202020204" pitchFamily="34" charset="0"/>
              </a:rPr>
              <a:t>)</a:t>
            </a:r>
          </a:p>
        </p:txBody>
      </p:sp>
      <p:sp>
        <p:nvSpPr>
          <p:cNvPr id="14" name="Rounded Rectangle 13"/>
          <p:cNvSpPr/>
          <p:nvPr/>
        </p:nvSpPr>
        <p:spPr>
          <a:xfrm>
            <a:off x="4953170" y="4362871"/>
            <a:ext cx="2739399" cy="1044495"/>
          </a:xfrm>
          <a:prstGeom prst="roundRect">
            <a:avLst/>
          </a:prstGeom>
          <a:solidFill>
            <a:srgbClr val="1F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GIS-Based Accessibility Approach</a:t>
            </a:r>
          </a:p>
          <a:p>
            <a:pPr algn="ctr"/>
            <a:r>
              <a:rPr lang="en-US" sz="1600" b="1" dirty="0" smtClean="0">
                <a:solidFill>
                  <a:schemeClr val="bg1"/>
                </a:solidFill>
                <a:latin typeface="Arial" panose="020B0604020202020204" pitchFamily="34" charset="0"/>
                <a:cs typeface="Arial" panose="020B0604020202020204" pitchFamily="34" charset="0"/>
              </a:rPr>
              <a:t>(Renaissance)</a:t>
            </a:r>
            <a:endParaRPr lang="en-US" sz="1600" b="1" dirty="0">
              <a:solidFill>
                <a:schemeClr val="bg1"/>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2866571" y="2769970"/>
            <a:ext cx="1794956" cy="469291"/>
          </a:xfrm>
          <a:prstGeom prst="straightConnector1">
            <a:avLst/>
          </a:prstGeom>
          <a:ln w="28575">
            <a:solidFill>
              <a:srgbClr val="3F4E5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15502" y="4925790"/>
            <a:ext cx="1821812" cy="12285"/>
          </a:xfrm>
          <a:prstGeom prst="straightConnector1">
            <a:avLst/>
          </a:prstGeom>
          <a:ln w="28575">
            <a:solidFill>
              <a:srgbClr val="3F4E5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1504" y="4972880"/>
            <a:ext cx="8335296" cy="797515"/>
          </a:xfrm>
        </p:spPr>
        <p:txBody>
          <a:bodyPr>
            <a:normAutofit fontScale="90000"/>
          </a:bodyPr>
          <a:lstStyle/>
          <a:p>
            <a:r>
              <a:rPr lang="en-US" dirty="0" smtClean="0"/>
              <a:t>ARLINGTON GIS ACCESSIBILITY APPROACH</a:t>
            </a:r>
            <a:endParaRPr lang="en-US" dirty="0"/>
          </a:p>
        </p:txBody>
      </p:sp>
    </p:spTree>
    <p:extLst>
      <p:ext uri="{BB962C8B-B14F-4D97-AF65-F5344CB8AC3E}">
        <p14:creationId xmlns:p14="http://schemas.microsoft.com/office/powerpoint/2010/main" val="3883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ingle Corner Rectangle 15"/>
          <p:cNvSpPr/>
          <p:nvPr/>
        </p:nvSpPr>
        <p:spPr>
          <a:xfrm>
            <a:off x="1955801" y="1598928"/>
            <a:ext cx="798829" cy="321696"/>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cxnSp>
        <p:nvCxnSpPr>
          <p:cNvPr id="29" name="Straight Connector 28"/>
          <p:cNvCxnSpPr/>
          <p:nvPr/>
        </p:nvCxnSpPr>
        <p:spPr>
          <a:xfrm>
            <a:off x="1955800" y="1957082"/>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2851896" y="1607110"/>
            <a:ext cx="7662299" cy="533158"/>
          </a:xfrm>
        </p:spPr>
        <p:txBody>
          <a:bodyPr anchor="t">
            <a:noAutofit/>
          </a:bodyPr>
          <a:lstStyle/>
          <a:p>
            <a:pPr algn="l"/>
            <a:r>
              <a:rPr lang="en-US" sz="1800" dirty="0" smtClean="0">
                <a:solidFill>
                  <a:srgbClr val="3F4E56"/>
                </a:solidFill>
                <a:latin typeface="Arial" panose="020B0604020202020204" pitchFamily="34" charset="0"/>
                <a:cs typeface="Arial" panose="020B0604020202020204" pitchFamily="34" charset="0"/>
              </a:rPr>
              <a:t>CORE CONCEPTS OF ACCESSIBILITY</a:t>
            </a:r>
            <a:endParaRPr lang="en-US" sz="1800" dirty="0">
              <a:solidFill>
                <a:srgbClr val="3F4E56"/>
              </a:solidFill>
              <a:latin typeface="Arial" panose="020B0604020202020204" pitchFamily="34" charset="0"/>
              <a:cs typeface="Arial" panose="020B0604020202020204" pitchFamily="34" charset="0"/>
            </a:endParaRPr>
          </a:p>
        </p:txBody>
      </p:sp>
      <p:sp>
        <p:nvSpPr>
          <p:cNvPr id="30" name="Round Single Corner Rectangle 29"/>
          <p:cNvSpPr/>
          <p:nvPr/>
        </p:nvSpPr>
        <p:spPr>
          <a:xfrm>
            <a:off x="1955801" y="2326306"/>
            <a:ext cx="798829" cy="321696"/>
          </a:xfrm>
          <a:prstGeom prst="round1Rect">
            <a:avLst/>
          </a:prstGeom>
          <a:solidFill>
            <a:srgbClr val="0A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p:txBody>
      </p:sp>
      <p:sp>
        <p:nvSpPr>
          <p:cNvPr id="33" name="Title 1"/>
          <p:cNvSpPr txBox="1">
            <a:spLocks/>
          </p:cNvSpPr>
          <p:nvPr/>
        </p:nvSpPr>
        <p:spPr>
          <a:xfrm>
            <a:off x="2851896" y="2319623"/>
            <a:ext cx="7376419" cy="5554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smtClean="0">
                <a:solidFill>
                  <a:srgbClr val="3F4E56"/>
                </a:solidFill>
                <a:latin typeface="Arial" panose="020B0604020202020204" pitchFamily="34" charset="0"/>
                <a:cs typeface="Arial" panose="020B0604020202020204" pitchFamily="34" charset="0"/>
              </a:rPr>
              <a:t>TOOLS AND DATA RESOURCES</a:t>
            </a:r>
            <a:endParaRPr lang="en-US" sz="1800" dirty="0">
              <a:solidFill>
                <a:srgbClr val="3F4E56"/>
              </a:solidFill>
              <a:latin typeface="Arial" panose="020B0604020202020204" pitchFamily="34" charset="0"/>
              <a:cs typeface="Arial" panose="020B0604020202020204" pitchFamily="34" charset="0"/>
            </a:endParaRPr>
          </a:p>
        </p:txBody>
      </p:sp>
      <p:sp>
        <p:nvSpPr>
          <p:cNvPr id="34" name="Round Single Corner Rectangle 33"/>
          <p:cNvSpPr/>
          <p:nvPr/>
        </p:nvSpPr>
        <p:spPr>
          <a:xfrm>
            <a:off x="1955801" y="3024655"/>
            <a:ext cx="798829" cy="321696"/>
          </a:xfrm>
          <a:prstGeom prst="round1Rect">
            <a:avLst/>
          </a:prstGeom>
          <a:solidFill>
            <a:srgbClr val="3D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p:txBody>
      </p:sp>
      <p:sp>
        <p:nvSpPr>
          <p:cNvPr id="36" name="Title 1"/>
          <p:cNvSpPr txBox="1">
            <a:spLocks/>
          </p:cNvSpPr>
          <p:nvPr/>
        </p:nvSpPr>
        <p:spPr>
          <a:xfrm>
            <a:off x="2851896" y="3040520"/>
            <a:ext cx="7376419" cy="5554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smtClean="0">
                <a:solidFill>
                  <a:srgbClr val="3F4E56"/>
                </a:solidFill>
                <a:latin typeface="Arial" panose="020B0604020202020204" pitchFamily="34" charset="0"/>
                <a:cs typeface="Arial" panose="020B0604020202020204" pitchFamily="34" charset="0"/>
              </a:rPr>
              <a:t>INTERPRETING OUTPUTS</a:t>
            </a:r>
            <a:endParaRPr lang="en-US" sz="1800" dirty="0">
              <a:solidFill>
                <a:srgbClr val="3F4E56"/>
              </a:solidFill>
              <a:latin typeface="Arial" panose="020B0604020202020204" pitchFamily="34" charset="0"/>
              <a:cs typeface="Arial" panose="020B0604020202020204" pitchFamily="34" charset="0"/>
            </a:endParaRPr>
          </a:p>
        </p:txBody>
      </p:sp>
      <p:cxnSp>
        <p:nvCxnSpPr>
          <p:cNvPr id="40" name="Straight Connector 39"/>
          <p:cNvCxnSpPr/>
          <p:nvPr/>
        </p:nvCxnSpPr>
        <p:spPr>
          <a:xfrm>
            <a:off x="1955800" y="2672278"/>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55800" y="3387953"/>
            <a:ext cx="858837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1850188" y="769260"/>
            <a:ext cx="8167637" cy="5554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dirty="0" smtClean="0">
                <a:solidFill>
                  <a:srgbClr val="3F4E56"/>
                </a:solidFill>
                <a:latin typeface="Arial" panose="020B0604020202020204" pitchFamily="34" charset="0"/>
                <a:cs typeface="Arial" panose="020B0604020202020204" pitchFamily="34" charset="0"/>
              </a:rPr>
              <a:t>DISCUSSION OUTLINE</a:t>
            </a:r>
            <a:endParaRPr lang="en-US" sz="2200" dirty="0">
              <a:solidFill>
                <a:srgbClr val="3F4E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6"/>
          </p:nvPr>
        </p:nvSpPr>
        <p:spPr/>
        <p:txBody>
          <a:bodyPr/>
          <a:lstStyle/>
          <a:p>
            <a:fld id="{21B1B9F0-A9DD-4798-BB51-36965546B4A4}" type="slidenum">
              <a:rPr lang="en-US" smtClean="0"/>
              <a:pPr/>
              <a:t>7</a:t>
            </a:fld>
            <a:endParaRPr lang="en-US"/>
          </a:p>
        </p:txBody>
      </p:sp>
      <p:sp>
        <p:nvSpPr>
          <p:cNvPr id="14" name="Title 1"/>
          <p:cNvSpPr txBox="1">
            <a:spLocks/>
          </p:cNvSpPr>
          <p:nvPr/>
        </p:nvSpPr>
        <p:spPr>
          <a:xfrm>
            <a:off x="2851896" y="3676395"/>
            <a:ext cx="7376419" cy="5554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smtClean="0">
                <a:solidFill>
                  <a:srgbClr val="3F4E56"/>
                </a:solidFill>
                <a:latin typeface="Arial" panose="020B0604020202020204" pitchFamily="34" charset="0"/>
                <a:cs typeface="Arial" panose="020B0604020202020204" pitchFamily="34" charset="0"/>
              </a:rPr>
              <a:t>NCHRP 770 SPREADSHEET TOOL (WALC TRIPS XL)</a:t>
            </a:r>
            <a:endParaRPr lang="en-US" sz="1800" dirty="0">
              <a:solidFill>
                <a:srgbClr val="3F4E56"/>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2851896" y="4333292"/>
            <a:ext cx="7376419" cy="5554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smtClean="0">
                <a:solidFill>
                  <a:srgbClr val="3F4E56"/>
                </a:solidFill>
                <a:latin typeface="Arial" panose="020B0604020202020204" pitchFamily="34" charset="0"/>
                <a:cs typeface="Arial" panose="020B0604020202020204" pitchFamily="34" charset="0"/>
              </a:rPr>
              <a:t>EXAMPLE APPLICATION</a:t>
            </a:r>
            <a:endParaRPr lang="en-US" sz="1800" dirty="0">
              <a:solidFill>
                <a:srgbClr val="3F4E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0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03400" y="7599499"/>
            <a:ext cx="812800" cy="381000"/>
          </a:xfrm>
          <a:prstGeom prst="rect">
            <a:avLst/>
          </a:prstGeom>
          <a:noFill/>
        </p:spPr>
        <p:txBody>
          <a:bodyPr wrap="square" rtlCol="0" anchor="ctr" anchorCtr="0">
            <a:spAutoFit/>
          </a:bodyPr>
          <a:lstStyle/>
          <a:p>
            <a:r>
              <a:rPr lang="en-US" b="1" dirty="0" smtClean="0">
                <a:solidFill>
                  <a:schemeClr val="bg1"/>
                </a:solidFill>
                <a:latin typeface="Kalinga" panose="020B0502040204020203" pitchFamily="34" charset="0"/>
                <a:cs typeface="Kalinga" panose="020B0502040204020203" pitchFamily="34" charset="0"/>
              </a:rPr>
              <a:t>1</a:t>
            </a:r>
            <a:endParaRPr lang="en-US" b="1" dirty="0">
              <a:solidFill>
                <a:schemeClr val="bg1"/>
              </a:solidFill>
              <a:latin typeface="Kalinga" panose="020B0502040204020203" pitchFamily="34" charset="0"/>
              <a:cs typeface="Kalinga" panose="020B0502040204020203" pitchFamily="34" charset="0"/>
            </a:endParaRPr>
          </a:p>
        </p:txBody>
      </p:sp>
      <p:cxnSp>
        <p:nvCxnSpPr>
          <p:cNvPr id="29" name="Straight Connector 28"/>
          <p:cNvCxnSpPr/>
          <p:nvPr/>
        </p:nvCxnSpPr>
        <p:spPr>
          <a:xfrm>
            <a:off x="1212850" y="1964807"/>
            <a:ext cx="9750425" cy="0"/>
          </a:xfrm>
          <a:prstGeom prst="line">
            <a:avLst/>
          </a:prstGeom>
          <a:ln>
            <a:solidFill>
              <a:srgbClr val="41516F"/>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2489577" y="1410265"/>
            <a:ext cx="10515600" cy="533158"/>
          </a:xfrm>
        </p:spPr>
        <p:txBody>
          <a:bodyPr anchor="t">
            <a:normAutofit/>
          </a:bodyPr>
          <a:lstStyle/>
          <a:p>
            <a:pPr algn="l"/>
            <a:r>
              <a:rPr lang="en-US" sz="2400" dirty="0" smtClean="0">
                <a:solidFill>
                  <a:srgbClr val="3F4E56"/>
                </a:solidFill>
                <a:latin typeface="Arial" panose="020B0604020202020204" pitchFamily="34" charset="0"/>
                <a:cs typeface="Arial" panose="020B0604020202020204" pitchFamily="34" charset="0"/>
              </a:rPr>
              <a:t>CORE CONCEPTS OF ACCESSIBILITY</a:t>
            </a:r>
            <a:endParaRPr lang="en-US" sz="2400" dirty="0">
              <a:solidFill>
                <a:srgbClr val="3F4E56"/>
              </a:solidFill>
              <a:latin typeface="Arial" panose="020B0604020202020204" pitchFamily="34" charset="0"/>
              <a:cs typeface="Arial" panose="020B0604020202020204" pitchFamily="34" charset="0"/>
            </a:endParaRPr>
          </a:p>
        </p:txBody>
      </p:sp>
      <p:sp>
        <p:nvSpPr>
          <p:cNvPr id="7" name="Round Single Corner Rectangle 6"/>
          <p:cNvSpPr/>
          <p:nvPr/>
        </p:nvSpPr>
        <p:spPr>
          <a:xfrm>
            <a:off x="1212850" y="1335314"/>
            <a:ext cx="1112157" cy="5331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66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14400"/>
          </a:xfrm>
          <a:prstGeom prst="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9125" y="1664434"/>
            <a:ext cx="6962965" cy="2985433"/>
          </a:xfrm>
          <a:prstGeom prst="rect">
            <a:avLst/>
          </a:prstGeom>
          <a:noFill/>
        </p:spPr>
        <p:txBody>
          <a:bodyPr wrap="square" rtlCol="0">
            <a:spAutoFit/>
          </a:bodyPr>
          <a:lstStyle/>
          <a:p>
            <a:pPr marL="342900" indent="-342900">
              <a:buFont typeface="Wingdings" panose="05000000000000000000" pitchFamily="2" charset="2"/>
              <a:buChar char="§"/>
            </a:pPr>
            <a:r>
              <a:rPr lang="en-US" smtClean="0">
                <a:solidFill>
                  <a:srgbClr val="41516F"/>
                </a:solidFill>
                <a:latin typeface="Arial" panose="020B0604020202020204" pitchFamily="34" charset="0"/>
                <a:cs typeface="Arial" panose="020B0604020202020204" pitchFamily="34" charset="0"/>
              </a:rPr>
              <a:t>Accessibility is a direct measure of a fundamental question: </a:t>
            </a:r>
          </a:p>
          <a:p>
            <a:pPr marL="342900" indent="-342900">
              <a:buFont typeface="Wingdings" panose="05000000000000000000" pitchFamily="2" charset="2"/>
              <a:buChar char="§"/>
            </a:pPr>
            <a:endParaRPr lang="en-US" smtClean="0">
              <a:solidFill>
                <a:srgbClr val="41516F"/>
              </a:solidFill>
              <a:latin typeface="Arial" panose="020B0604020202020204" pitchFamily="34" charset="0"/>
              <a:cs typeface="Arial" panose="020B0604020202020204" pitchFamily="34" charset="0"/>
            </a:endParaRPr>
          </a:p>
          <a:p>
            <a:r>
              <a:rPr lang="en-US" smtClean="0">
                <a:solidFill>
                  <a:srgbClr val="41516F"/>
                </a:solidFill>
                <a:latin typeface="Arial" panose="020B0604020202020204" pitchFamily="34" charset="0"/>
                <a:cs typeface="Arial" panose="020B0604020202020204" pitchFamily="34" charset="0"/>
              </a:rPr>
              <a:t>     </a:t>
            </a:r>
            <a:r>
              <a:rPr lang="en-US" sz="2000" b="1" smtClean="0">
                <a:solidFill>
                  <a:srgbClr val="41516F"/>
                </a:solidFill>
                <a:latin typeface="Arial" panose="020B0604020202020204" pitchFamily="34" charset="0"/>
                <a:cs typeface="Arial" panose="020B0604020202020204" pitchFamily="34" charset="0"/>
              </a:rPr>
              <a:t>“WHAT OPPORTUNITES ARE AVAILABLE TO ME?”</a:t>
            </a:r>
          </a:p>
          <a:p>
            <a:pPr marL="342900" indent="-342900">
              <a:buFont typeface="Wingdings" panose="05000000000000000000" pitchFamily="2" charset="2"/>
              <a:buChar char="§"/>
            </a:pPr>
            <a:endParaRPr lang="en-US" smtClean="0">
              <a:solidFill>
                <a:srgbClr val="41516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mtClean="0">
                <a:solidFill>
                  <a:srgbClr val="41516F"/>
                </a:solidFill>
                <a:latin typeface="Arial" panose="020B0604020202020204" pitchFamily="34" charset="0"/>
                <a:cs typeface="Arial" panose="020B0604020202020204" pitchFamily="34" charset="0"/>
              </a:rPr>
              <a:t>As accessibility increases, so too do opportunities</a:t>
            </a:r>
          </a:p>
          <a:p>
            <a:pPr marL="342900" indent="-342900">
              <a:buFont typeface="Wingdings" panose="05000000000000000000" pitchFamily="2" charset="2"/>
              <a:buChar char="§"/>
            </a:pPr>
            <a:endParaRPr lang="en-US" smtClean="0">
              <a:solidFill>
                <a:srgbClr val="41516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mtClean="0">
                <a:solidFill>
                  <a:srgbClr val="41516F"/>
                </a:solidFill>
                <a:latin typeface="Arial" panose="020B0604020202020204" pitchFamily="34" charset="0"/>
                <a:cs typeface="Arial" panose="020B0604020202020204" pitchFamily="34" charset="0"/>
              </a:rPr>
              <a:t>Accessibility increases through improvements to activity patterns and transportation networks</a:t>
            </a:r>
          </a:p>
          <a:p>
            <a:pPr marL="285750" indent="-285750">
              <a:spcAft>
                <a:spcPts val="1200"/>
              </a:spcAft>
              <a:buFont typeface="Wingdings" panose="05000000000000000000" pitchFamily="2" charset="2"/>
              <a:buChar char="§"/>
            </a:pPr>
            <a:endParaRPr lang="en-US" sz="1400" smtClean="0">
              <a:solidFill>
                <a:srgbClr val="41516F"/>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endParaRPr lang="en-US" sz="1400" dirty="0" smtClean="0">
              <a:solidFill>
                <a:srgbClr val="41516F"/>
              </a:solidFill>
              <a:latin typeface="Arial" panose="020B0604020202020204" pitchFamily="34" charset="0"/>
              <a:cs typeface="Arial" panose="020B0604020202020204" pitchFamily="34" charset="0"/>
            </a:endParaRPr>
          </a:p>
        </p:txBody>
      </p:sp>
      <p:sp>
        <p:nvSpPr>
          <p:cNvPr id="22" name="Round Single Corner Rectangle 21"/>
          <p:cNvSpPr/>
          <p:nvPr/>
        </p:nvSpPr>
        <p:spPr>
          <a:xfrm rot="10800000" flipV="1">
            <a:off x="8844545" y="6258942"/>
            <a:ext cx="3347453" cy="599058"/>
          </a:xfrm>
          <a:prstGeom prst="round1Rect">
            <a:avLst/>
          </a:prstGeom>
          <a:solidFill>
            <a:srgbClr val="41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51020" y="6363233"/>
            <a:ext cx="3132521" cy="307777"/>
          </a:xfrm>
          <a:prstGeom prst="rect">
            <a:avLst/>
          </a:prstGeom>
          <a:noFill/>
        </p:spPr>
        <p:txBody>
          <a:bodyPr wrap="square" rtlCol="0" anchor="ctr" anchorCtr="0">
            <a:spAutoFit/>
          </a:bodyPr>
          <a:lstStyle/>
          <a:p>
            <a:r>
              <a:rPr lang="en-US" sz="1400" dirty="0" smtClean="0">
                <a:solidFill>
                  <a:schemeClr val="bg1"/>
                </a:solidFill>
                <a:latin typeface="Arial" panose="020B0604020202020204" pitchFamily="34" charset="0"/>
                <a:cs typeface="Arial" panose="020B0604020202020204" pitchFamily="34" charset="0"/>
              </a:rPr>
              <a:t>CORE CONCEPTS</a:t>
            </a:r>
            <a:endParaRPr lang="en-US" sz="1400" dirty="0">
              <a:solidFill>
                <a:schemeClr val="bg1"/>
              </a:solidFill>
              <a:latin typeface="Arial" panose="020B0604020202020204" pitchFamily="34" charset="0"/>
              <a:cs typeface="Arial" panose="020B0604020202020204" pitchFamily="34" charset="0"/>
            </a:endParaRPr>
          </a:p>
        </p:txBody>
      </p:sp>
      <p:sp>
        <p:nvSpPr>
          <p:cNvPr id="25" name="Title 1"/>
          <p:cNvSpPr>
            <a:spLocks noGrp="1"/>
          </p:cNvSpPr>
          <p:nvPr>
            <p:ph type="title"/>
          </p:nvPr>
        </p:nvSpPr>
        <p:spPr/>
        <p:txBody>
          <a:bodyPr anchor="ctr">
            <a:normAutofit/>
          </a:bodyPr>
          <a:lstStyle/>
          <a:p>
            <a:pPr algn="l"/>
            <a:r>
              <a:rPr lang="en-US" sz="2400" dirty="0" smtClean="0">
                <a:solidFill>
                  <a:schemeClr val="bg1"/>
                </a:solidFill>
                <a:latin typeface="Arial" panose="020B0604020202020204" pitchFamily="34" charset="0"/>
                <a:cs typeface="Arial" panose="020B0604020202020204" pitchFamily="34" charset="0"/>
              </a:rPr>
              <a:t>A SIMPLE AND POWERFUL PREMISE</a:t>
            </a:r>
            <a:endParaRPr lang="en-US" sz="24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21B1B9F0-A9DD-4798-BB51-36965546B4A4}" type="slidenum">
              <a:rPr lang="en-US" smtClean="0"/>
              <a:pPr/>
              <a:t>9</a:t>
            </a:fld>
            <a:endParaRPr lang="en-US"/>
          </a:p>
        </p:txBody>
      </p:sp>
      <p:sp>
        <p:nvSpPr>
          <p:cNvPr id="4" name="Rectangle 3"/>
          <p:cNvSpPr/>
          <p:nvPr/>
        </p:nvSpPr>
        <p:spPr>
          <a:xfrm>
            <a:off x="1343025" y="4322061"/>
            <a:ext cx="4905375" cy="1200329"/>
          </a:xfrm>
          <a:prstGeom prst="rect">
            <a:avLst/>
          </a:prstGeom>
        </p:spPr>
        <p:txBody>
          <a:bodyPr wrap="square">
            <a:spAutoFit/>
          </a:bodyPr>
          <a:lstStyle/>
          <a:p>
            <a:pPr marL="342900" indent="-342900"/>
            <a:r>
              <a:rPr lang="en-US" i="1" dirty="0">
                <a:solidFill>
                  <a:srgbClr val="41516F"/>
                </a:solidFill>
                <a:latin typeface="Arial" panose="020B0604020202020204" pitchFamily="34" charset="0"/>
                <a:cs typeface="Arial" panose="020B0604020202020204" pitchFamily="34" charset="0"/>
              </a:rPr>
              <a:t>In short, the more </a:t>
            </a:r>
            <a:r>
              <a:rPr lang="en-US" b="1" i="1" dirty="0">
                <a:solidFill>
                  <a:srgbClr val="41516F"/>
                </a:solidFill>
                <a:latin typeface="Arial" panose="020B0604020202020204" pitchFamily="34" charset="0"/>
                <a:cs typeface="Arial" panose="020B0604020202020204" pitchFamily="34" charset="0"/>
              </a:rPr>
              <a:t>activities</a:t>
            </a:r>
            <a:r>
              <a:rPr lang="en-US" i="1" dirty="0">
                <a:solidFill>
                  <a:srgbClr val="41516F"/>
                </a:solidFill>
                <a:latin typeface="Arial" panose="020B0604020202020204" pitchFamily="34" charset="0"/>
                <a:cs typeface="Arial" panose="020B0604020202020204" pitchFamily="34" charset="0"/>
              </a:rPr>
              <a:t> I can reach by walking, the more likely I am to walk. The network’s job is to connect me to those activities </a:t>
            </a:r>
            <a:r>
              <a:rPr lang="en-US" b="1" i="1" dirty="0">
                <a:solidFill>
                  <a:srgbClr val="41516F"/>
                </a:solidFill>
                <a:latin typeface="Arial" panose="020B0604020202020204" pitchFamily="34" charset="0"/>
                <a:cs typeface="Arial" panose="020B0604020202020204" pitchFamily="34" charset="0"/>
              </a:rPr>
              <a:t>directly</a:t>
            </a:r>
            <a:r>
              <a:rPr lang="en-US" i="1" dirty="0">
                <a:solidFill>
                  <a:srgbClr val="41516F"/>
                </a:solidFill>
                <a:latin typeface="Arial" panose="020B0604020202020204" pitchFamily="34" charset="0"/>
                <a:cs typeface="Arial" panose="020B0604020202020204" pitchFamily="34" charset="0"/>
              </a:rPr>
              <a:t> and </a:t>
            </a:r>
            <a:r>
              <a:rPr lang="en-US" b="1" i="1" dirty="0">
                <a:solidFill>
                  <a:srgbClr val="41516F"/>
                </a:solidFill>
                <a:latin typeface="Arial" panose="020B0604020202020204" pitchFamily="34" charset="0"/>
                <a:cs typeface="Arial" panose="020B0604020202020204" pitchFamily="34" charset="0"/>
              </a:rPr>
              <a:t>safely</a:t>
            </a:r>
            <a:r>
              <a:rPr lang="en-US" i="1" dirty="0">
                <a:solidFill>
                  <a:srgbClr val="41516F"/>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224" r="34716" b="34851"/>
          <a:stretch/>
        </p:blipFill>
        <p:spPr>
          <a:xfrm>
            <a:off x="7658135" y="1497396"/>
            <a:ext cx="4218833" cy="3731172"/>
          </a:xfrm>
          <a:prstGeom prst="rect">
            <a:avLst/>
          </a:prstGeom>
        </p:spPr>
      </p:pic>
    </p:spTree>
    <p:extLst>
      <p:ext uri="{BB962C8B-B14F-4D97-AF65-F5344CB8AC3E}">
        <p14:creationId xmlns:p14="http://schemas.microsoft.com/office/powerpoint/2010/main" val="59944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naissance Theme">
      <a:dk1>
        <a:srgbClr val="3F4E56"/>
      </a:dk1>
      <a:lt1>
        <a:sysClr val="window" lastClr="FFFFFF"/>
      </a:lt1>
      <a:dk2>
        <a:srgbClr val="3F4E56"/>
      </a:dk2>
      <a:lt2>
        <a:srgbClr val="BFB5B0"/>
      </a:lt2>
      <a:accent1>
        <a:srgbClr val="41516F"/>
      </a:accent1>
      <a:accent2>
        <a:srgbClr val="0A8BA6"/>
      </a:accent2>
      <a:accent3>
        <a:srgbClr val="3DBFBB"/>
      </a:accent3>
      <a:accent4>
        <a:srgbClr val="1F8675"/>
      </a:accent4>
      <a:accent5>
        <a:srgbClr val="F19D23"/>
      </a:accent5>
      <a:accent6>
        <a:srgbClr val="58595B"/>
      </a:accent6>
      <a:hlink>
        <a:srgbClr val="0A8BA6"/>
      </a:hlink>
      <a:folHlink>
        <a:srgbClr val="4151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5442</TotalTime>
  <Words>1819</Words>
  <Application>Microsoft Office PowerPoint</Application>
  <PresentationFormat>Widescreen</PresentationFormat>
  <Paragraphs>382</Paragraphs>
  <Slides>38</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Franklin Gothic Book</vt:lpstr>
      <vt:lpstr>Franklin Gothic Medium</vt:lpstr>
      <vt:lpstr>Kalinga</vt:lpstr>
      <vt:lpstr>Wingdings</vt:lpstr>
      <vt:lpstr>Office Theme</vt:lpstr>
      <vt:lpstr>A GIS-BASED ACCESSIBILITY APPROACH FOR ESTIMATING NON-MOTORIZED TRAVEL DEMAND  Alex Bell, AICP May 18, 2015 </vt:lpstr>
      <vt:lpstr>NCHRP REPORT 770</vt:lpstr>
      <vt:lpstr>PROJECT PURPOSE</vt:lpstr>
      <vt:lpstr>RESEARCH FINDINGS</vt:lpstr>
      <vt:lpstr>NEW TOOLS FROM NCHRP 08-78</vt:lpstr>
      <vt:lpstr>ARLINGTON GIS ACCESSIBILITY APPROACH</vt:lpstr>
      <vt:lpstr>CORE CONCEPTS OF ACCESSIBILITY</vt:lpstr>
      <vt:lpstr>CORE CONCEPTS OF ACCESSIBILITY</vt:lpstr>
      <vt:lpstr>A SIMPLE AND POWERFUL PREMISE</vt:lpstr>
      <vt:lpstr>PowerPoint Presentation</vt:lpstr>
      <vt:lpstr>TOOLS AND DATA RESOURCES</vt:lpstr>
      <vt:lpstr>GIS ACCESSIBILITY MODEL</vt:lpstr>
      <vt:lpstr>DATA NEEDS</vt:lpstr>
      <vt:lpstr>ACCESSIBILITY SCORE CALCULATION</vt:lpstr>
      <vt:lpstr>PowerPoint Presentation</vt:lpstr>
      <vt:lpstr>INTERPRETING OUTPUTS</vt:lpstr>
      <vt:lpstr>WHAT DOES AN ACCESSIBILITY SCORE MEAN?</vt:lpstr>
      <vt:lpstr>EXAMPLES OF COMPARITIVE ACCESSIBILITY SCORES</vt:lpstr>
      <vt:lpstr>EXAMPLES OF COMPARITIVE ACCESSIBILITY SCORES</vt:lpstr>
      <vt:lpstr>EXAMPLES OF COMPARITIVE ACCESSIBILITY SCORES</vt:lpstr>
      <vt:lpstr>RELATING ACCESSIBILITY TO MODE SHARE</vt:lpstr>
      <vt:lpstr>WALC TRIPS XL</vt:lpstr>
      <vt:lpstr>A SPREADSHEET TOOL TO FACILITATE PLANNING</vt:lpstr>
      <vt:lpstr>PowerPoint Presentation</vt:lpstr>
      <vt:lpstr>PowerPoint Presentation</vt:lpstr>
      <vt:lpstr>PowerPoint Presentation</vt:lpstr>
      <vt:lpstr>Outputs</vt:lpstr>
      <vt:lpstr>EXAMPLE APPLICATION</vt:lpstr>
      <vt:lpstr>SHIRLINGTON EXAMPLE (HYPOTHETICAL)</vt:lpstr>
      <vt:lpstr>SHIRLINGTON EXAMPLE (HYPOTHETICAL)</vt:lpstr>
      <vt:lpstr>SHIRLINGTON EXAMPLE (HYPOTHETICAL)</vt:lpstr>
      <vt:lpstr>SHIRLINGTON EXAMPLE (HYPOTHETICAL)</vt:lpstr>
      <vt:lpstr>MARYLAND DEPARTMENT OF TRANSPORTATION: ANALYTIC SUPPORT TOOL</vt:lpstr>
      <vt:lpstr>CALCULATED &amp; MAPPED ACCESSIBILITIES</vt:lpstr>
      <vt:lpstr>REGRESSION MODEL CONVERTS SCORES TO MODE SHARES</vt:lpstr>
      <vt:lpstr>PowerPoint Presentation</vt:lpstr>
      <vt:lpstr>PREDICTING MODE SHARES AT BLOCK LEVEL </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vDesk User 2</dc:creator>
  <cp:lastModifiedBy>Alexander Bell</cp:lastModifiedBy>
  <cp:revision>286</cp:revision>
  <cp:lastPrinted>2015-02-09T19:13:07Z</cp:lastPrinted>
  <dcterms:created xsi:type="dcterms:W3CDTF">2015-02-02T20:03:12Z</dcterms:created>
  <dcterms:modified xsi:type="dcterms:W3CDTF">2015-04-29T20:50:45Z</dcterms:modified>
</cp:coreProperties>
</file>