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8" r:id="rId2"/>
    <p:sldId id="469" r:id="rId3"/>
    <p:sldId id="397" r:id="rId4"/>
    <p:sldId id="398" r:id="rId5"/>
    <p:sldId id="418" r:id="rId6"/>
    <p:sldId id="456" r:id="rId7"/>
    <p:sldId id="420" r:id="rId8"/>
    <p:sldId id="458" r:id="rId9"/>
    <p:sldId id="464" r:id="rId10"/>
    <p:sldId id="460" r:id="rId11"/>
    <p:sldId id="422" r:id="rId12"/>
    <p:sldId id="424" r:id="rId13"/>
    <p:sldId id="423" r:id="rId14"/>
    <p:sldId id="419" r:id="rId15"/>
    <p:sldId id="466" r:id="rId16"/>
    <p:sldId id="406" r:id="rId17"/>
    <p:sldId id="407" r:id="rId18"/>
    <p:sldId id="461" r:id="rId19"/>
    <p:sldId id="467" r:id="rId20"/>
    <p:sldId id="468" r:id="rId21"/>
    <p:sldId id="451" r:id="rId22"/>
    <p:sldId id="452" r:id="rId23"/>
    <p:sldId id="455" r:id="rId24"/>
    <p:sldId id="470" r:id="rId25"/>
    <p:sldId id="446" r:id="rId26"/>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1" autoAdjust="0"/>
    <p:restoredTop sz="81828" autoAdjust="0"/>
  </p:normalViewPr>
  <p:slideViewPr>
    <p:cSldViewPr snapToGrid="0">
      <p:cViewPr varScale="1">
        <p:scale>
          <a:sx n="67" d="100"/>
          <a:sy n="67" d="100"/>
        </p:scale>
        <p:origin x="1440" y="4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snapToGrid="0">
      <p:cViewPr varScale="1">
        <p:scale>
          <a:sx n="61" d="100"/>
          <a:sy n="61" d="100"/>
        </p:scale>
        <p:origin x="245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Work%20Files\Performance%20Measures%20-%20Volpe%20Scenarios%20-%20Summary%20Data%20-%2010-28-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Work%20Files\Performance%20Measures%20-%20Volpe%20Scenarios%20-%20Summary%20Data%20-%2010-28-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Work%20Files\Performance%20Measures%20-%20Volpe%20Scenarios%20-%20Summary%20Data%20-%2010-28-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548111145605034E-2"/>
          <c:y val="4.1292501388111316E-2"/>
          <c:w val="0.73083823303449302"/>
          <c:h val="0.91741499722377762"/>
        </c:manualLayout>
      </c:layout>
      <c:barChart>
        <c:barDir val="col"/>
        <c:grouping val="clustered"/>
        <c:varyColors val="0"/>
        <c:ser>
          <c:idx val="0"/>
          <c:order val="0"/>
          <c:tx>
            <c:strRef>
              <c:f>Sheet2!$B$8</c:f>
              <c:strCache>
                <c:ptCount val="1"/>
                <c:pt idx="0">
                  <c:v>Allowable Uses</c:v>
                </c:pt>
              </c:strCache>
            </c:strRef>
          </c:tx>
          <c:invertIfNegative val="0"/>
          <c:dLbls>
            <c:dLbl>
              <c:idx val="0"/>
              <c:layout>
                <c:manualLayout>
                  <c:x val="0"/>
                  <c:y val="7.81032192466013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Sheet2!$C$8:$E$8</c:f>
              <c:numCache>
                <c:formatCode>0%</c:formatCode>
                <c:ptCount val="3"/>
                <c:pt idx="0">
                  <c:v>-0.4730199240057868</c:v>
                </c:pt>
                <c:pt idx="1">
                  <c:v>0.56414657001027524</c:v>
                </c:pt>
                <c:pt idx="2">
                  <c:v>0.31230569718072243</c:v>
                </c:pt>
              </c:numCache>
            </c:numRef>
          </c:val>
        </c:ser>
        <c:ser>
          <c:idx val="1"/>
          <c:order val="1"/>
          <c:tx>
            <c:strRef>
              <c:f>Sheet2!$B$9</c:f>
              <c:strCache>
                <c:ptCount val="1"/>
                <c:pt idx="0">
                  <c:v>Emerging Lifestyles</c:v>
                </c:pt>
              </c:strCache>
            </c:strRef>
          </c:tx>
          <c:invertIfNegative val="0"/>
          <c:dLbls>
            <c:dLbl>
              <c:idx val="0"/>
              <c:layout>
                <c:manualLayout>
                  <c:x val="0"/>
                  <c:y val="7.81032192466013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Sheet2!$C$9:$E$9</c:f>
              <c:numCache>
                <c:formatCode>0%</c:formatCode>
                <c:ptCount val="3"/>
                <c:pt idx="0">
                  <c:v>-0.36598971105354927</c:v>
                </c:pt>
                <c:pt idx="1">
                  <c:v>0.48982253243318935</c:v>
                </c:pt>
                <c:pt idx="2">
                  <c:v>0.36181627613650558</c:v>
                </c:pt>
              </c:numCache>
            </c:numRef>
          </c:val>
        </c:ser>
        <c:ser>
          <c:idx val="2"/>
          <c:order val="2"/>
          <c:tx>
            <c:strRef>
              <c:f>Sheet2!$B$10</c:f>
              <c:strCache>
                <c:ptCount val="1"/>
                <c:pt idx="0">
                  <c:v>Jobs-Housing</c:v>
                </c:pt>
              </c:strCache>
            </c:strRef>
          </c:tx>
          <c:invertIfNegative val="0"/>
          <c:dLbls>
            <c:dLbl>
              <c:idx val="0"/>
              <c:layout>
                <c:manualLayout>
                  <c:x val="2.9204494699400913E-17"/>
                  <c:y val="7.43840183300965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Sheet2!$C$10:$E$10</c:f>
              <c:numCache>
                <c:formatCode>0%</c:formatCode>
                <c:ptCount val="3"/>
                <c:pt idx="0">
                  <c:v>-0.41181300055500691</c:v>
                </c:pt>
                <c:pt idx="1">
                  <c:v>0.57287146245696863</c:v>
                </c:pt>
                <c:pt idx="2">
                  <c:v>0.2856229237355889</c:v>
                </c:pt>
              </c:numCache>
            </c:numRef>
          </c:val>
        </c:ser>
        <c:dLbls>
          <c:showLegendKey val="0"/>
          <c:showVal val="0"/>
          <c:showCatName val="0"/>
          <c:showSerName val="0"/>
          <c:showPercent val="0"/>
          <c:showBubbleSize val="0"/>
        </c:dLbls>
        <c:gapWidth val="150"/>
        <c:axId val="267768344"/>
        <c:axId val="267768736"/>
      </c:barChart>
      <c:catAx>
        <c:axId val="267768344"/>
        <c:scaling>
          <c:orientation val="minMax"/>
        </c:scaling>
        <c:delete val="1"/>
        <c:axPos val="b"/>
        <c:majorTickMark val="out"/>
        <c:minorTickMark val="none"/>
        <c:tickLblPos val="none"/>
        <c:crossAx val="267768736"/>
        <c:crosses val="autoZero"/>
        <c:auto val="1"/>
        <c:lblAlgn val="ctr"/>
        <c:lblOffset val="100"/>
        <c:noMultiLvlLbl val="0"/>
      </c:catAx>
      <c:valAx>
        <c:axId val="267768736"/>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267768344"/>
        <c:crosses val="autoZero"/>
        <c:crossBetween val="between"/>
      </c:valAx>
    </c:plotArea>
    <c:legend>
      <c:legendPos val="r"/>
      <c:layout>
        <c:manualLayout>
          <c:xMode val="edge"/>
          <c:yMode val="edge"/>
          <c:x val="0.79923536439665377"/>
          <c:y val="0.25778923669111709"/>
          <c:w val="0.19120669056152959"/>
          <c:h val="0.39887961268768896"/>
        </c:manualLayout>
      </c:layout>
      <c:overlay val="0"/>
      <c:txPr>
        <a:bodyPr/>
        <a:lstStyle/>
        <a:p>
          <a:pPr>
            <a:defRPr sz="1400" b="1"/>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908708992021193E-2"/>
          <c:y val="3.4267036064936335E-2"/>
          <c:w val="0.73582977027065266"/>
          <c:h val="0.88841304559152257"/>
        </c:manualLayout>
      </c:layout>
      <c:barChart>
        <c:barDir val="col"/>
        <c:grouping val="clustered"/>
        <c:varyColors val="0"/>
        <c:ser>
          <c:idx val="0"/>
          <c:order val="0"/>
          <c:tx>
            <c:strRef>
              <c:f>Sheet2!$B$33</c:f>
              <c:strCache>
                <c:ptCount val="1"/>
                <c:pt idx="0">
                  <c:v>Allowable Uses</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Sheet2!$C$32:$D$32</c:f>
              <c:strCache>
                <c:ptCount val="2"/>
                <c:pt idx="0">
                  <c:v>Emissions Levels (CO2)</c:v>
                </c:pt>
                <c:pt idx="1">
                  <c:v>New Land Developed (Acres)</c:v>
                </c:pt>
              </c:strCache>
            </c:strRef>
          </c:cat>
          <c:val>
            <c:numRef>
              <c:f>Sheet2!$C$33:$D$33</c:f>
              <c:numCache>
                <c:formatCode>0%</c:formatCode>
                <c:ptCount val="2"/>
                <c:pt idx="0">
                  <c:v>0.43591561779826354</c:v>
                </c:pt>
                <c:pt idx="1">
                  <c:v>0.5073460247250644</c:v>
                </c:pt>
              </c:numCache>
            </c:numRef>
          </c:val>
        </c:ser>
        <c:ser>
          <c:idx val="1"/>
          <c:order val="1"/>
          <c:tx>
            <c:strRef>
              <c:f>Sheet2!$B$34</c:f>
              <c:strCache>
                <c:ptCount val="1"/>
                <c:pt idx="0">
                  <c:v>Emerging Lifestyles</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Sheet2!$C$32:$D$32</c:f>
              <c:strCache>
                <c:ptCount val="2"/>
                <c:pt idx="0">
                  <c:v>Emissions Levels (CO2)</c:v>
                </c:pt>
                <c:pt idx="1">
                  <c:v>New Land Developed (Acres)</c:v>
                </c:pt>
              </c:strCache>
            </c:strRef>
          </c:cat>
          <c:val>
            <c:numRef>
              <c:f>Sheet2!$C$34:$D$34</c:f>
              <c:numCache>
                <c:formatCode>0%</c:formatCode>
                <c:ptCount val="2"/>
                <c:pt idx="0">
                  <c:v>0.30756957986172723</c:v>
                </c:pt>
                <c:pt idx="1">
                  <c:v>0.48182929774679034</c:v>
                </c:pt>
              </c:numCache>
            </c:numRef>
          </c:val>
        </c:ser>
        <c:ser>
          <c:idx val="2"/>
          <c:order val="2"/>
          <c:tx>
            <c:strRef>
              <c:f>Sheet2!$B$35</c:f>
              <c:strCache>
                <c:ptCount val="1"/>
                <c:pt idx="0">
                  <c:v>Jobs-Housing</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Sheet2!$C$32:$D$32</c:f>
              <c:strCache>
                <c:ptCount val="2"/>
                <c:pt idx="0">
                  <c:v>Emissions Levels (CO2)</c:v>
                </c:pt>
                <c:pt idx="1">
                  <c:v>New Land Developed (Acres)</c:v>
                </c:pt>
              </c:strCache>
            </c:strRef>
          </c:cat>
          <c:val>
            <c:numRef>
              <c:f>Sheet2!$C$35:$D$35</c:f>
              <c:numCache>
                <c:formatCode>0%</c:formatCode>
                <c:ptCount val="2"/>
                <c:pt idx="0">
                  <c:v>0.4098564084382203</c:v>
                </c:pt>
                <c:pt idx="1">
                  <c:v>0.50699677638078688</c:v>
                </c:pt>
              </c:numCache>
            </c:numRef>
          </c:val>
        </c:ser>
        <c:dLbls>
          <c:showLegendKey val="0"/>
          <c:showVal val="0"/>
          <c:showCatName val="0"/>
          <c:showSerName val="0"/>
          <c:showPercent val="0"/>
          <c:showBubbleSize val="0"/>
        </c:dLbls>
        <c:gapWidth val="150"/>
        <c:axId val="267770304"/>
        <c:axId val="267769912"/>
      </c:barChart>
      <c:catAx>
        <c:axId val="267770304"/>
        <c:scaling>
          <c:orientation val="minMax"/>
        </c:scaling>
        <c:delete val="0"/>
        <c:axPos val="b"/>
        <c:numFmt formatCode="General" sourceLinked="0"/>
        <c:majorTickMark val="out"/>
        <c:minorTickMark val="none"/>
        <c:tickLblPos val="nextTo"/>
        <c:txPr>
          <a:bodyPr/>
          <a:lstStyle/>
          <a:p>
            <a:pPr>
              <a:defRPr sz="1300" b="1">
                <a:solidFill>
                  <a:srgbClr val="FFFF00"/>
                </a:solidFill>
              </a:defRPr>
            </a:pPr>
            <a:endParaRPr lang="en-US"/>
          </a:p>
        </c:txPr>
        <c:crossAx val="267769912"/>
        <c:crosses val="autoZero"/>
        <c:auto val="1"/>
        <c:lblAlgn val="ctr"/>
        <c:lblOffset val="100"/>
        <c:noMultiLvlLbl val="0"/>
      </c:catAx>
      <c:valAx>
        <c:axId val="267769912"/>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267770304"/>
        <c:crosses val="autoZero"/>
        <c:crossBetween val="between"/>
      </c:valAx>
    </c:plotArea>
    <c:legend>
      <c:legendPos val="r"/>
      <c:layout>
        <c:manualLayout>
          <c:xMode val="edge"/>
          <c:yMode val="edge"/>
          <c:x val="0.79513888888888873"/>
          <c:y val="0.31134441528142404"/>
          <c:w val="0.20486112172871587"/>
          <c:h val="0.39639998209311461"/>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Sheet2!$B$19</c:f>
              <c:strCache>
                <c:ptCount val="1"/>
                <c:pt idx="0">
                  <c:v>Allowable Uses</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Sheet2!$C$18:$E$18</c:f>
              <c:strCache>
                <c:ptCount val="3"/>
                <c:pt idx="0">
                  <c:v>Proximity to Employment Sites</c:v>
                </c:pt>
                <c:pt idx="1">
                  <c:v>River Crossing Trips</c:v>
                </c:pt>
                <c:pt idx="2">
                  <c:v>Average Commute Time (Minutes)</c:v>
                </c:pt>
              </c:strCache>
            </c:strRef>
          </c:cat>
          <c:val>
            <c:numRef>
              <c:f>Sheet2!$C$19:$E$19</c:f>
              <c:numCache>
                <c:formatCode>0%</c:formatCode>
                <c:ptCount val="3"/>
                <c:pt idx="0">
                  <c:v>0.39340033798808244</c:v>
                </c:pt>
                <c:pt idx="1">
                  <c:v>0.47335258155039878</c:v>
                </c:pt>
                <c:pt idx="2">
                  <c:v>1.0263912794033279</c:v>
                </c:pt>
              </c:numCache>
            </c:numRef>
          </c:val>
        </c:ser>
        <c:ser>
          <c:idx val="1"/>
          <c:order val="1"/>
          <c:tx>
            <c:strRef>
              <c:f>Sheet2!$B$20</c:f>
              <c:strCache>
                <c:ptCount val="1"/>
                <c:pt idx="0">
                  <c:v>Emerging Lifestyles</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Sheet2!$C$18:$E$18</c:f>
              <c:strCache>
                <c:ptCount val="3"/>
                <c:pt idx="0">
                  <c:v>Proximity to Employment Sites</c:v>
                </c:pt>
                <c:pt idx="1">
                  <c:v>River Crossing Trips</c:v>
                </c:pt>
                <c:pt idx="2">
                  <c:v>Average Commute Time (Minutes)</c:v>
                </c:pt>
              </c:strCache>
            </c:strRef>
          </c:cat>
          <c:val>
            <c:numRef>
              <c:f>Sheet2!$C$20:$E$20</c:f>
              <c:numCache>
                <c:formatCode>0%</c:formatCode>
                <c:ptCount val="3"/>
                <c:pt idx="0">
                  <c:v>0.59242788105191191</c:v>
                </c:pt>
                <c:pt idx="1">
                  <c:v>0.40284403375581601</c:v>
                </c:pt>
                <c:pt idx="2">
                  <c:v>0.43602983362019532</c:v>
                </c:pt>
              </c:numCache>
            </c:numRef>
          </c:val>
        </c:ser>
        <c:ser>
          <c:idx val="2"/>
          <c:order val="2"/>
          <c:tx>
            <c:strRef>
              <c:f>Sheet2!$B$21</c:f>
              <c:strCache>
                <c:ptCount val="1"/>
                <c:pt idx="0">
                  <c:v>Jobs-Housing</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Sheet2!$C$18:$E$18</c:f>
              <c:strCache>
                <c:ptCount val="3"/>
                <c:pt idx="0">
                  <c:v>Proximity to Employment Sites</c:v>
                </c:pt>
                <c:pt idx="1">
                  <c:v>River Crossing Trips</c:v>
                </c:pt>
                <c:pt idx="2">
                  <c:v>Average Commute Time (Minutes)</c:v>
                </c:pt>
              </c:strCache>
            </c:strRef>
          </c:cat>
          <c:val>
            <c:numRef>
              <c:f>Sheet2!$C$21:$E$21</c:f>
              <c:numCache>
                <c:formatCode>0%</c:formatCode>
                <c:ptCount val="3"/>
                <c:pt idx="0">
                  <c:v>0.41925346141302744</c:v>
                </c:pt>
                <c:pt idx="1">
                  <c:v>0.37896825731637607</c:v>
                </c:pt>
                <c:pt idx="2">
                  <c:v>0.6282271944922545</c:v>
                </c:pt>
              </c:numCache>
            </c:numRef>
          </c:val>
        </c:ser>
        <c:dLbls>
          <c:showLegendKey val="0"/>
          <c:showVal val="0"/>
          <c:showCatName val="0"/>
          <c:showSerName val="0"/>
          <c:showPercent val="0"/>
          <c:showBubbleSize val="0"/>
        </c:dLbls>
        <c:gapWidth val="150"/>
        <c:axId val="267766776"/>
        <c:axId val="267770696"/>
      </c:barChart>
      <c:catAx>
        <c:axId val="267766776"/>
        <c:scaling>
          <c:orientation val="minMax"/>
        </c:scaling>
        <c:delete val="0"/>
        <c:axPos val="b"/>
        <c:numFmt formatCode="General" sourceLinked="0"/>
        <c:majorTickMark val="out"/>
        <c:minorTickMark val="none"/>
        <c:tickLblPos val="nextTo"/>
        <c:txPr>
          <a:bodyPr/>
          <a:lstStyle/>
          <a:p>
            <a:pPr>
              <a:defRPr sz="1300" b="1">
                <a:solidFill>
                  <a:schemeClr val="tx2">
                    <a:lumMod val="60000"/>
                    <a:lumOff val="40000"/>
                  </a:schemeClr>
                </a:solidFill>
              </a:defRPr>
            </a:pPr>
            <a:endParaRPr lang="en-US"/>
          </a:p>
        </c:txPr>
        <c:crossAx val="267770696"/>
        <c:crosses val="autoZero"/>
        <c:auto val="1"/>
        <c:lblAlgn val="ctr"/>
        <c:lblOffset val="100"/>
        <c:noMultiLvlLbl val="0"/>
      </c:catAx>
      <c:valAx>
        <c:axId val="267770696"/>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267766776"/>
        <c:crosses val="autoZero"/>
        <c:crossBetween val="between"/>
      </c:valAx>
    </c:plotArea>
    <c:legend>
      <c:legendPos val="r"/>
      <c:layout>
        <c:manualLayout>
          <c:xMode val="edge"/>
          <c:yMode val="edge"/>
          <c:x val="0.796869123155722"/>
          <c:y val="0.29085821685091795"/>
          <c:w val="0.20313087684427797"/>
          <c:h val="0.40037619137666097"/>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tables!$C$2</c:f>
              <c:strCache>
                <c:ptCount val="1"/>
                <c:pt idx="0">
                  <c:v>Trend</c:v>
                </c:pt>
              </c:strCache>
            </c:strRef>
          </c:tx>
          <c:spPr>
            <a:solidFill>
              <a:srgbClr val="C0000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(tables!$B$10,tables!$B$12:$B$13)</c:f>
              <c:strCache>
                <c:ptCount val="3"/>
                <c:pt idx="0">
                  <c:v>Systemwide Speed</c:v>
                </c:pt>
                <c:pt idx="1">
                  <c:v>Vehicle Hours Traveled</c:v>
                </c:pt>
                <c:pt idx="2">
                  <c:v>Vehicle Miles Traveled</c:v>
                </c:pt>
              </c:strCache>
            </c:strRef>
          </c:cat>
          <c:val>
            <c:numRef>
              <c:f>(tables!$C$10,tables!$C$12:$C$13)</c:f>
              <c:numCache>
                <c:formatCode>0%</c:formatCode>
                <c:ptCount val="3"/>
                <c:pt idx="0">
                  <c:v>-0.3652071857960178</c:v>
                </c:pt>
                <c:pt idx="1">
                  <c:v>1.3191935116927342</c:v>
                </c:pt>
                <c:pt idx="2">
                  <c:v>0.47214577667520885</c:v>
                </c:pt>
              </c:numCache>
            </c:numRef>
          </c:val>
        </c:ser>
        <c:ser>
          <c:idx val="1"/>
          <c:order val="1"/>
          <c:tx>
            <c:strRef>
              <c:f>tables!$D$2</c:f>
              <c:strCache>
                <c:ptCount val="1"/>
                <c:pt idx="0">
                  <c:v>Preferred</c:v>
                </c:pt>
              </c:strCache>
            </c:strRef>
          </c:tx>
          <c:spPr>
            <a:solidFill>
              <a:schemeClr val="tx1">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(tables!$B$10,tables!$B$12:$B$13)</c:f>
              <c:strCache>
                <c:ptCount val="3"/>
                <c:pt idx="0">
                  <c:v>Systemwide Speed</c:v>
                </c:pt>
                <c:pt idx="1">
                  <c:v>Vehicle Hours Traveled</c:v>
                </c:pt>
                <c:pt idx="2">
                  <c:v>Vehicle Miles Traveled</c:v>
                </c:pt>
              </c:strCache>
            </c:strRef>
          </c:cat>
          <c:val>
            <c:numRef>
              <c:f>(tables!$D$10,tables!$D$12:$D$13)</c:f>
              <c:numCache>
                <c:formatCode>0%</c:formatCode>
                <c:ptCount val="3"/>
                <c:pt idx="0">
                  <c:v>-0.29265281216366085</c:v>
                </c:pt>
                <c:pt idx="1">
                  <c:v>0.96306302803082888</c:v>
                </c:pt>
                <c:pt idx="2">
                  <c:v>0.39732150960516532</c:v>
                </c:pt>
              </c:numCache>
            </c:numRef>
          </c:val>
        </c:ser>
        <c:dLbls>
          <c:showLegendKey val="0"/>
          <c:showVal val="0"/>
          <c:showCatName val="0"/>
          <c:showSerName val="0"/>
          <c:showPercent val="0"/>
          <c:showBubbleSize val="0"/>
        </c:dLbls>
        <c:gapWidth val="150"/>
        <c:axId val="268789464"/>
        <c:axId val="268789856"/>
      </c:barChart>
      <c:catAx>
        <c:axId val="268789464"/>
        <c:scaling>
          <c:orientation val="minMax"/>
        </c:scaling>
        <c:delete val="1"/>
        <c:axPos val="b"/>
        <c:numFmt formatCode="General" sourceLinked="0"/>
        <c:majorTickMark val="out"/>
        <c:minorTickMark val="none"/>
        <c:tickLblPos val="none"/>
        <c:crossAx val="268789856"/>
        <c:crosses val="autoZero"/>
        <c:auto val="1"/>
        <c:lblAlgn val="ctr"/>
        <c:lblOffset val="100"/>
        <c:noMultiLvlLbl val="0"/>
      </c:catAx>
      <c:valAx>
        <c:axId val="268789856"/>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268789464"/>
        <c:crosses val="autoZero"/>
        <c:crossBetween val="between"/>
      </c:valAx>
    </c:plotArea>
    <c:legend>
      <c:legendPos val="r"/>
      <c:layout>
        <c:manualLayout>
          <c:xMode val="edge"/>
          <c:yMode val="edge"/>
          <c:x val="0.86368970262212408"/>
          <c:y val="0.25658267636019566"/>
          <c:w val="0.13631029737787637"/>
          <c:h val="0.3097470456696528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tables!$C$2</c:f>
              <c:strCache>
                <c:ptCount val="1"/>
                <c:pt idx="0">
                  <c:v>Trend</c:v>
                </c:pt>
              </c:strCache>
            </c:strRef>
          </c:tx>
          <c:spPr>
            <a:solidFill>
              <a:srgbClr val="C0000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(tables!$B$20,tables!$B$22)</c:f>
              <c:strCache>
                <c:ptCount val="2"/>
                <c:pt idx="0">
                  <c:v>River Crossing Trips</c:v>
                </c:pt>
                <c:pt idx="1">
                  <c:v>Average Commute Time</c:v>
                </c:pt>
              </c:strCache>
            </c:strRef>
          </c:cat>
          <c:val>
            <c:numRef>
              <c:f>(tables!$C$20,tables!$C$22)</c:f>
              <c:numCache>
                <c:formatCode>0%</c:formatCode>
                <c:ptCount val="2"/>
                <c:pt idx="0">
                  <c:v>0.36361243248077568</c:v>
                </c:pt>
                <c:pt idx="1">
                  <c:v>0.35983981693363837</c:v>
                </c:pt>
              </c:numCache>
            </c:numRef>
          </c:val>
        </c:ser>
        <c:ser>
          <c:idx val="1"/>
          <c:order val="1"/>
          <c:tx>
            <c:strRef>
              <c:f>tables!$D$2</c:f>
              <c:strCache>
                <c:ptCount val="1"/>
                <c:pt idx="0">
                  <c:v>Preferred</c:v>
                </c:pt>
              </c:strCache>
            </c:strRef>
          </c:tx>
          <c:spPr>
            <a:solidFill>
              <a:schemeClr val="tx1">
                <a:lumMod val="85000"/>
              </a:schemeClr>
            </a:solidFill>
          </c:spPr>
          <c:invertIfNegative val="0"/>
          <c:dPt>
            <c:idx val="0"/>
            <c:invertIfNegative val="0"/>
            <c:bubble3D val="0"/>
            <c:spPr>
              <a:solidFill>
                <a:schemeClr val="tx1">
                  <a:lumMod val="75000"/>
                </a:schemeClr>
              </a:solidFill>
            </c:spPr>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(tables!$B$20,tables!$B$22)</c:f>
              <c:strCache>
                <c:ptCount val="2"/>
                <c:pt idx="0">
                  <c:v>River Crossing Trips</c:v>
                </c:pt>
                <c:pt idx="1">
                  <c:v>Average Commute Time</c:v>
                </c:pt>
              </c:strCache>
            </c:strRef>
          </c:cat>
          <c:val>
            <c:numRef>
              <c:f>(tables!$D$20,tables!$D$22)</c:f>
              <c:numCache>
                <c:formatCode>0%</c:formatCode>
                <c:ptCount val="2"/>
                <c:pt idx="0">
                  <c:v>0.31052346488156618</c:v>
                </c:pt>
                <c:pt idx="1">
                  <c:v>0.12242562929061794</c:v>
                </c:pt>
              </c:numCache>
            </c:numRef>
          </c:val>
        </c:ser>
        <c:dLbls>
          <c:showLegendKey val="0"/>
          <c:showVal val="0"/>
          <c:showCatName val="0"/>
          <c:showSerName val="0"/>
          <c:showPercent val="0"/>
          <c:showBubbleSize val="0"/>
        </c:dLbls>
        <c:gapWidth val="150"/>
        <c:axId val="268792992"/>
        <c:axId val="268790248"/>
      </c:barChart>
      <c:catAx>
        <c:axId val="268792992"/>
        <c:scaling>
          <c:orientation val="minMax"/>
        </c:scaling>
        <c:delete val="1"/>
        <c:axPos val="b"/>
        <c:numFmt formatCode="General" sourceLinked="0"/>
        <c:majorTickMark val="out"/>
        <c:minorTickMark val="none"/>
        <c:tickLblPos val="none"/>
        <c:crossAx val="268790248"/>
        <c:crosses val="autoZero"/>
        <c:auto val="1"/>
        <c:lblAlgn val="ctr"/>
        <c:lblOffset val="100"/>
        <c:noMultiLvlLbl val="0"/>
      </c:catAx>
      <c:valAx>
        <c:axId val="268790248"/>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268792992"/>
        <c:crosses val="autoZero"/>
        <c:crossBetween val="between"/>
      </c:valAx>
    </c:plotArea>
    <c:legend>
      <c:legendPos val="r"/>
      <c:layout>
        <c:manualLayout>
          <c:xMode val="edge"/>
          <c:yMode val="edge"/>
          <c:x val="0.84700163086410363"/>
          <c:y val="0.29947896344573516"/>
          <c:w val="0.15299836913589696"/>
          <c:h val="0.27366320328253768"/>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tables!$C$2</c:f>
              <c:strCache>
                <c:ptCount val="1"/>
                <c:pt idx="0">
                  <c:v>Trend</c:v>
                </c:pt>
              </c:strCache>
            </c:strRef>
          </c:tx>
          <c:spPr>
            <a:solidFill>
              <a:srgbClr val="C0000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(tables!$B$9,tables!$B$23:$B$24)</c:f>
              <c:strCache>
                <c:ptCount val="3"/>
                <c:pt idx="0">
                  <c:v>New Land Developed</c:v>
                </c:pt>
                <c:pt idx="1">
                  <c:v>Emissions (CO₂)</c:v>
                </c:pt>
                <c:pt idx="2">
                  <c:v>Growth in Forest-Fire Risk Areas</c:v>
                </c:pt>
              </c:strCache>
            </c:strRef>
          </c:cat>
          <c:val>
            <c:numRef>
              <c:f>(tables!$C$9,tables!$C$23:$C$24)</c:f>
              <c:numCache>
                <c:formatCode>0%</c:formatCode>
                <c:ptCount val="3"/>
                <c:pt idx="0">
                  <c:v>0.26817958606602144</c:v>
                </c:pt>
                <c:pt idx="1">
                  <c:v>0.47000000000000008</c:v>
                </c:pt>
                <c:pt idx="2">
                  <c:v>0.83542197147469521</c:v>
                </c:pt>
              </c:numCache>
            </c:numRef>
          </c:val>
        </c:ser>
        <c:ser>
          <c:idx val="1"/>
          <c:order val="1"/>
          <c:tx>
            <c:strRef>
              <c:f>tables!$D$2</c:f>
              <c:strCache>
                <c:ptCount val="1"/>
                <c:pt idx="0">
                  <c:v>Preferred</c:v>
                </c:pt>
              </c:strCache>
            </c:strRef>
          </c:tx>
          <c:spPr>
            <a:solidFill>
              <a:schemeClr val="tx1">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(tables!$B$9,tables!$B$23:$B$24)</c:f>
              <c:strCache>
                <c:ptCount val="3"/>
                <c:pt idx="0">
                  <c:v>New Land Developed</c:v>
                </c:pt>
                <c:pt idx="1">
                  <c:v>Emissions (CO₂)</c:v>
                </c:pt>
                <c:pt idx="2">
                  <c:v>Growth in Forest-Fire Risk Areas</c:v>
                </c:pt>
              </c:strCache>
            </c:strRef>
          </c:cat>
          <c:val>
            <c:numRef>
              <c:f>(tables!$D$9,tables!$D$23:$D$24)</c:f>
              <c:numCache>
                <c:formatCode>0%</c:formatCode>
                <c:ptCount val="3"/>
                <c:pt idx="0">
                  <c:v>0.18675815488542274</c:v>
                </c:pt>
                <c:pt idx="1">
                  <c:v>0.4</c:v>
                </c:pt>
                <c:pt idx="2">
                  <c:v>0.62757335197297248</c:v>
                </c:pt>
              </c:numCache>
            </c:numRef>
          </c:val>
        </c:ser>
        <c:dLbls>
          <c:showLegendKey val="0"/>
          <c:showVal val="0"/>
          <c:showCatName val="0"/>
          <c:showSerName val="0"/>
          <c:showPercent val="0"/>
          <c:showBubbleSize val="0"/>
        </c:dLbls>
        <c:gapWidth val="150"/>
        <c:axId val="268793384"/>
        <c:axId val="268793776"/>
      </c:barChart>
      <c:catAx>
        <c:axId val="268793384"/>
        <c:scaling>
          <c:orientation val="minMax"/>
        </c:scaling>
        <c:delete val="0"/>
        <c:axPos val="b"/>
        <c:numFmt formatCode="General" sourceLinked="0"/>
        <c:majorTickMark val="out"/>
        <c:minorTickMark val="none"/>
        <c:tickLblPos val="nextTo"/>
        <c:txPr>
          <a:bodyPr/>
          <a:lstStyle/>
          <a:p>
            <a:pPr>
              <a:defRPr sz="1400" b="1">
                <a:solidFill>
                  <a:schemeClr val="tx2">
                    <a:lumMod val="60000"/>
                    <a:lumOff val="40000"/>
                  </a:schemeClr>
                </a:solidFill>
              </a:defRPr>
            </a:pPr>
            <a:endParaRPr lang="en-US"/>
          </a:p>
        </c:txPr>
        <c:crossAx val="268793776"/>
        <c:crosses val="autoZero"/>
        <c:auto val="1"/>
        <c:lblAlgn val="ctr"/>
        <c:lblOffset val="100"/>
        <c:noMultiLvlLbl val="0"/>
      </c:catAx>
      <c:valAx>
        <c:axId val="268793776"/>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268793384"/>
        <c:crosses val="autoZero"/>
        <c:crossBetween val="between"/>
      </c:valAx>
    </c:plotArea>
    <c:legend>
      <c:legendPos val="r"/>
      <c:layout>
        <c:manualLayout>
          <c:xMode val="edge"/>
          <c:yMode val="edge"/>
          <c:x val="0.84700163086410363"/>
          <c:y val="0.32433332933771691"/>
          <c:w val="0.15299836913589696"/>
          <c:h val="0.2488088373905558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E0F9A-8204-4CA6-A968-14B244A2A577}" type="doc">
      <dgm:prSet loTypeId="urn:microsoft.com/office/officeart/2005/8/layout/hProcess9" loCatId="process" qsTypeId="urn:microsoft.com/office/officeart/2005/8/quickstyle/3d6" qsCatId="3D" csTypeId="urn:microsoft.com/office/officeart/2005/8/colors/accent1_2" csCatId="accent1" phldr="1"/>
      <dgm:spPr/>
    </dgm:pt>
    <dgm:pt modelId="{AC41A444-EE30-4C8F-9B89-1060B200824A}">
      <dgm:prSet phldrT="[Text]"/>
      <dgm:spPr>
        <a:solidFill>
          <a:srgbClr val="FF5050"/>
        </a:solidFill>
      </dgm:spPr>
      <dgm:t>
        <a:bodyPr/>
        <a:lstStyle/>
        <a:p>
          <a:r>
            <a:rPr lang="en-US" b="1" dirty="0" smtClean="0"/>
            <a:t>Preliminary Scenarios</a:t>
          </a:r>
          <a:endParaRPr lang="en-US" b="1" dirty="0"/>
        </a:p>
      </dgm:t>
    </dgm:pt>
    <dgm:pt modelId="{3DADD004-DFD2-4085-9BCD-961BF028D347}" type="parTrans" cxnId="{8762D036-465D-42CA-86C9-577CDC9995E2}">
      <dgm:prSet/>
      <dgm:spPr/>
      <dgm:t>
        <a:bodyPr/>
        <a:lstStyle/>
        <a:p>
          <a:endParaRPr lang="en-US"/>
        </a:p>
      </dgm:t>
    </dgm:pt>
    <dgm:pt modelId="{77144862-3936-4155-A90B-4933DACE2154}" type="sibTrans" cxnId="{8762D036-465D-42CA-86C9-577CDC9995E2}">
      <dgm:prSet/>
      <dgm:spPr/>
      <dgm:t>
        <a:bodyPr/>
        <a:lstStyle/>
        <a:p>
          <a:endParaRPr lang="en-US"/>
        </a:p>
      </dgm:t>
    </dgm:pt>
    <dgm:pt modelId="{35A1D1E0-2757-437A-972C-DC679DB9DCA3}">
      <dgm:prSet/>
      <dgm:spPr>
        <a:solidFill>
          <a:srgbClr val="FF5050"/>
        </a:solidFill>
      </dgm:spPr>
      <dgm:t>
        <a:bodyPr/>
        <a:lstStyle/>
        <a:p>
          <a:r>
            <a:rPr lang="en-US" b="1" dirty="0" smtClean="0"/>
            <a:t>Scenario Evaluation</a:t>
          </a:r>
          <a:endParaRPr lang="en-US" b="1" dirty="0"/>
        </a:p>
      </dgm:t>
    </dgm:pt>
    <dgm:pt modelId="{70957F4C-C1EF-414D-884E-727D7EC8DA9F}" type="parTrans" cxnId="{4EFB893F-E39A-440A-89D7-C864724ECD60}">
      <dgm:prSet/>
      <dgm:spPr/>
      <dgm:t>
        <a:bodyPr/>
        <a:lstStyle/>
        <a:p>
          <a:endParaRPr lang="en-US"/>
        </a:p>
      </dgm:t>
    </dgm:pt>
    <dgm:pt modelId="{36356AD8-F2B0-41D9-9665-6100C3D373E0}" type="sibTrans" cxnId="{4EFB893F-E39A-440A-89D7-C864724ECD60}">
      <dgm:prSet/>
      <dgm:spPr/>
      <dgm:t>
        <a:bodyPr/>
        <a:lstStyle/>
        <a:p>
          <a:endParaRPr lang="en-US"/>
        </a:p>
      </dgm:t>
    </dgm:pt>
    <dgm:pt modelId="{4C6AD3A9-58F3-4476-8B36-A0D75E7F1F1C}">
      <dgm:prSet/>
      <dgm:spPr>
        <a:solidFill>
          <a:srgbClr val="FF0000"/>
        </a:solidFill>
      </dgm:spPr>
      <dgm:t>
        <a:bodyPr/>
        <a:lstStyle/>
        <a:p>
          <a:r>
            <a:rPr lang="en-US" b="1" dirty="0" smtClean="0"/>
            <a:t>Refined Scenarios</a:t>
          </a:r>
          <a:endParaRPr lang="en-US" b="1" dirty="0"/>
        </a:p>
      </dgm:t>
    </dgm:pt>
    <dgm:pt modelId="{FCE82FC7-F40D-4C32-B9EA-A6145DA999D1}" type="parTrans" cxnId="{75136427-284B-4B63-B4C7-B91F847C8CA7}">
      <dgm:prSet/>
      <dgm:spPr/>
      <dgm:t>
        <a:bodyPr/>
        <a:lstStyle/>
        <a:p>
          <a:endParaRPr lang="en-US"/>
        </a:p>
      </dgm:t>
    </dgm:pt>
    <dgm:pt modelId="{1B436E25-270A-4AF3-AA4A-5E4F0178951A}" type="sibTrans" cxnId="{75136427-284B-4B63-B4C7-B91F847C8CA7}">
      <dgm:prSet/>
      <dgm:spPr/>
      <dgm:t>
        <a:bodyPr/>
        <a:lstStyle/>
        <a:p>
          <a:endParaRPr lang="en-US"/>
        </a:p>
      </dgm:t>
    </dgm:pt>
    <dgm:pt modelId="{19E3341D-3134-4A4D-B9E7-C53987B7EF35}">
      <dgm:prSet phldrT="[Text]"/>
      <dgm:spPr>
        <a:solidFill>
          <a:srgbClr val="FF5050"/>
        </a:solidFill>
      </dgm:spPr>
      <dgm:t>
        <a:bodyPr/>
        <a:lstStyle/>
        <a:p>
          <a:r>
            <a:rPr lang="en-US" b="1" dirty="0" smtClean="0"/>
            <a:t>Scenario Concepts</a:t>
          </a:r>
          <a:endParaRPr lang="en-US" b="1" dirty="0"/>
        </a:p>
      </dgm:t>
    </dgm:pt>
    <dgm:pt modelId="{510C3CD9-38DB-44F8-A1C7-60E4A5AF7D5E}" type="parTrans" cxnId="{17B7E30F-823C-4BDD-B998-C8CC8FA10339}">
      <dgm:prSet/>
      <dgm:spPr/>
      <dgm:t>
        <a:bodyPr/>
        <a:lstStyle/>
        <a:p>
          <a:endParaRPr lang="en-US"/>
        </a:p>
      </dgm:t>
    </dgm:pt>
    <dgm:pt modelId="{F15BB7BE-9215-43EE-9775-35219948214B}" type="sibTrans" cxnId="{17B7E30F-823C-4BDD-B998-C8CC8FA10339}">
      <dgm:prSet/>
      <dgm:spPr/>
      <dgm:t>
        <a:bodyPr/>
        <a:lstStyle/>
        <a:p>
          <a:endParaRPr lang="en-US"/>
        </a:p>
      </dgm:t>
    </dgm:pt>
    <dgm:pt modelId="{53D78B2E-0660-4C10-B660-D90C7CB1228B}">
      <dgm:prSet phldrT="[Text]"/>
      <dgm:spPr>
        <a:solidFill>
          <a:srgbClr val="FF5050"/>
        </a:solidFill>
      </dgm:spPr>
      <dgm:t>
        <a:bodyPr/>
        <a:lstStyle/>
        <a:p>
          <a:r>
            <a:rPr lang="en-US" b="1" dirty="0" smtClean="0"/>
            <a:t>Identify</a:t>
          </a:r>
        </a:p>
        <a:p>
          <a:r>
            <a:rPr lang="en-US" b="1" dirty="0" smtClean="0"/>
            <a:t>Challenges</a:t>
          </a:r>
          <a:endParaRPr lang="en-US" b="1" dirty="0"/>
        </a:p>
      </dgm:t>
    </dgm:pt>
    <dgm:pt modelId="{1732DB5A-0819-4049-B056-C55189E79C16}" type="sibTrans" cxnId="{B8A36E88-91BB-4F2F-B4EF-7FE2149D0168}">
      <dgm:prSet/>
      <dgm:spPr/>
      <dgm:t>
        <a:bodyPr/>
        <a:lstStyle/>
        <a:p>
          <a:endParaRPr lang="en-US"/>
        </a:p>
      </dgm:t>
    </dgm:pt>
    <dgm:pt modelId="{C14A5E17-86C7-442E-A287-CE35FAFE04A0}" type="parTrans" cxnId="{B8A36E88-91BB-4F2F-B4EF-7FE2149D0168}">
      <dgm:prSet/>
      <dgm:spPr/>
      <dgm:t>
        <a:bodyPr/>
        <a:lstStyle/>
        <a:p>
          <a:endParaRPr lang="en-US"/>
        </a:p>
      </dgm:t>
    </dgm:pt>
    <dgm:pt modelId="{C97F9469-0306-4347-89CE-A79F37E69102}" type="pres">
      <dgm:prSet presAssocID="{042E0F9A-8204-4CA6-A968-14B244A2A577}" presName="CompostProcess" presStyleCnt="0">
        <dgm:presLayoutVars>
          <dgm:dir/>
          <dgm:resizeHandles val="exact"/>
        </dgm:presLayoutVars>
      </dgm:prSet>
      <dgm:spPr/>
    </dgm:pt>
    <dgm:pt modelId="{FF7A25C9-969D-4E71-BFC0-BCDF1612725E}" type="pres">
      <dgm:prSet presAssocID="{042E0F9A-8204-4CA6-A968-14B244A2A577}" presName="arrow" presStyleLbl="bgShp" presStyleIdx="0" presStyleCnt="1" custScaleX="117647"/>
      <dgm:spPr/>
    </dgm:pt>
    <dgm:pt modelId="{3173FE14-4E68-46E2-AF9B-0DACC1C116A7}" type="pres">
      <dgm:prSet presAssocID="{042E0F9A-8204-4CA6-A968-14B244A2A577}" presName="linearProcess" presStyleCnt="0"/>
      <dgm:spPr/>
    </dgm:pt>
    <dgm:pt modelId="{2696BEC2-CE34-401D-907B-E51CB979439C}" type="pres">
      <dgm:prSet presAssocID="{53D78B2E-0660-4C10-B660-D90C7CB1228B}" presName="textNode" presStyleLbl="node1" presStyleIdx="0" presStyleCnt="5">
        <dgm:presLayoutVars>
          <dgm:bulletEnabled val="1"/>
        </dgm:presLayoutVars>
      </dgm:prSet>
      <dgm:spPr/>
      <dgm:t>
        <a:bodyPr/>
        <a:lstStyle/>
        <a:p>
          <a:endParaRPr lang="en-US"/>
        </a:p>
      </dgm:t>
    </dgm:pt>
    <dgm:pt modelId="{CE375E4E-2505-4B6B-ABC4-9DE24C4B121E}" type="pres">
      <dgm:prSet presAssocID="{1732DB5A-0819-4049-B056-C55189E79C16}" presName="sibTrans" presStyleCnt="0"/>
      <dgm:spPr/>
    </dgm:pt>
    <dgm:pt modelId="{7D3CE618-B139-4933-AC06-6C3955713394}" type="pres">
      <dgm:prSet presAssocID="{19E3341D-3134-4A4D-B9E7-C53987B7EF35}" presName="textNode" presStyleLbl="node1" presStyleIdx="1" presStyleCnt="5">
        <dgm:presLayoutVars>
          <dgm:bulletEnabled val="1"/>
        </dgm:presLayoutVars>
      </dgm:prSet>
      <dgm:spPr/>
      <dgm:t>
        <a:bodyPr/>
        <a:lstStyle/>
        <a:p>
          <a:endParaRPr lang="en-US"/>
        </a:p>
      </dgm:t>
    </dgm:pt>
    <dgm:pt modelId="{8F041296-5181-4EDA-BF94-61FD218F54F0}" type="pres">
      <dgm:prSet presAssocID="{F15BB7BE-9215-43EE-9775-35219948214B}" presName="sibTrans" presStyleCnt="0"/>
      <dgm:spPr/>
    </dgm:pt>
    <dgm:pt modelId="{1A9C00CC-B43F-48A3-9873-FC0335AD2D7C}" type="pres">
      <dgm:prSet presAssocID="{AC41A444-EE30-4C8F-9B89-1060B200824A}" presName="textNode" presStyleLbl="node1" presStyleIdx="2" presStyleCnt="5">
        <dgm:presLayoutVars>
          <dgm:bulletEnabled val="1"/>
        </dgm:presLayoutVars>
      </dgm:prSet>
      <dgm:spPr/>
      <dgm:t>
        <a:bodyPr/>
        <a:lstStyle/>
        <a:p>
          <a:endParaRPr lang="en-US"/>
        </a:p>
      </dgm:t>
    </dgm:pt>
    <dgm:pt modelId="{EC0F3949-3600-4AF7-A4B8-C6741D6BCBD8}" type="pres">
      <dgm:prSet presAssocID="{77144862-3936-4155-A90B-4933DACE2154}" presName="sibTrans" presStyleCnt="0"/>
      <dgm:spPr/>
    </dgm:pt>
    <dgm:pt modelId="{8358A19D-0FB6-469E-ACF5-2B143212D799}" type="pres">
      <dgm:prSet presAssocID="{35A1D1E0-2757-437A-972C-DC679DB9DCA3}" presName="textNode" presStyleLbl="node1" presStyleIdx="3" presStyleCnt="5">
        <dgm:presLayoutVars>
          <dgm:bulletEnabled val="1"/>
        </dgm:presLayoutVars>
      </dgm:prSet>
      <dgm:spPr/>
      <dgm:t>
        <a:bodyPr/>
        <a:lstStyle/>
        <a:p>
          <a:endParaRPr lang="en-US"/>
        </a:p>
      </dgm:t>
    </dgm:pt>
    <dgm:pt modelId="{F055D06F-2577-48F6-8320-7578972B6BE3}" type="pres">
      <dgm:prSet presAssocID="{36356AD8-F2B0-41D9-9665-6100C3D373E0}" presName="sibTrans" presStyleCnt="0"/>
      <dgm:spPr/>
    </dgm:pt>
    <dgm:pt modelId="{EBFCF5E3-7B43-4334-89B0-CA922059178E}" type="pres">
      <dgm:prSet presAssocID="{4C6AD3A9-58F3-4476-8B36-A0D75E7F1F1C}" presName="textNode" presStyleLbl="node1" presStyleIdx="4" presStyleCnt="5">
        <dgm:presLayoutVars>
          <dgm:bulletEnabled val="1"/>
        </dgm:presLayoutVars>
      </dgm:prSet>
      <dgm:spPr/>
      <dgm:t>
        <a:bodyPr/>
        <a:lstStyle/>
        <a:p>
          <a:endParaRPr lang="en-US"/>
        </a:p>
      </dgm:t>
    </dgm:pt>
  </dgm:ptLst>
  <dgm:cxnLst>
    <dgm:cxn modelId="{75136427-284B-4B63-B4C7-B91F847C8CA7}" srcId="{042E0F9A-8204-4CA6-A968-14B244A2A577}" destId="{4C6AD3A9-58F3-4476-8B36-A0D75E7F1F1C}" srcOrd="4" destOrd="0" parTransId="{FCE82FC7-F40D-4C32-B9EA-A6145DA999D1}" sibTransId="{1B436E25-270A-4AF3-AA4A-5E4F0178951A}"/>
    <dgm:cxn modelId="{5454700C-02AD-4F31-9858-85ECFD725449}" type="presOf" srcId="{042E0F9A-8204-4CA6-A968-14B244A2A577}" destId="{C97F9469-0306-4347-89CE-A79F37E69102}" srcOrd="0" destOrd="0" presId="urn:microsoft.com/office/officeart/2005/8/layout/hProcess9"/>
    <dgm:cxn modelId="{80528F86-0B9B-41BB-BFF6-8FA70982DF20}" type="presOf" srcId="{19E3341D-3134-4A4D-B9E7-C53987B7EF35}" destId="{7D3CE618-B139-4933-AC06-6C3955713394}" srcOrd="0" destOrd="0" presId="urn:microsoft.com/office/officeart/2005/8/layout/hProcess9"/>
    <dgm:cxn modelId="{A25FDE03-B1C7-4E50-AF3E-55B040EBE3DF}" type="presOf" srcId="{35A1D1E0-2757-437A-972C-DC679DB9DCA3}" destId="{8358A19D-0FB6-469E-ACF5-2B143212D799}" srcOrd="0" destOrd="0" presId="urn:microsoft.com/office/officeart/2005/8/layout/hProcess9"/>
    <dgm:cxn modelId="{17B7E30F-823C-4BDD-B998-C8CC8FA10339}" srcId="{042E0F9A-8204-4CA6-A968-14B244A2A577}" destId="{19E3341D-3134-4A4D-B9E7-C53987B7EF35}" srcOrd="1" destOrd="0" parTransId="{510C3CD9-38DB-44F8-A1C7-60E4A5AF7D5E}" sibTransId="{F15BB7BE-9215-43EE-9775-35219948214B}"/>
    <dgm:cxn modelId="{8762D036-465D-42CA-86C9-577CDC9995E2}" srcId="{042E0F9A-8204-4CA6-A968-14B244A2A577}" destId="{AC41A444-EE30-4C8F-9B89-1060B200824A}" srcOrd="2" destOrd="0" parTransId="{3DADD004-DFD2-4085-9BCD-961BF028D347}" sibTransId="{77144862-3936-4155-A90B-4933DACE2154}"/>
    <dgm:cxn modelId="{B0A58463-452F-409D-B760-8CF78DE5C21B}" type="presOf" srcId="{AC41A444-EE30-4C8F-9B89-1060B200824A}" destId="{1A9C00CC-B43F-48A3-9873-FC0335AD2D7C}" srcOrd="0" destOrd="0" presId="urn:microsoft.com/office/officeart/2005/8/layout/hProcess9"/>
    <dgm:cxn modelId="{4EFB893F-E39A-440A-89D7-C864724ECD60}" srcId="{042E0F9A-8204-4CA6-A968-14B244A2A577}" destId="{35A1D1E0-2757-437A-972C-DC679DB9DCA3}" srcOrd="3" destOrd="0" parTransId="{70957F4C-C1EF-414D-884E-727D7EC8DA9F}" sibTransId="{36356AD8-F2B0-41D9-9665-6100C3D373E0}"/>
    <dgm:cxn modelId="{3165CCDE-021D-4EAB-B9F3-6989BD0A3E47}" type="presOf" srcId="{4C6AD3A9-58F3-4476-8B36-A0D75E7F1F1C}" destId="{EBFCF5E3-7B43-4334-89B0-CA922059178E}" srcOrd="0" destOrd="0" presId="urn:microsoft.com/office/officeart/2005/8/layout/hProcess9"/>
    <dgm:cxn modelId="{B8A36E88-91BB-4F2F-B4EF-7FE2149D0168}" srcId="{042E0F9A-8204-4CA6-A968-14B244A2A577}" destId="{53D78B2E-0660-4C10-B660-D90C7CB1228B}" srcOrd="0" destOrd="0" parTransId="{C14A5E17-86C7-442E-A287-CE35FAFE04A0}" sibTransId="{1732DB5A-0819-4049-B056-C55189E79C16}"/>
    <dgm:cxn modelId="{FF8A84F6-857E-4A5B-9265-CFD5FA8B65F1}" type="presOf" srcId="{53D78B2E-0660-4C10-B660-D90C7CB1228B}" destId="{2696BEC2-CE34-401D-907B-E51CB979439C}" srcOrd="0" destOrd="0" presId="urn:microsoft.com/office/officeart/2005/8/layout/hProcess9"/>
    <dgm:cxn modelId="{4A709182-235F-4728-8F04-5D9271BF83DD}" type="presParOf" srcId="{C97F9469-0306-4347-89CE-A79F37E69102}" destId="{FF7A25C9-969D-4E71-BFC0-BCDF1612725E}" srcOrd="0" destOrd="0" presId="urn:microsoft.com/office/officeart/2005/8/layout/hProcess9"/>
    <dgm:cxn modelId="{F5865819-F165-4DD0-99A0-774998BB4A52}" type="presParOf" srcId="{C97F9469-0306-4347-89CE-A79F37E69102}" destId="{3173FE14-4E68-46E2-AF9B-0DACC1C116A7}" srcOrd="1" destOrd="0" presId="urn:microsoft.com/office/officeart/2005/8/layout/hProcess9"/>
    <dgm:cxn modelId="{FFD327E3-12C5-4511-BF80-BE93E2B8F061}" type="presParOf" srcId="{3173FE14-4E68-46E2-AF9B-0DACC1C116A7}" destId="{2696BEC2-CE34-401D-907B-E51CB979439C}" srcOrd="0" destOrd="0" presId="urn:microsoft.com/office/officeart/2005/8/layout/hProcess9"/>
    <dgm:cxn modelId="{D8FE4D31-604D-4041-A955-90EA5C4A3194}" type="presParOf" srcId="{3173FE14-4E68-46E2-AF9B-0DACC1C116A7}" destId="{CE375E4E-2505-4B6B-ABC4-9DE24C4B121E}" srcOrd="1" destOrd="0" presId="urn:microsoft.com/office/officeart/2005/8/layout/hProcess9"/>
    <dgm:cxn modelId="{1B9D6E06-0496-4715-ADF1-D62BE405BA0D}" type="presParOf" srcId="{3173FE14-4E68-46E2-AF9B-0DACC1C116A7}" destId="{7D3CE618-B139-4933-AC06-6C3955713394}" srcOrd="2" destOrd="0" presId="urn:microsoft.com/office/officeart/2005/8/layout/hProcess9"/>
    <dgm:cxn modelId="{1DBC1F43-5526-4383-8E2E-10609B58BD83}" type="presParOf" srcId="{3173FE14-4E68-46E2-AF9B-0DACC1C116A7}" destId="{8F041296-5181-4EDA-BF94-61FD218F54F0}" srcOrd="3" destOrd="0" presId="urn:microsoft.com/office/officeart/2005/8/layout/hProcess9"/>
    <dgm:cxn modelId="{B8E0D7CA-0A0C-40C8-9F9E-50C2E655FCAC}" type="presParOf" srcId="{3173FE14-4E68-46E2-AF9B-0DACC1C116A7}" destId="{1A9C00CC-B43F-48A3-9873-FC0335AD2D7C}" srcOrd="4" destOrd="0" presId="urn:microsoft.com/office/officeart/2005/8/layout/hProcess9"/>
    <dgm:cxn modelId="{2D980D50-EB23-44B9-9BA9-A53A1D9BB321}" type="presParOf" srcId="{3173FE14-4E68-46E2-AF9B-0DACC1C116A7}" destId="{EC0F3949-3600-4AF7-A4B8-C6741D6BCBD8}" srcOrd="5" destOrd="0" presId="urn:microsoft.com/office/officeart/2005/8/layout/hProcess9"/>
    <dgm:cxn modelId="{AA61673B-4307-49C7-BCC0-642A4EBF8025}" type="presParOf" srcId="{3173FE14-4E68-46E2-AF9B-0DACC1C116A7}" destId="{8358A19D-0FB6-469E-ACF5-2B143212D799}" srcOrd="6" destOrd="0" presId="urn:microsoft.com/office/officeart/2005/8/layout/hProcess9"/>
    <dgm:cxn modelId="{6C73BE7A-03AE-414D-B406-CF1C86BDA345}" type="presParOf" srcId="{3173FE14-4E68-46E2-AF9B-0DACC1C116A7}" destId="{F055D06F-2577-48F6-8320-7578972B6BE3}" srcOrd="7" destOrd="0" presId="urn:microsoft.com/office/officeart/2005/8/layout/hProcess9"/>
    <dgm:cxn modelId="{15E77E99-28BA-4BBA-9ED6-7378A1D7B53E}" type="presParOf" srcId="{3173FE14-4E68-46E2-AF9B-0DACC1C116A7}" destId="{EBFCF5E3-7B43-4334-89B0-CA922059178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5CEDC-855F-4F2C-8286-3E218D6459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78F506B-7828-4D54-AFFC-476E52804BDF}">
      <dgm:prSet phldrT="[Text]"/>
      <dgm:spPr>
        <a:solidFill>
          <a:srgbClr val="00B050"/>
        </a:solidFill>
      </dgm:spPr>
      <dgm:t>
        <a:bodyPr/>
        <a:lstStyle/>
        <a:p>
          <a:r>
            <a:rPr lang="en-US" b="1" dirty="0" err="1" smtClean="0"/>
            <a:t>UrbanSim</a:t>
          </a:r>
          <a:endParaRPr lang="en-US" b="1" dirty="0" smtClean="0"/>
        </a:p>
        <a:p>
          <a:r>
            <a:rPr lang="en-US" b="1" dirty="0" smtClean="0"/>
            <a:t>2012 - 2025 </a:t>
          </a:r>
          <a:endParaRPr lang="en-US" b="1" dirty="0"/>
        </a:p>
      </dgm:t>
    </dgm:pt>
    <dgm:pt modelId="{EDE43006-02A2-41C8-BE01-7AAC9AEF42CD}" type="parTrans" cxnId="{92D21BC2-0F32-49EF-9485-D4FBFEAF1125}">
      <dgm:prSet/>
      <dgm:spPr/>
      <dgm:t>
        <a:bodyPr/>
        <a:lstStyle/>
        <a:p>
          <a:endParaRPr lang="en-US"/>
        </a:p>
      </dgm:t>
    </dgm:pt>
    <dgm:pt modelId="{F3918A52-45D6-4A4F-BA58-3A8E823DB254}" type="sibTrans" cxnId="{92D21BC2-0F32-49EF-9485-D4FBFEAF1125}">
      <dgm:prSet/>
      <dgm:spPr>
        <a:ln w="38100"/>
      </dgm:spPr>
      <dgm:t>
        <a:bodyPr/>
        <a:lstStyle/>
        <a:p>
          <a:endParaRPr lang="en-US"/>
        </a:p>
      </dgm:t>
    </dgm:pt>
    <dgm:pt modelId="{5B2EC7DF-4482-4896-8B1E-DCB01FFE77DA}">
      <dgm:prSet phldrT="[Text]"/>
      <dgm:spPr>
        <a:solidFill>
          <a:srgbClr val="FF6600"/>
        </a:solidFill>
      </dgm:spPr>
      <dgm:t>
        <a:bodyPr/>
        <a:lstStyle/>
        <a:p>
          <a:r>
            <a:rPr lang="en-US" b="1" dirty="0" smtClean="0"/>
            <a:t>Cube</a:t>
          </a:r>
        </a:p>
        <a:p>
          <a:r>
            <a:rPr lang="en-US" b="1" dirty="0" smtClean="0"/>
            <a:t>2025</a:t>
          </a:r>
          <a:endParaRPr lang="en-US" b="1" dirty="0"/>
        </a:p>
      </dgm:t>
    </dgm:pt>
    <dgm:pt modelId="{192F6BA3-28BB-4B3C-A9E4-DA4CFE573F21}" type="parTrans" cxnId="{B41E4B11-07CB-4586-BB6D-573CCAD5FB4B}">
      <dgm:prSet/>
      <dgm:spPr/>
      <dgm:t>
        <a:bodyPr/>
        <a:lstStyle/>
        <a:p>
          <a:endParaRPr lang="en-US"/>
        </a:p>
      </dgm:t>
    </dgm:pt>
    <dgm:pt modelId="{BD4BC365-B18E-47E5-8A0A-8256E36EE3AE}" type="sibTrans" cxnId="{B41E4B11-07CB-4586-BB6D-573CCAD5FB4B}">
      <dgm:prSet/>
      <dgm:spPr>
        <a:ln w="38100"/>
      </dgm:spPr>
      <dgm:t>
        <a:bodyPr/>
        <a:lstStyle/>
        <a:p>
          <a:endParaRPr lang="en-US"/>
        </a:p>
      </dgm:t>
    </dgm:pt>
    <dgm:pt modelId="{6DEBE843-667D-4935-ADE4-3C33E3A6E23E}">
      <dgm:prSet phldrT="[Text]"/>
      <dgm:spPr>
        <a:solidFill>
          <a:srgbClr val="00B050"/>
        </a:solidFill>
      </dgm:spPr>
      <dgm:t>
        <a:bodyPr/>
        <a:lstStyle/>
        <a:p>
          <a:r>
            <a:rPr lang="en-US" b="1" dirty="0" err="1" smtClean="0"/>
            <a:t>UrbanSim</a:t>
          </a:r>
          <a:endParaRPr lang="en-US" b="1" dirty="0" smtClean="0"/>
        </a:p>
        <a:p>
          <a:r>
            <a:rPr lang="en-US" b="1" dirty="0" smtClean="0"/>
            <a:t>2025 - 2040</a:t>
          </a:r>
          <a:endParaRPr lang="en-US" b="1" dirty="0"/>
        </a:p>
      </dgm:t>
    </dgm:pt>
    <dgm:pt modelId="{C6B61CA8-652C-4A44-8337-1A7739551BFE}" type="parTrans" cxnId="{FA3B8170-D75D-421F-9F5C-F84B31B7DB90}">
      <dgm:prSet/>
      <dgm:spPr/>
      <dgm:t>
        <a:bodyPr/>
        <a:lstStyle/>
        <a:p>
          <a:endParaRPr lang="en-US"/>
        </a:p>
      </dgm:t>
    </dgm:pt>
    <dgm:pt modelId="{C5C154ED-0A90-4366-9DA7-F73B95DA1105}" type="sibTrans" cxnId="{FA3B8170-D75D-421F-9F5C-F84B31B7DB90}">
      <dgm:prSet/>
      <dgm:spPr>
        <a:ln w="38100"/>
      </dgm:spPr>
      <dgm:t>
        <a:bodyPr/>
        <a:lstStyle/>
        <a:p>
          <a:endParaRPr lang="en-US"/>
        </a:p>
      </dgm:t>
    </dgm:pt>
    <dgm:pt modelId="{900344C6-C04C-4738-9602-3208E7119EB6}">
      <dgm:prSet phldrT="[Text]"/>
      <dgm:spPr>
        <a:solidFill>
          <a:srgbClr val="FF6600"/>
        </a:solidFill>
      </dgm:spPr>
      <dgm:t>
        <a:bodyPr/>
        <a:lstStyle/>
        <a:p>
          <a:r>
            <a:rPr lang="en-US" b="1" dirty="0" smtClean="0"/>
            <a:t>Cube</a:t>
          </a:r>
        </a:p>
        <a:p>
          <a:r>
            <a:rPr lang="en-US" b="1" dirty="0" smtClean="0"/>
            <a:t>2040</a:t>
          </a:r>
          <a:endParaRPr lang="en-US" b="1" dirty="0"/>
        </a:p>
      </dgm:t>
    </dgm:pt>
    <dgm:pt modelId="{1B8E5AA4-5206-4ECB-89C2-3163EB35CADF}" type="parTrans" cxnId="{8CC457CC-A539-4357-B7DA-19803AEF44FF}">
      <dgm:prSet/>
      <dgm:spPr/>
      <dgm:t>
        <a:bodyPr/>
        <a:lstStyle/>
        <a:p>
          <a:endParaRPr lang="en-US"/>
        </a:p>
      </dgm:t>
    </dgm:pt>
    <dgm:pt modelId="{ED984C4A-FB30-4B59-8494-AF142A9667F3}" type="sibTrans" cxnId="{8CC457CC-A539-4357-B7DA-19803AEF44FF}">
      <dgm:prSet/>
      <dgm:spPr>
        <a:ln w="38100"/>
      </dgm:spPr>
      <dgm:t>
        <a:bodyPr/>
        <a:lstStyle/>
        <a:p>
          <a:endParaRPr lang="en-US"/>
        </a:p>
      </dgm:t>
    </dgm:pt>
    <dgm:pt modelId="{2346D660-A2A0-4A96-A5D1-B311B710C091}">
      <dgm:prSet phldrT="[Text]"/>
      <dgm:spPr>
        <a:solidFill>
          <a:srgbClr val="7030A0"/>
        </a:solidFill>
      </dgm:spPr>
      <dgm:t>
        <a:bodyPr/>
        <a:lstStyle/>
        <a:p>
          <a:r>
            <a:rPr lang="en-US" b="1" dirty="0" smtClean="0"/>
            <a:t>Performance</a:t>
          </a:r>
        </a:p>
        <a:p>
          <a:r>
            <a:rPr lang="en-US" b="1" dirty="0" smtClean="0"/>
            <a:t>Measures</a:t>
          </a:r>
          <a:endParaRPr lang="en-US" b="1" dirty="0"/>
        </a:p>
      </dgm:t>
    </dgm:pt>
    <dgm:pt modelId="{2ACE12DE-1EA0-4159-A289-39F4A7DFAE87}" type="parTrans" cxnId="{014599A5-8379-4E04-A133-AAA8B0D23578}">
      <dgm:prSet/>
      <dgm:spPr/>
      <dgm:t>
        <a:bodyPr/>
        <a:lstStyle/>
        <a:p>
          <a:endParaRPr lang="en-US"/>
        </a:p>
      </dgm:t>
    </dgm:pt>
    <dgm:pt modelId="{A4A949B5-34DE-4D54-9CA4-17A01D73A5E5}" type="sibTrans" cxnId="{014599A5-8379-4E04-A133-AAA8B0D23578}">
      <dgm:prSet/>
      <dgm:spPr>
        <a:ln w="38100">
          <a:solidFill>
            <a:srgbClr val="000000"/>
          </a:solidFill>
          <a:prstDash val="sysDash"/>
        </a:ln>
      </dgm:spPr>
      <dgm:t>
        <a:bodyPr/>
        <a:lstStyle/>
        <a:p>
          <a:endParaRPr lang="en-US"/>
        </a:p>
      </dgm:t>
    </dgm:pt>
    <dgm:pt modelId="{B59E3F7C-AE24-4EC0-B869-16AD01ECE728}" type="pres">
      <dgm:prSet presAssocID="{0825CEDC-855F-4F2C-8286-3E218D64595D}" presName="cycle" presStyleCnt="0">
        <dgm:presLayoutVars>
          <dgm:dir/>
          <dgm:resizeHandles val="exact"/>
        </dgm:presLayoutVars>
      </dgm:prSet>
      <dgm:spPr/>
      <dgm:t>
        <a:bodyPr/>
        <a:lstStyle/>
        <a:p>
          <a:endParaRPr lang="en-US"/>
        </a:p>
      </dgm:t>
    </dgm:pt>
    <dgm:pt modelId="{A0992B95-2963-41BA-837A-AD6B5FE1C67D}" type="pres">
      <dgm:prSet presAssocID="{E78F506B-7828-4D54-AFFC-476E52804BDF}" presName="node" presStyleLbl="node1" presStyleIdx="0" presStyleCnt="5">
        <dgm:presLayoutVars>
          <dgm:bulletEnabled val="1"/>
        </dgm:presLayoutVars>
      </dgm:prSet>
      <dgm:spPr/>
      <dgm:t>
        <a:bodyPr/>
        <a:lstStyle/>
        <a:p>
          <a:endParaRPr lang="en-US"/>
        </a:p>
      </dgm:t>
    </dgm:pt>
    <dgm:pt modelId="{A28F7349-E47B-4324-B9DA-99821ABE26D2}" type="pres">
      <dgm:prSet presAssocID="{E78F506B-7828-4D54-AFFC-476E52804BDF}" presName="spNode" presStyleCnt="0"/>
      <dgm:spPr/>
    </dgm:pt>
    <dgm:pt modelId="{B70A7177-5CCD-4B72-8862-F0D4622704E4}" type="pres">
      <dgm:prSet presAssocID="{F3918A52-45D6-4A4F-BA58-3A8E823DB254}" presName="sibTrans" presStyleLbl="sibTrans1D1" presStyleIdx="0" presStyleCnt="5"/>
      <dgm:spPr/>
      <dgm:t>
        <a:bodyPr/>
        <a:lstStyle/>
        <a:p>
          <a:endParaRPr lang="en-US"/>
        </a:p>
      </dgm:t>
    </dgm:pt>
    <dgm:pt modelId="{B82AA01C-D8AB-4D2E-A935-DDEC8351AFE3}" type="pres">
      <dgm:prSet presAssocID="{5B2EC7DF-4482-4896-8B1E-DCB01FFE77DA}" presName="node" presStyleLbl="node1" presStyleIdx="1" presStyleCnt="5">
        <dgm:presLayoutVars>
          <dgm:bulletEnabled val="1"/>
        </dgm:presLayoutVars>
      </dgm:prSet>
      <dgm:spPr/>
      <dgm:t>
        <a:bodyPr/>
        <a:lstStyle/>
        <a:p>
          <a:endParaRPr lang="en-US"/>
        </a:p>
      </dgm:t>
    </dgm:pt>
    <dgm:pt modelId="{86D85335-F279-4FF5-BCA7-056DCD0F0D37}" type="pres">
      <dgm:prSet presAssocID="{5B2EC7DF-4482-4896-8B1E-DCB01FFE77DA}" presName="spNode" presStyleCnt="0"/>
      <dgm:spPr/>
    </dgm:pt>
    <dgm:pt modelId="{F8E80044-D496-469D-8B68-2DEAF488FF27}" type="pres">
      <dgm:prSet presAssocID="{BD4BC365-B18E-47E5-8A0A-8256E36EE3AE}" presName="sibTrans" presStyleLbl="sibTrans1D1" presStyleIdx="1" presStyleCnt="5"/>
      <dgm:spPr/>
      <dgm:t>
        <a:bodyPr/>
        <a:lstStyle/>
        <a:p>
          <a:endParaRPr lang="en-US"/>
        </a:p>
      </dgm:t>
    </dgm:pt>
    <dgm:pt modelId="{9EFF2F79-7466-4B75-83CF-F66B8DCCD8CC}" type="pres">
      <dgm:prSet presAssocID="{6DEBE843-667D-4935-ADE4-3C33E3A6E23E}" presName="node" presStyleLbl="node1" presStyleIdx="2" presStyleCnt="5">
        <dgm:presLayoutVars>
          <dgm:bulletEnabled val="1"/>
        </dgm:presLayoutVars>
      </dgm:prSet>
      <dgm:spPr/>
      <dgm:t>
        <a:bodyPr/>
        <a:lstStyle/>
        <a:p>
          <a:endParaRPr lang="en-US"/>
        </a:p>
      </dgm:t>
    </dgm:pt>
    <dgm:pt modelId="{534D8345-3C3F-4D1B-8D75-41F4FA3AA054}" type="pres">
      <dgm:prSet presAssocID="{6DEBE843-667D-4935-ADE4-3C33E3A6E23E}" presName="spNode" presStyleCnt="0"/>
      <dgm:spPr/>
    </dgm:pt>
    <dgm:pt modelId="{BCEE528E-BF02-40F8-AC28-CD6EDDF27998}" type="pres">
      <dgm:prSet presAssocID="{C5C154ED-0A90-4366-9DA7-F73B95DA1105}" presName="sibTrans" presStyleLbl="sibTrans1D1" presStyleIdx="2" presStyleCnt="5"/>
      <dgm:spPr/>
      <dgm:t>
        <a:bodyPr/>
        <a:lstStyle/>
        <a:p>
          <a:endParaRPr lang="en-US"/>
        </a:p>
      </dgm:t>
    </dgm:pt>
    <dgm:pt modelId="{CE39754A-4A50-4B2B-BC71-95059F9F8C7A}" type="pres">
      <dgm:prSet presAssocID="{900344C6-C04C-4738-9602-3208E7119EB6}" presName="node" presStyleLbl="node1" presStyleIdx="3" presStyleCnt="5">
        <dgm:presLayoutVars>
          <dgm:bulletEnabled val="1"/>
        </dgm:presLayoutVars>
      </dgm:prSet>
      <dgm:spPr/>
      <dgm:t>
        <a:bodyPr/>
        <a:lstStyle/>
        <a:p>
          <a:endParaRPr lang="en-US"/>
        </a:p>
      </dgm:t>
    </dgm:pt>
    <dgm:pt modelId="{A1701B89-ECA6-43C1-93ED-219857A0ED83}" type="pres">
      <dgm:prSet presAssocID="{900344C6-C04C-4738-9602-3208E7119EB6}" presName="spNode" presStyleCnt="0"/>
      <dgm:spPr/>
    </dgm:pt>
    <dgm:pt modelId="{44BEDC69-0FCF-4748-A15F-9892928C0CE9}" type="pres">
      <dgm:prSet presAssocID="{ED984C4A-FB30-4B59-8494-AF142A9667F3}" presName="sibTrans" presStyleLbl="sibTrans1D1" presStyleIdx="3" presStyleCnt="5"/>
      <dgm:spPr/>
      <dgm:t>
        <a:bodyPr/>
        <a:lstStyle/>
        <a:p>
          <a:endParaRPr lang="en-US"/>
        </a:p>
      </dgm:t>
    </dgm:pt>
    <dgm:pt modelId="{8CC743E8-3E24-4632-8DE9-ED69E40DCD86}" type="pres">
      <dgm:prSet presAssocID="{2346D660-A2A0-4A96-A5D1-B311B710C091}" presName="node" presStyleLbl="node1" presStyleIdx="4" presStyleCnt="5">
        <dgm:presLayoutVars>
          <dgm:bulletEnabled val="1"/>
        </dgm:presLayoutVars>
      </dgm:prSet>
      <dgm:spPr/>
      <dgm:t>
        <a:bodyPr/>
        <a:lstStyle/>
        <a:p>
          <a:endParaRPr lang="en-US"/>
        </a:p>
      </dgm:t>
    </dgm:pt>
    <dgm:pt modelId="{7D30B1DA-195F-46F2-AE8D-9AE72E2D02C3}" type="pres">
      <dgm:prSet presAssocID="{2346D660-A2A0-4A96-A5D1-B311B710C091}" presName="spNode" presStyleCnt="0"/>
      <dgm:spPr/>
    </dgm:pt>
    <dgm:pt modelId="{C1911730-DF49-44DC-A5E6-068E5A2B630B}" type="pres">
      <dgm:prSet presAssocID="{A4A949B5-34DE-4D54-9CA4-17A01D73A5E5}" presName="sibTrans" presStyleLbl="sibTrans1D1" presStyleIdx="4" presStyleCnt="5"/>
      <dgm:spPr/>
      <dgm:t>
        <a:bodyPr/>
        <a:lstStyle/>
        <a:p>
          <a:endParaRPr lang="en-US"/>
        </a:p>
      </dgm:t>
    </dgm:pt>
  </dgm:ptLst>
  <dgm:cxnLst>
    <dgm:cxn modelId="{4CCE29F3-A393-4583-B85C-A9C1A48100FF}" type="presOf" srcId="{C5C154ED-0A90-4366-9DA7-F73B95DA1105}" destId="{BCEE528E-BF02-40F8-AC28-CD6EDDF27998}" srcOrd="0" destOrd="0" presId="urn:microsoft.com/office/officeart/2005/8/layout/cycle5"/>
    <dgm:cxn modelId="{4636591B-8CD9-4A5D-A225-F67CF8D15B8B}" type="presOf" srcId="{6DEBE843-667D-4935-ADE4-3C33E3A6E23E}" destId="{9EFF2F79-7466-4B75-83CF-F66B8DCCD8CC}" srcOrd="0" destOrd="0" presId="urn:microsoft.com/office/officeart/2005/8/layout/cycle5"/>
    <dgm:cxn modelId="{060D5AD7-F5D0-474B-ADD2-A8798FF15A98}" type="presOf" srcId="{E78F506B-7828-4D54-AFFC-476E52804BDF}" destId="{A0992B95-2963-41BA-837A-AD6B5FE1C67D}" srcOrd="0" destOrd="0" presId="urn:microsoft.com/office/officeart/2005/8/layout/cycle5"/>
    <dgm:cxn modelId="{DC477946-7B9C-4DD7-9F36-CFF566FDFA52}" type="presOf" srcId="{900344C6-C04C-4738-9602-3208E7119EB6}" destId="{CE39754A-4A50-4B2B-BC71-95059F9F8C7A}" srcOrd="0" destOrd="0" presId="urn:microsoft.com/office/officeart/2005/8/layout/cycle5"/>
    <dgm:cxn modelId="{A7F3E172-7503-4737-A6EB-EBB01EE26093}" type="presOf" srcId="{A4A949B5-34DE-4D54-9CA4-17A01D73A5E5}" destId="{C1911730-DF49-44DC-A5E6-068E5A2B630B}" srcOrd="0" destOrd="0" presId="urn:microsoft.com/office/officeart/2005/8/layout/cycle5"/>
    <dgm:cxn modelId="{B993A68D-A6DE-4757-A637-7594BC93A7F0}" type="presOf" srcId="{5B2EC7DF-4482-4896-8B1E-DCB01FFE77DA}" destId="{B82AA01C-D8AB-4D2E-A935-DDEC8351AFE3}" srcOrd="0" destOrd="0" presId="urn:microsoft.com/office/officeart/2005/8/layout/cycle5"/>
    <dgm:cxn modelId="{FED56C04-5191-488E-A669-6D3B5F82D6D3}" type="presOf" srcId="{ED984C4A-FB30-4B59-8494-AF142A9667F3}" destId="{44BEDC69-0FCF-4748-A15F-9892928C0CE9}" srcOrd="0" destOrd="0" presId="urn:microsoft.com/office/officeart/2005/8/layout/cycle5"/>
    <dgm:cxn modelId="{B41E4B11-07CB-4586-BB6D-573CCAD5FB4B}" srcId="{0825CEDC-855F-4F2C-8286-3E218D64595D}" destId="{5B2EC7DF-4482-4896-8B1E-DCB01FFE77DA}" srcOrd="1" destOrd="0" parTransId="{192F6BA3-28BB-4B3C-A9E4-DA4CFE573F21}" sibTransId="{BD4BC365-B18E-47E5-8A0A-8256E36EE3AE}"/>
    <dgm:cxn modelId="{56C04E80-5421-4EE0-8159-4C0A1E8C40B3}" type="presOf" srcId="{F3918A52-45D6-4A4F-BA58-3A8E823DB254}" destId="{B70A7177-5CCD-4B72-8862-F0D4622704E4}" srcOrd="0" destOrd="0" presId="urn:microsoft.com/office/officeart/2005/8/layout/cycle5"/>
    <dgm:cxn modelId="{FA3B8170-D75D-421F-9F5C-F84B31B7DB90}" srcId="{0825CEDC-855F-4F2C-8286-3E218D64595D}" destId="{6DEBE843-667D-4935-ADE4-3C33E3A6E23E}" srcOrd="2" destOrd="0" parTransId="{C6B61CA8-652C-4A44-8337-1A7739551BFE}" sibTransId="{C5C154ED-0A90-4366-9DA7-F73B95DA1105}"/>
    <dgm:cxn modelId="{014599A5-8379-4E04-A133-AAA8B0D23578}" srcId="{0825CEDC-855F-4F2C-8286-3E218D64595D}" destId="{2346D660-A2A0-4A96-A5D1-B311B710C091}" srcOrd="4" destOrd="0" parTransId="{2ACE12DE-1EA0-4159-A289-39F4A7DFAE87}" sibTransId="{A4A949B5-34DE-4D54-9CA4-17A01D73A5E5}"/>
    <dgm:cxn modelId="{92D21BC2-0F32-49EF-9485-D4FBFEAF1125}" srcId="{0825CEDC-855F-4F2C-8286-3E218D64595D}" destId="{E78F506B-7828-4D54-AFFC-476E52804BDF}" srcOrd="0" destOrd="0" parTransId="{EDE43006-02A2-41C8-BE01-7AAC9AEF42CD}" sibTransId="{F3918A52-45D6-4A4F-BA58-3A8E823DB254}"/>
    <dgm:cxn modelId="{1EB9EB26-C5C2-44CD-9BB8-7296B7A2B76D}" type="presOf" srcId="{BD4BC365-B18E-47E5-8A0A-8256E36EE3AE}" destId="{F8E80044-D496-469D-8B68-2DEAF488FF27}" srcOrd="0" destOrd="0" presId="urn:microsoft.com/office/officeart/2005/8/layout/cycle5"/>
    <dgm:cxn modelId="{9FEB6D45-67E2-494A-B772-91B4D8B98837}" type="presOf" srcId="{0825CEDC-855F-4F2C-8286-3E218D64595D}" destId="{B59E3F7C-AE24-4EC0-B869-16AD01ECE728}" srcOrd="0" destOrd="0" presId="urn:microsoft.com/office/officeart/2005/8/layout/cycle5"/>
    <dgm:cxn modelId="{8CC457CC-A539-4357-B7DA-19803AEF44FF}" srcId="{0825CEDC-855F-4F2C-8286-3E218D64595D}" destId="{900344C6-C04C-4738-9602-3208E7119EB6}" srcOrd="3" destOrd="0" parTransId="{1B8E5AA4-5206-4ECB-89C2-3163EB35CADF}" sibTransId="{ED984C4A-FB30-4B59-8494-AF142A9667F3}"/>
    <dgm:cxn modelId="{3868CC67-96C9-4249-9FD4-F7809405184B}" type="presOf" srcId="{2346D660-A2A0-4A96-A5D1-B311B710C091}" destId="{8CC743E8-3E24-4632-8DE9-ED69E40DCD86}" srcOrd="0" destOrd="0" presId="urn:microsoft.com/office/officeart/2005/8/layout/cycle5"/>
    <dgm:cxn modelId="{EE7234B1-2F6B-43A2-98FD-0A5D30B481BF}" type="presParOf" srcId="{B59E3F7C-AE24-4EC0-B869-16AD01ECE728}" destId="{A0992B95-2963-41BA-837A-AD6B5FE1C67D}" srcOrd="0" destOrd="0" presId="urn:microsoft.com/office/officeart/2005/8/layout/cycle5"/>
    <dgm:cxn modelId="{D1C83323-79B4-4ED1-9292-D1105A7F8E03}" type="presParOf" srcId="{B59E3F7C-AE24-4EC0-B869-16AD01ECE728}" destId="{A28F7349-E47B-4324-B9DA-99821ABE26D2}" srcOrd="1" destOrd="0" presId="urn:microsoft.com/office/officeart/2005/8/layout/cycle5"/>
    <dgm:cxn modelId="{B2380F21-157A-4B93-898D-5F07C9FEC34E}" type="presParOf" srcId="{B59E3F7C-AE24-4EC0-B869-16AD01ECE728}" destId="{B70A7177-5CCD-4B72-8862-F0D4622704E4}" srcOrd="2" destOrd="0" presId="urn:microsoft.com/office/officeart/2005/8/layout/cycle5"/>
    <dgm:cxn modelId="{A94F606B-6B2F-4A19-A432-3D0CF93D60CD}" type="presParOf" srcId="{B59E3F7C-AE24-4EC0-B869-16AD01ECE728}" destId="{B82AA01C-D8AB-4D2E-A935-DDEC8351AFE3}" srcOrd="3" destOrd="0" presId="urn:microsoft.com/office/officeart/2005/8/layout/cycle5"/>
    <dgm:cxn modelId="{259E7AD9-306C-4C83-AC78-7661D10B9248}" type="presParOf" srcId="{B59E3F7C-AE24-4EC0-B869-16AD01ECE728}" destId="{86D85335-F279-4FF5-BCA7-056DCD0F0D37}" srcOrd="4" destOrd="0" presId="urn:microsoft.com/office/officeart/2005/8/layout/cycle5"/>
    <dgm:cxn modelId="{A9BD15CA-F630-43A6-A22D-20AE08EE9236}" type="presParOf" srcId="{B59E3F7C-AE24-4EC0-B869-16AD01ECE728}" destId="{F8E80044-D496-469D-8B68-2DEAF488FF27}" srcOrd="5" destOrd="0" presId="urn:microsoft.com/office/officeart/2005/8/layout/cycle5"/>
    <dgm:cxn modelId="{5D54599A-F67E-40E5-BD83-0D513F9C51E9}" type="presParOf" srcId="{B59E3F7C-AE24-4EC0-B869-16AD01ECE728}" destId="{9EFF2F79-7466-4B75-83CF-F66B8DCCD8CC}" srcOrd="6" destOrd="0" presId="urn:microsoft.com/office/officeart/2005/8/layout/cycle5"/>
    <dgm:cxn modelId="{E7A3F03E-AA5C-4B68-B5CA-67B4D3A3D942}" type="presParOf" srcId="{B59E3F7C-AE24-4EC0-B869-16AD01ECE728}" destId="{534D8345-3C3F-4D1B-8D75-41F4FA3AA054}" srcOrd="7" destOrd="0" presId="urn:microsoft.com/office/officeart/2005/8/layout/cycle5"/>
    <dgm:cxn modelId="{5C17B868-45C8-409E-BEB2-C0812BD1047D}" type="presParOf" srcId="{B59E3F7C-AE24-4EC0-B869-16AD01ECE728}" destId="{BCEE528E-BF02-40F8-AC28-CD6EDDF27998}" srcOrd="8" destOrd="0" presId="urn:microsoft.com/office/officeart/2005/8/layout/cycle5"/>
    <dgm:cxn modelId="{AB5C857D-F9C5-49AC-8D3E-DCE902D55AB4}" type="presParOf" srcId="{B59E3F7C-AE24-4EC0-B869-16AD01ECE728}" destId="{CE39754A-4A50-4B2B-BC71-95059F9F8C7A}" srcOrd="9" destOrd="0" presId="urn:microsoft.com/office/officeart/2005/8/layout/cycle5"/>
    <dgm:cxn modelId="{E20E81D2-AB5E-40B1-A655-6FB58F10864B}" type="presParOf" srcId="{B59E3F7C-AE24-4EC0-B869-16AD01ECE728}" destId="{A1701B89-ECA6-43C1-93ED-219857A0ED83}" srcOrd="10" destOrd="0" presId="urn:microsoft.com/office/officeart/2005/8/layout/cycle5"/>
    <dgm:cxn modelId="{C525649E-526F-49A5-929F-3CAD47BE0403}" type="presParOf" srcId="{B59E3F7C-AE24-4EC0-B869-16AD01ECE728}" destId="{44BEDC69-0FCF-4748-A15F-9892928C0CE9}" srcOrd="11" destOrd="0" presId="urn:microsoft.com/office/officeart/2005/8/layout/cycle5"/>
    <dgm:cxn modelId="{D9A0BD3C-A341-4870-97D6-6AAA33D2CEF5}" type="presParOf" srcId="{B59E3F7C-AE24-4EC0-B869-16AD01ECE728}" destId="{8CC743E8-3E24-4632-8DE9-ED69E40DCD86}" srcOrd="12" destOrd="0" presId="urn:microsoft.com/office/officeart/2005/8/layout/cycle5"/>
    <dgm:cxn modelId="{09672D27-B978-415F-83BD-5E58531364A3}" type="presParOf" srcId="{B59E3F7C-AE24-4EC0-B869-16AD01ECE728}" destId="{7D30B1DA-195F-46F2-AE8D-9AE72E2D02C3}" srcOrd="13" destOrd="0" presId="urn:microsoft.com/office/officeart/2005/8/layout/cycle5"/>
    <dgm:cxn modelId="{540BF4A6-9A81-4430-879B-26BA7F0A78BC}" type="presParOf" srcId="{B59E3F7C-AE24-4EC0-B869-16AD01ECE728}" destId="{C1911730-DF49-44DC-A5E6-068E5A2B630B}"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2E0F9A-8204-4CA6-A968-14B244A2A577}" type="doc">
      <dgm:prSet loTypeId="urn:microsoft.com/office/officeart/2005/8/layout/hProcess9" loCatId="process" qsTypeId="urn:microsoft.com/office/officeart/2005/8/quickstyle/3d6" qsCatId="3D" csTypeId="urn:microsoft.com/office/officeart/2005/8/colors/accent1_2" csCatId="accent1" phldr="1"/>
      <dgm:spPr/>
    </dgm:pt>
    <dgm:pt modelId="{AC41A444-EE30-4C8F-9B89-1060B200824A}">
      <dgm:prSet phldrT="[Text]"/>
      <dgm:spPr>
        <a:solidFill>
          <a:srgbClr val="FF5050"/>
        </a:solidFill>
      </dgm:spPr>
      <dgm:t>
        <a:bodyPr/>
        <a:lstStyle/>
        <a:p>
          <a:r>
            <a:rPr lang="en-US" b="1" dirty="0" smtClean="0"/>
            <a:t>Preliminary Scenarios</a:t>
          </a:r>
          <a:endParaRPr lang="en-US" b="1" dirty="0"/>
        </a:p>
      </dgm:t>
    </dgm:pt>
    <dgm:pt modelId="{3DADD004-DFD2-4085-9BCD-961BF028D347}" type="parTrans" cxnId="{8762D036-465D-42CA-86C9-577CDC9995E2}">
      <dgm:prSet/>
      <dgm:spPr/>
      <dgm:t>
        <a:bodyPr/>
        <a:lstStyle/>
        <a:p>
          <a:endParaRPr lang="en-US"/>
        </a:p>
      </dgm:t>
    </dgm:pt>
    <dgm:pt modelId="{77144862-3936-4155-A90B-4933DACE2154}" type="sibTrans" cxnId="{8762D036-465D-42CA-86C9-577CDC9995E2}">
      <dgm:prSet/>
      <dgm:spPr/>
      <dgm:t>
        <a:bodyPr/>
        <a:lstStyle/>
        <a:p>
          <a:endParaRPr lang="en-US"/>
        </a:p>
      </dgm:t>
    </dgm:pt>
    <dgm:pt modelId="{35A1D1E0-2757-437A-972C-DC679DB9DCA3}">
      <dgm:prSet/>
      <dgm:spPr>
        <a:solidFill>
          <a:srgbClr val="FF5050"/>
        </a:solidFill>
      </dgm:spPr>
      <dgm:t>
        <a:bodyPr/>
        <a:lstStyle/>
        <a:p>
          <a:r>
            <a:rPr lang="en-US" b="1" dirty="0" smtClean="0"/>
            <a:t>Scenario Evaluation</a:t>
          </a:r>
          <a:endParaRPr lang="en-US" b="1" dirty="0"/>
        </a:p>
      </dgm:t>
    </dgm:pt>
    <dgm:pt modelId="{70957F4C-C1EF-414D-884E-727D7EC8DA9F}" type="parTrans" cxnId="{4EFB893F-E39A-440A-89D7-C864724ECD60}">
      <dgm:prSet/>
      <dgm:spPr/>
      <dgm:t>
        <a:bodyPr/>
        <a:lstStyle/>
        <a:p>
          <a:endParaRPr lang="en-US"/>
        </a:p>
      </dgm:t>
    </dgm:pt>
    <dgm:pt modelId="{36356AD8-F2B0-41D9-9665-6100C3D373E0}" type="sibTrans" cxnId="{4EFB893F-E39A-440A-89D7-C864724ECD60}">
      <dgm:prSet/>
      <dgm:spPr/>
      <dgm:t>
        <a:bodyPr/>
        <a:lstStyle/>
        <a:p>
          <a:endParaRPr lang="en-US"/>
        </a:p>
      </dgm:t>
    </dgm:pt>
    <dgm:pt modelId="{4C6AD3A9-58F3-4476-8B36-A0D75E7F1F1C}">
      <dgm:prSet/>
      <dgm:spPr>
        <a:solidFill>
          <a:srgbClr val="FF0000"/>
        </a:solidFill>
      </dgm:spPr>
      <dgm:t>
        <a:bodyPr/>
        <a:lstStyle/>
        <a:p>
          <a:r>
            <a:rPr lang="en-US" b="1" dirty="0" smtClean="0"/>
            <a:t>Refined Scenarios</a:t>
          </a:r>
          <a:endParaRPr lang="en-US" b="1" dirty="0"/>
        </a:p>
      </dgm:t>
    </dgm:pt>
    <dgm:pt modelId="{FCE82FC7-F40D-4C32-B9EA-A6145DA999D1}" type="parTrans" cxnId="{75136427-284B-4B63-B4C7-B91F847C8CA7}">
      <dgm:prSet/>
      <dgm:spPr/>
      <dgm:t>
        <a:bodyPr/>
        <a:lstStyle/>
        <a:p>
          <a:endParaRPr lang="en-US"/>
        </a:p>
      </dgm:t>
    </dgm:pt>
    <dgm:pt modelId="{1B436E25-270A-4AF3-AA4A-5E4F0178951A}" type="sibTrans" cxnId="{75136427-284B-4B63-B4C7-B91F847C8CA7}">
      <dgm:prSet/>
      <dgm:spPr/>
      <dgm:t>
        <a:bodyPr/>
        <a:lstStyle/>
        <a:p>
          <a:endParaRPr lang="en-US"/>
        </a:p>
      </dgm:t>
    </dgm:pt>
    <dgm:pt modelId="{19E3341D-3134-4A4D-B9E7-C53987B7EF35}">
      <dgm:prSet phldrT="[Text]"/>
      <dgm:spPr>
        <a:solidFill>
          <a:srgbClr val="FF5050"/>
        </a:solidFill>
      </dgm:spPr>
      <dgm:t>
        <a:bodyPr/>
        <a:lstStyle/>
        <a:p>
          <a:r>
            <a:rPr lang="en-US" b="1" dirty="0" smtClean="0"/>
            <a:t>Scenario Concepts</a:t>
          </a:r>
          <a:endParaRPr lang="en-US" b="1" dirty="0"/>
        </a:p>
      </dgm:t>
    </dgm:pt>
    <dgm:pt modelId="{510C3CD9-38DB-44F8-A1C7-60E4A5AF7D5E}" type="parTrans" cxnId="{17B7E30F-823C-4BDD-B998-C8CC8FA10339}">
      <dgm:prSet/>
      <dgm:spPr/>
      <dgm:t>
        <a:bodyPr/>
        <a:lstStyle/>
        <a:p>
          <a:endParaRPr lang="en-US"/>
        </a:p>
      </dgm:t>
    </dgm:pt>
    <dgm:pt modelId="{F15BB7BE-9215-43EE-9775-35219948214B}" type="sibTrans" cxnId="{17B7E30F-823C-4BDD-B998-C8CC8FA10339}">
      <dgm:prSet/>
      <dgm:spPr/>
      <dgm:t>
        <a:bodyPr/>
        <a:lstStyle/>
        <a:p>
          <a:endParaRPr lang="en-US"/>
        </a:p>
      </dgm:t>
    </dgm:pt>
    <dgm:pt modelId="{53D78B2E-0660-4C10-B660-D90C7CB1228B}">
      <dgm:prSet phldrT="[Text]"/>
      <dgm:spPr>
        <a:solidFill>
          <a:srgbClr val="FF5050"/>
        </a:solidFill>
      </dgm:spPr>
      <dgm:t>
        <a:bodyPr/>
        <a:lstStyle/>
        <a:p>
          <a:r>
            <a:rPr lang="en-US" b="1" dirty="0" smtClean="0"/>
            <a:t>Identify</a:t>
          </a:r>
        </a:p>
        <a:p>
          <a:r>
            <a:rPr lang="en-US" b="1" dirty="0" smtClean="0"/>
            <a:t>Challenges</a:t>
          </a:r>
          <a:endParaRPr lang="en-US" b="1" dirty="0"/>
        </a:p>
      </dgm:t>
    </dgm:pt>
    <dgm:pt modelId="{1732DB5A-0819-4049-B056-C55189E79C16}" type="sibTrans" cxnId="{B8A36E88-91BB-4F2F-B4EF-7FE2149D0168}">
      <dgm:prSet/>
      <dgm:spPr/>
      <dgm:t>
        <a:bodyPr/>
        <a:lstStyle/>
        <a:p>
          <a:endParaRPr lang="en-US"/>
        </a:p>
      </dgm:t>
    </dgm:pt>
    <dgm:pt modelId="{C14A5E17-86C7-442E-A287-CE35FAFE04A0}" type="parTrans" cxnId="{B8A36E88-91BB-4F2F-B4EF-7FE2149D0168}">
      <dgm:prSet/>
      <dgm:spPr/>
      <dgm:t>
        <a:bodyPr/>
        <a:lstStyle/>
        <a:p>
          <a:endParaRPr lang="en-US"/>
        </a:p>
      </dgm:t>
    </dgm:pt>
    <dgm:pt modelId="{C97F9469-0306-4347-89CE-A79F37E69102}" type="pres">
      <dgm:prSet presAssocID="{042E0F9A-8204-4CA6-A968-14B244A2A577}" presName="CompostProcess" presStyleCnt="0">
        <dgm:presLayoutVars>
          <dgm:dir/>
          <dgm:resizeHandles val="exact"/>
        </dgm:presLayoutVars>
      </dgm:prSet>
      <dgm:spPr/>
    </dgm:pt>
    <dgm:pt modelId="{FF7A25C9-969D-4E71-BFC0-BCDF1612725E}" type="pres">
      <dgm:prSet presAssocID="{042E0F9A-8204-4CA6-A968-14B244A2A577}" presName="arrow" presStyleLbl="bgShp" presStyleIdx="0" presStyleCnt="1" custScaleX="117647"/>
      <dgm:spPr/>
    </dgm:pt>
    <dgm:pt modelId="{3173FE14-4E68-46E2-AF9B-0DACC1C116A7}" type="pres">
      <dgm:prSet presAssocID="{042E0F9A-8204-4CA6-A968-14B244A2A577}" presName="linearProcess" presStyleCnt="0"/>
      <dgm:spPr/>
    </dgm:pt>
    <dgm:pt modelId="{2696BEC2-CE34-401D-907B-E51CB979439C}" type="pres">
      <dgm:prSet presAssocID="{53D78B2E-0660-4C10-B660-D90C7CB1228B}" presName="textNode" presStyleLbl="node1" presStyleIdx="0" presStyleCnt="5">
        <dgm:presLayoutVars>
          <dgm:bulletEnabled val="1"/>
        </dgm:presLayoutVars>
      </dgm:prSet>
      <dgm:spPr/>
      <dgm:t>
        <a:bodyPr/>
        <a:lstStyle/>
        <a:p>
          <a:endParaRPr lang="en-US"/>
        </a:p>
      </dgm:t>
    </dgm:pt>
    <dgm:pt modelId="{CE375E4E-2505-4B6B-ABC4-9DE24C4B121E}" type="pres">
      <dgm:prSet presAssocID="{1732DB5A-0819-4049-B056-C55189E79C16}" presName="sibTrans" presStyleCnt="0"/>
      <dgm:spPr/>
    </dgm:pt>
    <dgm:pt modelId="{7D3CE618-B139-4933-AC06-6C3955713394}" type="pres">
      <dgm:prSet presAssocID="{19E3341D-3134-4A4D-B9E7-C53987B7EF35}" presName="textNode" presStyleLbl="node1" presStyleIdx="1" presStyleCnt="5">
        <dgm:presLayoutVars>
          <dgm:bulletEnabled val="1"/>
        </dgm:presLayoutVars>
      </dgm:prSet>
      <dgm:spPr/>
      <dgm:t>
        <a:bodyPr/>
        <a:lstStyle/>
        <a:p>
          <a:endParaRPr lang="en-US"/>
        </a:p>
      </dgm:t>
    </dgm:pt>
    <dgm:pt modelId="{8F041296-5181-4EDA-BF94-61FD218F54F0}" type="pres">
      <dgm:prSet presAssocID="{F15BB7BE-9215-43EE-9775-35219948214B}" presName="sibTrans" presStyleCnt="0"/>
      <dgm:spPr/>
    </dgm:pt>
    <dgm:pt modelId="{1A9C00CC-B43F-48A3-9873-FC0335AD2D7C}" type="pres">
      <dgm:prSet presAssocID="{AC41A444-EE30-4C8F-9B89-1060B200824A}" presName="textNode" presStyleLbl="node1" presStyleIdx="2" presStyleCnt="5">
        <dgm:presLayoutVars>
          <dgm:bulletEnabled val="1"/>
        </dgm:presLayoutVars>
      </dgm:prSet>
      <dgm:spPr/>
      <dgm:t>
        <a:bodyPr/>
        <a:lstStyle/>
        <a:p>
          <a:endParaRPr lang="en-US"/>
        </a:p>
      </dgm:t>
    </dgm:pt>
    <dgm:pt modelId="{EC0F3949-3600-4AF7-A4B8-C6741D6BCBD8}" type="pres">
      <dgm:prSet presAssocID="{77144862-3936-4155-A90B-4933DACE2154}" presName="sibTrans" presStyleCnt="0"/>
      <dgm:spPr/>
    </dgm:pt>
    <dgm:pt modelId="{8358A19D-0FB6-469E-ACF5-2B143212D799}" type="pres">
      <dgm:prSet presAssocID="{35A1D1E0-2757-437A-972C-DC679DB9DCA3}" presName="textNode" presStyleLbl="node1" presStyleIdx="3" presStyleCnt="5">
        <dgm:presLayoutVars>
          <dgm:bulletEnabled val="1"/>
        </dgm:presLayoutVars>
      </dgm:prSet>
      <dgm:spPr/>
      <dgm:t>
        <a:bodyPr/>
        <a:lstStyle/>
        <a:p>
          <a:endParaRPr lang="en-US"/>
        </a:p>
      </dgm:t>
    </dgm:pt>
    <dgm:pt modelId="{F055D06F-2577-48F6-8320-7578972B6BE3}" type="pres">
      <dgm:prSet presAssocID="{36356AD8-F2B0-41D9-9665-6100C3D373E0}" presName="sibTrans" presStyleCnt="0"/>
      <dgm:spPr/>
    </dgm:pt>
    <dgm:pt modelId="{EBFCF5E3-7B43-4334-89B0-CA922059178E}" type="pres">
      <dgm:prSet presAssocID="{4C6AD3A9-58F3-4476-8B36-A0D75E7F1F1C}" presName="textNode" presStyleLbl="node1" presStyleIdx="4" presStyleCnt="5">
        <dgm:presLayoutVars>
          <dgm:bulletEnabled val="1"/>
        </dgm:presLayoutVars>
      </dgm:prSet>
      <dgm:spPr/>
      <dgm:t>
        <a:bodyPr/>
        <a:lstStyle/>
        <a:p>
          <a:endParaRPr lang="en-US"/>
        </a:p>
      </dgm:t>
    </dgm:pt>
  </dgm:ptLst>
  <dgm:cxnLst>
    <dgm:cxn modelId="{6B1DF950-53A1-4362-A37A-89CA67E0EA15}" type="presOf" srcId="{4C6AD3A9-58F3-4476-8B36-A0D75E7F1F1C}" destId="{EBFCF5E3-7B43-4334-89B0-CA922059178E}" srcOrd="0" destOrd="0" presId="urn:microsoft.com/office/officeart/2005/8/layout/hProcess9"/>
    <dgm:cxn modelId="{75136427-284B-4B63-B4C7-B91F847C8CA7}" srcId="{042E0F9A-8204-4CA6-A968-14B244A2A577}" destId="{4C6AD3A9-58F3-4476-8B36-A0D75E7F1F1C}" srcOrd="4" destOrd="0" parTransId="{FCE82FC7-F40D-4C32-B9EA-A6145DA999D1}" sibTransId="{1B436E25-270A-4AF3-AA4A-5E4F0178951A}"/>
    <dgm:cxn modelId="{32253FB6-4A74-4D31-8045-F099084B077E}" type="presOf" srcId="{53D78B2E-0660-4C10-B660-D90C7CB1228B}" destId="{2696BEC2-CE34-401D-907B-E51CB979439C}" srcOrd="0" destOrd="0" presId="urn:microsoft.com/office/officeart/2005/8/layout/hProcess9"/>
    <dgm:cxn modelId="{1AF7617B-5BBA-488E-A04D-7B5D9F28DDD8}" type="presOf" srcId="{19E3341D-3134-4A4D-B9E7-C53987B7EF35}" destId="{7D3CE618-B139-4933-AC06-6C3955713394}" srcOrd="0" destOrd="0" presId="urn:microsoft.com/office/officeart/2005/8/layout/hProcess9"/>
    <dgm:cxn modelId="{17B7E30F-823C-4BDD-B998-C8CC8FA10339}" srcId="{042E0F9A-8204-4CA6-A968-14B244A2A577}" destId="{19E3341D-3134-4A4D-B9E7-C53987B7EF35}" srcOrd="1" destOrd="0" parTransId="{510C3CD9-38DB-44F8-A1C7-60E4A5AF7D5E}" sibTransId="{F15BB7BE-9215-43EE-9775-35219948214B}"/>
    <dgm:cxn modelId="{359D33DE-4D4A-4DAD-80D1-3963809429D8}" type="presOf" srcId="{042E0F9A-8204-4CA6-A968-14B244A2A577}" destId="{C97F9469-0306-4347-89CE-A79F37E69102}" srcOrd="0" destOrd="0" presId="urn:microsoft.com/office/officeart/2005/8/layout/hProcess9"/>
    <dgm:cxn modelId="{8762D036-465D-42CA-86C9-577CDC9995E2}" srcId="{042E0F9A-8204-4CA6-A968-14B244A2A577}" destId="{AC41A444-EE30-4C8F-9B89-1060B200824A}" srcOrd="2" destOrd="0" parTransId="{3DADD004-DFD2-4085-9BCD-961BF028D347}" sibTransId="{77144862-3936-4155-A90B-4933DACE2154}"/>
    <dgm:cxn modelId="{7E8B8F4F-F407-444F-8AD6-B192F315B6CD}" type="presOf" srcId="{35A1D1E0-2757-437A-972C-DC679DB9DCA3}" destId="{8358A19D-0FB6-469E-ACF5-2B143212D799}" srcOrd="0" destOrd="0" presId="urn:microsoft.com/office/officeart/2005/8/layout/hProcess9"/>
    <dgm:cxn modelId="{4EFB893F-E39A-440A-89D7-C864724ECD60}" srcId="{042E0F9A-8204-4CA6-A968-14B244A2A577}" destId="{35A1D1E0-2757-437A-972C-DC679DB9DCA3}" srcOrd="3" destOrd="0" parTransId="{70957F4C-C1EF-414D-884E-727D7EC8DA9F}" sibTransId="{36356AD8-F2B0-41D9-9665-6100C3D373E0}"/>
    <dgm:cxn modelId="{B8A36E88-91BB-4F2F-B4EF-7FE2149D0168}" srcId="{042E0F9A-8204-4CA6-A968-14B244A2A577}" destId="{53D78B2E-0660-4C10-B660-D90C7CB1228B}" srcOrd="0" destOrd="0" parTransId="{C14A5E17-86C7-442E-A287-CE35FAFE04A0}" sibTransId="{1732DB5A-0819-4049-B056-C55189E79C16}"/>
    <dgm:cxn modelId="{DE373AD1-72FE-4749-B156-13F54472B0FD}" type="presOf" srcId="{AC41A444-EE30-4C8F-9B89-1060B200824A}" destId="{1A9C00CC-B43F-48A3-9873-FC0335AD2D7C}" srcOrd="0" destOrd="0" presId="urn:microsoft.com/office/officeart/2005/8/layout/hProcess9"/>
    <dgm:cxn modelId="{32AD4D21-C87C-4895-97FB-FD45208749AF}" type="presParOf" srcId="{C97F9469-0306-4347-89CE-A79F37E69102}" destId="{FF7A25C9-969D-4E71-BFC0-BCDF1612725E}" srcOrd="0" destOrd="0" presId="urn:microsoft.com/office/officeart/2005/8/layout/hProcess9"/>
    <dgm:cxn modelId="{7197CB2E-EA36-42B4-A774-25831AE506F7}" type="presParOf" srcId="{C97F9469-0306-4347-89CE-A79F37E69102}" destId="{3173FE14-4E68-46E2-AF9B-0DACC1C116A7}" srcOrd="1" destOrd="0" presId="urn:microsoft.com/office/officeart/2005/8/layout/hProcess9"/>
    <dgm:cxn modelId="{5C3CFC96-73CB-48D3-9DD4-B668B033B52E}" type="presParOf" srcId="{3173FE14-4E68-46E2-AF9B-0DACC1C116A7}" destId="{2696BEC2-CE34-401D-907B-E51CB979439C}" srcOrd="0" destOrd="0" presId="urn:microsoft.com/office/officeart/2005/8/layout/hProcess9"/>
    <dgm:cxn modelId="{91491D10-999E-44B2-94A6-9445AE90FB74}" type="presParOf" srcId="{3173FE14-4E68-46E2-AF9B-0DACC1C116A7}" destId="{CE375E4E-2505-4B6B-ABC4-9DE24C4B121E}" srcOrd="1" destOrd="0" presId="urn:microsoft.com/office/officeart/2005/8/layout/hProcess9"/>
    <dgm:cxn modelId="{A2E491C6-8299-4F4C-B2F8-CA7D5CD13772}" type="presParOf" srcId="{3173FE14-4E68-46E2-AF9B-0DACC1C116A7}" destId="{7D3CE618-B139-4933-AC06-6C3955713394}" srcOrd="2" destOrd="0" presId="urn:microsoft.com/office/officeart/2005/8/layout/hProcess9"/>
    <dgm:cxn modelId="{40630B5D-ACA9-4661-B1EE-EAB454BEACD9}" type="presParOf" srcId="{3173FE14-4E68-46E2-AF9B-0DACC1C116A7}" destId="{8F041296-5181-4EDA-BF94-61FD218F54F0}" srcOrd="3" destOrd="0" presId="urn:microsoft.com/office/officeart/2005/8/layout/hProcess9"/>
    <dgm:cxn modelId="{B9379BB3-005A-4A2E-B991-65A9405D5533}" type="presParOf" srcId="{3173FE14-4E68-46E2-AF9B-0DACC1C116A7}" destId="{1A9C00CC-B43F-48A3-9873-FC0335AD2D7C}" srcOrd="4" destOrd="0" presId="urn:microsoft.com/office/officeart/2005/8/layout/hProcess9"/>
    <dgm:cxn modelId="{ECFBB344-4651-4DD5-A687-43F67881B51B}" type="presParOf" srcId="{3173FE14-4E68-46E2-AF9B-0DACC1C116A7}" destId="{EC0F3949-3600-4AF7-A4B8-C6741D6BCBD8}" srcOrd="5" destOrd="0" presId="urn:microsoft.com/office/officeart/2005/8/layout/hProcess9"/>
    <dgm:cxn modelId="{267B95F4-76C7-4959-B3D5-ACFCED06359D}" type="presParOf" srcId="{3173FE14-4E68-46E2-AF9B-0DACC1C116A7}" destId="{8358A19D-0FB6-469E-ACF5-2B143212D799}" srcOrd="6" destOrd="0" presId="urn:microsoft.com/office/officeart/2005/8/layout/hProcess9"/>
    <dgm:cxn modelId="{ED1628EB-83BD-4C63-8754-F30DCB7AE456}" type="presParOf" srcId="{3173FE14-4E68-46E2-AF9B-0DACC1C116A7}" destId="{F055D06F-2577-48F6-8320-7578972B6BE3}" srcOrd="7" destOrd="0" presId="urn:microsoft.com/office/officeart/2005/8/layout/hProcess9"/>
    <dgm:cxn modelId="{B4395565-82B0-496C-93C0-E3AB18DC12A7}" type="presParOf" srcId="{3173FE14-4E68-46E2-AF9B-0DACC1C116A7}" destId="{EBFCF5E3-7B43-4334-89B0-CA922059178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25C9-969D-4E71-BFC0-BCDF1612725E}">
      <dsp:nvSpPr>
        <dsp:cNvPr id="0" name=""/>
        <dsp:cNvSpPr/>
      </dsp:nvSpPr>
      <dsp:spPr>
        <a:xfrm>
          <a:off x="2" y="0"/>
          <a:ext cx="8762995" cy="4324350"/>
        </a:xfrm>
        <a:prstGeom prst="rightArrow">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2696BEC2-CE34-401D-907B-E51CB979439C}">
      <dsp:nvSpPr>
        <dsp:cNvPr id="0" name=""/>
        <dsp:cNvSpPr/>
      </dsp:nvSpPr>
      <dsp:spPr>
        <a:xfrm>
          <a:off x="387"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Identify</a:t>
          </a:r>
        </a:p>
        <a:p>
          <a:pPr lvl="0" algn="ctr" defTabSz="889000">
            <a:lnSpc>
              <a:spcPct val="90000"/>
            </a:lnSpc>
            <a:spcBef>
              <a:spcPct val="0"/>
            </a:spcBef>
            <a:spcAft>
              <a:spcPct val="35000"/>
            </a:spcAft>
          </a:pPr>
          <a:r>
            <a:rPr lang="en-US" sz="2000" b="1" kern="1200" dirty="0" smtClean="0"/>
            <a:t>Challenges</a:t>
          </a:r>
          <a:endParaRPr lang="en-US" sz="2000" b="1" kern="1200" dirty="0"/>
        </a:p>
      </dsp:txBody>
      <dsp:txXfrm>
        <a:off x="79810" y="1376727"/>
        <a:ext cx="1468144" cy="1570894"/>
      </dsp:txXfrm>
    </dsp:sp>
    <dsp:sp modelId="{7D3CE618-B139-4933-AC06-6C3955713394}">
      <dsp:nvSpPr>
        <dsp:cNvPr id="0" name=""/>
        <dsp:cNvSpPr/>
      </dsp:nvSpPr>
      <dsp:spPr>
        <a:xfrm>
          <a:off x="1784196"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Scenario Concepts</a:t>
          </a:r>
          <a:endParaRPr lang="en-US" sz="2000" b="1" kern="1200" dirty="0"/>
        </a:p>
      </dsp:txBody>
      <dsp:txXfrm>
        <a:off x="1863619" y="1376727"/>
        <a:ext cx="1468144" cy="1570894"/>
      </dsp:txXfrm>
    </dsp:sp>
    <dsp:sp modelId="{1A9C00CC-B43F-48A3-9873-FC0335AD2D7C}">
      <dsp:nvSpPr>
        <dsp:cNvPr id="0" name=""/>
        <dsp:cNvSpPr/>
      </dsp:nvSpPr>
      <dsp:spPr>
        <a:xfrm>
          <a:off x="3568004"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Preliminary Scenarios</a:t>
          </a:r>
          <a:endParaRPr lang="en-US" sz="2000" b="1" kern="1200" dirty="0"/>
        </a:p>
      </dsp:txBody>
      <dsp:txXfrm>
        <a:off x="3647427" y="1376727"/>
        <a:ext cx="1468144" cy="1570894"/>
      </dsp:txXfrm>
    </dsp:sp>
    <dsp:sp modelId="{8358A19D-0FB6-469E-ACF5-2B143212D799}">
      <dsp:nvSpPr>
        <dsp:cNvPr id="0" name=""/>
        <dsp:cNvSpPr/>
      </dsp:nvSpPr>
      <dsp:spPr>
        <a:xfrm>
          <a:off x="5351813"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Scenario Evaluation</a:t>
          </a:r>
          <a:endParaRPr lang="en-US" sz="2000" b="1" kern="1200" dirty="0"/>
        </a:p>
      </dsp:txBody>
      <dsp:txXfrm>
        <a:off x="5431236" y="1376727"/>
        <a:ext cx="1468144" cy="1570894"/>
      </dsp:txXfrm>
    </dsp:sp>
    <dsp:sp modelId="{EBFCF5E3-7B43-4334-89B0-CA922059178E}">
      <dsp:nvSpPr>
        <dsp:cNvPr id="0" name=""/>
        <dsp:cNvSpPr/>
      </dsp:nvSpPr>
      <dsp:spPr>
        <a:xfrm>
          <a:off x="7135622" y="1297304"/>
          <a:ext cx="1626990" cy="1729740"/>
        </a:xfrm>
        <a:prstGeom prst="round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Refined Scenarios</a:t>
          </a:r>
          <a:endParaRPr lang="en-US" sz="2000" b="1" kern="1200" dirty="0"/>
        </a:p>
      </dsp:txBody>
      <dsp:txXfrm>
        <a:off x="7215045" y="1376727"/>
        <a:ext cx="1468144" cy="1570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92B95-2963-41BA-837A-AD6B5FE1C67D}">
      <dsp:nvSpPr>
        <dsp:cNvPr id="0" name=""/>
        <dsp:cNvSpPr/>
      </dsp:nvSpPr>
      <dsp:spPr>
        <a:xfrm>
          <a:off x="3419990" y="2601"/>
          <a:ext cx="1505733" cy="97872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UrbanSim</a:t>
          </a:r>
          <a:endParaRPr lang="en-US" sz="1800" b="1" kern="1200" dirty="0" smtClean="0"/>
        </a:p>
        <a:p>
          <a:pPr lvl="0" algn="ctr" defTabSz="800100">
            <a:lnSpc>
              <a:spcPct val="90000"/>
            </a:lnSpc>
            <a:spcBef>
              <a:spcPct val="0"/>
            </a:spcBef>
            <a:spcAft>
              <a:spcPct val="35000"/>
            </a:spcAft>
          </a:pPr>
          <a:r>
            <a:rPr lang="en-US" sz="1800" b="1" kern="1200" dirty="0" smtClean="0"/>
            <a:t>2012 - 2025 </a:t>
          </a:r>
          <a:endParaRPr lang="en-US" sz="1800" b="1" kern="1200" dirty="0"/>
        </a:p>
      </dsp:txBody>
      <dsp:txXfrm>
        <a:off x="3467767" y="50378"/>
        <a:ext cx="1410179" cy="883172"/>
      </dsp:txXfrm>
    </dsp:sp>
    <dsp:sp modelId="{B70A7177-5CCD-4B72-8862-F0D4622704E4}">
      <dsp:nvSpPr>
        <dsp:cNvPr id="0" name=""/>
        <dsp:cNvSpPr/>
      </dsp:nvSpPr>
      <dsp:spPr>
        <a:xfrm>
          <a:off x="2219041" y="491964"/>
          <a:ext cx="3907631" cy="3907631"/>
        </a:xfrm>
        <a:custGeom>
          <a:avLst/>
          <a:gdLst/>
          <a:ahLst/>
          <a:cxnLst/>
          <a:rect l="0" t="0" r="0" b="0"/>
          <a:pathLst>
            <a:path>
              <a:moveTo>
                <a:pt x="2908014" y="248852"/>
              </a:moveTo>
              <a:arcTo wR="1953815" hR="1953815" stAng="17954039" swAng="121058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B82AA01C-D8AB-4D2E-A935-DDEC8351AFE3}">
      <dsp:nvSpPr>
        <dsp:cNvPr id="0" name=""/>
        <dsp:cNvSpPr/>
      </dsp:nvSpPr>
      <dsp:spPr>
        <a:xfrm>
          <a:off x="5278179" y="1352655"/>
          <a:ext cx="1505733" cy="978726"/>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Cube</a:t>
          </a:r>
        </a:p>
        <a:p>
          <a:pPr lvl="0" algn="ctr" defTabSz="800100">
            <a:lnSpc>
              <a:spcPct val="90000"/>
            </a:lnSpc>
            <a:spcBef>
              <a:spcPct val="0"/>
            </a:spcBef>
            <a:spcAft>
              <a:spcPct val="35000"/>
            </a:spcAft>
          </a:pPr>
          <a:r>
            <a:rPr lang="en-US" sz="1800" b="1" kern="1200" dirty="0" smtClean="0"/>
            <a:t>2025</a:t>
          </a:r>
          <a:endParaRPr lang="en-US" sz="1800" b="1" kern="1200" dirty="0"/>
        </a:p>
      </dsp:txBody>
      <dsp:txXfrm>
        <a:off x="5325956" y="1400432"/>
        <a:ext cx="1410179" cy="883172"/>
      </dsp:txXfrm>
    </dsp:sp>
    <dsp:sp modelId="{F8E80044-D496-469D-8B68-2DEAF488FF27}">
      <dsp:nvSpPr>
        <dsp:cNvPr id="0" name=""/>
        <dsp:cNvSpPr/>
      </dsp:nvSpPr>
      <dsp:spPr>
        <a:xfrm>
          <a:off x="2219041" y="491964"/>
          <a:ext cx="3907631" cy="3907631"/>
        </a:xfrm>
        <a:custGeom>
          <a:avLst/>
          <a:gdLst/>
          <a:ahLst/>
          <a:cxnLst/>
          <a:rect l="0" t="0" r="0" b="0"/>
          <a:pathLst>
            <a:path>
              <a:moveTo>
                <a:pt x="3902932" y="2089243"/>
              </a:moveTo>
              <a:arcTo wR="1953815" hR="1953815" stAng="21838478" swAng="1358986"/>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9EFF2F79-7466-4B75-83CF-F66B8DCCD8CC}">
      <dsp:nvSpPr>
        <dsp:cNvPr id="0" name=""/>
        <dsp:cNvSpPr/>
      </dsp:nvSpPr>
      <dsp:spPr>
        <a:xfrm>
          <a:off x="4568414" y="3537087"/>
          <a:ext cx="1505733" cy="97872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UrbanSim</a:t>
          </a:r>
          <a:endParaRPr lang="en-US" sz="1800" b="1" kern="1200" dirty="0" smtClean="0"/>
        </a:p>
        <a:p>
          <a:pPr lvl="0" algn="ctr" defTabSz="800100">
            <a:lnSpc>
              <a:spcPct val="90000"/>
            </a:lnSpc>
            <a:spcBef>
              <a:spcPct val="0"/>
            </a:spcBef>
            <a:spcAft>
              <a:spcPct val="35000"/>
            </a:spcAft>
          </a:pPr>
          <a:r>
            <a:rPr lang="en-US" sz="1800" b="1" kern="1200" dirty="0" smtClean="0"/>
            <a:t>2025 - 2040</a:t>
          </a:r>
          <a:endParaRPr lang="en-US" sz="1800" b="1" kern="1200" dirty="0"/>
        </a:p>
      </dsp:txBody>
      <dsp:txXfrm>
        <a:off x="4616191" y="3584864"/>
        <a:ext cx="1410179" cy="883172"/>
      </dsp:txXfrm>
    </dsp:sp>
    <dsp:sp modelId="{BCEE528E-BF02-40F8-AC28-CD6EDDF27998}">
      <dsp:nvSpPr>
        <dsp:cNvPr id="0" name=""/>
        <dsp:cNvSpPr/>
      </dsp:nvSpPr>
      <dsp:spPr>
        <a:xfrm>
          <a:off x="2219041" y="491964"/>
          <a:ext cx="3907631" cy="3907631"/>
        </a:xfrm>
        <a:custGeom>
          <a:avLst/>
          <a:gdLst/>
          <a:ahLst/>
          <a:cxnLst/>
          <a:rect l="0" t="0" r="0" b="0"/>
          <a:pathLst>
            <a:path>
              <a:moveTo>
                <a:pt x="2193299" y="3892898"/>
              </a:moveTo>
              <a:arcTo wR="1953815" hR="1953815" stAng="4977565" swAng="84487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CE39754A-4A50-4B2B-BC71-95059F9F8C7A}">
      <dsp:nvSpPr>
        <dsp:cNvPr id="0" name=""/>
        <dsp:cNvSpPr/>
      </dsp:nvSpPr>
      <dsp:spPr>
        <a:xfrm>
          <a:off x="2271566" y="3537087"/>
          <a:ext cx="1505733" cy="978726"/>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Cube</a:t>
          </a:r>
        </a:p>
        <a:p>
          <a:pPr lvl="0" algn="ctr" defTabSz="800100">
            <a:lnSpc>
              <a:spcPct val="90000"/>
            </a:lnSpc>
            <a:spcBef>
              <a:spcPct val="0"/>
            </a:spcBef>
            <a:spcAft>
              <a:spcPct val="35000"/>
            </a:spcAft>
          </a:pPr>
          <a:r>
            <a:rPr lang="en-US" sz="1800" b="1" kern="1200" dirty="0" smtClean="0"/>
            <a:t>2040</a:t>
          </a:r>
          <a:endParaRPr lang="en-US" sz="1800" b="1" kern="1200" dirty="0"/>
        </a:p>
      </dsp:txBody>
      <dsp:txXfrm>
        <a:off x="2319343" y="3584864"/>
        <a:ext cx="1410179" cy="883172"/>
      </dsp:txXfrm>
    </dsp:sp>
    <dsp:sp modelId="{44BEDC69-0FCF-4748-A15F-9892928C0CE9}">
      <dsp:nvSpPr>
        <dsp:cNvPr id="0" name=""/>
        <dsp:cNvSpPr/>
      </dsp:nvSpPr>
      <dsp:spPr>
        <a:xfrm>
          <a:off x="2219041" y="491964"/>
          <a:ext cx="3907631" cy="3907631"/>
        </a:xfrm>
        <a:custGeom>
          <a:avLst/>
          <a:gdLst/>
          <a:ahLst/>
          <a:cxnLst/>
          <a:rect l="0" t="0" r="0" b="0"/>
          <a:pathLst>
            <a:path>
              <a:moveTo>
                <a:pt x="207175" y="2829397"/>
              </a:moveTo>
              <a:arcTo wR="1953815" hR="1953815" stAng="9202537" swAng="1358986"/>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CC743E8-3E24-4632-8DE9-ED69E40DCD86}">
      <dsp:nvSpPr>
        <dsp:cNvPr id="0" name=""/>
        <dsp:cNvSpPr/>
      </dsp:nvSpPr>
      <dsp:spPr>
        <a:xfrm>
          <a:off x="1561801" y="1352655"/>
          <a:ext cx="1505733" cy="978726"/>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Performance</a:t>
          </a:r>
        </a:p>
        <a:p>
          <a:pPr lvl="0" algn="ctr" defTabSz="800100">
            <a:lnSpc>
              <a:spcPct val="90000"/>
            </a:lnSpc>
            <a:spcBef>
              <a:spcPct val="0"/>
            </a:spcBef>
            <a:spcAft>
              <a:spcPct val="35000"/>
            </a:spcAft>
          </a:pPr>
          <a:r>
            <a:rPr lang="en-US" sz="1800" b="1" kern="1200" dirty="0" smtClean="0"/>
            <a:t>Measures</a:t>
          </a:r>
          <a:endParaRPr lang="en-US" sz="1800" b="1" kern="1200" dirty="0"/>
        </a:p>
      </dsp:txBody>
      <dsp:txXfrm>
        <a:off x="1609578" y="1400432"/>
        <a:ext cx="1410179" cy="883172"/>
      </dsp:txXfrm>
    </dsp:sp>
    <dsp:sp modelId="{C1911730-DF49-44DC-A5E6-068E5A2B630B}">
      <dsp:nvSpPr>
        <dsp:cNvPr id="0" name=""/>
        <dsp:cNvSpPr/>
      </dsp:nvSpPr>
      <dsp:spPr>
        <a:xfrm>
          <a:off x="2219041" y="491964"/>
          <a:ext cx="3907631" cy="3907631"/>
        </a:xfrm>
        <a:custGeom>
          <a:avLst/>
          <a:gdLst/>
          <a:ahLst/>
          <a:cxnLst/>
          <a:rect l="0" t="0" r="0" b="0"/>
          <a:pathLst>
            <a:path>
              <a:moveTo>
                <a:pt x="470110" y="682590"/>
              </a:moveTo>
              <a:arcTo wR="1953815" hR="1953815" stAng="13235380" swAng="1210581"/>
            </a:path>
          </a:pathLst>
        </a:custGeom>
        <a:noFill/>
        <a:ln w="38100" cap="flat" cmpd="sng" algn="ctr">
          <a:solidFill>
            <a:srgbClr val="000000"/>
          </a:solidFill>
          <a:prstDash val="sysDash"/>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25C9-969D-4E71-BFC0-BCDF1612725E}">
      <dsp:nvSpPr>
        <dsp:cNvPr id="0" name=""/>
        <dsp:cNvSpPr/>
      </dsp:nvSpPr>
      <dsp:spPr>
        <a:xfrm>
          <a:off x="2" y="0"/>
          <a:ext cx="8762995" cy="4324350"/>
        </a:xfrm>
        <a:prstGeom prst="rightArrow">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2696BEC2-CE34-401D-907B-E51CB979439C}">
      <dsp:nvSpPr>
        <dsp:cNvPr id="0" name=""/>
        <dsp:cNvSpPr/>
      </dsp:nvSpPr>
      <dsp:spPr>
        <a:xfrm>
          <a:off x="387"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Identify</a:t>
          </a:r>
        </a:p>
        <a:p>
          <a:pPr lvl="0" algn="ctr" defTabSz="889000">
            <a:lnSpc>
              <a:spcPct val="90000"/>
            </a:lnSpc>
            <a:spcBef>
              <a:spcPct val="0"/>
            </a:spcBef>
            <a:spcAft>
              <a:spcPct val="35000"/>
            </a:spcAft>
          </a:pPr>
          <a:r>
            <a:rPr lang="en-US" sz="2000" b="1" kern="1200" dirty="0" smtClean="0"/>
            <a:t>Challenges</a:t>
          </a:r>
          <a:endParaRPr lang="en-US" sz="2000" b="1" kern="1200" dirty="0"/>
        </a:p>
      </dsp:txBody>
      <dsp:txXfrm>
        <a:off x="79810" y="1376727"/>
        <a:ext cx="1468144" cy="1570894"/>
      </dsp:txXfrm>
    </dsp:sp>
    <dsp:sp modelId="{7D3CE618-B139-4933-AC06-6C3955713394}">
      <dsp:nvSpPr>
        <dsp:cNvPr id="0" name=""/>
        <dsp:cNvSpPr/>
      </dsp:nvSpPr>
      <dsp:spPr>
        <a:xfrm>
          <a:off x="1784196"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Scenario Concepts</a:t>
          </a:r>
          <a:endParaRPr lang="en-US" sz="2000" b="1" kern="1200" dirty="0"/>
        </a:p>
      </dsp:txBody>
      <dsp:txXfrm>
        <a:off x="1863619" y="1376727"/>
        <a:ext cx="1468144" cy="1570894"/>
      </dsp:txXfrm>
    </dsp:sp>
    <dsp:sp modelId="{1A9C00CC-B43F-48A3-9873-FC0335AD2D7C}">
      <dsp:nvSpPr>
        <dsp:cNvPr id="0" name=""/>
        <dsp:cNvSpPr/>
      </dsp:nvSpPr>
      <dsp:spPr>
        <a:xfrm>
          <a:off x="3568004"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Preliminary Scenarios</a:t>
          </a:r>
          <a:endParaRPr lang="en-US" sz="2000" b="1" kern="1200" dirty="0"/>
        </a:p>
      </dsp:txBody>
      <dsp:txXfrm>
        <a:off x="3647427" y="1376727"/>
        <a:ext cx="1468144" cy="1570894"/>
      </dsp:txXfrm>
    </dsp:sp>
    <dsp:sp modelId="{8358A19D-0FB6-469E-ACF5-2B143212D799}">
      <dsp:nvSpPr>
        <dsp:cNvPr id="0" name=""/>
        <dsp:cNvSpPr/>
      </dsp:nvSpPr>
      <dsp:spPr>
        <a:xfrm>
          <a:off x="5351813" y="1297304"/>
          <a:ext cx="1626990" cy="1729740"/>
        </a:xfrm>
        <a:prstGeom prst="roundRect">
          <a:avLst/>
        </a:prstGeom>
        <a:solidFill>
          <a:srgbClr val="FF5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Scenario Evaluation</a:t>
          </a:r>
          <a:endParaRPr lang="en-US" sz="2000" b="1" kern="1200" dirty="0"/>
        </a:p>
      </dsp:txBody>
      <dsp:txXfrm>
        <a:off x="5431236" y="1376727"/>
        <a:ext cx="1468144" cy="1570894"/>
      </dsp:txXfrm>
    </dsp:sp>
    <dsp:sp modelId="{EBFCF5E3-7B43-4334-89B0-CA922059178E}">
      <dsp:nvSpPr>
        <dsp:cNvPr id="0" name=""/>
        <dsp:cNvSpPr/>
      </dsp:nvSpPr>
      <dsp:spPr>
        <a:xfrm>
          <a:off x="7135622" y="1297304"/>
          <a:ext cx="1626990" cy="1729740"/>
        </a:xfrm>
        <a:prstGeom prst="round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Refined Scenarios</a:t>
          </a:r>
          <a:endParaRPr lang="en-US" sz="2000" b="1" kern="1200" dirty="0"/>
        </a:p>
      </dsp:txBody>
      <dsp:txXfrm>
        <a:off x="7215045" y="1376727"/>
        <a:ext cx="1468144" cy="15708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0.08961</cdr:x>
      <cdr:y>0.87958</cdr:y>
    </cdr:from>
    <cdr:to>
      <cdr:x>0.28435</cdr:x>
      <cdr:y>0.97442</cdr:y>
    </cdr:to>
    <cdr:sp macro="" textlink="">
      <cdr:nvSpPr>
        <cdr:cNvPr id="2" name="TextBox 1"/>
        <cdr:cNvSpPr txBox="1"/>
      </cdr:nvSpPr>
      <cdr:spPr>
        <a:xfrm xmlns:a="http://schemas.openxmlformats.org/drawingml/2006/main">
          <a:off x="714376" y="3619301"/>
          <a:ext cx="1552575" cy="3902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a:solidFill>
                <a:schemeClr val="tx2">
                  <a:lumMod val="60000"/>
                  <a:lumOff val="40000"/>
                </a:schemeClr>
              </a:solidFill>
            </a:rPr>
            <a:t>Systemwide Speed</a:t>
          </a:r>
        </a:p>
        <a:p xmlns:a="http://schemas.openxmlformats.org/drawingml/2006/main">
          <a:endParaRPr lang="en-US" sz="1300" b="1" dirty="0">
            <a:solidFill>
              <a:schemeClr val="tx2">
                <a:lumMod val="60000"/>
                <a:lumOff val="40000"/>
              </a:schemeClr>
            </a:solidFill>
          </a:endParaRPr>
        </a:p>
      </cdr:txBody>
    </cdr:sp>
  </cdr:relSizeAnchor>
  <cdr:relSizeAnchor xmlns:cdr="http://schemas.openxmlformats.org/drawingml/2006/chartDrawing">
    <cdr:from>
      <cdr:x>0.59538</cdr:x>
      <cdr:y>0.86012</cdr:y>
    </cdr:from>
    <cdr:to>
      <cdr:x>0.83513</cdr:x>
      <cdr:y>0.94845</cdr:y>
    </cdr:to>
    <cdr:sp macro="" textlink="">
      <cdr:nvSpPr>
        <cdr:cNvPr id="3" name="TextBox 1"/>
        <cdr:cNvSpPr txBox="1"/>
      </cdr:nvSpPr>
      <cdr:spPr>
        <a:xfrm xmlns:a="http://schemas.openxmlformats.org/drawingml/2006/main">
          <a:off x="4746625" y="3539235"/>
          <a:ext cx="1911351" cy="3634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a:solidFill>
                <a:schemeClr val="tx2">
                  <a:lumMod val="60000"/>
                  <a:lumOff val="40000"/>
                </a:schemeClr>
              </a:solidFill>
            </a:rPr>
            <a:t>Transit Ridership</a:t>
          </a:r>
        </a:p>
      </cdr:txBody>
    </cdr:sp>
  </cdr:relSizeAnchor>
  <cdr:relSizeAnchor xmlns:cdr="http://schemas.openxmlformats.org/drawingml/2006/chartDrawing">
    <cdr:from>
      <cdr:x>0.32019</cdr:x>
      <cdr:y>0.8717</cdr:y>
    </cdr:from>
    <cdr:to>
      <cdr:x>0.55197</cdr:x>
      <cdr:y>0.94887</cdr:y>
    </cdr:to>
    <cdr:sp macro="" textlink="">
      <cdr:nvSpPr>
        <cdr:cNvPr id="4" name="TextBox 1"/>
        <cdr:cNvSpPr txBox="1"/>
      </cdr:nvSpPr>
      <cdr:spPr>
        <a:xfrm xmlns:a="http://schemas.openxmlformats.org/drawingml/2006/main">
          <a:off x="2552701" y="3586860"/>
          <a:ext cx="1847849" cy="317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a:solidFill>
                <a:schemeClr val="tx2">
                  <a:lumMod val="60000"/>
                  <a:lumOff val="40000"/>
                </a:schemeClr>
              </a:solidFill>
            </a:rPr>
            <a:t>Vehicle Miles Traveled</a:t>
          </a:r>
        </a:p>
        <a:p xmlns:a="http://schemas.openxmlformats.org/drawingml/2006/main">
          <a:endParaRPr lang="en-US" sz="1300" b="1" dirty="0">
            <a:solidFill>
              <a:schemeClr val="tx2">
                <a:lumMod val="60000"/>
                <a:lumOff val="4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8582CF-BB2A-4639-A6BE-A6611A7EAB4F}" type="datetimeFigureOut">
              <a:rPr lang="en-US" smtClean="0"/>
              <a:pPr/>
              <a:t>5/19/2015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234655-48F4-4381-AE5C-7910A9D1E53F}" type="slidenum">
              <a:rPr lang="en-US" smtClean="0"/>
              <a:pPr/>
              <a:t>‹#›</a:t>
            </a:fld>
            <a:endParaRPr lang="en-US"/>
          </a:p>
        </p:txBody>
      </p:sp>
    </p:spTree>
    <p:extLst>
      <p:ext uri="{BB962C8B-B14F-4D97-AF65-F5344CB8AC3E}">
        <p14:creationId xmlns:p14="http://schemas.microsoft.com/office/powerpoint/2010/main" val="70319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E1DEB5B-C748-4BB2-99B3-DFD8FEBE4D33}" type="slidenum">
              <a:rPr lang="en-US" smtClean="0"/>
              <a:pPr>
                <a:defRPr/>
              </a:pPr>
              <a:t>1</a:t>
            </a:fld>
            <a:endParaRPr lang="en-US" dirty="0"/>
          </a:p>
        </p:txBody>
      </p:sp>
    </p:spTree>
    <p:extLst>
      <p:ext uri="{BB962C8B-B14F-4D97-AF65-F5344CB8AC3E}">
        <p14:creationId xmlns:p14="http://schemas.microsoft.com/office/powerpoint/2010/main" val="38084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12</a:t>
            </a:fld>
            <a:endParaRPr lang="en-US"/>
          </a:p>
        </p:txBody>
      </p:sp>
    </p:spTree>
    <p:extLst>
      <p:ext uri="{BB962C8B-B14F-4D97-AF65-F5344CB8AC3E}">
        <p14:creationId xmlns:p14="http://schemas.microsoft.com/office/powerpoint/2010/main" val="175233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14</a:t>
            </a:fld>
            <a:endParaRPr lang="en-US"/>
          </a:p>
        </p:txBody>
      </p:sp>
    </p:spTree>
    <p:extLst>
      <p:ext uri="{BB962C8B-B14F-4D97-AF65-F5344CB8AC3E}">
        <p14:creationId xmlns:p14="http://schemas.microsoft.com/office/powerpoint/2010/main" val="68881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Zoning </a:t>
            </a:r>
            <a:r>
              <a:rPr lang="en-US" sz="1600" baseline="0" dirty="0" smtClean="0"/>
              <a:t>was single change for round 1. Valid and informative to isolate potential impact of zoning. </a:t>
            </a:r>
            <a:r>
              <a:rPr lang="en-US" sz="1600" baseline="0" dirty="0" smtClean="0"/>
              <a:t>Incentives. These </a:t>
            </a:r>
            <a:r>
              <a:rPr lang="en-US" sz="1600" baseline="0" dirty="0" smtClean="0"/>
              <a:t>do not simulate a specific type of incentive explicitly, rather they function to increase attraction in user defined areas. Essentially, they function as a proxy for any action that might spur activity including special financing tools, process incentives including fee waivers and expedited approvals, or infrastructure cost-sharing. The lever increases the likelihood of development but does not ensure it.</a:t>
            </a:r>
            <a:endParaRPr lang="en-US" sz="1600" dirty="0"/>
          </a:p>
        </p:txBody>
      </p:sp>
      <p:sp>
        <p:nvSpPr>
          <p:cNvPr id="4" name="Slide Number Placeholder 3"/>
          <p:cNvSpPr>
            <a:spLocks noGrp="1"/>
          </p:cNvSpPr>
          <p:nvPr>
            <p:ph type="sldNum" sz="quarter" idx="10"/>
          </p:nvPr>
        </p:nvSpPr>
        <p:spPr/>
        <p:txBody>
          <a:bodyPr/>
          <a:lstStyle/>
          <a:p>
            <a:fld id="{C2234655-48F4-4381-AE5C-7910A9D1E53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7232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6F7CE04-91DD-4E31-B479-8EE6AB17319C}" type="slidenum">
              <a:rPr lang="en-US" smtClean="0"/>
              <a:pPr>
                <a:defRPr/>
              </a:pPr>
              <a:t>16</a:t>
            </a:fld>
            <a:endParaRPr lang="en-US" dirty="0"/>
          </a:p>
        </p:txBody>
      </p:sp>
    </p:spTree>
    <p:extLst>
      <p:ext uri="{BB962C8B-B14F-4D97-AF65-F5344CB8AC3E}">
        <p14:creationId xmlns:p14="http://schemas.microsoft.com/office/powerpoint/2010/main" val="38376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Point</a:t>
            </a:r>
            <a:r>
              <a:rPr lang="en-US" sz="1800" baseline="0" dirty="0" smtClean="0">
                <a:latin typeface="+mn-lt"/>
              </a:rPr>
              <a:t> based lever used to tag parcels and influence the simulation based on network distance queries. </a:t>
            </a:r>
            <a:r>
              <a:rPr lang="en-US" sz="1800" dirty="0" smtClean="0">
                <a:latin typeface="+mn-lt"/>
              </a:rPr>
              <a:t>Zone based levers allowed us a flexible</a:t>
            </a:r>
            <a:r>
              <a:rPr lang="en-US" sz="1800" baseline="0" dirty="0" smtClean="0">
                <a:latin typeface="+mn-lt"/>
              </a:rPr>
              <a:t> tool to place weights on specific zones in order to increase the probability for development. Given that all centers are treated the same and the stakeholders wanted to prioritize some over others, we went back and implemented a tiered centers approach. Downtown example. Good point that results can not only be used to form an acceptable alternative scenario, but also to inform the relative magnitude of investment that may be required in order to achieve desired outcomes.</a:t>
            </a:r>
            <a:endParaRPr lang="en-US" sz="1800" dirty="0" smtClean="0">
              <a:latin typeface="+mn-lt"/>
            </a:endParaRPr>
          </a:p>
          <a:p>
            <a:endParaRPr lang="en-US" sz="1600" dirty="0" smtClean="0">
              <a:latin typeface="+mn-lt"/>
            </a:endParaRPr>
          </a:p>
        </p:txBody>
      </p:sp>
      <p:sp>
        <p:nvSpPr>
          <p:cNvPr id="4" name="Slide Number Placeholder 3"/>
          <p:cNvSpPr>
            <a:spLocks noGrp="1"/>
          </p:cNvSpPr>
          <p:nvPr>
            <p:ph type="sldNum" sz="quarter" idx="5"/>
          </p:nvPr>
        </p:nvSpPr>
        <p:spPr/>
        <p:txBody>
          <a:bodyPr/>
          <a:lstStyle/>
          <a:p>
            <a:pPr>
              <a:defRPr/>
            </a:pPr>
            <a:fld id="{B468DC10-12E2-437B-B852-328BC9C55B67}" type="slidenum">
              <a:rPr lang="en-US" smtClean="0"/>
              <a:pPr>
                <a:defRPr/>
              </a:pPr>
              <a:t>17</a:t>
            </a:fld>
            <a:endParaRPr lang="en-US" dirty="0"/>
          </a:p>
        </p:txBody>
      </p:sp>
    </p:spTree>
    <p:extLst>
      <p:ext uri="{BB962C8B-B14F-4D97-AF65-F5344CB8AC3E}">
        <p14:creationId xmlns:p14="http://schemas.microsoft.com/office/powerpoint/2010/main" val="236122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Levers function as knobs,</a:t>
            </a:r>
            <a:r>
              <a:rPr lang="en-US" baseline="0" dirty="0" smtClean="0"/>
              <a:t> which can be turned up or down to influence location attractiveness. Appropriate settings for these knobs were determined by performing scenario tests and evaluating the sensitivities and limitations of the modeling system. </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18</a:t>
            </a:fld>
            <a:endParaRPr lang="en-US"/>
          </a:p>
        </p:txBody>
      </p:sp>
    </p:spTree>
    <p:extLst>
      <p:ext uri="{BB962C8B-B14F-4D97-AF65-F5344CB8AC3E}">
        <p14:creationId xmlns:p14="http://schemas.microsoft.com/office/powerpoint/2010/main" val="4019850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was in general greater</a:t>
            </a:r>
            <a:r>
              <a:rPr lang="en-US" baseline="0" dirty="0" smtClean="0"/>
              <a:t> with a greater shifter value. Households demonstrated a larger relative impact. This is not the case every time, however, given that this was developed as an attraction lever and not a blunt force tool. The development is still subject to other functions and internal logic within the model.</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19</a:t>
            </a:fld>
            <a:endParaRPr lang="en-US"/>
          </a:p>
        </p:txBody>
      </p:sp>
    </p:spTree>
    <p:extLst>
      <p:ext uri="{BB962C8B-B14F-4D97-AF65-F5344CB8AC3E}">
        <p14:creationId xmlns:p14="http://schemas.microsoft.com/office/powerpoint/2010/main" val="3417715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evaluation approach was through</a:t>
            </a:r>
            <a:r>
              <a:rPr lang="en-US" baseline="0" dirty="0" smtClean="0"/>
              <a:t> forecast visualization. </a:t>
            </a:r>
            <a:r>
              <a:rPr lang="en-US" dirty="0" smtClean="0"/>
              <a:t>The policy levers were</a:t>
            </a:r>
            <a:r>
              <a:rPr lang="en-US" baseline="0" dirty="0" smtClean="0"/>
              <a:t> </a:t>
            </a:r>
            <a:r>
              <a:rPr lang="en-US" dirty="0" smtClean="0"/>
              <a:t>fine-tuned and adjusted</a:t>
            </a:r>
            <a:r>
              <a:rPr lang="en-US" baseline="0" dirty="0" smtClean="0"/>
              <a:t> the until the results were 1) adequately different from the trend 2) reasonable and 3) reflect the stated desires of the stakeholders. </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20</a:t>
            </a:fld>
            <a:endParaRPr lang="en-US"/>
          </a:p>
        </p:txBody>
      </p:sp>
    </p:spTree>
    <p:extLst>
      <p:ext uri="{BB962C8B-B14F-4D97-AF65-F5344CB8AC3E}">
        <p14:creationId xmlns:p14="http://schemas.microsoft.com/office/powerpoint/2010/main" val="3263756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a:t>
            </a:r>
            <a:r>
              <a:rPr lang="en-US" baseline="0" dirty="0" smtClean="0"/>
              <a:t> all scenarios experience degradation from base year, however the conditions under the preferred scenario are superior to the trend.</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21</a:t>
            </a:fld>
            <a:endParaRPr lang="en-US"/>
          </a:p>
        </p:txBody>
      </p:sp>
    </p:spTree>
    <p:extLst>
      <p:ext uri="{BB962C8B-B14F-4D97-AF65-F5344CB8AC3E}">
        <p14:creationId xmlns:p14="http://schemas.microsoft.com/office/powerpoint/2010/main" val="211069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still desired a larger difference</a:t>
            </a:r>
            <a:r>
              <a:rPr lang="en-US" baseline="0" dirty="0" smtClean="0"/>
              <a:t> from the trend. This brings up an interesting modeling question, when you’re simulating alternatives, how much is enough and how is that determined? When you are using a predictive model rather than a sketch model we lose are ability to “make” things happen and measure the impacts, but we gain the ability to make statements about the feasibility of various policy and investment decisions.</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25</a:t>
            </a:fld>
            <a:endParaRPr lang="en-US"/>
          </a:p>
        </p:txBody>
      </p:sp>
    </p:spTree>
    <p:extLst>
      <p:ext uri="{BB962C8B-B14F-4D97-AF65-F5344CB8AC3E}">
        <p14:creationId xmlns:p14="http://schemas.microsoft.com/office/powerpoint/2010/main" val="367464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Greatest amenity</a:t>
            </a:r>
            <a:r>
              <a:rPr lang="en-US" baseline="0" dirty="0" smtClean="0"/>
              <a:t> is also our largest transportation challenge… the Rio Grande, which bisects the region</a:t>
            </a:r>
          </a:p>
          <a:p>
            <a:r>
              <a:rPr lang="en-US" baseline="0" dirty="0" smtClean="0"/>
              <a:t>80 percent of jobs east of the river, residential growth pressure west of the river</a:t>
            </a:r>
          </a:p>
          <a:p>
            <a:r>
              <a:rPr lang="en-US" baseline="0" dirty="0" smtClean="0"/>
              <a:t>Forecasts show 50 percent growth over the next 25 years</a:t>
            </a:r>
          </a:p>
          <a:p>
            <a:r>
              <a:rPr lang="en-US" baseline="0" dirty="0" smtClean="0"/>
              <a:t>Future river crossing congestion major issue</a:t>
            </a:r>
          </a:p>
          <a:p>
            <a:endParaRPr lang="en-US" baseline="0" dirty="0" smtClean="0"/>
          </a:p>
        </p:txBody>
      </p:sp>
      <p:sp>
        <p:nvSpPr>
          <p:cNvPr id="4" name="Slide Number Placeholder 3"/>
          <p:cNvSpPr>
            <a:spLocks noGrp="1"/>
          </p:cNvSpPr>
          <p:nvPr>
            <p:ph type="sldNum" sz="quarter" idx="10"/>
          </p:nvPr>
        </p:nvSpPr>
        <p:spPr/>
        <p:txBody>
          <a:bodyPr/>
          <a:lstStyle/>
          <a:p>
            <a:fld id="{C2234655-48F4-4381-AE5C-7910A9D1E53F}" type="slidenum">
              <a:rPr lang="en-US" smtClean="0"/>
              <a:pPr/>
              <a:t>3</a:t>
            </a:fld>
            <a:endParaRPr lang="en-US"/>
          </a:p>
        </p:txBody>
      </p:sp>
    </p:spTree>
    <p:extLst>
      <p:ext uri="{BB962C8B-B14F-4D97-AF65-F5344CB8AC3E}">
        <p14:creationId xmlns:p14="http://schemas.microsoft.com/office/powerpoint/2010/main" val="394275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time we adopted a preferred scenario</a:t>
            </a:r>
          </a:p>
          <a:p>
            <a:r>
              <a:rPr lang="en-US" dirty="0" smtClean="0"/>
              <a:t>First forecast</a:t>
            </a:r>
            <a:r>
              <a:rPr lang="en-US" baseline="0" dirty="0" smtClean="0"/>
              <a:t> with the </a:t>
            </a:r>
            <a:r>
              <a:rPr lang="en-US" baseline="0" dirty="0" err="1" smtClean="0"/>
              <a:t>UrbanSim</a:t>
            </a:r>
            <a:r>
              <a:rPr lang="en-US" baseline="0" smtClean="0"/>
              <a:t> Model</a:t>
            </a:r>
          </a:p>
          <a:p>
            <a:r>
              <a:rPr lang="en-US" smtClean="0"/>
              <a:t>Hot</a:t>
            </a:r>
            <a:r>
              <a:rPr lang="en-US" baseline="0" smtClean="0"/>
              <a:t> </a:t>
            </a:r>
            <a:r>
              <a:rPr lang="en-US" baseline="0" dirty="0" smtClean="0"/>
              <a:t>pursuit of scenario planning as a tool to help bring regional stakeholders together</a:t>
            </a:r>
            <a:endParaRPr lang="en-US" dirty="0" smtClean="0"/>
          </a:p>
          <a:p>
            <a:r>
              <a:rPr lang="en-US" dirty="0" smtClean="0"/>
              <a:t>Technical</a:t>
            </a:r>
            <a:r>
              <a:rPr lang="en-US" baseline="0" dirty="0" smtClean="0"/>
              <a:t> Assistance </a:t>
            </a:r>
            <a:r>
              <a:rPr lang="en-US" dirty="0" smtClean="0"/>
              <a:t>Grant from FHWA</a:t>
            </a:r>
          </a:p>
          <a:p>
            <a:r>
              <a:rPr lang="en-US" dirty="0" smtClean="0"/>
              <a:t>Unique situation with several federal land agencies,</a:t>
            </a:r>
            <a:r>
              <a:rPr lang="en-US" baseline="0" dirty="0" smtClean="0"/>
              <a:t> drought, wildfire, and flooding risks</a:t>
            </a:r>
            <a:endParaRPr lang="en-US" dirty="0" smtClean="0"/>
          </a:p>
          <a:p>
            <a:r>
              <a:rPr lang="en-US" dirty="0" smtClean="0"/>
              <a:t>Technical</a:t>
            </a:r>
            <a:r>
              <a:rPr lang="en-US" baseline="0" dirty="0" smtClean="0"/>
              <a:t> and consulting assistance through Scenario Planning for Climate Change grant from FHWA &amp; Volpe</a:t>
            </a:r>
          </a:p>
          <a:p>
            <a:r>
              <a:rPr lang="en-US" baseline="0" dirty="0" smtClean="0"/>
              <a:t>Very large, time intensive 2 year effort</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4</a:t>
            </a:fld>
            <a:endParaRPr lang="en-US"/>
          </a:p>
        </p:txBody>
      </p:sp>
    </p:spTree>
    <p:extLst>
      <p:ext uri="{BB962C8B-B14F-4D97-AF65-F5344CB8AC3E}">
        <p14:creationId xmlns:p14="http://schemas.microsoft.com/office/powerpoint/2010/main" val="242122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 is looking at alternative</a:t>
            </a:r>
            <a:r>
              <a:rPr lang="en-US" baseline="0" dirty="0" smtClean="0"/>
              <a:t> futures based on land use, to quantify land use as a strategy to alleviate congestion and mitigate future conditions.</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5</a:t>
            </a:fld>
            <a:endParaRPr lang="en-US"/>
          </a:p>
        </p:txBody>
      </p:sp>
    </p:spTree>
    <p:extLst>
      <p:ext uri="{BB962C8B-B14F-4D97-AF65-F5344CB8AC3E}">
        <p14:creationId xmlns:p14="http://schemas.microsoft.com/office/powerpoint/2010/main" val="209880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3097" indent="-285807" eaLnBrk="0" hangingPunct="0">
              <a:defRPr b="1">
                <a:solidFill>
                  <a:schemeClr val="tx1"/>
                </a:solidFill>
                <a:latin typeface="Arial" panose="020B0604020202020204" pitchFamily="34" charset="0"/>
                <a:cs typeface="Arial" panose="020B0604020202020204" pitchFamily="34" charset="0"/>
              </a:defRPr>
            </a:lvl2pPr>
            <a:lvl3pPr marL="1143226" indent="-228645" eaLnBrk="0" hangingPunct="0">
              <a:defRPr b="1">
                <a:solidFill>
                  <a:schemeClr val="tx1"/>
                </a:solidFill>
                <a:latin typeface="Arial" panose="020B0604020202020204" pitchFamily="34" charset="0"/>
                <a:cs typeface="Arial" panose="020B0604020202020204" pitchFamily="34" charset="0"/>
              </a:defRPr>
            </a:lvl3pPr>
            <a:lvl4pPr marL="1600516" indent="-228645" eaLnBrk="0" hangingPunct="0">
              <a:defRPr b="1">
                <a:solidFill>
                  <a:schemeClr val="tx1"/>
                </a:solidFill>
                <a:latin typeface="Arial" panose="020B0604020202020204" pitchFamily="34" charset="0"/>
                <a:cs typeface="Arial" panose="020B0604020202020204" pitchFamily="34" charset="0"/>
              </a:defRPr>
            </a:lvl4pPr>
            <a:lvl5pPr marL="2057806" indent="-228645" eaLnBrk="0" hangingPunct="0">
              <a:defRPr b="1">
                <a:solidFill>
                  <a:schemeClr val="tx1"/>
                </a:solidFill>
                <a:latin typeface="Arial" panose="020B0604020202020204" pitchFamily="34" charset="0"/>
                <a:cs typeface="Arial" panose="020B0604020202020204" pitchFamily="34" charset="0"/>
              </a:defRPr>
            </a:lvl5pPr>
            <a:lvl6pPr marL="2515096" indent="-22864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2388" indent="-22864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678" indent="-22864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968" indent="-22864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99B3A412-E2E2-4FE4-8586-BCF4C9583881}" type="slidenum">
              <a:rPr lang="en-US" altLang="en-US" b="0"/>
              <a:pPr eaLnBrk="1" hangingPunct="1"/>
              <a:t>6</a:t>
            </a:fld>
            <a:endParaRPr lang="en-US" altLang="en-US" b="0"/>
          </a:p>
        </p:txBody>
      </p:sp>
    </p:spTree>
    <p:extLst>
      <p:ext uri="{BB962C8B-B14F-4D97-AF65-F5344CB8AC3E}">
        <p14:creationId xmlns:p14="http://schemas.microsoft.com/office/powerpoint/2010/main" val="391664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67956F7-DA9C-460D-AB7E-31791AD26D18}" type="slidenum">
              <a:rPr lang="en-US" smtClean="0"/>
              <a:pPr>
                <a:defRPr/>
              </a:pPr>
              <a:t>8</a:t>
            </a:fld>
            <a:endParaRPr lang="en-US" dirty="0"/>
          </a:p>
        </p:txBody>
      </p:sp>
    </p:spTree>
    <p:extLst>
      <p:ext uri="{BB962C8B-B14F-4D97-AF65-F5344CB8AC3E}">
        <p14:creationId xmlns:p14="http://schemas.microsoft.com/office/powerpoint/2010/main" val="422100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turn conceptual to </a:t>
            </a:r>
            <a:r>
              <a:rPr lang="en-US" baseline="0" dirty="0" err="1" smtClean="0"/>
              <a:t>modelable</a:t>
            </a:r>
            <a:r>
              <a:rPr lang="en-US" baseline="0" dirty="0" smtClean="0"/>
              <a:t>? Policy lever toolbox. Zoning was single change for round 1. Valid and informative to isolate potential impact of zoning. Tested lever.</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9</a:t>
            </a:fld>
            <a:endParaRPr lang="en-US"/>
          </a:p>
        </p:txBody>
      </p:sp>
    </p:spTree>
    <p:extLst>
      <p:ext uri="{BB962C8B-B14F-4D97-AF65-F5344CB8AC3E}">
        <p14:creationId xmlns:p14="http://schemas.microsoft.com/office/powerpoint/2010/main" val="33552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Buckets of performance</a:t>
            </a:r>
            <a:r>
              <a:rPr lang="en-US" baseline="0" dirty="0" smtClean="0"/>
              <a:t> measures:</a:t>
            </a:r>
          </a:p>
          <a:p>
            <a:r>
              <a:rPr lang="en-US" baseline="0" dirty="0" smtClean="0"/>
              <a:t>Access</a:t>
            </a:r>
          </a:p>
          <a:p>
            <a:r>
              <a:rPr lang="en-US" baseline="0" dirty="0" smtClean="0"/>
              <a:t>Land Use</a:t>
            </a:r>
          </a:p>
          <a:p>
            <a:r>
              <a:rPr lang="en-US" baseline="0" dirty="0" smtClean="0"/>
              <a:t>Roadway</a:t>
            </a:r>
          </a:p>
          <a:p>
            <a:r>
              <a:rPr lang="en-US" baseline="0" dirty="0" smtClean="0"/>
              <a:t>Transit</a:t>
            </a:r>
          </a:p>
          <a:p>
            <a:r>
              <a:rPr lang="en-US" baseline="0" dirty="0" smtClean="0"/>
              <a:t>Economic</a:t>
            </a:r>
          </a:p>
          <a:p>
            <a:r>
              <a:rPr lang="en-US" baseline="0" dirty="0" smtClean="0"/>
              <a:t>Safety</a:t>
            </a:r>
          </a:p>
          <a:p>
            <a:r>
              <a:rPr lang="en-US" baseline="0" dirty="0" smtClean="0"/>
              <a:t>Sustainability</a:t>
            </a:r>
          </a:p>
        </p:txBody>
      </p:sp>
      <p:sp>
        <p:nvSpPr>
          <p:cNvPr id="4" name="Slide Number Placeholder 3"/>
          <p:cNvSpPr>
            <a:spLocks noGrp="1"/>
          </p:cNvSpPr>
          <p:nvPr>
            <p:ph type="sldNum" sz="quarter" idx="10"/>
          </p:nvPr>
        </p:nvSpPr>
        <p:spPr/>
        <p:txBody>
          <a:bodyPr/>
          <a:lstStyle/>
          <a:p>
            <a:fld id="{C2234655-48F4-4381-AE5C-7910A9D1E53F}" type="slidenum">
              <a:rPr lang="en-US" smtClean="0"/>
              <a:pPr/>
              <a:t>10</a:t>
            </a:fld>
            <a:endParaRPr lang="en-US"/>
          </a:p>
        </p:txBody>
      </p:sp>
    </p:spTree>
    <p:extLst>
      <p:ext uri="{BB962C8B-B14F-4D97-AF65-F5344CB8AC3E}">
        <p14:creationId xmlns:p14="http://schemas.microsoft.com/office/powerpoint/2010/main" val="335756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compared</a:t>
            </a:r>
            <a:r>
              <a:rPr lang="en-US" baseline="0" dirty="0" smtClean="0"/>
              <a:t> to the base year all scenarios show declining conditions. However EL clearly showed benefits over the trend and the JH.</a:t>
            </a:r>
            <a:endParaRPr lang="en-US" dirty="0"/>
          </a:p>
        </p:txBody>
      </p:sp>
      <p:sp>
        <p:nvSpPr>
          <p:cNvPr id="4" name="Slide Number Placeholder 3"/>
          <p:cNvSpPr>
            <a:spLocks noGrp="1"/>
          </p:cNvSpPr>
          <p:nvPr>
            <p:ph type="sldNum" sz="quarter" idx="10"/>
          </p:nvPr>
        </p:nvSpPr>
        <p:spPr/>
        <p:txBody>
          <a:bodyPr/>
          <a:lstStyle/>
          <a:p>
            <a:fld id="{C2234655-48F4-4381-AE5C-7910A9D1E53F}" type="slidenum">
              <a:rPr lang="en-US" smtClean="0"/>
              <a:pPr/>
              <a:t>11</a:t>
            </a:fld>
            <a:endParaRPr lang="en-US"/>
          </a:p>
        </p:txBody>
      </p:sp>
    </p:spTree>
    <p:extLst>
      <p:ext uri="{BB962C8B-B14F-4D97-AF65-F5344CB8AC3E}">
        <p14:creationId xmlns:p14="http://schemas.microsoft.com/office/powerpoint/2010/main" val="325643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0" name="Rectangle 4"/>
          <p:cNvSpPr>
            <a:spLocks noGrp="1" noChangeArrowheads="1"/>
          </p:cNvSpPr>
          <p:nvPr>
            <p:ph type="dt" sz="half" idx="2"/>
          </p:nvPr>
        </p:nvSpPr>
        <p:spPr/>
        <p:txBody>
          <a:bodyPr/>
          <a:lstStyle>
            <a:lvl1pPr>
              <a:defRPr/>
            </a:lvl1pPr>
          </a:lstStyle>
          <a:p>
            <a:endParaRPr lang="en-US"/>
          </a:p>
        </p:txBody>
      </p:sp>
      <p:sp>
        <p:nvSpPr>
          <p:cNvPr id="14342" name="Rectangle 6"/>
          <p:cNvSpPr>
            <a:spLocks noGrp="1" noChangeArrowheads="1"/>
          </p:cNvSpPr>
          <p:nvPr>
            <p:ph type="sldNum" sz="quarter" idx="4"/>
          </p:nvPr>
        </p:nvSpPr>
        <p:spPr/>
        <p:txBody>
          <a:bodyPr/>
          <a:lstStyle>
            <a:lvl1pPr>
              <a:defRPr/>
            </a:lvl1pPr>
          </a:lstStyle>
          <a:p>
            <a:fld id="{9CFBA916-092D-4542-A9F3-DAAFAD1874C6}" type="slidenum">
              <a:rPr lang="en-US"/>
              <a:pPr/>
              <a:t>‹#›</a:t>
            </a:fld>
            <a:endParaRPr lang="en-US"/>
          </a:p>
        </p:txBody>
      </p:sp>
      <p:sp>
        <p:nvSpPr>
          <p:cNvPr id="14347" name="Rectangle 11"/>
          <p:cNvSpPr>
            <a:spLocks noChangeArrowheads="1"/>
          </p:cNvSpPr>
          <p:nvPr userDrawn="1"/>
        </p:nvSpPr>
        <p:spPr bwMode="auto">
          <a:xfrm rot="5400000">
            <a:off x="-2000250" y="2000250"/>
            <a:ext cx="6858000" cy="2857500"/>
          </a:xfrm>
          <a:prstGeom prst="rect">
            <a:avLst/>
          </a:prstGeom>
          <a:gradFill rotWithShape="1">
            <a:gsLst>
              <a:gs pos="0">
                <a:schemeClr val="bg1"/>
              </a:gs>
              <a:gs pos="100000">
                <a:schemeClr val="tx1">
                  <a:alpha val="62000"/>
                </a:schemeClr>
              </a:gs>
            </a:gsLst>
            <a:lin ang="5400000" scaled="1"/>
          </a:gradFill>
          <a:ln w="9525">
            <a:noFill/>
            <a:miter lim="800000"/>
            <a:headEnd/>
            <a:tailEnd/>
          </a:ln>
          <a:effectLst/>
        </p:spPr>
        <p:txBody>
          <a:bodyPr wrap="none" anchor="ctr"/>
          <a:lstStyle/>
          <a:p>
            <a:endParaRPr lang="en-US"/>
          </a:p>
        </p:txBody>
      </p:sp>
      <p:pic>
        <p:nvPicPr>
          <p:cNvPr id="14348" name="Picture 12" descr="logo_pp_slide"/>
          <p:cNvPicPr>
            <a:picLocks noChangeAspect="1" noChangeArrowheads="1"/>
          </p:cNvPicPr>
          <p:nvPr userDrawn="1"/>
        </p:nvPicPr>
        <p:blipFill>
          <a:blip r:embed="rId2" cstate="print"/>
          <a:srcRect/>
          <a:stretch>
            <a:fillRect/>
          </a:stretch>
        </p:blipFill>
        <p:spPr bwMode="auto">
          <a:xfrm>
            <a:off x="342900" y="438150"/>
            <a:ext cx="1981200" cy="1981200"/>
          </a:xfrm>
          <a:prstGeom prst="rect">
            <a:avLst/>
          </a:prstGeom>
          <a:noFill/>
        </p:spPr>
      </p:pic>
      <p:sp>
        <p:nvSpPr>
          <p:cNvPr id="14349" name="Rectangle 13"/>
          <p:cNvSpPr>
            <a:spLocks noGrp="1" noChangeArrowheads="1"/>
          </p:cNvSpPr>
          <p:nvPr>
            <p:ph type="ctrTitle"/>
          </p:nvPr>
        </p:nvSpPr>
        <p:spPr>
          <a:xfrm>
            <a:off x="2543175" y="2943225"/>
            <a:ext cx="6172200" cy="1470025"/>
          </a:xfrm>
        </p:spPr>
        <p:txBody>
          <a:bodyPr/>
          <a:lstStyle>
            <a:lvl1pPr>
              <a:defRPr b="1"/>
            </a:lvl1pPr>
          </a:lstStyle>
          <a:p>
            <a:r>
              <a:rPr lang="en-US"/>
              <a:t>Click to edit Master title style</a:t>
            </a:r>
          </a:p>
        </p:txBody>
      </p:sp>
      <p:sp>
        <p:nvSpPr>
          <p:cNvPr id="14350" name="Rectangle 14"/>
          <p:cNvSpPr>
            <a:spLocks noGrp="1" noChangeArrowheads="1"/>
          </p:cNvSpPr>
          <p:nvPr>
            <p:ph type="subTitle" idx="1"/>
          </p:nvPr>
        </p:nvSpPr>
        <p:spPr>
          <a:xfrm>
            <a:off x="2543175" y="4619625"/>
            <a:ext cx="6172200" cy="1752600"/>
          </a:xfrm>
        </p:spPr>
        <p:txBody>
          <a:bodyPr/>
          <a:lstStyle>
            <a:lvl1pPr marL="0" indent="0" algn="ctr">
              <a:buFont typeface="Wingdings" pitchFamily="2" charset="2"/>
              <a:buNone/>
              <a:defRPr/>
            </a:lvl1pPr>
          </a:lstStyle>
          <a:p>
            <a:r>
              <a:rPr lang="en-US"/>
              <a:t>Click to edit Master subtitle style</a:t>
            </a:r>
          </a:p>
        </p:txBody>
      </p:sp>
      <p:sp>
        <p:nvSpPr>
          <p:cNvPr id="14351" name="Rectangle 15"/>
          <p:cNvSpPr>
            <a:spLocks noGrp="1" noChangeArrowheads="1"/>
          </p:cNvSpPr>
          <p:nvPr>
            <p:ph type="ftr" sz="quarter" idx="3"/>
          </p:nvPr>
        </p:nvSpPr>
        <p:spPr bwMode="auto">
          <a:xfrm>
            <a:off x="2633663" y="639763"/>
            <a:ext cx="6143625" cy="1219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2400">
                <a:effectLst>
                  <a:outerShdw blurRad="38100" dist="38100" dir="2700000" algn="tl">
                    <a:srgbClr val="000000"/>
                  </a:outerShdw>
                </a:effectLst>
                <a:latin typeface="Tahoma" charset="0"/>
              </a:defRPr>
            </a:lvl1pPr>
          </a:lstStyle>
          <a:p>
            <a:r>
              <a:rPr lang="en-US"/>
              <a:t>Mid-Region Council of Governments </a:t>
            </a:r>
          </a:p>
          <a:p>
            <a:r>
              <a:rPr lang="en-US"/>
              <a:t>of New Mexico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C9B7E1C-127D-4162-904B-38DCE41C01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962150" cy="5383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734050" cy="5383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C04036B-54DB-403C-9C87-2512B4701B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75163D0-DEFB-4F71-8E8B-112698E6B46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848100" cy="4087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00200"/>
            <a:ext cx="3848100" cy="4087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E693BC2-1E90-45DF-9ED8-7656958D17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72C9AEE4-60DA-40B6-AB9D-F337950E8E2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B501127-E314-4411-974F-20D58AB1214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D383D8C-7A7B-43AA-B943-8641984377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4C9D6DF-80E2-41D9-AB95-EFBD892E4D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FF31DB3-DF54-4E4D-9FDF-6BB28F5F05A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30480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600200"/>
            <a:ext cx="7848600"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CD383D8C-7A7B-43AA-B943-864198437757}" type="slidenum">
              <a:rPr lang="en-US"/>
              <a:pPr/>
              <a:t>‹#›</a:t>
            </a:fld>
            <a:endParaRPr lang="en-US"/>
          </a:p>
        </p:txBody>
      </p:sp>
      <p:sp>
        <p:nvSpPr>
          <p:cNvPr id="1036" name="Rectangle 12"/>
          <p:cNvSpPr>
            <a:spLocks noChangeArrowheads="1"/>
          </p:cNvSpPr>
          <p:nvPr/>
        </p:nvSpPr>
        <p:spPr bwMode="auto">
          <a:xfrm>
            <a:off x="0" y="5391150"/>
            <a:ext cx="9144000" cy="1466850"/>
          </a:xfrm>
          <a:prstGeom prst="rect">
            <a:avLst/>
          </a:prstGeom>
          <a:gradFill rotWithShape="1">
            <a:gsLst>
              <a:gs pos="0">
                <a:schemeClr val="bg1"/>
              </a:gs>
              <a:gs pos="100000">
                <a:schemeClr val="tx1">
                  <a:alpha val="62000"/>
                </a:schemeClr>
              </a:gs>
            </a:gsLst>
            <a:lin ang="5400000" scaled="1"/>
          </a:gradFill>
          <a:ln w="9525">
            <a:noFill/>
            <a:miter lim="800000"/>
            <a:headEnd/>
            <a:tailEnd/>
          </a:ln>
          <a:effectLst/>
        </p:spPr>
        <p:txBody>
          <a:bodyPr wrap="none" anchor="ctr"/>
          <a:lstStyle/>
          <a:p>
            <a:endParaRPr lang="en-US"/>
          </a:p>
        </p:txBody>
      </p:sp>
      <p:pic>
        <p:nvPicPr>
          <p:cNvPr id="1039" name="Picture 15" descr="mtn_pp_slide-1"/>
          <p:cNvPicPr>
            <a:picLocks noChangeAspect="1" noChangeArrowheads="1"/>
          </p:cNvPicPr>
          <p:nvPr/>
        </p:nvPicPr>
        <p:blipFill>
          <a:blip r:embed="rId13" cstate="print"/>
          <a:srcRect/>
          <a:stretch>
            <a:fillRect/>
          </a:stretch>
        </p:blipFill>
        <p:spPr bwMode="auto">
          <a:xfrm>
            <a:off x="390525" y="5838825"/>
            <a:ext cx="3714750" cy="771525"/>
          </a:xfrm>
          <a:prstGeom prst="rect">
            <a:avLst/>
          </a:prstGeom>
          <a:noFill/>
        </p:spPr>
      </p:pic>
      <p:sp>
        <p:nvSpPr>
          <p:cNvPr id="1040" name="Text Box 16"/>
          <p:cNvSpPr txBox="1">
            <a:spLocks noChangeArrowheads="1"/>
          </p:cNvSpPr>
          <p:nvPr/>
        </p:nvSpPr>
        <p:spPr bwMode="auto">
          <a:xfrm>
            <a:off x="4305300" y="6184900"/>
            <a:ext cx="4311650" cy="366713"/>
          </a:xfrm>
          <a:prstGeom prst="rect">
            <a:avLst/>
          </a:prstGeom>
          <a:noFill/>
          <a:ln w="9525">
            <a:noFill/>
            <a:miter lim="800000"/>
            <a:headEnd/>
            <a:tailEnd/>
          </a:ln>
          <a:effectLst/>
        </p:spPr>
        <p:txBody>
          <a:bodyPr wrap="none">
            <a:spAutoFit/>
          </a:bodyPr>
          <a:lstStyle/>
          <a:p>
            <a:r>
              <a:rPr lang="en-US">
                <a:solidFill>
                  <a:srgbClr val="000000"/>
                </a:solidFill>
                <a:latin typeface="Tahoma" charset="0"/>
              </a:rPr>
              <a:t>Mid-Region Council of Governments</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tx2"/>
        </a:buClr>
        <a:buFont typeface="Wingdings" pitchFamily="2" charset="2"/>
        <a:buChar char="u"/>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Font typeface="Wingdings" pitchFamily="2" charset="2"/>
        <a:buChar char="w"/>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2428875" y="1025236"/>
            <a:ext cx="6715125" cy="3785652"/>
          </a:xfrm>
          <a:prstGeom prst="rect">
            <a:avLst/>
          </a:prstGeom>
          <a:noFill/>
          <a:ln w="9525">
            <a:noFill/>
            <a:miter lim="800000"/>
            <a:headEnd/>
            <a:tailEnd/>
          </a:ln>
        </p:spPr>
        <p:txBody>
          <a:bodyPr wrap="square">
            <a:spAutoFit/>
          </a:bodyPr>
          <a:lstStyle/>
          <a:p>
            <a:pPr algn="ctr"/>
            <a:r>
              <a:rPr lang="en-US" sz="3600" dirty="0" smtClean="0"/>
              <a:t>Scenario Planning for Albuquerque Metropolitan Planning Area – </a:t>
            </a:r>
          </a:p>
          <a:p>
            <a:pPr algn="ctr"/>
            <a:endParaRPr lang="en-US" sz="3600" dirty="0" smtClean="0"/>
          </a:p>
          <a:p>
            <a:pPr algn="ctr"/>
            <a:r>
              <a:rPr lang="en-US" sz="3200" dirty="0" smtClean="0"/>
              <a:t>Integrating Land Use and Travel Demand Model and the Application of Policy Levers</a:t>
            </a:r>
            <a:endParaRPr lang="en-US" sz="3200" dirty="0">
              <a:solidFill>
                <a:srgbClr val="FFE066"/>
              </a:solidFill>
              <a:latin typeface="Bell MT" pitchFamily="18" charset="0"/>
            </a:endParaRPr>
          </a:p>
        </p:txBody>
      </p:sp>
      <p:sp>
        <p:nvSpPr>
          <p:cNvPr id="4099" name="TextBox 2"/>
          <p:cNvSpPr txBox="1">
            <a:spLocks noChangeArrowheads="1"/>
          </p:cNvSpPr>
          <p:nvPr/>
        </p:nvSpPr>
        <p:spPr bwMode="auto">
          <a:xfrm>
            <a:off x="0" y="5244882"/>
            <a:ext cx="9144001" cy="1354217"/>
          </a:xfrm>
          <a:prstGeom prst="rect">
            <a:avLst/>
          </a:prstGeom>
          <a:noFill/>
          <a:ln w="9525">
            <a:noFill/>
            <a:miter lim="800000"/>
            <a:headEnd/>
            <a:tailEnd/>
          </a:ln>
        </p:spPr>
        <p:txBody>
          <a:bodyPr wrap="square">
            <a:spAutoFit/>
          </a:bodyPr>
          <a:lstStyle/>
          <a:p>
            <a:pPr algn="ctr"/>
            <a:endParaRPr lang="en-US" sz="1600" dirty="0"/>
          </a:p>
          <a:p>
            <a:pPr algn="ctr"/>
            <a:r>
              <a:rPr lang="en-US" sz="2400" dirty="0" smtClean="0"/>
              <a:t>15</a:t>
            </a:r>
            <a:r>
              <a:rPr lang="en-US" sz="2400" baseline="30000" dirty="0" smtClean="0"/>
              <a:t>th</a:t>
            </a:r>
            <a:r>
              <a:rPr lang="en-US" sz="2400" dirty="0" smtClean="0"/>
              <a:t> TRB National Transportation Planning Applications Conference, Tuesday, May 19</a:t>
            </a:r>
            <a:r>
              <a:rPr lang="en-US" sz="2400" baseline="30000" dirty="0" smtClean="0"/>
              <a:t>th</a:t>
            </a:r>
            <a:r>
              <a:rPr lang="en-US" sz="2400" dirty="0" smtClean="0"/>
              <a:t> 2015</a:t>
            </a:r>
          </a:p>
          <a:p>
            <a:pPr algn="ctr"/>
            <a:endParaRPr lang="en-US" dirty="0"/>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1"/>
                </a:solidFill>
                <a:latin typeface="+mn-lt"/>
              </a:rPr>
              <a:t>Scenario Evaluation</a:t>
            </a:r>
            <a:endParaRPr lang="en-US" sz="6000" b="1" dirty="0">
              <a:solidFill>
                <a:schemeClr val="tx1"/>
              </a:solidFill>
              <a:latin typeface="+mn-lt"/>
            </a:endParaRPr>
          </a:p>
        </p:txBody>
      </p:sp>
      <p:sp>
        <p:nvSpPr>
          <p:cNvPr id="4" name="Footer Placeholder 3"/>
          <p:cNvSpPr>
            <a:spLocks noGrp="1"/>
          </p:cNvSpPr>
          <p:nvPr>
            <p:ph type="ftr" sz="quarter" idx="4294967295"/>
          </p:nvPr>
        </p:nvSpPr>
        <p:spPr>
          <a:xfrm>
            <a:off x="1371600" y="8477250"/>
            <a:ext cx="5105400" cy="476250"/>
          </a:xfrm>
          <a:prstGeom prst="rect">
            <a:avLst/>
          </a:prstGeom>
        </p:spPr>
        <p:txBody>
          <a:bodyPr/>
          <a:lstStyle/>
          <a:p>
            <a:pPr>
              <a:defRPr/>
            </a:pPr>
            <a:r>
              <a:rPr lang="en-US" smtClean="0">
                <a:solidFill>
                  <a:srgbClr val="FFFFFF"/>
                </a:solidFill>
              </a:rPr>
              <a:t>Mid-Region Council of Governments of New Mexico</a:t>
            </a:r>
            <a:endParaRPr lang="en-US">
              <a:solidFill>
                <a:srgbClr val="FFFFFF"/>
              </a:solidFill>
            </a:endParaRPr>
          </a:p>
        </p:txBody>
      </p:sp>
      <p:pic>
        <p:nvPicPr>
          <p:cNvPr id="2052" name="Picture 4" descr="C:\Users\kwatkins\AppData\Local\Microsoft\Windows\Temporary Internet Files\Content.IE5\CISJLGB8\MC900078753[1].wmf"/>
          <p:cNvPicPr>
            <a:picLocks noChangeAspect="1" noChangeArrowheads="1"/>
          </p:cNvPicPr>
          <p:nvPr/>
        </p:nvPicPr>
        <p:blipFill>
          <a:blip r:embed="rId3" cstate="print"/>
          <a:srcRect/>
          <a:stretch>
            <a:fillRect/>
          </a:stretch>
        </p:blipFill>
        <p:spPr bwMode="auto">
          <a:xfrm>
            <a:off x="3024554" y="1693261"/>
            <a:ext cx="3482473" cy="3702708"/>
          </a:xfrm>
          <a:prstGeom prst="rect">
            <a:avLst/>
          </a:prstGeom>
          <a:noFill/>
        </p:spPr>
      </p:pic>
    </p:spTree>
    <p:extLst>
      <p:ext uri="{BB962C8B-B14F-4D97-AF65-F5344CB8AC3E}">
        <p14:creationId xmlns:p14="http://schemas.microsoft.com/office/powerpoint/2010/main" val="91705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Performance</a:t>
            </a:r>
            <a:endParaRPr lang="en-US" b="1" dirty="0"/>
          </a:p>
        </p:txBody>
      </p:sp>
      <p:graphicFrame>
        <p:nvGraphicFramePr>
          <p:cNvPr id="7" name="Content Placeholder 6"/>
          <p:cNvGraphicFramePr>
            <a:graphicFrameLocks noGrp="1"/>
          </p:cNvGraphicFramePr>
          <p:nvPr>
            <p:ph idx="1"/>
            <p:extLst/>
          </p:nvPr>
        </p:nvGraphicFramePr>
        <p:xfrm>
          <a:off x="838200" y="1600200"/>
          <a:ext cx="7848600" cy="4087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3628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 Measures</a:t>
            </a:r>
            <a:endParaRPr lang="en-US" b="1" dirty="0"/>
          </a:p>
        </p:txBody>
      </p:sp>
      <p:graphicFrame>
        <p:nvGraphicFramePr>
          <p:cNvPr id="8" name="Content Placeholder 7"/>
          <p:cNvGraphicFramePr>
            <a:graphicFrameLocks noGrp="1"/>
          </p:cNvGraphicFramePr>
          <p:nvPr>
            <p:ph idx="1"/>
            <p:extLst/>
          </p:nvPr>
        </p:nvGraphicFramePr>
        <p:xfrm>
          <a:off x="838200" y="1600200"/>
          <a:ext cx="7848600" cy="4087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8438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Commuting Measures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8435745"/>
              </p:ext>
            </p:extLst>
          </p:nvPr>
        </p:nvGraphicFramePr>
        <p:xfrm>
          <a:off x="838200" y="1600200"/>
          <a:ext cx="7848600" cy="4087813"/>
        </p:xfrm>
        <a:graphic>
          <a:graphicData uri="http://schemas.openxmlformats.org/drawingml/2006/chart">
            <c:chart xmlns:c="http://schemas.openxmlformats.org/drawingml/2006/chart" xmlns:r="http://schemas.openxmlformats.org/officeDocument/2006/relationships" r:id="rId2"/>
          </a:graphicData>
        </a:graphic>
      </p:graphicFrame>
      <p:sp>
        <p:nvSpPr>
          <p:cNvPr id="3" name="Down Arrow 2"/>
          <p:cNvSpPr/>
          <p:nvPr/>
        </p:nvSpPr>
        <p:spPr bwMode="auto">
          <a:xfrm>
            <a:off x="4238367" y="2594920"/>
            <a:ext cx="420130" cy="102561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25190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201613"/>
            <a:ext cx="9144000" cy="914400"/>
          </a:xfrm>
        </p:spPr>
        <p:txBody>
          <a:bodyPr/>
          <a:lstStyle/>
          <a:p>
            <a:r>
              <a:rPr lang="en-US" b="1" dirty="0" smtClean="0">
                <a:solidFill>
                  <a:srgbClr val="FFC000"/>
                </a:solidFill>
                <a:cs typeface="Arial" charset="0"/>
              </a:rPr>
              <a:t>Scenario Refinement</a:t>
            </a:r>
          </a:p>
        </p:txBody>
      </p:sp>
      <p:graphicFrame>
        <p:nvGraphicFramePr>
          <p:cNvPr id="5" name="Content Placeholder 4"/>
          <p:cNvGraphicFramePr>
            <a:graphicFrameLocks noGrp="1"/>
          </p:cNvGraphicFramePr>
          <p:nvPr>
            <p:ph idx="4294967295"/>
          </p:nvPr>
        </p:nvGraphicFramePr>
        <p:xfrm>
          <a:off x="0" y="685800"/>
          <a:ext cx="87630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2" descr="C:\Users\kwatkins\AppData\Local\Microsoft\Windows\Temporary Internet Files\Content.IE5\SS5K0N81\MC910216308[1].png"/>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4666361" y="2159962"/>
            <a:ext cx="1402843" cy="1575719"/>
          </a:xfrm>
          <a:prstGeom prst="rect">
            <a:avLst/>
          </a:prstGeom>
          <a:noFill/>
        </p:spPr>
      </p:pic>
      <p:sp>
        <p:nvSpPr>
          <p:cNvPr id="15" name="Content Placeholder 2"/>
          <p:cNvSpPr txBox="1">
            <a:spLocks/>
          </p:cNvSpPr>
          <p:nvPr/>
        </p:nvSpPr>
        <p:spPr>
          <a:xfrm>
            <a:off x="850556" y="4211220"/>
            <a:ext cx="7848600" cy="1659710"/>
          </a:xfrm>
          <a:prstGeom prst="rect">
            <a:avLst/>
          </a:prstGeom>
        </p:spPr>
        <p:txBody>
          <a:bodyPr/>
          <a:lstStyle>
            <a:lvl1pPr marL="342900" indent="-342900" algn="l" rtl="0" fontAlgn="base">
              <a:spcBef>
                <a:spcPct val="20000"/>
              </a:spcBef>
              <a:spcAft>
                <a:spcPct val="0"/>
              </a:spcAft>
              <a:buClr>
                <a:schemeClr val="tx2"/>
              </a:buClr>
              <a:buFont typeface="Wingdings" pitchFamily="2" charset="2"/>
              <a:buChar char="u"/>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Font typeface="Wingdings" pitchFamily="2" charset="2"/>
              <a:buChar char="w"/>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514350" indent="-514350">
              <a:buFont typeface="+mj-lt"/>
              <a:buAutoNum type="arabicPeriod"/>
            </a:pPr>
            <a:r>
              <a:rPr lang="en-US" sz="2800" kern="0" dirty="0" smtClean="0">
                <a:latin typeface="+mj-lt"/>
              </a:rPr>
              <a:t>Pursue a Hybrid Approach</a:t>
            </a:r>
          </a:p>
          <a:p>
            <a:pPr marL="514350" indent="-514350">
              <a:buFont typeface="+mj-lt"/>
              <a:buAutoNum type="arabicPeriod"/>
            </a:pPr>
            <a:r>
              <a:rPr lang="en-US" sz="2800" kern="0" dirty="0" smtClean="0">
                <a:latin typeface="+mj-lt"/>
              </a:rPr>
              <a:t>Make a Bigger Impact</a:t>
            </a:r>
            <a:endParaRPr lang="en-US" sz="2800" kern="0" dirty="0">
              <a:latin typeface="+mj-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Levers</a:t>
            </a:r>
            <a:endParaRPr lang="en-US" b="1" dirty="0"/>
          </a:p>
        </p:txBody>
      </p:sp>
      <p:pic>
        <p:nvPicPr>
          <p:cNvPr id="4" name="Picture 7" descr="C:\Users\kwatkins\AppData\Local\Microsoft\Windows\Temporary Internet Files\Content.IE5\DP2AZU9L\MC900432632[1].png"/>
          <p:cNvPicPr>
            <a:picLocks noGrp="1" noChangeAspect="1" noChangeArrowheads="1"/>
          </p:cNvPicPr>
          <p:nvPr>
            <p:ph idx="1"/>
          </p:nvPr>
        </p:nvPicPr>
        <p:blipFill>
          <a:blip r:embed="rId3" cstate="print"/>
          <a:srcRect/>
          <a:stretch>
            <a:fillRect/>
          </a:stretch>
        </p:blipFill>
        <p:spPr bwMode="auto">
          <a:xfrm>
            <a:off x="2720554" y="1842489"/>
            <a:ext cx="3311611" cy="3311611"/>
          </a:xfrm>
          <a:prstGeom prst="rect">
            <a:avLst/>
          </a:prstGeom>
          <a:noFill/>
        </p:spPr>
      </p:pic>
      <p:sp>
        <p:nvSpPr>
          <p:cNvPr id="5" name="TextBox 4"/>
          <p:cNvSpPr txBox="1"/>
          <p:nvPr/>
        </p:nvSpPr>
        <p:spPr>
          <a:xfrm>
            <a:off x="162419" y="2270249"/>
            <a:ext cx="2001795" cy="584775"/>
          </a:xfrm>
          <a:prstGeom prst="rect">
            <a:avLst/>
          </a:prstGeom>
          <a:noFill/>
        </p:spPr>
        <p:txBody>
          <a:bodyPr wrap="square" rtlCol="0">
            <a:spAutoFit/>
          </a:bodyPr>
          <a:lstStyle/>
          <a:p>
            <a:r>
              <a:rPr lang="en-US" sz="3200" dirty="0" smtClean="0">
                <a:solidFill>
                  <a:srgbClr val="FFFFFF"/>
                </a:solidFill>
              </a:rPr>
              <a:t>ZONING</a:t>
            </a:r>
            <a:endParaRPr lang="en-US" sz="3200" dirty="0">
              <a:solidFill>
                <a:srgbClr val="FFFFFF"/>
              </a:solidFill>
            </a:endParaRPr>
          </a:p>
        </p:txBody>
      </p:sp>
      <p:sp>
        <p:nvSpPr>
          <p:cNvPr id="3" name="TextBox 2"/>
          <p:cNvSpPr txBox="1"/>
          <p:nvPr/>
        </p:nvSpPr>
        <p:spPr>
          <a:xfrm>
            <a:off x="72072" y="3642192"/>
            <a:ext cx="2648482" cy="584775"/>
          </a:xfrm>
          <a:prstGeom prst="rect">
            <a:avLst/>
          </a:prstGeom>
          <a:noFill/>
        </p:spPr>
        <p:txBody>
          <a:bodyPr wrap="none" rtlCol="0">
            <a:spAutoFit/>
          </a:bodyPr>
          <a:lstStyle/>
          <a:p>
            <a:r>
              <a:rPr lang="en-US" sz="3200" dirty="0" smtClean="0"/>
              <a:t>INCENTIVES</a:t>
            </a:r>
            <a:endParaRPr lang="en-US" sz="3200" dirty="0"/>
          </a:p>
        </p:txBody>
      </p:sp>
      <p:sp>
        <p:nvSpPr>
          <p:cNvPr id="6" name="Plus 5"/>
          <p:cNvSpPr/>
          <p:nvPr/>
        </p:nvSpPr>
        <p:spPr bwMode="auto">
          <a:xfrm>
            <a:off x="862913" y="2919066"/>
            <a:ext cx="642551" cy="659083"/>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Equal 6"/>
          <p:cNvSpPr/>
          <p:nvPr/>
        </p:nvSpPr>
        <p:spPr bwMode="auto">
          <a:xfrm>
            <a:off x="5544216" y="2744533"/>
            <a:ext cx="766119" cy="753762"/>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TextBox 7"/>
          <p:cNvSpPr txBox="1"/>
          <p:nvPr/>
        </p:nvSpPr>
        <p:spPr>
          <a:xfrm>
            <a:off x="6310335" y="2688085"/>
            <a:ext cx="2702448" cy="1077218"/>
          </a:xfrm>
          <a:prstGeom prst="rect">
            <a:avLst/>
          </a:prstGeom>
          <a:noFill/>
        </p:spPr>
        <p:txBody>
          <a:bodyPr wrap="square" rtlCol="0">
            <a:spAutoFit/>
          </a:bodyPr>
          <a:lstStyle/>
          <a:p>
            <a:r>
              <a:rPr lang="en-US" sz="3200" dirty="0" smtClean="0"/>
              <a:t>PREFERRED</a:t>
            </a:r>
          </a:p>
          <a:p>
            <a:r>
              <a:rPr lang="en-US" sz="3200" dirty="0" smtClean="0"/>
              <a:t>SCENARIO</a:t>
            </a:r>
            <a:endParaRPr lang="en-US" sz="3200" dirty="0"/>
          </a:p>
        </p:txBody>
      </p:sp>
    </p:spTree>
    <p:extLst>
      <p:ext uri="{BB962C8B-B14F-4D97-AF65-F5344CB8AC3E}">
        <p14:creationId xmlns:p14="http://schemas.microsoft.com/office/powerpoint/2010/main" val="370374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848600" cy="1143000"/>
          </a:xfrm>
        </p:spPr>
        <p:txBody>
          <a:bodyPr/>
          <a:lstStyle/>
          <a:p>
            <a:pPr algn="l"/>
            <a:r>
              <a:rPr lang="en-US" sz="4000" b="1" dirty="0" smtClean="0"/>
              <a:t>Preferred – Zoning</a:t>
            </a:r>
          </a:p>
        </p:txBody>
      </p:sp>
      <p:pic>
        <p:nvPicPr>
          <p:cNvPr id="7" name="Picture 6" descr="SP Transit.jpg"/>
          <p:cNvPicPr>
            <a:picLocks noChangeAspect="1"/>
          </p:cNvPicPr>
          <p:nvPr/>
        </p:nvPicPr>
        <p:blipFill>
          <a:blip r:embed="rId3" cstate="print"/>
          <a:stretch>
            <a:fillRect/>
          </a:stretch>
        </p:blipFill>
        <p:spPr>
          <a:xfrm>
            <a:off x="2306969" y="1354469"/>
            <a:ext cx="3532909" cy="4416136"/>
          </a:xfrm>
          <a:prstGeom prst="rect">
            <a:avLst/>
          </a:prstGeom>
          <a:ln>
            <a:noFill/>
          </a:ln>
          <a:effectLst>
            <a:outerShdw blurRad="292100" dist="139700" dir="2700000" algn="tl" rotWithShape="0">
              <a:srgbClr val="333333">
                <a:alpha val="65000"/>
              </a:srgbClr>
            </a:outerShdw>
          </a:effectLst>
        </p:spPr>
      </p:pic>
      <p:sp>
        <p:nvSpPr>
          <p:cNvPr id="8" name="Plus 7"/>
          <p:cNvSpPr/>
          <p:nvPr/>
        </p:nvSpPr>
        <p:spPr bwMode="auto">
          <a:xfrm>
            <a:off x="5839878" y="1485900"/>
            <a:ext cx="692727" cy="95596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 name="Picture 5" descr="SP Jobs.jpg"/>
          <p:cNvPicPr>
            <a:picLocks noChangeAspect="1"/>
          </p:cNvPicPr>
          <p:nvPr/>
        </p:nvPicPr>
        <p:blipFill>
          <a:blip r:embed="rId4" cstate="print"/>
          <a:stretch>
            <a:fillRect/>
          </a:stretch>
        </p:blipFill>
        <p:spPr>
          <a:xfrm>
            <a:off x="5023957" y="2441864"/>
            <a:ext cx="3532909" cy="44161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7848600" cy="1143000"/>
          </a:xfrm>
        </p:spPr>
        <p:txBody>
          <a:bodyPr/>
          <a:lstStyle/>
          <a:p>
            <a:pPr algn="l"/>
            <a:r>
              <a:rPr lang="en-US" sz="4000" b="1" dirty="0" smtClean="0"/>
              <a:t>Preferred – </a:t>
            </a:r>
            <a:br>
              <a:rPr lang="en-US" sz="4000" b="1" dirty="0" smtClean="0"/>
            </a:br>
            <a:r>
              <a:rPr lang="en-US" sz="4000" b="1" dirty="0" smtClean="0"/>
              <a:t>Incentives</a:t>
            </a:r>
          </a:p>
        </p:txBody>
      </p:sp>
      <p:sp>
        <p:nvSpPr>
          <p:cNvPr id="9219" name="Content Placeholder 2"/>
          <p:cNvSpPr>
            <a:spLocks noGrp="1"/>
          </p:cNvSpPr>
          <p:nvPr>
            <p:ph idx="1"/>
          </p:nvPr>
        </p:nvSpPr>
        <p:spPr>
          <a:xfrm>
            <a:off x="0" y="1330035"/>
            <a:ext cx="4484688" cy="5105689"/>
          </a:xfrm>
        </p:spPr>
        <p:txBody>
          <a:bodyPr/>
          <a:lstStyle/>
          <a:p>
            <a:endParaRPr lang="en-US" sz="2000" dirty="0" smtClean="0"/>
          </a:p>
          <a:p>
            <a:r>
              <a:rPr lang="en-US" sz="2800" dirty="0">
                <a:latin typeface="+mj-lt"/>
              </a:rPr>
              <a:t>Key Transit Nodes</a:t>
            </a:r>
          </a:p>
          <a:p>
            <a:pPr lvl="1"/>
            <a:r>
              <a:rPr lang="en-US" sz="2400" dirty="0">
                <a:latin typeface="+mj-lt"/>
              </a:rPr>
              <a:t>Attraction of 87 points</a:t>
            </a:r>
          </a:p>
          <a:p>
            <a:endParaRPr lang="en-US" sz="2800" dirty="0" smtClean="0">
              <a:latin typeface="+mj-lt"/>
            </a:endParaRPr>
          </a:p>
          <a:p>
            <a:r>
              <a:rPr lang="en-US" sz="2800" dirty="0" smtClean="0">
                <a:latin typeface="+mj-lt"/>
              </a:rPr>
              <a:t>Key Activity Centers</a:t>
            </a:r>
          </a:p>
          <a:p>
            <a:pPr lvl="1"/>
            <a:r>
              <a:rPr lang="en-US" sz="2400" dirty="0" smtClean="0">
                <a:latin typeface="+mj-lt"/>
              </a:rPr>
              <a:t>Attraction in 21 zones</a:t>
            </a:r>
          </a:p>
          <a:p>
            <a:pPr lvl="1"/>
            <a:endParaRPr lang="en-US" sz="2400" dirty="0">
              <a:latin typeface="+mj-lt"/>
            </a:endParaRPr>
          </a:p>
          <a:p>
            <a:pPr marL="0" indent="0">
              <a:buNone/>
            </a:pPr>
            <a:r>
              <a:rPr lang="en-US" sz="2800" dirty="0" smtClean="0">
                <a:latin typeface="+mj-lt"/>
              </a:rPr>
              <a:t>Centers enhanced with Tiered Approach</a:t>
            </a:r>
          </a:p>
          <a:p>
            <a:pPr marL="457200" lvl="1" indent="0">
              <a:buNone/>
            </a:pPr>
            <a:endParaRPr lang="en-US" sz="2400" dirty="0" smtClean="0">
              <a:latin typeface="+mj-lt"/>
            </a:endParaRPr>
          </a:p>
          <a:p>
            <a:pPr marL="0" indent="0">
              <a:buNone/>
            </a:pPr>
            <a:endParaRPr lang="en-US" sz="2400" dirty="0" smtClean="0">
              <a:latin typeface="+mj-lt"/>
            </a:endParaRPr>
          </a:p>
        </p:txBody>
      </p:sp>
      <p:pic>
        <p:nvPicPr>
          <p:cNvPr id="9221" name="Picture 5" descr="preferred scenario.jpg"/>
          <p:cNvPicPr>
            <a:picLocks noChangeAspect="1"/>
          </p:cNvPicPr>
          <p:nvPr/>
        </p:nvPicPr>
        <p:blipFill>
          <a:blip r:embed="rId3" cstate="print"/>
          <a:srcRect/>
          <a:stretch>
            <a:fillRect/>
          </a:stretch>
        </p:blipFill>
        <p:spPr bwMode="auto">
          <a:xfrm>
            <a:off x="4128382" y="0"/>
            <a:ext cx="5299075" cy="685800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7" end="7"/>
                                            </p:txEl>
                                          </p:spTgt>
                                        </p:tgtEl>
                                        <p:attrNameLst>
                                          <p:attrName>style.visibility</p:attrName>
                                        </p:attrNameLst>
                                      </p:cBhvr>
                                      <p:to>
                                        <p:strVal val="visible"/>
                                      </p:to>
                                    </p:set>
                                    <p:anim calcmode="lin" valueType="num">
                                      <p:cBhvr additive="base">
                                        <p:cTn id="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Reasonableness and Sensitivity Testing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8520060"/>
              </p:ext>
            </p:extLst>
          </p:nvPr>
        </p:nvGraphicFramePr>
        <p:xfrm>
          <a:off x="420130" y="2187144"/>
          <a:ext cx="8266670" cy="4497862"/>
        </p:xfrm>
        <a:graphic>
          <a:graphicData uri="http://schemas.openxmlformats.org/drawingml/2006/table">
            <a:tbl>
              <a:tblPr firstRow="1" firstCol="1" bandRow="1">
                <a:tableStyleId>{5C22544A-7EE6-4342-B048-85BDC9FD1C3A}</a:tableStyleId>
              </a:tblPr>
              <a:tblGrid>
                <a:gridCol w="3350504"/>
                <a:gridCol w="2369868"/>
                <a:gridCol w="2546298"/>
              </a:tblGrid>
              <a:tr h="1743447">
                <a:tc>
                  <a:txBody>
                    <a:bodyPr/>
                    <a:lstStyle/>
                    <a:p>
                      <a:pPr marL="0" marR="0">
                        <a:lnSpc>
                          <a:spcPct val="107000"/>
                        </a:lnSpc>
                        <a:spcBef>
                          <a:spcPts val="0"/>
                        </a:spcBef>
                        <a:spcAft>
                          <a:spcPts val="0"/>
                        </a:spcAft>
                      </a:pPr>
                      <a:r>
                        <a:rPr lang="en-US" sz="2400" dirty="0" smtClean="0">
                          <a:effectLst/>
                        </a:rPr>
                        <a:t>Test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400" dirty="0" smtClean="0">
                          <a:effectLst/>
                        </a:rPr>
                        <a:t>Employment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400" dirty="0" smtClean="0">
                          <a:effectLst/>
                          <a:latin typeface="+mn-lt"/>
                          <a:ea typeface="+mn-ea"/>
                          <a:cs typeface="+mn-cs"/>
                        </a:rPr>
                        <a:t>Residential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617475">
                <a:tc>
                  <a:txBody>
                    <a:bodyPr/>
                    <a:lstStyle/>
                    <a:p>
                      <a:pPr marL="0" marR="0">
                        <a:lnSpc>
                          <a:spcPct val="107000"/>
                        </a:lnSpc>
                        <a:spcBef>
                          <a:spcPts val="0"/>
                        </a:spcBef>
                        <a:spcAft>
                          <a:spcPts val="0"/>
                        </a:spcAft>
                      </a:pPr>
                      <a:r>
                        <a:rPr lang="en-US" sz="2400" dirty="0">
                          <a:effectLst/>
                        </a:rPr>
                        <a:t>Test 1 (base </a:t>
                      </a:r>
                      <a:r>
                        <a:rPr lang="en-US" sz="2400" dirty="0" smtClean="0">
                          <a:effectLst/>
                        </a:rPr>
                        <a:t>case</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a:effectLst/>
                        </a:rPr>
                        <a:t>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a:effectLst/>
                        </a:rPr>
                        <a:t>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534235">
                <a:tc>
                  <a:txBody>
                    <a:bodyPr/>
                    <a:lstStyle/>
                    <a:p>
                      <a:pPr marL="0" marR="0">
                        <a:lnSpc>
                          <a:spcPct val="107000"/>
                        </a:lnSpc>
                        <a:spcBef>
                          <a:spcPts val="0"/>
                        </a:spcBef>
                        <a:spcAft>
                          <a:spcPts val="0"/>
                        </a:spcAft>
                      </a:pPr>
                      <a:r>
                        <a:rPr lang="en-US" sz="2400" dirty="0">
                          <a:effectLst/>
                        </a:rPr>
                        <a:t>Test </a:t>
                      </a:r>
                      <a:r>
                        <a:rPr lang="en-US" sz="2400" dirty="0" smtClean="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tabLst>
                          <a:tab pos="673100" algn="ctr"/>
                        </a:tabLst>
                      </a:pPr>
                      <a:r>
                        <a:rPr lang="en-US" sz="2400">
                          <a:effectLst/>
                        </a:rPr>
                        <a:t>1.0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tabLst>
                          <a:tab pos="673100" algn="ctr"/>
                        </a:tabLst>
                      </a:pPr>
                      <a:r>
                        <a:rPr lang="en-US" sz="2400">
                          <a:effectLst/>
                        </a:rPr>
                        <a:t>1.0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534235">
                <a:tc>
                  <a:txBody>
                    <a:bodyPr/>
                    <a:lstStyle/>
                    <a:p>
                      <a:pPr marL="0" marR="0">
                        <a:lnSpc>
                          <a:spcPct val="107000"/>
                        </a:lnSpc>
                        <a:spcBef>
                          <a:spcPts val="0"/>
                        </a:spcBef>
                        <a:spcAft>
                          <a:spcPts val="0"/>
                        </a:spcAft>
                      </a:pPr>
                      <a:r>
                        <a:rPr lang="en-US" sz="2400" dirty="0">
                          <a:effectLst/>
                        </a:rPr>
                        <a:t>Test </a:t>
                      </a:r>
                      <a:r>
                        <a:rPr lang="en-US" sz="2400" dirty="0" smtClean="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a:effectLst/>
                        </a:rPr>
                        <a:t>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a:effectLst/>
                        </a:rPr>
                        <a:t>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534235">
                <a:tc>
                  <a:txBody>
                    <a:bodyPr/>
                    <a:lstStyle/>
                    <a:p>
                      <a:pPr marL="0" marR="0">
                        <a:lnSpc>
                          <a:spcPct val="107000"/>
                        </a:lnSpc>
                        <a:spcBef>
                          <a:spcPts val="0"/>
                        </a:spcBef>
                        <a:spcAft>
                          <a:spcPts val="0"/>
                        </a:spcAft>
                      </a:pPr>
                      <a:r>
                        <a:rPr lang="en-US" sz="2400">
                          <a:effectLst/>
                        </a:rPr>
                        <a:t>Test 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534235">
                <a:tc>
                  <a:txBody>
                    <a:bodyPr/>
                    <a:lstStyle/>
                    <a:p>
                      <a:pPr marL="0" marR="0">
                        <a:lnSpc>
                          <a:spcPct val="107000"/>
                        </a:lnSpc>
                        <a:spcBef>
                          <a:spcPts val="0"/>
                        </a:spcBef>
                        <a:spcAft>
                          <a:spcPts val="0"/>
                        </a:spcAft>
                      </a:pPr>
                      <a:r>
                        <a:rPr lang="en-US" sz="2400" dirty="0">
                          <a:effectLst/>
                        </a:rPr>
                        <a:t>Test 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a:effectLst/>
                        </a:rPr>
                        <a:t>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a:effectLst/>
                        </a:rPr>
                        <a:t>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7"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27796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 Results</a:t>
            </a:r>
            <a:endParaRPr lang="en-US" b="1" dirty="0"/>
          </a:p>
        </p:txBody>
      </p:sp>
      <p:pic>
        <p:nvPicPr>
          <p:cNvPr id="12" name="Picture 11"/>
          <p:cNvPicPr>
            <a:picLocks noChangeAspect="1"/>
          </p:cNvPicPr>
          <p:nvPr/>
        </p:nvPicPr>
        <p:blipFill>
          <a:blip r:embed="rId3"/>
          <a:stretch>
            <a:fillRect/>
          </a:stretch>
        </p:blipFill>
        <p:spPr>
          <a:xfrm>
            <a:off x="358346" y="1581665"/>
            <a:ext cx="8452093" cy="5276335"/>
          </a:xfrm>
          <a:prstGeom prst="rect">
            <a:avLst/>
          </a:prstGeom>
        </p:spPr>
      </p:pic>
      <p:sp>
        <p:nvSpPr>
          <p:cNvPr id="3" name="Oval 2"/>
          <p:cNvSpPr/>
          <p:nvPr/>
        </p:nvSpPr>
        <p:spPr bwMode="auto">
          <a:xfrm>
            <a:off x="7364627" y="5399903"/>
            <a:ext cx="803189" cy="82790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089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Contributors</a:t>
            </a:r>
            <a:endParaRPr lang="en-US" b="1" dirty="0"/>
          </a:p>
        </p:txBody>
      </p:sp>
      <p:sp>
        <p:nvSpPr>
          <p:cNvPr id="3" name="Content Placeholder 2"/>
          <p:cNvSpPr>
            <a:spLocks noGrp="1"/>
          </p:cNvSpPr>
          <p:nvPr>
            <p:ph idx="1"/>
          </p:nvPr>
        </p:nvSpPr>
        <p:spPr/>
        <p:txBody>
          <a:bodyPr/>
          <a:lstStyle/>
          <a:p>
            <a:endParaRPr lang="en-US" dirty="0" smtClean="0"/>
          </a:p>
          <a:p>
            <a:r>
              <a:rPr lang="en-US" dirty="0" smtClean="0"/>
              <a:t>Chowdhury Siddiqui – Land Use/Travel Demand Modeler, MRCOG</a:t>
            </a:r>
          </a:p>
          <a:p>
            <a:endParaRPr lang="en-US" dirty="0" smtClean="0"/>
          </a:p>
          <a:p>
            <a:r>
              <a:rPr lang="en-US" dirty="0" smtClean="0"/>
              <a:t>Eddie Janowicz – </a:t>
            </a:r>
            <a:r>
              <a:rPr lang="en-US" dirty="0" err="1" smtClean="0"/>
              <a:t>Synthicity</a:t>
            </a:r>
            <a:endParaRPr lang="en-US" dirty="0" smtClean="0"/>
          </a:p>
        </p:txBody>
      </p:sp>
    </p:spTree>
    <p:extLst>
      <p:ext uri="{BB962C8B-B14F-4D97-AF65-F5344CB8AC3E}">
        <p14:creationId xmlns:p14="http://schemas.microsoft.com/office/powerpoint/2010/main" val="9886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70397" cy="7163490"/>
          </a:xfrm>
        </p:spPr>
      </p:pic>
    </p:spTree>
    <p:extLst>
      <p:ext uri="{BB962C8B-B14F-4D97-AF65-F5344CB8AC3E}">
        <p14:creationId xmlns:p14="http://schemas.microsoft.com/office/powerpoint/2010/main" val="3032371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181968"/>
            <a:ext cx="7848600" cy="1143000"/>
          </a:xfrm>
        </p:spPr>
        <p:txBody>
          <a:bodyPr/>
          <a:lstStyle/>
          <a:p>
            <a:r>
              <a:rPr lang="en-US" b="1" dirty="0" smtClean="0"/>
              <a:t>Roadway Performance</a:t>
            </a:r>
            <a:endParaRPr lang="en-US" b="1" dirty="0"/>
          </a:p>
        </p:txBody>
      </p:sp>
      <p:graphicFrame>
        <p:nvGraphicFramePr>
          <p:cNvPr id="5" name="Content Placeholder 4"/>
          <p:cNvGraphicFramePr>
            <a:graphicFrameLocks noGrp="1"/>
          </p:cNvGraphicFramePr>
          <p:nvPr>
            <p:ph idx="1"/>
            <p:extLst/>
          </p:nvPr>
        </p:nvGraphicFramePr>
        <p:xfrm>
          <a:off x="838200" y="1600200"/>
          <a:ext cx="7848600" cy="40878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671348" y="5634524"/>
            <a:ext cx="1856095" cy="3876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tx2">
                    <a:lumMod val="60000"/>
                    <a:lumOff val="40000"/>
                  </a:schemeClr>
                </a:solidFill>
              </a:rPr>
              <a:t>Systemwide Speed</a:t>
            </a:r>
          </a:p>
          <a:p>
            <a:endParaRPr lang="en-US" sz="1500" b="1" dirty="0">
              <a:solidFill>
                <a:schemeClr val="tx2">
                  <a:lumMod val="60000"/>
                  <a:lumOff val="40000"/>
                </a:schemeClr>
              </a:solidFill>
            </a:endParaRPr>
          </a:p>
        </p:txBody>
      </p:sp>
      <p:sp>
        <p:nvSpPr>
          <p:cNvPr id="9" name="TextBox 1"/>
          <p:cNvSpPr txBox="1"/>
          <p:nvPr/>
        </p:nvSpPr>
        <p:spPr>
          <a:xfrm>
            <a:off x="3527443" y="5634524"/>
            <a:ext cx="2107809" cy="3876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dirty="0" smtClean="0">
                <a:solidFill>
                  <a:schemeClr val="tx2">
                    <a:lumMod val="60000"/>
                    <a:lumOff val="40000"/>
                  </a:schemeClr>
                </a:solidFill>
              </a:rPr>
              <a:t>     Hours Traveled</a:t>
            </a:r>
            <a:endParaRPr lang="en-US" sz="1500" dirty="0">
              <a:solidFill>
                <a:schemeClr val="tx2">
                  <a:lumMod val="60000"/>
                  <a:lumOff val="40000"/>
                </a:schemeClr>
              </a:solidFill>
            </a:endParaRPr>
          </a:p>
        </p:txBody>
      </p:sp>
      <p:sp>
        <p:nvSpPr>
          <p:cNvPr id="10" name="TextBox 1"/>
          <p:cNvSpPr txBox="1"/>
          <p:nvPr/>
        </p:nvSpPr>
        <p:spPr>
          <a:xfrm>
            <a:off x="5635252" y="5634524"/>
            <a:ext cx="2316354" cy="3876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dirty="0">
                <a:solidFill>
                  <a:schemeClr val="tx2">
                    <a:lumMod val="60000"/>
                    <a:lumOff val="40000"/>
                  </a:schemeClr>
                </a:solidFill>
              </a:rPr>
              <a:t> </a:t>
            </a:r>
            <a:r>
              <a:rPr lang="en-US" sz="1500" dirty="0" smtClean="0">
                <a:solidFill>
                  <a:schemeClr val="tx2">
                    <a:lumMod val="60000"/>
                    <a:lumOff val="40000"/>
                  </a:schemeClr>
                </a:solidFill>
              </a:rPr>
              <a:t>  </a:t>
            </a:r>
            <a:r>
              <a:rPr lang="en-US" sz="1500" b="1" dirty="0" smtClean="0">
                <a:solidFill>
                  <a:schemeClr val="tx2">
                    <a:lumMod val="60000"/>
                    <a:lumOff val="40000"/>
                  </a:schemeClr>
                </a:solidFill>
              </a:rPr>
              <a:t>Miles Traveled</a:t>
            </a:r>
            <a:endParaRPr lang="en-US" sz="1500" b="1" dirty="0">
              <a:solidFill>
                <a:schemeClr val="tx2">
                  <a:lumMod val="60000"/>
                  <a:lumOff val="40000"/>
                </a:schemeClr>
              </a:solidFill>
            </a:endParaRPr>
          </a:p>
        </p:txBody>
      </p:sp>
    </p:spTree>
    <p:extLst>
      <p:ext uri="{BB962C8B-B14F-4D97-AF65-F5344CB8AC3E}">
        <p14:creationId xmlns:p14="http://schemas.microsoft.com/office/powerpoint/2010/main" val="390263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560"/>
            <a:ext cx="7848600" cy="1143000"/>
          </a:xfrm>
        </p:spPr>
        <p:txBody>
          <a:bodyPr/>
          <a:lstStyle/>
          <a:p>
            <a:r>
              <a:rPr lang="en-US" b="1" dirty="0" smtClean="0"/>
              <a:t>Commuting Measures</a:t>
            </a:r>
            <a:endParaRPr lang="en-US" b="1" dirty="0"/>
          </a:p>
        </p:txBody>
      </p:sp>
      <p:sp>
        <p:nvSpPr>
          <p:cNvPr id="4" name="Footer Placeholder 3"/>
          <p:cNvSpPr>
            <a:spLocks noGrp="1"/>
          </p:cNvSpPr>
          <p:nvPr>
            <p:ph type="ftr" sz="quarter" idx="4294967295"/>
          </p:nvPr>
        </p:nvSpPr>
        <p:spPr>
          <a:xfrm>
            <a:off x="1371600" y="8477250"/>
            <a:ext cx="5105400" cy="476250"/>
          </a:xfrm>
          <a:prstGeom prst="rect">
            <a:avLst/>
          </a:prstGeom>
        </p:spPr>
        <p:txBody>
          <a:bodyPr/>
          <a:lstStyle/>
          <a:p>
            <a:pPr>
              <a:defRPr/>
            </a:pPr>
            <a:r>
              <a:rPr lang="en-US" smtClean="0">
                <a:solidFill>
                  <a:srgbClr val="FFFFFF"/>
                </a:solidFill>
              </a:rPr>
              <a:t>Mid-Region Council of Governments of New Mexico</a:t>
            </a:r>
            <a:endParaRPr lang="en-US">
              <a:solidFill>
                <a:srgbClr val="FFFFFF"/>
              </a:solidFill>
            </a:endParaRPr>
          </a:p>
        </p:txBody>
      </p:sp>
      <p:sp>
        <p:nvSpPr>
          <p:cNvPr id="6" name="TextBox 1"/>
          <p:cNvSpPr txBox="1"/>
          <p:nvPr/>
        </p:nvSpPr>
        <p:spPr>
          <a:xfrm>
            <a:off x="4738043" y="5590881"/>
            <a:ext cx="2440619" cy="3876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sz="1500" dirty="0" smtClean="0">
                <a:solidFill>
                  <a:srgbClr val="FFCC00">
                    <a:lumMod val="60000"/>
                    <a:lumOff val="40000"/>
                  </a:srgbClr>
                </a:solidFill>
              </a:rPr>
              <a:t>Average Commute Time</a:t>
            </a:r>
            <a:endParaRPr lang="en-US" sz="1500" dirty="0">
              <a:solidFill>
                <a:srgbClr val="FFCC00">
                  <a:lumMod val="60000"/>
                  <a:lumOff val="40000"/>
                </a:srgbClr>
              </a:solidFill>
            </a:endParaRPr>
          </a:p>
        </p:txBody>
      </p:sp>
      <p:sp>
        <p:nvSpPr>
          <p:cNvPr id="7" name="TextBox 1"/>
          <p:cNvSpPr txBox="1"/>
          <p:nvPr/>
        </p:nvSpPr>
        <p:spPr>
          <a:xfrm>
            <a:off x="1840173" y="5576667"/>
            <a:ext cx="2408472" cy="3876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sz="1500" dirty="0" smtClean="0">
                <a:solidFill>
                  <a:srgbClr val="FFCC00">
                    <a:lumMod val="60000"/>
                    <a:lumOff val="40000"/>
                  </a:srgbClr>
                </a:solidFill>
              </a:rPr>
              <a:t>River Crossing Trips</a:t>
            </a:r>
            <a:endParaRPr lang="en-US" sz="1500" dirty="0">
              <a:solidFill>
                <a:srgbClr val="FFCC00">
                  <a:lumMod val="60000"/>
                  <a:lumOff val="40000"/>
                </a:srgbClr>
              </a:solidFill>
            </a:endParaRPr>
          </a:p>
        </p:txBody>
      </p:sp>
      <p:graphicFrame>
        <p:nvGraphicFramePr>
          <p:cNvPr id="8" name="Content Placeholder 7"/>
          <p:cNvGraphicFramePr>
            <a:graphicFrameLocks noGrp="1"/>
          </p:cNvGraphicFramePr>
          <p:nvPr>
            <p:ph idx="1"/>
            <p:extLst/>
          </p:nvPr>
        </p:nvGraphicFramePr>
        <p:xfrm>
          <a:off x="838200" y="1600200"/>
          <a:ext cx="7848600" cy="4087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16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Sustainability Measures</a:t>
            </a:r>
            <a:endParaRPr lang="en-US" b="1" dirty="0"/>
          </a:p>
        </p:txBody>
      </p:sp>
      <p:sp>
        <p:nvSpPr>
          <p:cNvPr id="4" name="Footer Placeholder 3"/>
          <p:cNvSpPr>
            <a:spLocks noGrp="1"/>
          </p:cNvSpPr>
          <p:nvPr>
            <p:ph type="ftr" sz="quarter" idx="4294967295"/>
          </p:nvPr>
        </p:nvSpPr>
        <p:spPr>
          <a:xfrm>
            <a:off x="1371600" y="8477250"/>
            <a:ext cx="5105400" cy="476250"/>
          </a:xfrm>
          <a:prstGeom prst="rect">
            <a:avLst/>
          </a:prstGeom>
        </p:spPr>
        <p:txBody>
          <a:bodyPr/>
          <a:lstStyle/>
          <a:p>
            <a:pPr>
              <a:defRPr/>
            </a:pPr>
            <a:r>
              <a:rPr lang="en-US" smtClean="0">
                <a:solidFill>
                  <a:srgbClr val="FFFFFF"/>
                </a:solidFill>
              </a:rPr>
              <a:t>Mid-Region Council of Governments of New Mexico</a:t>
            </a:r>
            <a:endParaRPr lang="en-US">
              <a:solidFill>
                <a:srgbClr val="FFFFFF"/>
              </a:solidFill>
            </a:endParaRPr>
          </a:p>
        </p:txBody>
      </p:sp>
      <p:graphicFrame>
        <p:nvGraphicFramePr>
          <p:cNvPr id="6" name="Content Placeholder 5"/>
          <p:cNvGraphicFramePr>
            <a:graphicFrameLocks noGrp="1"/>
          </p:cNvGraphicFramePr>
          <p:nvPr>
            <p:ph idx="1"/>
            <p:extLst/>
          </p:nvPr>
        </p:nvGraphicFramePr>
        <p:xfrm>
          <a:off x="838200" y="1600200"/>
          <a:ext cx="7848600" cy="4087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477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33350"/>
            <a:ext cx="3467100" cy="5981700"/>
          </a:xfrm>
        </p:spPr>
        <p:txBody>
          <a:bodyPr/>
          <a:lstStyle/>
          <a:p>
            <a:r>
              <a:rPr lang="en-US" sz="2800" dirty="0" smtClean="0"/>
              <a:t>Board </a:t>
            </a:r>
            <a:r>
              <a:rPr lang="en-US" sz="2800" dirty="0"/>
              <a:t> </a:t>
            </a:r>
            <a:r>
              <a:rPr lang="en-US" sz="2800" dirty="0" smtClean="0"/>
              <a:t>Approved Trend &amp; Preferred</a:t>
            </a:r>
            <a:br>
              <a:rPr lang="en-US" sz="2800" dirty="0" smtClean="0"/>
            </a:br>
            <a:r>
              <a:rPr lang="en-US" sz="2800" dirty="0"/>
              <a:t/>
            </a:r>
            <a:br>
              <a:rPr lang="en-US" sz="2800" dirty="0"/>
            </a:br>
            <a:r>
              <a:rPr lang="en-US" sz="2800" dirty="0" smtClean="0"/>
              <a:t>Continued desire to make a larger impact</a:t>
            </a:r>
            <a:endParaRPr lang="en-US" sz="2800" dirty="0"/>
          </a:p>
        </p:txBody>
      </p:sp>
      <p:pic>
        <p:nvPicPr>
          <p:cNvPr id="3" name="Picture 3" descr="C:\Users\asussman\Desktop\Cover and TOC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0708" y="220936"/>
            <a:ext cx="5016092" cy="6491417"/>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239927" y="1040026"/>
            <a:ext cx="8674443" cy="3997410"/>
          </a:xfrm>
        </p:spPr>
        <p:txBody>
          <a:bodyPr/>
          <a:lstStyle/>
          <a:p>
            <a:endParaRPr lang="en-US" dirty="0" smtClean="0"/>
          </a:p>
          <a:p>
            <a:pPr algn="ctr">
              <a:buNone/>
            </a:pPr>
            <a:r>
              <a:rPr lang="en-US" sz="3600" dirty="0" smtClean="0"/>
              <a:t>How much is enough? </a:t>
            </a:r>
          </a:p>
          <a:p>
            <a:pPr algn="ctr">
              <a:buNone/>
            </a:pPr>
            <a:r>
              <a:rPr lang="en-US" sz="3600" dirty="0" smtClean="0"/>
              <a:t>***</a:t>
            </a:r>
          </a:p>
          <a:p>
            <a:pPr algn="ctr">
              <a:buNone/>
            </a:pPr>
            <a:r>
              <a:rPr lang="en-US" dirty="0" smtClean="0"/>
              <a:t>A predictive land use model may temper stakeholder aspirations, but it provides important  information for decision-makers regarding the relative magnitude of investment that may be required in targeted locations…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Final_2012_AMPA_close-up_larger.jpg"/>
          <p:cNvPicPr>
            <a:picLocks noChangeAspect="1"/>
          </p:cNvPicPr>
          <p:nvPr/>
        </p:nvPicPr>
        <p:blipFill>
          <a:blip r:embed="rId3" cstate="print"/>
          <a:srcRect/>
          <a:stretch>
            <a:fillRect/>
          </a:stretch>
        </p:blipFill>
        <p:spPr bwMode="auto">
          <a:xfrm>
            <a:off x="95250" y="150813"/>
            <a:ext cx="5067300" cy="6556375"/>
          </a:xfrm>
          <a:prstGeom prst="rect">
            <a:avLst/>
          </a:prstGeom>
          <a:noFill/>
          <a:ln w="9525">
            <a:noFill/>
            <a:miter lim="800000"/>
            <a:headEnd/>
            <a:tailEnd/>
          </a:ln>
        </p:spPr>
      </p:pic>
      <p:sp>
        <p:nvSpPr>
          <p:cNvPr id="5" name="TextBox 4"/>
          <p:cNvSpPr txBox="1"/>
          <p:nvPr/>
        </p:nvSpPr>
        <p:spPr>
          <a:xfrm>
            <a:off x="5209309" y="358775"/>
            <a:ext cx="3934691" cy="6186309"/>
          </a:xfrm>
          <a:prstGeom prst="rect">
            <a:avLst/>
          </a:prstGeom>
          <a:noFill/>
        </p:spPr>
        <p:txBody>
          <a:bodyPr wrap="square">
            <a:spAutoFit/>
          </a:bodyPr>
          <a:lstStyle/>
          <a:p>
            <a:pPr>
              <a:defRPr/>
            </a:pPr>
            <a:r>
              <a:rPr lang="en-US" sz="4000" dirty="0">
                <a:solidFill>
                  <a:schemeClr val="tx2"/>
                </a:solidFill>
              </a:rPr>
              <a:t>Albuquerque Metropolitan </a:t>
            </a:r>
          </a:p>
          <a:p>
            <a:pPr>
              <a:defRPr/>
            </a:pPr>
            <a:r>
              <a:rPr lang="en-US" sz="4000" dirty="0">
                <a:solidFill>
                  <a:schemeClr val="tx2"/>
                </a:solidFill>
              </a:rPr>
              <a:t>Planning </a:t>
            </a:r>
            <a:r>
              <a:rPr lang="en-US" sz="4000" dirty="0" smtClean="0">
                <a:solidFill>
                  <a:schemeClr val="tx2"/>
                </a:solidFill>
              </a:rPr>
              <a:t>Area</a:t>
            </a:r>
            <a:endParaRPr lang="en-US" sz="4000" dirty="0">
              <a:solidFill>
                <a:schemeClr val="tx2"/>
              </a:solidFill>
            </a:endParaRPr>
          </a:p>
          <a:p>
            <a:pPr>
              <a:defRPr/>
            </a:pPr>
            <a:endParaRPr lang="en-US" sz="1400" dirty="0"/>
          </a:p>
          <a:p>
            <a:pPr>
              <a:spcBef>
                <a:spcPct val="50000"/>
              </a:spcBef>
              <a:buFont typeface="Arial" charset="0"/>
              <a:buChar char="•"/>
            </a:pPr>
            <a:r>
              <a:rPr lang="en-US" sz="2400" dirty="0" smtClean="0"/>
              <a:t> 3 Counties</a:t>
            </a:r>
          </a:p>
          <a:p>
            <a:pPr>
              <a:spcBef>
                <a:spcPct val="50000"/>
              </a:spcBef>
              <a:buFont typeface="Arial" charset="0"/>
              <a:buChar char="•"/>
            </a:pPr>
            <a:r>
              <a:rPr lang="en-US" sz="2400" dirty="0" smtClean="0"/>
              <a:t> 2 Urbanized Areas</a:t>
            </a:r>
          </a:p>
          <a:p>
            <a:pPr>
              <a:spcBef>
                <a:spcPct val="50000"/>
              </a:spcBef>
              <a:buFont typeface="Arial" charset="0"/>
              <a:buChar char="•"/>
            </a:pPr>
            <a:r>
              <a:rPr lang="en-US" sz="2400" dirty="0" smtClean="0"/>
              <a:t> 19 Incorporated Places</a:t>
            </a:r>
          </a:p>
          <a:p>
            <a:pPr>
              <a:spcBef>
                <a:spcPct val="50000"/>
              </a:spcBef>
              <a:buFont typeface="Arial" charset="0"/>
              <a:buChar char="•"/>
            </a:pPr>
            <a:r>
              <a:rPr lang="en-US" sz="2400" dirty="0" smtClean="0"/>
              <a:t> 13 Pueblos/Tribal Lands</a:t>
            </a:r>
          </a:p>
          <a:p>
            <a:pPr>
              <a:spcBef>
                <a:spcPct val="50000"/>
              </a:spcBef>
              <a:buFont typeface="Arial" charset="0"/>
              <a:buChar char="•"/>
            </a:pPr>
            <a:r>
              <a:rPr lang="en-US" sz="2400" dirty="0" smtClean="0"/>
              <a:t> 900,000 People</a:t>
            </a:r>
          </a:p>
          <a:p>
            <a:pPr>
              <a:spcBef>
                <a:spcPct val="50000"/>
              </a:spcBef>
              <a:buFont typeface="Arial" charset="0"/>
              <a:buChar char="•"/>
            </a:pPr>
            <a:r>
              <a:rPr lang="en-US" sz="2400" dirty="0" smtClean="0"/>
              <a:t> 400,000 Jobs</a:t>
            </a:r>
            <a:endParaRPr lang="en-US" sz="2400" dirty="0"/>
          </a:p>
          <a:p>
            <a:pPr>
              <a:defRPr/>
            </a:pPr>
            <a:endParaRPr lang="en-US" sz="2000" dirty="0"/>
          </a:p>
          <a:p>
            <a:pPr>
              <a:defRPr/>
            </a:pPr>
            <a:endParaRPr lang="en-US" sz="2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201613"/>
            <a:ext cx="9144000" cy="914400"/>
          </a:xfrm>
        </p:spPr>
        <p:txBody>
          <a:bodyPr/>
          <a:lstStyle/>
          <a:p>
            <a:r>
              <a:rPr lang="en-US" b="1" dirty="0" smtClean="0">
                <a:solidFill>
                  <a:srgbClr val="FFC000"/>
                </a:solidFill>
                <a:cs typeface="Arial" charset="0"/>
              </a:rPr>
              <a:t>Scenario Planning Process</a:t>
            </a:r>
          </a:p>
        </p:txBody>
      </p:sp>
      <p:graphicFrame>
        <p:nvGraphicFramePr>
          <p:cNvPr id="5" name="Content Placeholder 4"/>
          <p:cNvGraphicFramePr>
            <a:graphicFrameLocks noGrp="1"/>
          </p:cNvGraphicFramePr>
          <p:nvPr>
            <p:ph idx="4294967295"/>
          </p:nvPr>
        </p:nvGraphicFramePr>
        <p:xfrm>
          <a:off x="0" y="685800"/>
          <a:ext cx="87630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806043" y="4719619"/>
            <a:ext cx="4462353" cy="353931"/>
          </a:xfrm>
          <a:prstGeom prst="rect">
            <a:avLst/>
          </a:prstGeom>
          <a:noFill/>
        </p:spPr>
        <p:txBody>
          <a:bodyPr wrap="none" lIns="91429" tIns="45714" rIns="91429" bIns="457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700" dirty="0">
                <a:ln w="11430"/>
                <a:solidFill>
                  <a:prstClr val="white"/>
                </a:solidFill>
              </a:rPr>
              <a:t>Committees / Workshops / Focus Groups</a:t>
            </a:r>
          </a:p>
        </p:txBody>
      </p:sp>
      <p:sp>
        <p:nvSpPr>
          <p:cNvPr id="11" name="Rectangle 10"/>
          <p:cNvSpPr/>
          <p:nvPr/>
        </p:nvSpPr>
        <p:spPr>
          <a:xfrm>
            <a:off x="4420356" y="3946491"/>
            <a:ext cx="1685054" cy="369320"/>
          </a:xfrm>
          <a:prstGeom prst="rect">
            <a:avLst/>
          </a:prstGeom>
          <a:noFill/>
        </p:spPr>
        <p:txBody>
          <a:bodyPr wrap="none" lIns="91429" tIns="45714" rIns="91429" bIns="457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dirty="0">
                <a:ln w="11430"/>
                <a:solidFill>
                  <a:prstClr val="white"/>
                </a:solidFill>
              </a:rPr>
              <a:t>Summer 2014</a:t>
            </a:r>
          </a:p>
        </p:txBody>
      </p:sp>
      <p:sp>
        <p:nvSpPr>
          <p:cNvPr id="13" name="Rounded Rectangle 12"/>
          <p:cNvSpPr/>
          <p:nvPr/>
        </p:nvSpPr>
        <p:spPr>
          <a:xfrm>
            <a:off x="4281055" y="5569527"/>
            <a:ext cx="4862945" cy="1288473"/>
          </a:xfrm>
          <a:prstGeom prst="roundRect">
            <a:avLst/>
          </a:prstGeom>
          <a:solidFill>
            <a:schemeClr val="bg2"/>
          </a:solidFill>
          <a:ln w="38100">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a:defRPr/>
            </a:pPr>
            <a:r>
              <a:rPr lang="en-US" sz="2400" dirty="0">
                <a:solidFill>
                  <a:prstClr val="white"/>
                </a:solidFill>
                <a:latin typeface="+mj-lt"/>
              </a:rPr>
              <a:t>Futures </a:t>
            </a:r>
            <a:r>
              <a:rPr lang="en-US" sz="2400" dirty="0" smtClean="0">
                <a:solidFill>
                  <a:prstClr val="white"/>
                </a:solidFill>
                <a:latin typeface="+mj-lt"/>
              </a:rPr>
              <a:t>2040</a:t>
            </a:r>
            <a:endParaRPr lang="en-US" sz="2400" dirty="0">
              <a:solidFill>
                <a:prstClr val="white"/>
              </a:solidFill>
              <a:latin typeface="+mj-lt"/>
            </a:endParaRPr>
          </a:p>
        </p:txBody>
      </p:sp>
      <p:sp>
        <p:nvSpPr>
          <p:cNvPr id="19" name="Down Arrow 18"/>
          <p:cNvSpPr/>
          <p:nvPr/>
        </p:nvSpPr>
        <p:spPr>
          <a:xfrm>
            <a:off x="7545677" y="4648200"/>
            <a:ext cx="457200" cy="609600"/>
          </a:xfrm>
          <a:prstGeom prst="downArrow">
            <a:avLst/>
          </a:prstGeom>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prstClr val="white"/>
              </a:solidFill>
            </a:endParaRPr>
          </a:p>
        </p:txBody>
      </p:sp>
      <p:sp>
        <p:nvSpPr>
          <p:cNvPr id="20" name="Rectangle 19"/>
          <p:cNvSpPr/>
          <p:nvPr/>
        </p:nvSpPr>
        <p:spPr>
          <a:xfrm>
            <a:off x="6043336" y="4724400"/>
            <a:ext cx="1492694" cy="369320"/>
          </a:xfrm>
          <a:prstGeom prst="rect">
            <a:avLst/>
          </a:prstGeom>
          <a:noFill/>
        </p:spPr>
        <p:txBody>
          <a:bodyPr wrap="none" lIns="91429" tIns="45714" rIns="91429" bIns="457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dirty="0">
                <a:ln w="11430"/>
                <a:solidFill>
                  <a:prstClr val="white"/>
                </a:solidFill>
              </a:rPr>
              <a:t>Spring 2015</a:t>
            </a:r>
          </a:p>
        </p:txBody>
      </p:sp>
      <p:sp>
        <p:nvSpPr>
          <p:cNvPr id="16" name="Rectangle 15"/>
          <p:cNvSpPr/>
          <p:nvPr/>
        </p:nvSpPr>
        <p:spPr>
          <a:xfrm>
            <a:off x="140193" y="3944126"/>
            <a:ext cx="1300335" cy="369320"/>
          </a:xfrm>
          <a:prstGeom prst="rect">
            <a:avLst/>
          </a:prstGeom>
          <a:noFill/>
        </p:spPr>
        <p:txBody>
          <a:bodyPr wrap="none" lIns="91429" tIns="45714" rIns="91429" bIns="457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dirty="0">
                <a:ln w="11430"/>
                <a:solidFill>
                  <a:prstClr val="white"/>
                </a:solidFill>
              </a:rPr>
              <a:t>June 2013</a:t>
            </a:r>
          </a:p>
        </p:txBody>
      </p:sp>
      <p:sp>
        <p:nvSpPr>
          <p:cNvPr id="17" name="Rectangle 16"/>
          <p:cNvSpPr/>
          <p:nvPr/>
        </p:nvSpPr>
        <p:spPr>
          <a:xfrm>
            <a:off x="2102069" y="3950332"/>
            <a:ext cx="1492694" cy="369320"/>
          </a:xfrm>
          <a:prstGeom prst="rect">
            <a:avLst/>
          </a:prstGeom>
          <a:noFill/>
        </p:spPr>
        <p:txBody>
          <a:bodyPr wrap="none" lIns="91429" tIns="45714" rIns="91429" bIns="457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dirty="0">
                <a:ln w="11430"/>
                <a:solidFill>
                  <a:prstClr val="white"/>
                </a:solidFill>
              </a:rPr>
              <a:t>Spring 2014</a:t>
            </a:r>
          </a:p>
        </p:txBody>
      </p:sp>
      <p:sp>
        <p:nvSpPr>
          <p:cNvPr id="18" name="Up Arrow 17"/>
          <p:cNvSpPr/>
          <p:nvPr/>
        </p:nvSpPr>
        <p:spPr>
          <a:xfrm rot="5400000">
            <a:off x="181769" y="4609307"/>
            <a:ext cx="536575" cy="623887"/>
          </a:xfrm>
          <a:prstGeom prst="up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dirty="0">
              <a:solidFill>
                <a:prstClr val="white"/>
              </a:solidFill>
            </a:endParaRPr>
          </a:p>
        </p:txBody>
      </p:sp>
      <p:sp>
        <p:nvSpPr>
          <p:cNvPr id="21" name="Up Arrow 20"/>
          <p:cNvSpPr/>
          <p:nvPr/>
        </p:nvSpPr>
        <p:spPr>
          <a:xfrm rot="5400000">
            <a:off x="5301456" y="4599782"/>
            <a:ext cx="538163" cy="622300"/>
          </a:xfrm>
          <a:prstGeom prst="up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dirty="0">
              <a:solidFill>
                <a:prstClr val="white"/>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Conceptual Scenarios</a:t>
            </a:r>
            <a:endParaRPr lang="en-US" b="1" dirty="0"/>
          </a:p>
        </p:txBody>
      </p:sp>
      <p:pic>
        <p:nvPicPr>
          <p:cNvPr id="4" name="Picture 3" descr="SP Jobs.jpg"/>
          <p:cNvPicPr>
            <a:picLocks noChangeAspect="1"/>
          </p:cNvPicPr>
          <p:nvPr/>
        </p:nvPicPr>
        <p:blipFill>
          <a:blip r:embed="rId3" cstate="print"/>
          <a:stretch>
            <a:fillRect/>
          </a:stretch>
        </p:blipFill>
        <p:spPr>
          <a:xfrm>
            <a:off x="4980896" y="2441864"/>
            <a:ext cx="3532909" cy="4416136"/>
          </a:xfrm>
          <a:prstGeom prst="rect">
            <a:avLst/>
          </a:prstGeom>
          <a:ln>
            <a:noFill/>
          </a:ln>
          <a:effectLst>
            <a:outerShdw blurRad="292100" dist="139700" dir="2700000" algn="tl" rotWithShape="0">
              <a:srgbClr val="333333">
                <a:alpha val="65000"/>
              </a:srgbClr>
            </a:outerShdw>
          </a:effectLst>
        </p:spPr>
      </p:pic>
      <p:pic>
        <p:nvPicPr>
          <p:cNvPr id="5" name="Picture 4" descr="SP Transit.jpg"/>
          <p:cNvPicPr>
            <a:picLocks noChangeAspect="1"/>
          </p:cNvPicPr>
          <p:nvPr/>
        </p:nvPicPr>
        <p:blipFill>
          <a:blip r:embed="rId4" cstate="print"/>
          <a:stretch>
            <a:fillRect/>
          </a:stretch>
        </p:blipFill>
        <p:spPr>
          <a:xfrm>
            <a:off x="1101436" y="2441864"/>
            <a:ext cx="3532909" cy="441613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364672" y="1607456"/>
            <a:ext cx="3006436" cy="759378"/>
          </a:xfrm>
          <a:prstGeom prst="rect">
            <a:avLst/>
          </a:prstGeom>
          <a:noFill/>
        </p:spPr>
        <p:txBody>
          <a:bodyPr wrap="square" lIns="20515" tIns="10257" rIns="20515" bIns="102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i="1" dirty="0" smtClean="0">
                <a:ln w="11430"/>
                <a:effectLst>
                  <a:outerShdw blurRad="50800" dist="39000" dir="5460000" algn="tl">
                    <a:srgbClr val="000000">
                      <a:alpha val="38000"/>
                    </a:srgbClr>
                  </a:outerShdw>
                </a:effectLst>
              </a:rPr>
              <a:t>Emerging</a:t>
            </a:r>
          </a:p>
          <a:p>
            <a:pPr algn="ctr"/>
            <a:r>
              <a:rPr lang="en-US" sz="2400" b="1" i="1" dirty="0" smtClean="0">
                <a:ln w="11430"/>
                <a:effectLst>
                  <a:outerShdw blurRad="50800" dist="39000" dir="5460000" algn="tl">
                    <a:srgbClr val="000000">
                      <a:alpha val="38000"/>
                    </a:srgbClr>
                  </a:outerShdw>
                </a:effectLst>
              </a:rPr>
              <a:t>Lifestyles</a:t>
            </a:r>
            <a:endParaRPr lang="en-US" sz="2400" b="1" i="1" dirty="0">
              <a:ln w="11430"/>
              <a:effectLst>
                <a:outerShdw blurRad="50800" dist="39000" dir="5460000" algn="tl">
                  <a:srgbClr val="000000">
                    <a:alpha val="38000"/>
                  </a:srgbClr>
                </a:outerShdw>
              </a:effectLst>
            </a:endParaRPr>
          </a:p>
        </p:txBody>
      </p:sp>
      <p:sp>
        <p:nvSpPr>
          <p:cNvPr id="9" name="Rectangle 8"/>
          <p:cNvSpPr/>
          <p:nvPr/>
        </p:nvSpPr>
        <p:spPr>
          <a:xfrm>
            <a:off x="5244132" y="1671207"/>
            <a:ext cx="3006436" cy="759378"/>
          </a:xfrm>
          <a:prstGeom prst="rect">
            <a:avLst/>
          </a:prstGeom>
          <a:noFill/>
        </p:spPr>
        <p:txBody>
          <a:bodyPr wrap="square" lIns="20515" tIns="10257" rIns="20515" bIns="102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i="1" dirty="0" smtClean="0">
                <a:ln w="11430"/>
                <a:effectLst>
                  <a:outerShdw blurRad="50800" dist="39000" dir="5460000" algn="tl">
                    <a:srgbClr val="000000">
                      <a:alpha val="38000"/>
                    </a:srgbClr>
                  </a:outerShdw>
                </a:effectLst>
              </a:rPr>
              <a:t>Balanced Jobs/Housing</a:t>
            </a:r>
            <a:endParaRPr lang="en-US" sz="2400" b="1" i="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31541"/>
            <a:ext cx="7848600" cy="1143000"/>
          </a:xfrm>
        </p:spPr>
        <p:txBody>
          <a:bodyPr/>
          <a:lstStyle/>
          <a:p>
            <a:pPr algn="l"/>
            <a:r>
              <a:rPr lang="en-US" altLang="en-US" b="1" dirty="0" smtClean="0"/>
              <a:t>Trend</a:t>
            </a:r>
          </a:p>
        </p:txBody>
      </p:sp>
      <p:sp>
        <p:nvSpPr>
          <p:cNvPr id="7171" name="Content Placeholder 2"/>
          <p:cNvSpPr>
            <a:spLocks noGrp="1"/>
          </p:cNvSpPr>
          <p:nvPr>
            <p:ph idx="1"/>
          </p:nvPr>
        </p:nvSpPr>
        <p:spPr>
          <a:xfrm>
            <a:off x="51276" y="1449837"/>
            <a:ext cx="3938954" cy="4599266"/>
          </a:xfrm>
        </p:spPr>
        <p:txBody>
          <a:bodyPr/>
          <a:lstStyle/>
          <a:p>
            <a:pPr>
              <a:spcAft>
                <a:spcPts val="1200"/>
              </a:spcAft>
            </a:pPr>
            <a:r>
              <a:rPr lang="en-US" altLang="en-US" sz="2400" dirty="0" smtClean="0"/>
              <a:t>Existing plans and policies</a:t>
            </a:r>
          </a:p>
          <a:p>
            <a:pPr>
              <a:spcAft>
                <a:spcPts val="1200"/>
              </a:spcAft>
            </a:pPr>
            <a:r>
              <a:rPr lang="en-US" altLang="en-US" sz="2400" dirty="0" smtClean="0"/>
              <a:t>Existing zoning</a:t>
            </a:r>
          </a:p>
          <a:p>
            <a:pPr>
              <a:spcAft>
                <a:spcPts val="1200"/>
              </a:spcAft>
            </a:pPr>
            <a:r>
              <a:rPr lang="en-US" altLang="en-US" sz="2400" dirty="0" smtClean="0"/>
              <a:t>Fiscally constrained roadway and transit networks</a:t>
            </a:r>
          </a:p>
        </p:txBody>
      </p:sp>
      <p:sp>
        <p:nvSpPr>
          <p:cNvPr id="4" name="Footer Placeholder 3"/>
          <p:cNvSpPr>
            <a:spLocks noGrp="1"/>
          </p:cNvSpPr>
          <p:nvPr>
            <p:ph type="ftr" sz="quarter" idx="4294967295"/>
          </p:nvPr>
        </p:nvSpPr>
        <p:spPr>
          <a:xfrm>
            <a:off x="1371600" y="8477250"/>
            <a:ext cx="5105400" cy="476250"/>
          </a:xfrm>
          <a:prstGeom prst="rect">
            <a:avLst/>
          </a:prstGeom>
        </p:spPr>
        <p:txBody>
          <a:bodyPr/>
          <a:lstStyle/>
          <a:p>
            <a:pPr>
              <a:defRPr/>
            </a:pPr>
            <a:r>
              <a:rPr lang="en-US" smtClean="0"/>
              <a:t>Mid-Region Council of Governments of New Mexico</a:t>
            </a:r>
            <a:endParaRPr lang="en-US"/>
          </a:p>
        </p:txBody>
      </p:sp>
      <p:pic>
        <p:nvPicPr>
          <p:cNvPr id="7173" name="Picture 7" descr="Trend Zon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925"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62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untitled.png"/>
          <p:cNvPicPr>
            <a:picLocks noChangeAspect="1"/>
          </p:cNvPicPr>
          <p:nvPr/>
        </p:nvPicPr>
        <p:blipFill>
          <a:blip r:embed="rId2" cstate="print"/>
          <a:srcRect/>
          <a:stretch>
            <a:fillRect/>
          </a:stretch>
        </p:blipFill>
        <p:spPr bwMode="auto">
          <a:xfrm>
            <a:off x="263525" y="1165225"/>
            <a:ext cx="2178050" cy="1162050"/>
          </a:xfrm>
          <a:prstGeom prst="rect">
            <a:avLst/>
          </a:prstGeom>
          <a:noFill/>
          <a:ln w="9525">
            <a:noFill/>
            <a:miter lim="800000"/>
            <a:headEnd/>
            <a:tailEnd/>
          </a:ln>
        </p:spPr>
      </p:pic>
      <p:sp>
        <p:nvSpPr>
          <p:cNvPr id="17411" name="Title 1"/>
          <p:cNvSpPr>
            <a:spLocks noGrp="1"/>
          </p:cNvSpPr>
          <p:nvPr>
            <p:ph type="title"/>
          </p:nvPr>
        </p:nvSpPr>
        <p:spPr/>
        <p:txBody>
          <a:bodyPr/>
          <a:lstStyle/>
          <a:p>
            <a:r>
              <a:rPr lang="en-US" sz="4000" b="1" dirty="0" smtClean="0"/>
              <a:t>Modeling Environments</a:t>
            </a:r>
          </a:p>
        </p:txBody>
      </p:sp>
      <p:pic>
        <p:nvPicPr>
          <p:cNvPr id="17414" name="Picture 7" descr="untitled.png"/>
          <p:cNvPicPr>
            <a:picLocks noChangeAspect="1"/>
          </p:cNvPicPr>
          <p:nvPr/>
        </p:nvPicPr>
        <p:blipFill>
          <a:blip r:embed="rId3" cstate="print"/>
          <a:srcRect/>
          <a:stretch>
            <a:fillRect/>
          </a:stretch>
        </p:blipFill>
        <p:spPr bwMode="auto">
          <a:xfrm>
            <a:off x="2433638" y="3219450"/>
            <a:ext cx="6710362" cy="2498725"/>
          </a:xfrm>
          <a:prstGeom prst="rect">
            <a:avLst/>
          </a:prstGeom>
          <a:noFill/>
          <a:ln w="9525">
            <a:noFill/>
            <a:miter lim="800000"/>
            <a:headEnd/>
            <a:tailEnd/>
          </a:ln>
        </p:spPr>
      </p:pic>
      <p:pic>
        <p:nvPicPr>
          <p:cNvPr id="17415" name="Picture 8" descr="Capture.PNG"/>
          <p:cNvPicPr>
            <a:picLocks noChangeAspect="1"/>
          </p:cNvPicPr>
          <p:nvPr/>
        </p:nvPicPr>
        <p:blipFill>
          <a:blip r:embed="rId4" cstate="print"/>
          <a:srcRect/>
          <a:stretch>
            <a:fillRect/>
          </a:stretch>
        </p:blipFill>
        <p:spPr bwMode="auto">
          <a:xfrm>
            <a:off x="266700" y="1957388"/>
            <a:ext cx="4814888" cy="301942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4363" y="0"/>
            <a:ext cx="7848600" cy="1366838"/>
          </a:xfrm>
        </p:spPr>
        <p:txBody>
          <a:bodyPr/>
          <a:lstStyle/>
          <a:p>
            <a:r>
              <a:rPr lang="en-US" sz="4000" b="1" dirty="0" smtClean="0"/>
              <a:t>Integrated Model Flow</a:t>
            </a:r>
          </a:p>
        </p:txBody>
      </p:sp>
      <p:graphicFrame>
        <p:nvGraphicFramePr>
          <p:cNvPr id="5" name="Content Placeholder 4"/>
          <p:cNvGraphicFramePr>
            <a:graphicFrameLocks noGrp="1"/>
          </p:cNvGraphicFramePr>
          <p:nvPr>
            <p:ph idx="1"/>
          </p:nvPr>
        </p:nvGraphicFramePr>
        <p:xfrm>
          <a:off x="566057" y="1600200"/>
          <a:ext cx="8345714" cy="458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p:nvPr/>
        </p:nvCxnSpPr>
        <p:spPr bwMode="auto">
          <a:xfrm flipH="1" flipV="1">
            <a:off x="3713018" y="3976255"/>
            <a:ext cx="1551710" cy="969818"/>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2587652248"/>
      </p:ext>
    </p:extLst>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Levers</a:t>
            </a:r>
            <a:endParaRPr lang="en-US" b="1" dirty="0"/>
          </a:p>
        </p:txBody>
      </p:sp>
      <p:pic>
        <p:nvPicPr>
          <p:cNvPr id="4" name="Picture 7" descr="C:\Users\kwatkins\AppData\Local\Microsoft\Windows\Temporary Internet Files\Content.IE5\DP2AZU9L\MC900432632[1].png"/>
          <p:cNvPicPr>
            <a:picLocks noGrp="1" noChangeAspect="1" noChangeArrowheads="1"/>
          </p:cNvPicPr>
          <p:nvPr>
            <p:ph idx="1"/>
          </p:nvPr>
        </p:nvPicPr>
        <p:blipFill>
          <a:blip r:embed="rId3" cstate="print"/>
          <a:srcRect/>
          <a:stretch>
            <a:fillRect/>
          </a:stretch>
        </p:blipFill>
        <p:spPr bwMode="auto">
          <a:xfrm>
            <a:off x="3106694" y="2551563"/>
            <a:ext cx="3311611" cy="3311611"/>
          </a:xfrm>
          <a:prstGeom prst="rect">
            <a:avLst/>
          </a:prstGeom>
          <a:noFill/>
        </p:spPr>
      </p:pic>
      <p:sp>
        <p:nvSpPr>
          <p:cNvPr id="5" name="TextBox 4"/>
          <p:cNvSpPr txBox="1"/>
          <p:nvPr/>
        </p:nvSpPr>
        <p:spPr>
          <a:xfrm>
            <a:off x="1104899" y="2259175"/>
            <a:ext cx="2001795" cy="584775"/>
          </a:xfrm>
          <a:prstGeom prst="rect">
            <a:avLst/>
          </a:prstGeom>
          <a:noFill/>
        </p:spPr>
        <p:txBody>
          <a:bodyPr wrap="square" rtlCol="0">
            <a:spAutoFit/>
          </a:bodyPr>
          <a:lstStyle/>
          <a:p>
            <a:r>
              <a:rPr lang="en-US" sz="3200" dirty="0" smtClean="0"/>
              <a:t>ZONING</a:t>
            </a:r>
            <a:endParaRPr lang="en-US" sz="3200" dirty="0"/>
          </a:p>
        </p:txBody>
      </p:sp>
    </p:spTree>
    <p:extLst>
      <p:ext uri="{BB962C8B-B14F-4D97-AF65-F5344CB8AC3E}">
        <p14:creationId xmlns:p14="http://schemas.microsoft.com/office/powerpoint/2010/main" val="334787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3E3E5C"/>
      </a:dk1>
      <a:lt1>
        <a:srgbClr val="FFFFFF"/>
      </a:lt1>
      <a:dk2>
        <a:srgbClr val="075895"/>
      </a:dk2>
      <a:lt2>
        <a:srgbClr val="FFCC00"/>
      </a:lt2>
      <a:accent1>
        <a:srgbClr val="60597B"/>
      </a:accent1>
      <a:accent2>
        <a:srgbClr val="6666FF"/>
      </a:accent2>
      <a:accent3>
        <a:srgbClr val="AAB4C8"/>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0066CC"/>
        </a:dk2>
        <a:lt2>
          <a:srgbClr val="FFFFFF"/>
        </a:lt2>
        <a:accent1>
          <a:srgbClr val="60597B"/>
        </a:accent1>
        <a:accent2>
          <a:srgbClr val="6666FF"/>
        </a:accent2>
        <a:accent3>
          <a:srgbClr val="AAB8E2"/>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4">
        <a:dk1>
          <a:srgbClr val="3E3E5C"/>
        </a:dk1>
        <a:lt1>
          <a:srgbClr val="FFFFFF"/>
        </a:lt1>
        <a:dk2>
          <a:srgbClr val="006699"/>
        </a:dk2>
        <a:lt2>
          <a:srgbClr val="FFFFFF"/>
        </a:lt2>
        <a:accent1>
          <a:srgbClr val="60597B"/>
        </a:accent1>
        <a:accent2>
          <a:srgbClr val="6666FF"/>
        </a:accent2>
        <a:accent3>
          <a:srgbClr val="AA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006699"/>
        </a:lt1>
        <a:dk2>
          <a:srgbClr val="FFFFFF"/>
        </a:dk2>
        <a:lt2>
          <a:srgbClr val="3E3E5C"/>
        </a:lt2>
        <a:accent1>
          <a:srgbClr val="60597B"/>
        </a:accent1>
        <a:accent2>
          <a:srgbClr val="6666FF"/>
        </a:accent2>
        <a:accent3>
          <a:srgbClr val="AAB8CA"/>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6">
        <a:dk1>
          <a:srgbClr val="3E3E5C"/>
        </a:dk1>
        <a:lt1>
          <a:srgbClr val="FFFFFF"/>
        </a:lt1>
        <a:dk2>
          <a:srgbClr val="006699"/>
        </a:dk2>
        <a:lt2>
          <a:srgbClr val="FFCC00"/>
        </a:lt2>
        <a:accent1>
          <a:srgbClr val="60597B"/>
        </a:accent1>
        <a:accent2>
          <a:srgbClr val="6666FF"/>
        </a:accent2>
        <a:accent3>
          <a:srgbClr val="AA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6654</TotalTime>
  <Words>1006</Words>
  <Application>Microsoft Office PowerPoint</Application>
  <PresentationFormat>On-screen Show (4:3)</PresentationFormat>
  <Paragraphs>174</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Bell MT</vt:lpstr>
      <vt:lpstr>Calibri</vt:lpstr>
      <vt:lpstr>Tahoma</vt:lpstr>
      <vt:lpstr>Times New Roman</vt:lpstr>
      <vt:lpstr>Wingdings</vt:lpstr>
      <vt:lpstr>Default Design</vt:lpstr>
      <vt:lpstr>PowerPoint Presentation</vt:lpstr>
      <vt:lpstr>Key Contributors</vt:lpstr>
      <vt:lpstr>PowerPoint Presentation</vt:lpstr>
      <vt:lpstr>Scenario Planning Process</vt:lpstr>
      <vt:lpstr>Conceptual Scenarios</vt:lpstr>
      <vt:lpstr>Trend</vt:lpstr>
      <vt:lpstr>Modeling Environments</vt:lpstr>
      <vt:lpstr>Integrated Model Flow</vt:lpstr>
      <vt:lpstr>Policy Levers</vt:lpstr>
      <vt:lpstr>Scenario Evaluation</vt:lpstr>
      <vt:lpstr>Network Performance</vt:lpstr>
      <vt:lpstr>Sustainability Measures</vt:lpstr>
      <vt:lpstr>Commuting Measures</vt:lpstr>
      <vt:lpstr>Scenario Refinement</vt:lpstr>
      <vt:lpstr>Policy Levers</vt:lpstr>
      <vt:lpstr>Preferred – Zoning</vt:lpstr>
      <vt:lpstr>Preferred –  Incentives</vt:lpstr>
      <vt:lpstr>Reasonableness and Sensitivity Testing</vt:lpstr>
      <vt:lpstr>Model Results</vt:lpstr>
      <vt:lpstr>PowerPoint Presentation</vt:lpstr>
      <vt:lpstr>Roadway Performance</vt:lpstr>
      <vt:lpstr>Commuting Measures</vt:lpstr>
      <vt:lpstr>Sustainability Measures</vt:lpstr>
      <vt:lpstr>Board  Approved Trend &amp; Preferred  Continued desire to make a larger impact</vt:lpstr>
      <vt:lpstr>Questions</vt:lpstr>
    </vt:vector>
  </TitlesOfParts>
  <Company>MRGCOG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cearp</dc:creator>
  <cp:lastModifiedBy>Kendra Watkins</cp:lastModifiedBy>
  <cp:revision>610</cp:revision>
  <dcterms:created xsi:type="dcterms:W3CDTF">2003-01-22T22:01:37Z</dcterms:created>
  <dcterms:modified xsi:type="dcterms:W3CDTF">2015-05-19T11:32:00Z</dcterms:modified>
</cp:coreProperties>
</file>