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3660" r:id="rId2"/>
    <p:sldMasterId id="2147483650" r:id="rId3"/>
    <p:sldMasterId id="2147483652" r:id="rId4"/>
    <p:sldMasterId id="2147483654" r:id="rId5"/>
    <p:sldMasterId id="2147483656" r:id="rId6"/>
    <p:sldMasterId id="2147483662" r:id="rId7"/>
  </p:sldMasterIdLst>
  <p:notesMasterIdLst>
    <p:notesMasterId r:id="rId27"/>
  </p:notesMasterIdLst>
  <p:handoutMasterIdLst>
    <p:handoutMasterId r:id="rId28"/>
  </p:handoutMasterIdLst>
  <p:sldIdLst>
    <p:sldId id="256" r:id="rId8"/>
    <p:sldId id="411" r:id="rId9"/>
    <p:sldId id="412" r:id="rId10"/>
    <p:sldId id="413" r:id="rId11"/>
    <p:sldId id="429" r:id="rId12"/>
    <p:sldId id="414" r:id="rId13"/>
    <p:sldId id="415" r:id="rId14"/>
    <p:sldId id="416" r:id="rId15"/>
    <p:sldId id="417" r:id="rId16"/>
    <p:sldId id="434" r:id="rId17"/>
    <p:sldId id="435" r:id="rId18"/>
    <p:sldId id="418" r:id="rId19"/>
    <p:sldId id="420" r:id="rId20"/>
    <p:sldId id="421" r:id="rId21"/>
    <p:sldId id="422" r:id="rId22"/>
    <p:sldId id="431" r:id="rId23"/>
    <p:sldId id="423" r:id="rId24"/>
    <p:sldId id="428" r:id="rId25"/>
    <p:sldId id="430" r:id="rId26"/>
  </p:sldIdLst>
  <p:sldSz cx="9144000" cy="6858000" type="screen4x3"/>
  <p:notesSz cx="9312275" cy="7026275"/>
  <p:defaultTextStyle>
    <a:defPPr>
      <a:defRPr lang="en-US"/>
    </a:defPPr>
    <a:lvl1pPr algn="ctr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orient="horz" pos="911">
          <p15:clr>
            <a:srgbClr val="A4A3A4"/>
          </p15:clr>
        </p15:guide>
        <p15:guide id="3" orient="horz" pos="3784">
          <p15:clr>
            <a:srgbClr val="A4A3A4"/>
          </p15:clr>
        </p15:guide>
        <p15:guide id="4" pos="288">
          <p15:clr>
            <a:srgbClr val="A4A3A4"/>
          </p15:clr>
        </p15:guide>
        <p15:guide id="5" pos="1651">
          <p15:clr>
            <a:srgbClr val="A4A3A4"/>
          </p15:clr>
        </p15:guide>
        <p15:guide id="6" pos="2767">
          <p15:clr>
            <a:srgbClr val="A4A3A4"/>
          </p15:clr>
        </p15:guide>
        <p15:guide id="7" pos="5471">
          <p15:clr>
            <a:srgbClr val="A4A3A4"/>
          </p15:clr>
        </p15:guide>
        <p15:guide id="8" pos="1418">
          <p15:clr>
            <a:srgbClr val="A4A3A4"/>
          </p15:clr>
        </p15:guide>
        <p15:guide id="9" pos="4107">
          <p15:clr>
            <a:srgbClr val="A4A3A4"/>
          </p15:clr>
        </p15:guide>
        <p15:guide id="10" pos="2993">
          <p15:clr>
            <a:srgbClr val="A4A3A4"/>
          </p15:clr>
        </p15:guide>
        <p15:guide id="11" pos="43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  <p15:guide id="3" orient="horz" pos="2213">
          <p15:clr>
            <a:srgbClr val="A4A3A4"/>
          </p15:clr>
        </p15:guide>
        <p15:guide id="4" pos="293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hutosh Kumar" initials="AK" lastIdx="6" clrIdx="0"/>
  <p:cmAuthor id="1" name="Chi, Hongbo" initials="CH" lastIdx="13" clrIdx="1"/>
  <p:cmAuthor id="2" name="Kumar, Ashutosh" initials="KA" lastIdx="9" clrIdx="2"/>
  <p:cmAuthor id="3" name="Seeburger, Scott" initials="SS" lastIdx="4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0880"/>
    <a:srgbClr val="FC9F1A"/>
    <a:srgbClr val="7DDC1E"/>
    <a:srgbClr val="988F8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3870" autoAdjust="0"/>
  </p:normalViewPr>
  <p:slideViewPr>
    <p:cSldViewPr snapToGrid="0" snapToObjects="1">
      <p:cViewPr>
        <p:scale>
          <a:sx n="70" d="100"/>
          <a:sy n="70" d="100"/>
        </p:scale>
        <p:origin x="-1290" y="-114"/>
      </p:cViewPr>
      <p:guideLst>
        <p:guide orient="horz"/>
        <p:guide orient="horz" pos="911"/>
        <p:guide orient="horz" pos="3784"/>
        <p:guide pos="288"/>
        <p:guide pos="1651"/>
        <p:guide pos="2767"/>
        <p:guide pos="5471"/>
        <p:guide pos="1418"/>
        <p:guide pos="4107"/>
        <p:guide pos="2993"/>
        <p:guide pos="43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978"/>
    </p:cViewPr>
  </p:sorterViewPr>
  <p:notesViewPr>
    <p:cSldViewPr snapToGrid="0" snapToObjects="1">
      <p:cViewPr varScale="1">
        <p:scale>
          <a:sx n="91" d="100"/>
          <a:sy n="91" d="100"/>
        </p:scale>
        <p:origin x="-3756" y="-102"/>
      </p:cViewPr>
      <p:guideLst>
        <p:guide orient="horz" pos="2304"/>
        <p:guide orient="horz" pos="2213"/>
        <p:guide pos="3024"/>
        <p:guide pos="2933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5319" cy="35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50" tIns="46675" rIns="93350" bIns="4667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4803" y="0"/>
            <a:ext cx="4035319" cy="35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50" tIns="46675" rIns="93350" bIns="4667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73742"/>
            <a:ext cx="4035319" cy="35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50" tIns="46675" rIns="93350" bIns="46675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4803" y="6673742"/>
            <a:ext cx="4035319" cy="35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50" tIns="46675" rIns="93350" bIns="46675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970908CD-32FC-4BC1-8C97-EB2F0CD25DE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4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5319" cy="35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50" tIns="46675" rIns="93350" bIns="4667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4803" y="0"/>
            <a:ext cx="4035319" cy="35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50" tIns="46675" rIns="93350" bIns="4667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14725" cy="2635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228" y="3337481"/>
            <a:ext cx="7449820" cy="316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50" tIns="46675" rIns="93350" bIns="46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73742"/>
            <a:ext cx="4035319" cy="35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50" tIns="46675" rIns="93350" bIns="46675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4803" y="6673742"/>
            <a:ext cx="4035319" cy="35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50" tIns="46675" rIns="93350" bIns="46675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5C122913-BF34-4403-B983-C4168ECAB2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95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22913-BF34-4403-B983-C4168ECAB2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0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 userDrawn="1"/>
        </p:nvSpPr>
        <p:spPr bwMode="auto">
          <a:xfrm>
            <a:off x="0" y="5976938"/>
            <a:ext cx="9144000" cy="881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1963" y="1428750"/>
            <a:ext cx="7123112" cy="1470025"/>
          </a:xfrm>
        </p:spPr>
        <p:txBody>
          <a:bodyPr/>
          <a:lstStyle>
            <a:lvl1pPr>
              <a:lnSpc>
                <a:spcPct val="90000"/>
              </a:lnSpc>
              <a:defRPr sz="36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1963" y="3486150"/>
            <a:ext cx="7123112" cy="863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29703" name="Picture 7" descr="AECOM_Logo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6189663"/>
            <a:ext cx="1314450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C3CE7D-7D74-4EC2-B672-A3BF9C126DD1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30963"/>
            <a:ext cx="1793875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8B7BE401-E110-4AD8-BB16-AA4B44D757D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0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0200"/>
            <a:ext cx="2057400" cy="559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0200"/>
            <a:ext cx="6019800" cy="5595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B6CB68-2227-41F3-9C5B-A3A9EC299348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30963"/>
            <a:ext cx="1793875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6D672E51-9F60-4CB1-8EA4-07BF4CC08CD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6" name="Picture 12" descr="AECOM_blue-green_spectrum_v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8" name="Rectangle 4"/>
          <p:cNvSpPr>
            <a:spLocks noChangeArrowheads="1"/>
          </p:cNvSpPr>
          <p:nvPr userDrawn="1"/>
        </p:nvSpPr>
        <p:spPr bwMode="auto">
          <a:xfrm>
            <a:off x="0" y="6003925"/>
            <a:ext cx="9144000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1963" y="1428750"/>
            <a:ext cx="7123112" cy="1470025"/>
          </a:xfrm>
        </p:spPr>
        <p:txBody>
          <a:bodyPr/>
          <a:lstStyle>
            <a:lvl1pPr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br>
              <a:rPr lang="en-US" noProof="0" smtClean="0"/>
            </a:br>
            <a:r>
              <a:rPr lang="en-US" noProof="0" smtClean="0"/>
              <a:t>lkjfdlkja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1963" y="3486150"/>
            <a:ext cx="7123112" cy="863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67592" name="Picture 8" descr="AECOM_Logo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6189663"/>
            <a:ext cx="1314450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EC4AC-F2B0-4886-9CD4-E16ADF871F1B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1E9303AA-92BA-49F9-8D29-28E944A7096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9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E842C-753B-4FDA-A927-434549868BC0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AB5586E4-D234-4E5C-B520-5EC018A8086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0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23E1B5-EC7F-4F6E-B1D7-E086E5ADC0E7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B0F3C8FE-7F1F-40D3-875E-6E27C0105B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5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8FF6E-8812-4474-A644-FF01B23F164A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909DBCCA-1F17-4999-BB3C-B20B617B35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9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5490C0-FD44-4E46-8C30-0566D281629B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0DD94159-720E-43B0-8E94-C40E486403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8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FE6511-28DB-443D-BE57-8B34C62EC317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F6598FC9-D23C-472B-BE67-930762E66AC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8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B278B-082E-4D5C-8F43-9CA2CC1FB934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03F6A9E4-131C-4147-9129-D9A77F9270D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28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F7FFA-EF46-4E4C-B3A8-83E00B6BDC6B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30963"/>
            <a:ext cx="1793875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B10C7EB4-DD66-4CF6-823C-09513335ACD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362E99-3D1E-4CB7-B7D7-D865AE94453C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3E0F09F5-3EBB-4D33-9433-B43EFFDD63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95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8F5D3-B5DE-493E-AE05-76D189B70BB1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90B2BF23-4803-4C10-BB43-4D85A1C8F5B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9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0200"/>
            <a:ext cx="2057400" cy="559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0200"/>
            <a:ext cx="6019800" cy="5595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7D9D9A-18B9-4EBF-AABE-5DB5F970D616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5218134C-2F96-4BEB-AE2C-681A9D01BEE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44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18488" cy="671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00175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0963" y="6430963"/>
            <a:ext cx="1771650" cy="188912"/>
          </a:xfrm>
        </p:spPr>
        <p:txBody>
          <a:bodyPr/>
          <a:lstStyle>
            <a:lvl1pPr>
              <a:defRPr/>
            </a:lvl1pPr>
          </a:lstStyle>
          <a:p>
            <a:fld id="{CB06EDD5-2F95-4935-A76B-29AE18C24A27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30963"/>
            <a:ext cx="1793875" cy="1889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51388" y="6430963"/>
            <a:ext cx="1768475" cy="1889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0FC45BE6-5164-479E-BBDB-A690F814A99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1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AECOM_blue-green_spectrum_v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AECOM_blue-green_spectrum_v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ChangeArrowheads="1"/>
          </p:cNvSpPr>
          <p:nvPr userDrawn="1"/>
        </p:nvSpPr>
        <p:spPr bwMode="auto">
          <a:xfrm>
            <a:off x="0" y="6003925"/>
            <a:ext cx="9144000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428750"/>
            <a:ext cx="7123112" cy="1470025"/>
          </a:xfrm>
        </p:spPr>
        <p:txBody>
          <a:bodyPr/>
          <a:lstStyle>
            <a:lvl1pPr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br>
              <a:rPr lang="en-US" noProof="0" smtClean="0"/>
            </a:br>
            <a:r>
              <a:rPr lang="en-US" noProof="0" smtClean="0"/>
              <a:t>lkjfdlkja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3486150"/>
            <a:ext cx="7123112" cy="863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200" name="Picture 8" descr="AECOM_Logo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6189663"/>
            <a:ext cx="1314450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105BE6-CD28-4733-8BEC-9340AA0ED7CD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6C5DB3C5-48BC-4F61-BDB1-2D5FB509CF8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1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C38470-C521-4F1D-83C9-404E3EE22A37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67F6339A-16FE-4BB7-A420-626302FB95E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96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3422C8-28AB-41EC-B16B-619B20BDA405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4FBABFC6-18A0-42BF-9655-B92BCBEB585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60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C16996-EE29-4613-AF1B-6C02AF99EF7C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B8BC2550-39E4-4D35-8475-47C4A0CDF84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C99EFE-2B37-481E-A100-E3B4D83ACA2F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AAE3A397-1941-4127-B044-1AD77B4226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5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07FD02-21F1-41D2-B6A1-B29D449757CB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30963"/>
            <a:ext cx="1793875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E5868925-EBDC-45C5-AD48-59D2FA32052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7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A5F79-35B3-476E-A374-00B344100D46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E268AFF0-51C3-47F4-BA41-7962354754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4EC30-1D75-408E-91E1-D63FE7370821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8E42A69B-11A1-495E-8952-CBEE0D78B96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3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CEA0CE-D4A8-43BC-BD9B-61A33DB56E29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D0E4DBA9-5786-4E28-8AD5-67E1C52F733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1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FC87CA-5DE8-4BE0-A838-C6FEFC63729C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850002DB-E30B-403A-A02B-80F00E03387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9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0200"/>
            <a:ext cx="2057400" cy="559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0200"/>
            <a:ext cx="6019800" cy="5595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DEBBFF-0CE5-494F-A5FC-69B40D431CE9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DF855D4B-F8FC-417C-BB32-42D86DF4DC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2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 descr="AECOM_green-orange_spectrum_v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ChangeArrowheads="1"/>
          </p:cNvSpPr>
          <p:nvPr userDrawn="1"/>
        </p:nvSpPr>
        <p:spPr bwMode="auto">
          <a:xfrm>
            <a:off x="0" y="6003925"/>
            <a:ext cx="9144000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428750"/>
            <a:ext cx="7123112" cy="1470025"/>
          </a:xfrm>
        </p:spPr>
        <p:txBody>
          <a:bodyPr/>
          <a:lstStyle>
            <a:lvl1pPr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br>
              <a:rPr lang="en-US" noProof="0" smtClean="0"/>
            </a:br>
            <a:r>
              <a:rPr lang="en-US" noProof="0" smtClean="0"/>
              <a:t>lkjfdlkja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3486150"/>
            <a:ext cx="7123112" cy="863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7416" name="Picture 8" descr="AECOM_Logo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6189663"/>
            <a:ext cx="1314450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FA9C8-DB05-4D00-B5DB-53069910C209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73F74564-F8DC-4159-A9F4-11AE74A5D28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4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145A82-7902-4A95-ADAA-961C1FCD6FE2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760663E7-17C8-4DD3-9D93-7A75570E44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44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AF26B-1EEE-4348-8616-5D88BAAAC82D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1D5FECB8-CC0E-4C14-87CB-C3E6B6B816A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7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390B29-F834-48D1-9D57-27461290BADD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9DA8D286-2DC0-45FB-B167-FD53334F8CB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55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64BAA-DBF6-40A3-8B4B-67C1D5506FB5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30963"/>
            <a:ext cx="1793875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1A400078-AD28-4693-8BA3-E4E8AA30BE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9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B39F8-441D-46AF-921E-FAA1A603EBF6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5CB73D70-FF7D-49A7-B98F-D6A615E51B6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45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0EB8FE-BE8F-4B4B-BAAF-165BF39D812A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7F4ECEDE-4F41-4621-94D1-F2B39F1F799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0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D37102-3C12-4041-95D1-27F11E948069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11F38486-AF26-43E7-8B94-1DC81BCE1AB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7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9FC708-6469-4D6A-B96B-7B74BBED7752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3F6010C1-0D61-455D-8D87-6E285E0DBF4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5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C8EFED-E906-494E-8C70-F4ADDE9F34B5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33F1DCB2-B0A9-4424-8500-4D4A6D43F7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99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0200"/>
            <a:ext cx="2057400" cy="559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0200"/>
            <a:ext cx="6019800" cy="5595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2FCA2-D222-4689-8C41-4C1120501AEC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2B1B9E53-80FC-4184-B19E-411887AFC79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05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AECOM_orange-magenta_spectru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ChangeArrowheads="1"/>
          </p:cNvSpPr>
          <p:nvPr userDrawn="1"/>
        </p:nvSpPr>
        <p:spPr bwMode="auto">
          <a:xfrm>
            <a:off x="0" y="6003925"/>
            <a:ext cx="9144000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428750"/>
            <a:ext cx="7123112" cy="1470025"/>
          </a:xfrm>
        </p:spPr>
        <p:txBody>
          <a:bodyPr/>
          <a:lstStyle>
            <a:lvl1pPr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br>
              <a:rPr lang="en-US" noProof="0" smtClean="0"/>
            </a:br>
            <a:r>
              <a:rPr lang="en-US" noProof="0" smtClean="0"/>
              <a:t>lkjfdlkja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3486150"/>
            <a:ext cx="7123112" cy="863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21512" name="Picture 8" descr="AECOM_Logo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6189663"/>
            <a:ext cx="1314450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55E785-0D35-44BD-BF24-12C150CF9083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6978BCC8-0E88-4EF8-95C5-84FC991D02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5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380CC8-36CE-4AE8-9D06-2B4A30A99D14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3F35A184-6353-4904-9E78-50DC738DE2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FC002-E620-4879-9317-8DA89C33DB2E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2C03CB8D-2662-425A-A8E3-77FC6275B4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3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6D07A-8907-4012-87D4-180A25589EBD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30963"/>
            <a:ext cx="1793875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4893BA4F-EE11-4C4F-ABEC-A9FA1146353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7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05230E-D378-4E83-BAE5-E92D9F345A0E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F4477338-6621-4E4D-83A0-7E31EDC92A3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9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50703-4D9E-4149-9E62-9F267DDC913E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6A1F7AB8-2FE9-461B-920A-5FC56C26F5C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60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9D905-12DD-4C9C-83D7-6D6E834840A6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75F283FD-55CE-4937-B421-EA1796A0C2B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2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1147A-C2B4-40C1-8FD5-92FAB3980F55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DDA30936-2D13-4408-86C0-0A903BCF8E9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14A09E-A106-453B-8864-787A91477239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67F1E753-65CA-48D4-8676-C43825F63B8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0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67CD7D-DDB1-4B28-A31D-E7BC2A121BD0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4D61CDDD-590F-40DF-ADBE-E9858E81E1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69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0200"/>
            <a:ext cx="2057400" cy="559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0200"/>
            <a:ext cx="6019800" cy="5595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6A54E-C103-4B0E-9157-CD016E1F6B8A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898C3438-31BF-4E3F-8E5E-3D6CF72F7F1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6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AECOM_magenta-blue_spectru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428750"/>
            <a:ext cx="7123112" cy="1470025"/>
          </a:xfrm>
        </p:spPr>
        <p:txBody>
          <a:bodyPr/>
          <a:lstStyle>
            <a:lvl1pPr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br>
              <a:rPr lang="en-US" noProof="0" smtClean="0"/>
            </a:br>
            <a:r>
              <a:rPr lang="en-US" noProof="0" smtClean="0"/>
              <a:t>lkjfdlkja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3486150"/>
            <a:ext cx="7123112" cy="863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25609" name="Group 9"/>
          <p:cNvGrpSpPr>
            <a:grpSpLocks/>
          </p:cNvGrpSpPr>
          <p:nvPr userDrawn="1"/>
        </p:nvGrpSpPr>
        <p:grpSpPr bwMode="auto">
          <a:xfrm>
            <a:off x="0" y="6003925"/>
            <a:ext cx="9144000" cy="854075"/>
            <a:chOff x="0" y="3782"/>
            <a:chExt cx="5760" cy="538"/>
          </a:xfrm>
        </p:grpSpPr>
        <p:sp>
          <p:nvSpPr>
            <p:cNvPr id="25603" name="Rectangle 3"/>
            <p:cNvSpPr>
              <a:spLocks noChangeArrowheads="1"/>
            </p:cNvSpPr>
            <p:nvPr userDrawn="1"/>
          </p:nvSpPr>
          <p:spPr bwMode="auto">
            <a:xfrm>
              <a:off x="0" y="3782"/>
              <a:ext cx="5760" cy="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25608" name="Picture 8" descr="AECOM_Logo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" y="3899"/>
              <a:ext cx="828" cy="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098A50-0E5C-4A96-B3CD-92CB52983380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40C806B6-F8BA-4413-8B91-EEFDDC2ECC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1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4448CF-D039-4C60-A10D-AE8D96BA7C45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30963"/>
            <a:ext cx="1793875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535C33D6-8DAD-4BE2-B561-839401889B8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7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E6DDC-2C61-488D-9BDF-A76516B9B640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30963"/>
            <a:ext cx="1793875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4EB01136-5A65-41F9-8BA0-18C9BA560D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41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CBBDC-825F-46C8-A06E-5DB9034650A8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5913774C-AD62-4599-B64B-29048F36879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9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74A18-5D95-4029-8CC8-3AF4A9E7D0FC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12AB5AF9-31C4-4C92-AB01-579BE5BBA58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8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660216-2D3D-44EB-903B-DF35497CAB89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A14099F7-C70F-4B3C-A8C1-4558B387A88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70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10F64-E443-4BFA-B7A6-F28D9CA945AB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03638BB1-33D9-4219-9133-175C099670C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7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7BCAB-EB2D-402F-9029-5D5C7F1CCB3A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A38961FD-2C41-4B94-8D08-C8C3B413179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9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12B68F-FDA5-4B86-B4AB-148828909328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4398CD89-A8EA-4ED4-8806-C6C46E6D9D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5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CDCBB-1E71-4FBB-A1C7-2FA634A413CC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99BBAE47-8142-4EC4-9B35-29AF6AB98C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18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0200"/>
            <a:ext cx="2057400" cy="559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0200"/>
            <a:ext cx="6019800" cy="5595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35BAA0-0473-4382-9D79-53B31C23EFD6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271D8217-7701-4D92-8877-A32701A0E7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01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Picture 7" descr="42-19280666"/>
          <p:cNvPicPr>
            <a:picLocks noChangeAspect="1" noChangeArrowheads="1"/>
          </p:cNvPicPr>
          <p:nvPr userDrawn="1"/>
        </p:nvPicPr>
        <p:blipFill>
          <a:blip r:embed="rId2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Rectangle 3"/>
          <p:cNvSpPr>
            <a:spLocks noChangeArrowheads="1"/>
          </p:cNvSpPr>
          <p:nvPr userDrawn="1"/>
        </p:nvSpPr>
        <p:spPr bwMode="auto">
          <a:xfrm>
            <a:off x="0" y="6003925"/>
            <a:ext cx="9144000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428750"/>
            <a:ext cx="7123112" cy="1470025"/>
          </a:xfrm>
        </p:spPr>
        <p:txBody>
          <a:bodyPr/>
          <a:lstStyle>
            <a:lvl1pPr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br>
              <a:rPr lang="en-US" noProof="0" smtClean="0"/>
            </a:br>
            <a:r>
              <a:rPr lang="en-US" noProof="0" smtClean="0"/>
              <a:t>lkjfdlkja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3486150"/>
            <a:ext cx="7123112" cy="863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72712" name="Picture 8" descr="AECOM_Logo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6189663"/>
            <a:ext cx="1314450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367862-79C2-4FA7-8831-88882216D672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7A4F082B-E0C1-41B3-A17C-08B3207A76D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5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48680-FF72-493F-9555-B12D5C861508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30963"/>
            <a:ext cx="1793875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509770AE-749D-4DD6-87DA-394CC7212FF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6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D0736-9F6B-411A-8B95-DDF4F3F9BFD7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B6D58312-67F6-46FC-8485-ECB3AF04C7F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2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F383D6-F145-4146-AAC9-48AF9688A7DC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DA995208-CB9B-4369-8040-6F89397023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3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99F11-32CD-4813-8A24-AB2E3452C380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9841404A-3D6A-4A82-8600-FF5CDF28DBD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2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351A7-9C87-4C06-B1A4-E541FD57A552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0F28F64E-659B-4FEF-AD9C-09DC11B1F3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2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59965-7F20-4126-864B-B344CB8EABF8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AAF34D30-9E62-447D-85AE-ABB17965B7A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5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2A8C9-3AD6-4C80-B7C7-F43EF67C4D87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DAC508FD-2133-42F4-9BB5-3DB64D9B435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3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D4521-8B7B-4FF6-BF33-F814B4CE80C7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85B36EF4-3A6E-4E5E-BE31-D71F9A5AA1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7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39FE56-FE5F-4D90-B3E1-47F1CC622F64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9574A131-7FED-47D1-91A2-F5AED658005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4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0200"/>
            <a:ext cx="2057400" cy="559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0200"/>
            <a:ext cx="6019800" cy="5595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F42395-3EE5-440E-B88D-B5893ED37535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F422415A-C153-4061-B02D-97D6F7F1C0D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4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F32C21-1F09-436C-B982-CBDA35A0FF90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30963"/>
            <a:ext cx="1793875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CC60C957-9C3E-4B73-A235-C8190CD9A9E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4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258128-C910-4F65-92C2-10B5105817AA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30963"/>
            <a:ext cx="1793875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FA2630AF-75B6-462D-8D85-80973025ED0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7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0200"/>
            <a:ext cx="821848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001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28679" name="Picture 7" descr="AECOM_Logo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6300788"/>
            <a:ext cx="876300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20963" y="6430963"/>
            <a:ext cx="177165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557C9823-AA52-45A4-B82C-DA25A25C7B59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28688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51388" y="6430963"/>
            <a:ext cx="17684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</a:t>
            </a:r>
            <a:fld id="{353D97FB-96F3-40EC-AB8C-242EFEF5A45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34950" indent="-234950" algn="l" rtl="0" fontAlgn="base">
        <a:lnSpc>
          <a:spcPct val="95000"/>
        </a:lnSpc>
        <a:spcBef>
          <a:spcPct val="7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233363" algn="l" rtl="0" fontAlgn="base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692150" indent="-168275" algn="l" rtl="0" fontAlgn="base">
        <a:lnSpc>
          <a:spcPct val="9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895350" indent="-180975" algn="l" rtl="0" fontAlgn="base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0200"/>
            <a:ext cx="821848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001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20963" y="6430963"/>
            <a:ext cx="177165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D774AB77-913F-42A7-AA8D-44BC0B40E022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30963"/>
            <a:ext cx="17938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51388" y="6430963"/>
            <a:ext cx="17684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</a:t>
            </a:r>
            <a:fld id="{1FB5B4D7-AFA4-42CA-B8B1-6025DFEAFD15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66568" name="Picture 8" descr="AECOM_Logo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6300788"/>
            <a:ext cx="876300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3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34950" indent="-234950" algn="l" rtl="0" fontAlgn="base">
        <a:lnSpc>
          <a:spcPct val="95000"/>
        </a:lnSpc>
        <a:spcBef>
          <a:spcPct val="7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233363" algn="l" rtl="0" fontAlgn="base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692150" indent="-168275" algn="l" rtl="0" fontAlgn="base">
        <a:lnSpc>
          <a:spcPct val="9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895350" indent="-180975" algn="l" rtl="0" fontAlgn="base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0200"/>
            <a:ext cx="821848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001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7176" name="Picture 8" descr="AECOM_Logo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6300788"/>
            <a:ext cx="876300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20963" y="6430963"/>
            <a:ext cx="177165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6CC0DB1E-433B-48ED-8976-A356BCC9ABDD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30963"/>
            <a:ext cx="17938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51388" y="6430963"/>
            <a:ext cx="17684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</a:t>
            </a:r>
            <a:fld id="{78AB03C0-91F3-4297-89F0-C7DB5DBF01B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234950" indent="-234950" algn="l" rtl="0" fontAlgn="base">
        <a:lnSpc>
          <a:spcPct val="95000"/>
        </a:lnSpc>
        <a:spcBef>
          <a:spcPct val="7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233363" algn="l" rtl="0" fontAlgn="base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692150" indent="-168275" algn="l" rtl="0" fontAlgn="base">
        <a:lnSpc>
          <a:spcPct val="9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895350" indent="-180975" algn="l" rtl="0" fontAlgn="base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0200"/>
            <a:ext cx="821848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001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6392" name="Picture 8" descr="AECOM_Logo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6300788"/>
            <a:ext cx="876300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20963" y="6430963"/>
            <a:ext cx="177165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F8E08D2C-A788-4FBF-97BB-6AFD8836DD58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30963"/>
            <a:ext cx="17938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51388" y="6430963"/>
            <a:ext cx="17684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</a:t>
            </a:r>
            <a:fld id="{02C8FAC2-81F9-4372-8D5B-C6DB7190524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234950" indent="-234950" algn="l" rtl="0" fontAlgn="base">
        <a:lnSpc>
          <a:spcPct val="95000"/>
        </a:lnSpc>
        <a:spcBef>
          <a:spcPct val="7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233363" algn="l" rtl="0" fontAlgn="base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692150" indent="-168275" algn="l" rtl="0" fontAlgn="base">
        <a:lnSpc>
          <a:spcPct val="9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895350" indent="-180975" algn="l" rtl="0" fontAlgn="base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0200"/>
            <a:ext cx="821848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001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20488" name="Picture 8" descr="AECOM_Logo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6300788"/>
            <a:ext cx="876300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20963" y="6430963"/>
            <a:ext cx="177165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71711ACC-D438-40FD-B22F-FA47E72C514D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30963"/>
            <a:ext cx="17938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51388" y="6430963"/>
            <a:ext cx="17684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</a:t>
            </a:r>
            <a:fld id="{5BB851B4-E4A4-4750-A741-54069AA6DF9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9pPr>
    </p:titleStyle>
    <p:bodyStyle>
      <a:lvl1pPr marL="234950" indent="-234950" algn="l" rtl="0" fontAlgn="base">
        <a:lnSpc>
          <a:spcPct val="95000"/>
        </a:lnSpc>
        <a:spcBef>
          <a:spcPct val="7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233363" algn="l" rtl="0" fontAlgn="base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692150" indent="-168275" algn="l" rtl="0" fontAlgn="base">
        <a:lnSpc>
          <a:spcPct val="9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895350" indent="-180975" algn="l" rtl="0" fontAlgn="base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0200"/>
            <a:ext cx="821848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001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24584" name="Picture 8" descr="AECOM_Logo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6300788"/>
            <a:ext cx="876300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20963" y="6430963"/>
            <a:ext cx="177165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B0C69F5C-D7D0-49C4-B834-12BE6D96BE43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51388" y="6430963"/>
            <a:ext cx="17684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</a:t>
            </a:r>
            <a:fld id="{BFCAF812-9BDD-4571-87B6-D9E945C2BF3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9pPr>
    </p:titleStyle>
    <p:bodyStyle>
      <a:lvl1pPr marL="234950" indent="-234950" algn="l" rtl="0" fontAlgn="base">
        <a:lnSpc>
          <a:spcPct val="95000"/>
        </a:lnSpc>
        <a:spcBef>
          <a:spcPct val="7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233363" algn="l" rtl="0" fontAlgn="base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692150" indent="-168275" algn="l" rtl="0" fontAlgn="base">
        <a:lnSpc>
          <a:spcPct val="9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895350" indent="-180975" algn="l" rtl="0" fontAlgn="base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0200"/>
            <a:ext cx="821848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001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71688" name="Picture 8" descr="AECOM_Logo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6300788"/>
            <a:ext cx="876300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20963" y="6430963"/>
            <a:ext cx="177165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5EB58B4B-5EEE-450D-90D2-717F635B7F67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30963"/>
            <a:ext cx="17938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Glades Road  Survey Data Analysis - DRAFT</a:t>
            </a:r>
            <a:endParaRPr lang="en-US" dirty="0"/>
          </a:p>
        </p:txBody>
      </p:sp>
      <p:sp>
        <p:nvSpPr>
          <p:cNvPr id="716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51388" y="6430963"/>
            <a:ext cx="17684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</a:t>
            </a:r>
            <a:fld id="{3506E80D-82F0-4CA7-A420-F7EC58CDA2A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9pPr>
    </p:titleStyle>
    <p:bodyStyle>
      <a:lvl1pPr marL="234950" indent="-234950" algn="l" rtl="0" fontAlgn="base">
        <a:lnSpc>
          <a:spcPct val="95000"/>
        </a:lnSpc>
        <a:spcBef>
          <a:spcPct val="7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233363" algn="l" rtl="0" fontAlgn="base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692150" indent="-168275" algn="l" rtl="0" fontAlgn="base">
        <a:lnSpc>
          <a:spcPct val="9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895350" indent="-180975" algn="l" rtl="0" fontAlgn="base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61963" y="1162050"/>
            <a:ext cx="8215312" cy="1470025"/>
          </a:xfrm>
        </p:spPr>
        <p:txBody>
          <a:bodyPr/>
          <a:lstStyle/>
          <a:p>
            <a:r>
              <a:rPr lang="en-US" dirty="0" smtClean="0"/>
              <a:t>Corridor-Focused Transit Survey Data Collection and Application in South Florida</a:t>
            </a:r>
            <a:endParaRPr lang="en-US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1963" y="3209740"/>
            <a:ext cx="7123112" cy="863600"/>
          </a:xfrm>
        </p:spPr>
        <p:txBody>
          <a:bodyPr/>
          <a:lstStyle/>
          <a:p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TRB National Transportation Planning Applications Conference, Atlantic City NJ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73075" y="6346825"/>
            <a:ext cx="116698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500" dirty="0" smtClean="0">
                <a:solidFill>
                  <a:schemeClr val="tx1"/>
                </a:solidFill>
              </a:rPr>
              <a:t>May 20, 2015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461963" y="4193434"/>
            <a:ext cx="7123112" cy="131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5000"/>
              </a:lnSpc>
              <a:spcBef>
                <a:spcPct val="7000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88950" indent="-23336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692150" indent="-168275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5350" indent="-180975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/>
          </a:p>
          <a:p>
            <a:pPr>
              <a:spcBef>
                <a:spcPts val="1200"/>
              </a:spcBef>
            </a:pPr>
            <a:r>
              <a:rPr lang="en-US" sz="2000" kern="0" dirty="0" smtClean="0"/>
              <a:t>Presented by </a:t>
            </a:r>
          </a:p>
          <a:p>
            <a:pPr>
              <a:spcBef>
                <a:spcPts val="1200"/>
              </a:spcBef>
            </a:pPr>
            <a:r>
              <a:rPr lang="en-US" sz="2000" kern="0" dirty="0" smtClean="0"/>
              <a:t>Ashutosh Kumar, AECOM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Comparison of Approaches:                  </a:t>
            </a:r>
            <a:br>
              <a:rPr lang="en-US" dirty="0"/>
            </a:br>
            <a:r>
              <a:rPr lang="en-US" sz="1800" dirty="0"/>
              <a:t>An Actual Example (Route 18)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C806B6-F8BA-4413-8B91-EEFDDC2ECC9F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873185"/>
              </p:ext>
            </p:extLst>
          </p:nvPr>
        </p:nvGraphicFramePr>
        <p:xfrm>
          <a:off x="228600" y="1131871"/>
          <a:ext cx="8763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/>
                <a:gridCol w="1847850"/>
                <a:gridCol w="2286000"/>
                <a:gridCol w="2438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Traditional</a:t>
                      </a:r>
                    </a:p>
                    <a:p>
                      <a:pPr algn="ctr"/>
                      <a:r>
                        <a:rPr lang="en-US" dirty="0" smtClean="0"/>
                        <a:t>(Regional transit survey)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 Pre-Planning                 &amp; Data Collection</a:t>
                      </a:r>
                    </a:p>
                    <a:p>
                      <a:pPr algn="ctr"/>
                      <a:r>
                        <a:rPr lang="en-US" dirty="0" smtClean="0"/>
                        <a:t>(Corridor-specific transit survey)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 anchor="ctr"/>
                </a:tc>
              </a:tr>
              <a:tr h="737919">
                <a:tc>
                  <a:txBody>
                    <a:bodyPr/>
                    <a:lstStyle/>
                    <a:p>
                      <a:r>
                        <a:rPr lang="en-US" dirty="0" smtClean="0"/>
                        <a:t>Riders making at least one transfer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riders transferring than previously thought;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 routes and magnitudes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 4 transfer routes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22, 72, 34, 36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72, 36, 7, 34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of work trips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Relatively similar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trip length (overall)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8.33 miles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7.18 miles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Previous estimates over-stated trip lengths (long-trip response bias)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trip length (on bus)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6.54 miles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4.93 miles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Sub-route travel movements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Insufficient information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Detail information;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created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trip table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Now have better data to  inform route planning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2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282188"/>
            <a:ext cx="7772400" cy="1362075"/>
          </a:xfrm>
        </p:spPr>
        <p:txBody>
          <a:bodyPr/>
          <a:lstStyle/>
          <a:p>
            <a:r>
              <a:rPr lang="en-US" dirty="0" smtClean="0"/>
              <a:t>Application of the Data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1. standard tables and Maps from the survey</a:t>
            </a:r>
            <a:br>
              <a:rPr lang="en-US" sz="2000" dirty="0" smtClean="0"/>
            </a:br>
            <a:r>
              <a:rPr lang="en-US" sz="2000" dirty="0" smtClean="0"/>
              <a:t>2. data-driven route planning application</a:t>
            </a:r>
            <a:br>
              <a:rPr lang="en-US" sz="2000" dirty="0" smtClean="0"/>
            </a:br>
            <a:r>
              <a:rPr lang="en-US" sz="2000" dirty="0" smtClean="0"/>
              <a:t>3. data-driven simplified model</a:t>
            </a:r>
            <a:br>
              <a:rPr lang="en-US" sz="2000" dirty="0" smtClean="0"/>
            </a:br>
            <a:r>
              <a:rPr lang="en-US" sz="2000" dirty="0" smtClean="0"/>
              <a:t>4. preliminary case for the project document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C806B6-F8BA-4413-8B91-EEFDDC2ECC9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Application – Transit Rider </a:t>
            </a:r>
            <a:r>
              <a:rPr lang="en-US" dirty="0"/>
              <a:t>Desire </a:t>
            </a:r>
            <a:r>
              <a:rPr lang="en-US" dirty="0" smtClean="0"/>
              <a:t>Line Map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C806B6-F8BA-4413-8B91-EEFDDC2ECC9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0160" y="747015"/>
            <a:ext cx="7032568" cy="543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4311" y="4452733"/>
            <a:ext cx="37248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“Standard” set of analyses to understand the market…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9575" y="6089904"/>
            <a:ext cx="30371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Source: </a:t>
            </a:r>
            <a:r>
              <a:rPr lang="en-US" sz="1000" dirty="0" err="1" smtClean="0"/>
              <a:t>Connetics</a:t>
            </a:r>
            <a:r>
              <a:rPr lang="en-US" sz="1000" dirty="0" smtClean="0"/>
              <a:t> Transportation Group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956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Application – Route Planning Application Interface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C806B6-F8BA-4413-8B91-EEFDDC2ECC9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501" t="26345" r="65442" b="17372"/>
          <a:stretch/>
        </p:blipFill>
        <p:spPr>
          <a:xfrm>
            <a:off x="1297880" y="1186912"/>
            <a:ext cx="5221983" cy="5500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9863" y="1965278"/>
            <a:ext cx="2514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 Application for understanding route travel patterns.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Planning Application – Trips </a:t>
            </a:r>
            <a:r>
              <a:rPr lang="en-US" dirty="0"/>
              <a:t>by </a:t>
            </a:r>
            <a:r>
              <a:rPr lang="en-US" dirty="0" smtClean="0"/>
              <a:t>Purpose </a:t>
            </a:r>
            <a:br>
              <a:rPr lang="en-US" dirty="0" smtClean="0"/>
            </a:br>
            <a:r>
              <a:rPr lang="en-US" sz="1800" dirty="0" smtClean="0"/>
              <a:t>Example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C806B6-F8BA-4413-8B91-EEFDDC2ECC9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70" y="1206923"/>
            <a:ext cx="8522947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454788" cy="671513"/>
          </a:xfrm>
        </p:spPr>
        <p:txBody>
          <a:bodyPr/>
          <a:lstStyle/>
          <a:p>
            <a:r>
              <a:rPr lang="en-US" dirty="0"/>
              <a:t>Route Planning Application – </a:t>
            </a:r>
            <a:r>
              <a:rPr lang="en-US" dirty="0" smtClean="0"/>
              <a:t>Segment to Segment Flows</a:t>
            </a:r>
            <a:br>
              <a:rPr lang="en-US" dirty="0" smtClean="0"/>
            </a:br>
            <a:r>
              <a:rPr lang="en-US" sz="1800" dirty="0" smtClean="0"/>
              <a:t>Example</a:t>
            </a:r>
            <a:endParaRPr lang="en-US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Dynamically displays segment-to-segment flow information using D3 (Data Drive Documents) technology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C806B6-F8BA-4413-8B91-EEFDDC2ECC9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20672" r="49085" b="9999"/>
          <a:stretch/>
        </p:blipFill>
        <p:spPr bwMode="auto">
          <a:xfrm>
            <a:off x="719831" y="2560693"/>
            <a:ext cx="3846613" cy="356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22963" r="42406" b="9259"/>
          <a:stretch/>
        </p:blipFill>
        <p:spPr bwMode="auto">
          <a:xfrm>
            <a:off x="4566444" y="2560693"/>
            <a:ext cx="4224365" cy="34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0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Application – Data-Driven Ridership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573" y="1329265"/>
            <a:ext cx="8229600" cy="4989654"/>
          </a:xfrm>
        </p:spPr>
        <p:txBody>
          <a:bodyPr/>
          <a:lstStyle/>
          <a:p>
            <a:r>
              <a:rPr lang="en-US" dirty="0" smtClean="0"/>
              <a:t>Ingredients</a:t>
            </a:r>
            <a:endParaRPr lang="en-US" dirty="0"/>
          </a:p>
          <a:p>
            <a:pPr lvl="1">
              <a:buFont typeface="+mj-lt"/>
              <a:buChar char="–"/>
            </a:pPr>
            <a:r>
              <a:rPr lang="en-US" dirty="0"/>
              <a:t>Route-specific </a:t>
            </a:r>
            <a:r>
              <a:rPr lang="en-US" dirty="0" smtClean="0"/>
              <a:t>survey data</a:t>
            </a:r>
            <a:r>
              <a:rPr lang="en-US" dirty="0"/>
              <a:t>, </a:t>
            </a:r>
            <a:r>
              <a:rPr lang="en-US" dirty="0" smtClean="0"/>
              <a:t>supplemented with system-wide survey</a:t>
            </a:r>
            <a:endParaRPr lang="en-US" dirty="0"/>
          </a:p>
          <a:p>
            <a:pPr lvl="1">
              <a:buFont typeface="+mj-lt"/>
              <a:buChar char="–"/>
            </a:pPr>
            <a:r>
              <a:rPr lang="en-US" dirty="0"/>
              <a:t>Auto skims, person trip tables, and </a:t>
            </a:r>
            <a:r>
              <a:rPr lang="en-US" dirty="0" smtClean="0"/>
              <a:t>transit </a:t>
            </a:r>
            <a:r>
              <a:rPr lang="en-US" dirty="0"/>
              <a:t>networks from regional travel model</a:t>
            </a:r>
          </a:p>
          <a:p>
            <a:pPr lvl="1"/>
            <a:r>
              <a:rPr lang="en-US" dirty="0"/>
              <a:t>Incremental logit mode choice model (pivot-point)</a:t>
            </a:r>
          </a:p>
          <a:p>
            <a:pPr lvl="2"/>
            <a:r>
              <a:rPr lang="en-US" dirty="0" smtClean="0"/>
              <a:t>TCRP Report 118: BRT Practitioner’s </a:t>
            </a:r>
            <a:r>
              <a:rPr lang="en-US" dirty="0" smtClean="0"/>
              <a:t>Guide</a:t>
            </a:r>
          </a:p>
          <a:p>
            <a:pPr lvl="1"/>
            <a:r>
              <a:rPr lang="en-US" dirty="0" smtClean="0"/>
              <a:t>Cube Voyager platform</a:t>
            </a:r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/>
              <a:t>time/cost: </a:t>
            </a:r>
            <a:r>
              <a:rPr lang="en-US" dirty="0" smtClean="0"/>
              <a:t>2 months </a:t>
            </a:r>
            <a:r>
              <a:rPr lang="en-US" dirty="0"/>
              <a:t>and ~$30,000 (for </a:t>
            </a:r>
            <a:r>
              <a:rPr lang="en-US" dirty="0" smtClean="0"/>
              <a:t>high ridership routes)</a:t>
            </a:r>
            <a:endParaRPr lang="en-US" dirty="0"/>
          </a:p>
          <a:p>
            <a:r>
              <a:rPr lang="en-US" dirty="0"/>
              <a:t>15% of regional model running time (6x faster)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C806B6-F8BA-4413-8B91-EEFDDC2ECC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Case for the </a:t>
            </a:r>
            <a:r>
              <a:rPr lang="en-US" dirty="0" smtClean="0"/>
              <a:t>Project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426870"/>
            <a:ext cx="8229600" cy="4525963"/>
          </a:xfrm>
        </p:spPr>
        <p:txBody>
          <a:bodyPr/>
          <a:lstStyle/>
          <a:p>
            <a:r>
              <a:rPr lang="en-US" dirty="0" smtClean="0"/>
              <a:t>Initial </a:t>
            </a:r>
            <a:r>
              <a:rPr lang="en-US" dirty="0"/>
              <a:t>draft completed by </a:t>
            </a:r>
            <a:r>
              <a:rPr lang="en-US" dirty="0" smtClean="0"/>
              <a:t>pre-planning team </a:t>
            </a:r>
            <a:r>
              <a:rPr lang="en-US" dirty="0" smtClean="0"/>
              <a:t>using the readily-available and the collected data (3-4 </a:t>
            </a:r>
            <a:r>
              <a:rPr lang="en-US" dirty="0"/>
              <a:t>pages)</a:t>
            </a:r>
          </a:p>
          <a:p>
            <a:pPr lvl="1"/>
            <a:r>
              <a:rPr lang="en-US" dirty="0"/>
              <a:t>Project identification and setting</a:t>
            </a:r>
          </a:p>
          <a:p>
            <a:pPr lvl="1"/>
            <a:r>
              <a:rPr lang="en-US" dirty="0"/>
              <a:t>Current (base year) conditions</a:t>
            </a:r>
          </a:p>
          <a:p>
            <a:pPr lvl="1"/>
            <a:r>
              <a:rPr lang="en-US" dirty="0"/>
              <a:t>Near-term and horizon-year changes</a:t>
            </a:r>
          </a:p>
          <a:p>
            <a:pPr lvl="1"/>
            <a:r>
              <a:rPr lang="en-US" dirty="0">
                <a:sym typeface="Wingdings" pitchFamily="2" charset="2"/>
              </a:rPr>
              <a:t>Enumeration of corridor transportation problems</a:t>
            </a:r>
            <a:endParaRPr lang="en-US" dirty="0"/>
          </a:p>
          <a:p>
            <a:r>
              <a:rPr lang="en-US" dirty="0"/>
              <a:t>Remaining sections to be completed by project team during corridor study </a:t>
            </a:r>
            <a:r>
              <a:rPr lang="en-US" dirty="0" smtClean="0"/>
              <a:t>(3-4 </a:t>
            </a:r>
            <a:r>
              <a:rPr lang="en-US" dirty="0"/>
              <a:t>pages)</a:t>
            </a:r>
          </a:p>
          <a:p>
            <a:pPr lvl="1"/>
            <a:r>
              <a:rPr lang="en-US" dirty="0"/>
              <a:t>Purpose of the Project</a:t>
            </a:r>
          </a:p>
          <a:p>
            <a:pPr lvl="1"/>
            <a:r>
              <a:rPr lang="en-US" dirty="0"/>
              <a:t>Merits of the Low-Cost </a:t>
            </a:r>
            <a:r>
              <a:rPr lang="en-US" dirty="0" smtClean="0"/>
              <a:t>and </a:t>
            </a:r>
            <a:r>
              <a:rPr lang="en-US" dirty="0"/>
              <a:t>Locally-Preferred </a:t>
            </a:r>
            <a:r>
              <a:rPr lang="en-US" dirty="0" smtClean="0"/>
              <a:t>Alternatives</a:t>
            </a:r>
            <a:endParaRPr lang="en-US" dirty="0"/>
          </a:p>
          <a:p>
            <a:pPr lvl="1"/>
            <a:r>
              <a:rPr lang="en-US" dirty="0"/>
              <a:t>Uncertainties: Ridership </a:t>
            </a:r>
          </a:p>
          <a:p>
            <a:pPr lvl="1"/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C806B6-F8BA-4413-8B91-EEFDDC2ECC9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Reactions /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favorable reactions from the local transit agency and FDOT staff </a:t>
            </a:r>
          </a:p>
          <a:p>
            <a:r>
              <a:rPr lang="en-US" dirty="0" smtClean="0"/>
              <a:t>Pre-planning &amp; data collection efforts provide many benefits to transit planners </a:t>
            </a:r>
          </a:p>
          <a:p>
            <a:pPr lvl="1"/>
            <a:r>
              <a:rPr lang="en-US" dirty="0"/>
              <a:t>Improved understanding of corridor</a:t>
            </a:r>
          </a:p>
          <a:p>
            <a:pPr lvl="1"/>
            <a:r>
              <a:rPr lang="en-US" dirty="0"/>
              <a:t>Focused use of resources</a:t>
            </a:r>
          </a:p>
          <a:p>
            <a:pPr lvl="1"/>
            <a:r>
              <a:rPr lang="en-US" dirty="0"/>
              <a:t>Reduced schedule delay in corridor </a:t>
            </a:r>
            <a:r>
              <a:rPr lang="en-US" dirty="0" smtClean="0"/>
              <a:t>studies</a:t>
            </a:r>
          </a:p>
          <a:p>
            <a:pPr lvl="1"/>
            <a:r>
              <a:rPr lang="en-US" dirty="0" smtClean="0"/>
              <a:t>Adopted to better assess unique corridor travel market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C806B6-F8BA-4413-8B91-EEFDDC2ECC9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Seeburger and Shi-Chiang Li, FDOT </a:t>
            </a:r>
          </a:p>
          <a:p>
            <a:r>
              <a:rPr lang="en-US" dirty="0" smtClean="0"/>
              <a:t>David Schmitt and Hongbo Chi, AECOM</a:t>
            </a:r>
          </a:p>
          <a:p>
            <a:r>
              <a:rPr lang="en-US" dirty="0" smtClean="0"/>
              <a:t>FTA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C806B6-F8BA-4413-8B91-EEFDDC2ECC9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Multi-modal corridor studies typically suffer from lack of corridor-level transit data that is </a:t>
            </a:r>
          </a:p>
          <a:p>
            <a:pPr lvl="1"/>
            <a:r>
              <a:rPr lang="en-US" dirty="0" smtClean="0"/>
              <a:t>Up-to-date,</a:t>
            </a:r>
          </a:p>
          <a:p>
            <a:pPr lvl="1"/>
            <a:r>
              <a:rPr lang="en-US" dirty="0" smtClean="0"/>
              <a:t>Sufficiently detailed, or </a:t>
            </a:r>
          </a:p>
          <a:p>
            <a:pPr lvl="1"/>
            <a:r>
              <a:rPr lang="en-US" dirty="0" smtClean="0"/>
              <a:t>Of sufficient quality for corridor analysis</a:t>
            </a:r>
          </a:p>
          <a:p>
            <a:r>
              <a:rPr lang="en-US" dirty="0" smtClean="0"/>
              <a:t>Pre-planning for these types of studies is generally limited to the </a:t>
            </a:r>
            <a:r>
              <a:rPr lang="en-US" dirty="0"/>
              <a:t>collection of readily-available, system-/region-wide travel data/model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C806B6-F8BA-4413-8B91-EEFDDC2ECC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Multi-modal corridor studies that use their resources inefficiently and suffer from high schedule-delay risk</a:t>
            </a:r>
          </a:p>
          <a:p>
            <a:pPr lvl="1"/>
            <a:r>
              <a:rPr lang="en-US" dirty="0"/>
              <a:t>Data collection: limited windows of opportunity (Jan-Apr/Sep-Nov), data processing time</a:t>
            </a:r>
          </a:p>
          <a:p>
            <a:pPr lvl="1"/>
            <a:r>
              <a:rPr lang="en-US" dirty="0"/>
              <a:t>Technical tools: regional models and </a:t>
            </a:r>
            <a:r>
              <a:rPr lang="en-US" dirty="0" smtClean="0"/>
              <a:t>other route planning tools (such as TBEST in Florida) are </a:t>
            </a:r>
            <a:r>
              <a:rPr lang="en-US" dirty="0"/>
              <a:t>not sufficiently prepared for corridor analysis or may not be most appropriate for some corridors</a:t>
            </a:r>
          </a:p>
          <a:p>
            <a:pPr lvl="1"/>
            <a:r>
              <a:rPr lang="en-US" dirty="0"/>
              <a:t>Tight schedule because downstream funds are programmed in next FY (1-2 month delay </a:t>
            </a:r>
            <a:r>
              <a:rPr lang="en-US" dirty="0">
                <a:sym typeface="Wingdings" pitchFamily="2" charset="2"/>
              </a:rPr>
              <a:t> 1 fiscal year delay)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C806B6-F8BA-4413-8B91-EEFDDC2ECC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Identify issues in advance to inform project scope development</a:t>
            </a:r>
          </a:p>
          <a:p>
            <a:pPr lvl="0"/>
            <a:r>
              <a:rPr lang="en-US" dirty="0" smtClean="0"/>
              <a:t>Move </a:t>
            </a:r>
            <a:r>
              <a:rPr lang="en-US" dirty="0"/>
              <a:t>data collection and model development outside of the project</a:t>
            </a:r>
          </a:p>
          <a:p>
            <a:pPr lvl="1"/>
            <a:r>
              <a:rPr lang="en-US" dirty="0"/>
              <a:t>Better control of costs/delivery of the data and models</a:t>
            </a:r>
          </a:p>
          <a:p>
            <a:pPr lvl="1"/>
            <a:r>
              <a:rPr lang="en-US" dirty="0"/>
              <a:t>Reduce study distractions from the data/model work</a:t>
            </a:r>
          </a:p>
          <a:p>
            <a:pPr lvl="1"/>
            <a:r>
              <a:rPr lang="en-US" dirty="0"/>
              <a:t>Keep focus on the study analysis and consensus efforts</a:t>
            </a:r>
          </a:p>
          <a:p>
            <a:pPr lvl="0"/>
            <a:r>
              <a:rPr lang="en-US" dirty="0"/>
              <a:t>Faster delivery of projects to NEPA/design phases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C806B6-F8BA-4413-8B91-EEFDDC2ECC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FDOT District 4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District 4 covers Ft. Lauderdale and West Palm Beach metro areas in South Florida; includes 5 counties (Broward, Palm Beach, Martin, St. Lucie and Indian River)</a:t>
            </a:r>
          </a:p>
          <a:p>
            <a:pPr lvl="0"/>
            <a:r>
              <a:rPr lang="en-US" dirty="0" smtClean="0"/>
              <a:t>Program initiated in FY 2012 </a:t>
            </a:r>
          </a:p>
          <a:p>
            <a:pPr lvl="0"/>
            <a:r>
              <a:rPr lang="en-US" dirty="0" smtClean="0"/>
              <a:t>Six corridors covered so far in Broward County covering 45% of the system-wide boardings</a:t>
            </a:r>
          </a:p>
          <a:p>
            <a:pPr lvl="0"/>
            <a:r>
              <a:rPr lang="en-US" dirty="0" smtClean="0"/>
              <a:t>The program is in second iteration right now</a:t>
            </a:r>
          </a:p>
          <a:p>
            <a:pPr lvl="1"/>
            <a:r>
              <a:rPr lang="en-US" dirty="0" smtClean="0"/>
              <a:t>Survey methodology, processing and application updated with lessons learned and industry research after each survey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C806B6-F8BA-4413-8B91-EEFDDC2ECC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and analyze readily </a:t>
            </a:r>
            <a:r>
              <a:rPr lang="en-US" dirty="0"/>
              <a:t>available </a:t>
            </a:r>
            <a:r>
              <a:rPr lang="en-US" dirty="0" smtClean="0"/>
              <a:t>corridor data</a:t>
            </a:r>
            <a:endParaRPr lang="en-US" dirty="0"/>
          </a:p>
          <a:p>
            <a:r>
              <a:rPr lang="en-US" dirty="0"/>
              <a:t>Conduct </a:t>
            </a:r>
            <a:r>
              <a:rPr lang="en-US" dirty="0" smtClean="0"/>
              <a:t>state-of-the-art corridor-focused </a:t>
            </a:r>
            <a:r>
              <a:rPr lang="en-US" dirty="0"/>
              <a:t>field travel surveys</a:t>
            </a:r>
          </a:p>
          <a:p>
            <a:r>
              <a:rPr lang="en-US" dirty="0" smtClean="0"/>
              <a:t>Utilize the data to</a:t>
            </a:r>
          </a:p>
          <a:p>
            <a:pPr lvl="1"/>
            <a:r>
              <a:rPr lang="en-US" dirty="0" smtClean="0"/>
              <a:t>Develop </a:t>
            </a:r>
            <a:r>
              <a:rPr lang="en-US" dirty="0"/>
              <a:t>preliminary case for the project based on the readily available and collected data</a:t>
            </a:r>
          </a:p>
          <a:p>
            <a:pPr lvl="1"/>
            <a:r>
              <a:rPr lang="en-US" dirty="0"/>
              <a:t>Develop efficient corridor data-driven simplified ridership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Develop other data driven route planning applications to support transit agencies plans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C806B6-F8BA-4413-8B91-EEFDDC2ECC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Readily Available </a:t>
            </a:r>
            <a:r>
              <a:rPr lang="en-US" dirty="0" smtClean="0"/>
              <a:t>Data </a:t>
            </a:r>
            <a:r>
              <a:rPr lang="en-US" dirty="0"/>
              <a:t>Collection and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Demographic data: </a:t>
            </a:r>
            <a:r>
              <a:rPr lang="en-US" dirty="0" smtClean="0"/>
              <a:t>latest </a:t>
            </a:r>
            <a:r>
              <a:rPr lang="en-US" dirty="0"/>
              <a:t>SERPM </a:t>
            </a:r>
            <a:r>
              <a:rPr lang="en-US" dirty="0" smtClean="0"/>
              <a:t>model, Census/ACS</a:t>
            </a:r>
            <a:endParaRPr lang="en-US" dirty="0"/>
          </a:p>
          <a:p>
            <a:r>
              <a:rPr lang="en-US" dirty="0"/>
              <a:t>D2D trip flow data: </a:t>
            </a:r>
            <a:r>
              <a:rPr lang="en-US" dirty="0" smtClean="0"/>
              <a:t>ACS, </a:t>
            </a:r>
            <a:r>
              <a:rPr lang="en-US" dirty="0"/>
              <a:t>CTPP </a:t>
            </a:r>
            <a:r>
              <a:rPr lang="en-US" dirty="0" smtClean="0"/>
              <a:t>2000, SERPM</a:t>
            </a:r>
            <a:endParaRPr lang="en-US" dirty="0"/>
          </a:p>
          <a:p>
            <a:r>
              <a:rPr lang="en-US" dirty="0"/>
              <a:t>Roadway and Traffic Characteristics: </a:t>
            </a:r>
            <a:r>
              <a:rPr lang="en-US" dirty="0" smtClean="0"/>
              <a:t>Florida </a:t>
            </a:r>
            <a:r>
              <a:rPr lang="en-US" dirty="0"/>
              <a:t>Traffic </a:t>
            </a:r>
            <a:r>
              <a:rPr lang="en-US" dirty="0" smtClean="0"/>
              <a:t>Information </a:t>
            </a:r>
            <a:r>
              <a:rPr lang="en-US" dirty="0"/>
              <a:t>data, HERE/INRIX data </a:t>
            </a:r>
          </a:p>
          <a:p>
            <a:r>
              <a:rPr lang="en-US" dirty="0"/>
              <a:t>Transit data: Public time </a:t>
            </a:r>
            <a:r>
              <a:rPr lang="en-US" dirty="0" smtClean="0"/>
              <a:t>table, system-wide on-board, existing APC and </a:t>
            </a:r>
            <a:r>
              <a:rPr lang="en-US" dirty="0" err="1" smtClean="0"/>
              <a:t>farebox</a:t>
            </a:r>
            <a:r>
              <a:rPr lang="en-US" dirty="0" smtClean="0"/>
              <a:t> data</a:t>
            </a:r>
            <a:endParaRPr lang="en-US" dirty="0"/>
          </a:p>
          <a:p>
            <a:r>
              <a:rPr lang="en-US" dirty="0" smtClean="0"/>
              <a:t>Etc..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C806B6-F8BA-4413-8B91-EEFDDC2ECC9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Corridor-Specific Transit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surveys </a:t>
            </a:r>
            <a:r>
              <a:rPr lang="en-US" dirty="0" smtClean="0"/>
              <a:t>conducted</a:t>
            </a:r>
            <a:endParaRPr lang="en-US" dirty="0"/>
          </a:p>
          <a:p>
            <a:pPr lvl="1"/>
            <a:r>
              <a:rPr lang="en-US" dirty="0"/>
              <a:t>Boarding-to-alighting (B2A) survey</a:t>
            </a:r>
          </a:p>
          <a:p>
            <a:pPr lvl="2"/>
            <a:r>
              <a:rPr lang="en-US" dirty="0" smtClean="0"/>
              <a:t>Card distributed to rider, and returned to surveyor when rider alights</a:t>
            </a:r>
          </a:p>
          <a:p>
            <a:pPr lvl="2"/>
            <a:r>
              <a:rPr lang="en-US" dirty="0" smtClean="0"/>
              <a:t>Captures </a:t>
            </a:r>
            <a:r>
              <a:rPr lang="en-US" dirty="0"/>
              <a:t>boarding </a:t>
            </a:r>
            <a:r>
              <a:rPr lang="en-US" u="sng" dirty="0"/>
              <a:t>and </a:t>
            </a:r>
            <a:r>
              <a:rPr lang="en-US" dirty="0"/>
              <a:t>alighting stops for each rider</a:t>
            </a:r>
          </a:p>
          <a:p>
            <a:pPr lvl="2"/>
            <a:r>
              <a:rPr lang="en-US" dirty="0" smtClean="0"/>
              <a:t>40-55</a:t>
            </a:r>
            <a:r>
              <a:rPr lang="en-US" dirty="0"/>
              <a:t>% sample rate (4-5x standard transit O/D survey)</a:t>
            </a:r>
          </a:p>
          <a:p>
            <a:pPr lvl="1"/>
            <a:r>
              <a:rPr lang="en-US" dirty="0"/>
              <a:t>Simplified main survey, asking questions oriented to route:</a:t>
            </a:r>
          </a:p>
          <a:p>
            <a:pPr lvl="2"/>
            <a:r>
              <a:rPr lang="en-US" dirty="0"/>
              <a:t>Origin and </a:t>
            </a:r>
            <a:r>
              <a:rPr lang="en-US" dirty="0" smtClean="0"/>
              <a:t>destination, Up- </a:t>
            </a:r>
            <a:r>
              <a:rPr lang="en-US" dirty="0"/>
              <a:t>and down-stream </a:t>
            </a:r>
            <a:r>
              <a:rPr lang="en-US" dirty="0" smtClean="0"/>
              <a:t>transfers, Trip purpose, Others </a:t>
            </a:r>
            <a:r>
              <a:rPr lang="en-US" dirty="0"/>
              <a:t>as necessary</a:t>
            </a:r>
          </a:p>
          <a:p>
            <a:pPr lvl="2"/>
            <a:r>
              <a:rPr lang="en-US" dirty="0"/>
              <a:t>~20% sample rates (2x standard transit O/D survey</a:t>
            </a:r>
            <a:r>
              <a:rPr lang="en-US" dirty="0" smtClean="0"/>
              <a:t>) – rates determined by period, segment-to-segment flows</a:t>
            </a:r>
            <a:endParaRPr lang="en-US" dirty="0"/>
          </a:p>
          <a:p>
            <a:r>
              <a:rPr lang="en-US" dirty="0" smtClean="0"/>
              <a:t>Platform/intersection surveys as necessary </a:t>
            </a:r>
          </a:p>
          <a:p>
            <a:pPr lvl="1"/>
            <a:r>
              <a:rPr lang="en-US" dirty="0" smtClean="0"/>
              <a:t>Retirement community residents </a:t>
            </a:r>
            <a:r>
              <a:rPr lang="en-US" dirty="0" smtClean="0"/>
              <a:t>versus workers </a:t>
            </a:r>
            <a:endParaRPr lang="en-US" dirty="0" smtClean="0"/>
          </a:p>
          <a:p>
            <a:pPr lvl="1"/>
            <a:r>
              <a:rPr lang="en-US" dirty="0" smtClean="0"/>
              <a:t>Transfer patterns at intersections </a:t>
            </a:r>
          </a:p>
          <a:p>
            <a:pPr lvl="1"/>
            <a:r>
              <a:rPr lang="en-US" dirty="0" smtClean="0"/>
              <a:t>Mall terminal </a:t>
            </a:r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C806B6-F8BA-4413-8B91-EEFDDC2ECC9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Travel Surveys – “What’s Uncommon Here”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On-board survey with portable smart </a:t>
            </a:r>
            <a:r>
              <a:rPr lang="en-US" dirty="0" smtClean="0"/>
              <a:t>devices (first transit application in South Florida area):</a:t>
            </a:r>
            <a:endParaRPr lang="en-US" dirty="0"/>
          </a:p>
          <a:p>
            <a:pPr lvl="1"/>
            <a:r>
              <a:rPr lang="en-US" dirty="0"/>
              <a:t>Real-time update and accumulation of survey data</a:t>
            </a:r>
          </a:p>
          <a:p>
            <a:pPr lvl="1"/>
            <a:r>
              <a:rPr lang="en-US" dirty="0"/>
              <a:t>Real-time </a:t>
            </a:r>
            <a:r>
              <a:rPr lang="en-US" dirty="0" smtClean="0"/>
              <a:t>geo-coding </a:t>
            </a:r>
            <a:r>
              <a:rPr lang="en-US" dirty="0"/>
              <a:t>of the rider</a:t>
            </a:r>
            <a:r>
              <a:rPr lang="en-US" dirty="0"/>
              <a:t>s’ </a:t>
            </a:r>
            <a:r>
              <a:rPr lang="en-US" dirty="0"/>
              <a:t>origin/destination addresses plus boarding/alighting stops</a:t>
            </a:r>
            <a:endParaRPr lang="en-US" dirty="0"/>
          </a:p>
          <a:p>
            <a:pPr lvl="1"/>
            <a:r>
              <a:rPr lang="en-US" dirty="0"/>
              <a:t>Real-time in-field quality control measures with built-in algorithm</a:t>
            </a:r>
          </a:p>
          <a:p>
            <a:pPr lvl="1"/>
            <a:r>
              <a:rPr lang="en-US" dirty="0"/>
              <a:t>State-of-the art sampling plan based on </a:t>
            </a:r>
            <a:r>
              <a:rPr lang="en-US" dirty="0" smtClean="0"/>
              <a:t>segment-to-segment </a:t>
            </a:r>
            <a:r>
              <a:rPr lang="en-US" dirty="0"/>
              <a:t>flows rather than at </a:t>
            </a:r>
            <a:r>
              <a:rPr lang="en-US" dirty="0" smtClean="0"/>
              <a:t>route level</a:t>
            </a:r>
          </a:p>
          <a:p>
            <a:r>
              <a:rPr lang="en-US" dirty="0" smtClean="0"/>
              <a:t>Local survey crew staff – most of them sufficiently trained and </a:t>
            </a:r>
            <a:r>
              <a:rPr lang="en-US" dirty="0"/>
              <a:t>experienced over multiple surveys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C806B6-F8BA-4413-8B91-EEFDDC2ECC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 Title Slide">
  <a:themeElements>
    <a:clrScheme name="White Title Slide 1">
      <a:dk1>
        <a:srgbClr val="000000"/>
      </a:dk1>
      <a:lt1>
        <a:srgbClr val="FFFFFF"/>
      </a:lt1>
      <a:dk2>
        <a:srgbClr val="000000"/>
      </a:dk2>
      <a:lt2>
        <a:srgbClr val="988F86"/>
      </a:lt2>
      <a:accent1>
        <a:srgbClr val="63C1DF"/>
      </a:accent1>
      <a:accent2>
        <a:srgbClr val="7DDC1E"/>
      </a:accent2>
      <a:accent3>
        <a:srgbClr val="FFFFFF"/>
      </a:accent3>
      <a:accent4>
        <a:srgbClr val="000000"/>
      </a:accent4>
      <a:accent5>
        <a:srgbClr val="B7DDEC"/>
      </a:accent5>
      <a:accent6>
        <a:srgbClr val="71C71A"/>
      </a:accent6>
      <a:hlink>
        <a:srgbClr val="FC9F1A"/>
      </a:hlink>
      <a:folHlink>
        <a:srgbClr val="9C0880"/>
      </a:folHlink>
    </a:clrScheme>
    <a:fontScheme name="White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Title Slide 1">
        <a:dk1>
          <a:srgbClr val="000000"/>
        </a:dk1>
        <a:lt1>
          <a:srgbClr val="FFFFFF"/>
        </a:lt1>
        <a:dk2>
          <a:srgbClr val="000000"/>
        </a:dk2>
        <a:lt2>
          <a:srgbClr val="988F86"/>
        </a:lt2>
        <a:accent1>
          <a:srgbClr val="63C1DF"/>
        </a:accent1>
        <a:accent2>
          <a:srgbClr val="7DDC1E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1C71A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Slide 2">
        <a:dk1>
          <a:srgbClr val="988F86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7DDC1E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1C71A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ck Title_Blue-Green Bkgd">
  <a:themeElements>
    <a:clrScheme name="Black Title_Blue-Green Bkgd 2">
      <a:dk1>
        <a:srgbClr val="000000"/>
      </a:dk1>
      <a:lt1>
        <a:srgbClr val="FFFFFF"/>
      </a:lt1>
      <a:dk2>
        <a:srgbClr val="000000"/>
      </a:dk2>
      <a:lt2>
        <a:srgbClr val="988F86"/>
      </a:lt2>
      <a:accent1>
        <a:srgbClr val="63C1DF"/>
      </a:accent1>
      <a:accent2>
        <a:srgbClr val="7DDC1E"/>
      </a:accent2>
      <a:accent3>
        <a:srgbClr val="FFFFFF"/>
      </a:accent3>
      <a:accent4>
        <a:srgbClr val="000000"/>
      </a:accent4>
      <a:accent5>
        <a:srgbClr val="B7DDEC"/>
      </a:accent5>
      <a:accent6>
        <a:srgbClr val="71C71A"/>
      </a:accent6>
      <a:hlink>
        <a:srgbClr val="FC9F1A"/>
      </a:hlink>
      <a:folHlink>
        <a:srgbClr val="9C0880"/>
      </a:folHlink>
    </a:clrScheme>
    <a:fontScheme name="Black Title_Blue-Green Bkg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Title_Blue-Green Bkgd 1">
        <a:dk1>
          <a:srgbClr val="988F86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Title_Blue-Green Bkgd 2">
        <a:dk1>
          <a:srgbClr val="000000"/>
        </a:dk1>
        <a:lt1>
          <a:srgbClr val="FFFFFF"/>
        </a:lt1>
        <a:dk2>
          <a:srgbClr val="000000"/>
        </a:dk2>
        <a:lt2>
          <a:srgbClr val="988F86"/>
        </a:lt2>
        <a:accent1>
          <a:srgbClr val="63C1DF"/>
        </a:accent1>
        <a:accent2>
          <a:srgbClr val="7DDC1E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1C71A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 Title_Blue-Green bkgd">
  <a:themeElements>
    <a:clrScheme name="Blue Title_Blue-Green bkgd 5">
      <a:dk1>
        <a:srgbClr val="000000"/>
      </a:dk1>
      <a:lt1>
        <a:srgbClr val="FFFFFF"/>
      </a:lt1>
      <a:dk2>
        <a:srgbClr val="000000"/>
      </a:dk2>
      <a:lt2>
        <a:srgbClr val="988F86"/>
      </a:lt2>
      <a:accent1>
        <a:srgbClr val="63C1DF"/>
      </a:accent1>
      <a:accent2>
        <a:srgbClr val="7DDC1E"/>
      </a:accent2>
      <a:accent3>
        <a:srgbClr val="FFFFFF"/>
      </a:accent3>
      <a:accent4>
        <a:srgbClr val="000000"/>
      </a:accent4>
      <a:accent5>
        <a:srgbClr val="B7DDEC"/>
      </a:accent5>
      <a:accent6>
        <a:srgbClr val="71C71A"/>
      </a:accent6>
      <a:hlink>
        <a:srgbClr val="FC9F1A"/>
      </a:hlink>
      <a:folHlink>
        <a:srgbClr val="9C0880"/>
      </a:folHlink>
    </a:clrScheme>
    <a:fontScheme name="Blue Title_Blue-Green bkg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Title_Blue-Green bkg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C1DF"/>
        </a:accent1>
        <a:accent2>
          <a:srgbClr val="85E61F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Title_Blue-Green bkgd 2">
        <a:dk1>
          <a:srgbClr val="DDDDDD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Title_Blue-Green bkgd 3">
        <a:dk1>
          <a:srgbClr val="000000"/>
        </a:dk1>
        <a:lt1>
          <a:srgbClr val="FFFFFF"/>
        </a:lt1>
        <a:dk2>
          <a:srgbClr val="000000"/>
        </a:dk2>
        <a:lt2>
          <a:srgbClr val="988F86"/>
        </a:lt2>
        <a:accent1>
          <a:srgbClr val="63C1DF"/>
        </a:accent1>
        <a:accent2>
          <a:srgbClr val="85E61F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Title_Blue-Green bkgd 4">
        <a:dk1>
          <a:srgbClr val="988F86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Title_Blue-Green bkgd 5">
        <a:dk1>
          <a:srgbClr val="000000"/>
        </a:dk1>
        <a:lt1>
          <a:srgbClr val="FFFFFF"/>
        </a:lt1>
        <a:dk2>
          <a:srgbClr val="000000"/>
        </a:dk2>
        <a:lt2>
          <a:srgbClr val="988F86"/>
        </a:lt2>
        <a:accent1>
          <a:srgbClr val="63C1DF"/>
        </a:accent1>
        <a:accent2>
          <a:srgbClr val="7DDC1E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1C71A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Title_Blue-Green bkgd 6">
        <a:dk1>
          <a:srgbClr val="988F86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7DDC1E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1C71A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 Title_Green-Orange bkgd">
  <a:themeElements>
    <a:clrScheme name="Green Title_Green-Orange bkgd 1">
      <a:dk1>
        <a:srgbClr val="000000"/>
      </a:dk1>
      <a:lt1>
        <a:srgbClr val="FFFFFF"/>
      </a:lt1>
      <a:dk2>
        <a:srgbClr val="000000"/>
      </a:dk2>
      <a:lt2>
        <a:srgbClr val="988F86"/>
      </a:lt2>
      <a:accent1>
        <a:srgbClr val="63C1DF"/>
      </a:accent1>
      <a:accent2>
        <a:srgbClr val="7DDC1E"/>
      </a:accent2>
      <a:accent3>
        <a:srgbClr val="FFFFFF"/>
      </a:accent3>
      <a:accent4>
        <a:srgbClr val="000000"/>
      </a:accent4>
      <a:accent5>
        <a:srgbClr val="B7DDEC"/>
      </a:accent5>
      <a:accent6>
        <a:srgbClr val="71C71A"/>
      </a:accent6>
      <a:hlink>
        <a:srgbClr val="FC9F1A"/>
      </a:hlink>
      <a:folHlink>
        <a:srgbClr val="9C0880"/>
      </a:folHlink>
    </a:clrScheme>
    <a:fontScheme name="Green Title_Green-Orange bkg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Title_Green-Orange bkgd 1">
        <a:dk1>
          <a:srgbClr val="000000"/>
        </a:dk1>
        <a:lt1>
          <a:srgbClr val="FFFFFF"/>
        </a:lt1>
        <a:dk2>
          <a:srgbClr val="000000"/>
        </a:dk2>
        <a:lt2>
          <a:srgbClr val="988F86"/>
        </a:lt2>
        <a:accent1>
          <a:srgbClr val="63C1DF"/>
        </a:accent1>
        <a:accent2>
          <a:srgbClr val="7DDC1E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1C71A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Title_Green-Orange bkgd 2">
        <a:dk1>
          <a:srgbClr val="988F86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7DDC1E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1C71A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ange Title_Orange-Magenta bkgd">
  <a:themeElements>
    <a:clrScheme name="Orange Title_Orange-Magenta bkgd 5">
      <a:dk1>
        <a:srgbClr val="000000"/>
      </a:dk1>
      <a:lt1>
        <a:srgbClr val="FFFFFF"/>
      </a:lt1>
      <a:dk2>
        <a:srgbClr val="000000"/>
      </a:dk2>
      <a:lt2>
        <a:srgbClr val="988F86"/>
      </a:lt2>
      <a:accent1>
        <a:srgbClr val="63C1DF"/>
      </a:accent1>
      <a:accent2>
        <a:srgbClr val="7DDC1E"/>
      </a:accent2>
      <a:accent3>
        <a:srgbClr val="FFFFFF"/>
      </a:accent3>
      <a:accent4>
        <a:srgbClr val="000000"/>
      </a:accent4>
      <a:accent5>
        <a:srgbClr val="B7DDEC"/>
      </a:accent5>
      <a:accent6>
        <a:srgbClr val="71C71A"/>
      </a:accent6>
      <a:hlink>
        <a:srgbClr val="FC9F1A"/>
      </a:hlink>
      <a:folHlink>
        <a:srgbClr val="9C0880"/>
      </a:folHlink>
    </a:clrScheme>
    <a:fontScheme name="Orange Title_Orange-Magenta bkg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ange Title_Orange-Magenta bkg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C1DF"/>
        </a:accent1>
        <a:accent2>
          <a:srgbClr val="85E61F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Title_Orange-Magenta bkgd 2">
        <a:dk1>
          <a:srgbClr val="DDDDDD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Title_Orange-Magenta bkgd 3">
        <a:dk1>
          <a:srgbClr val="000000"/>
        </a:dk1>
        <a:lt1>
          <a:srgbClr val="FFFFFF"/>
        </a:lt1>
        <a:dk2>
          <a:srgbClr val="000000"/>
        </a:dk2>
        <a:lt2>
          <a:srgbClr val="988F86"/>
        </a:lt2>
        <a:accent1>
          <a:srgbClr val="63C1DF"/>
        </a:accent1>
        <a:accent2>
          <a:srgbClr val="85E61F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Title_Orange-Magenta bkgd 4">
        <a:dk1>
          <a:srgbClr val="988F86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Title_Orange-Magenta bkgd 5">
        <a:dk1>
          <a:srgbClr val="000000"/>
        </a:dk1>
        <a:lt1>
          <a:srgbClr val="FFFFFF"/>
        </a:lt1>
        <a:dk2>
          <a:srgbClr val="000000"/>
        </a:dk2>
        <a:lt2>
          <a:srgbClr val="988F86"/>
        </a:lt2>
        <a:accent1>
          <a:srgbClr val="63C1DF"/>
        </a:accent1>
        <a:accent2>
          <a:srgbClr val="7DDC1E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1C71A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Title_Orange-Magenta bkgd 6">
        <a:dk1>
          <a:srgbClr val="988F86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7DDC1E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1C71A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agenta Title_Magenta-Blue bkgd">
  <a:themeElements>
    <a:clrScheme name="Magenta Title_Magenta-Blue bkgd 4">
      <a:dk1>
        <a:srgbClr val="000000"/>
      </a:dk1>
      <a:lt1>
        <a:srgbClr val="FFFFFF"/>
      </a:lt1>
      <a:dk2>
        <a:srgbClr val="000000"/>
      </a:dk2>
      <a:lt2>
        <a:srgbClr val="988F86"/>
      </a:lt2>
      <a:accent1>
        <a:srgbClr val="63C1DF"/>
      </a:accent1>
      <a:accent2>
        <a:srgbClr val="7DDC1E"/>
      </a:accent2>
      <a:accent3>
        <a:srgbClr val="FFFFFF"/>
      </a:accent3>
      <a:accent4>
        <a:srgbClr val="000000"/>
      </a:accent4>
      <a:accent5>
        <a:srgbClr val="B7DDEC"/>
      </a:accent5>
      <a:accent6>
        <a:srgbClr val="71C71A"/>
      </a:accent6>
      <a:hlink>
        <a:srgbClr val="FC9F1A"/>
      </a:hlink>
      <a:folHlink>
        <a:srgbClr val="9C0880"/>
      </a:folHlink>
    </a:clrScheme>
    <a:fontScheme name="Magenta Title_Magenta-Blue bkg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genta Title_Magenta-Blue bkg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C1DF"/>
        </a:accent1>
        <a:accent2>
          <a:srgbClr val="85E61F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Title_Magenta-Blue bkgd 2">
        <a:dk1>
          <a:srgbClr val="000000"/>
        </a:dk1>
        <a:lt1>
          <a:srgbClr val="FFFFFF"/>
        </a:lt1>
        <a:dk2>
          <a:srgbClr val="000000"/>
        </a:dk2>
        <a:lt2>
          <a:srgbClr val="988F86"/>
        </a:lt2>
        <a:accent1>
          <a:srgbClr val="63C1DF"/>
        </a:accent1>
        <a:accent2>
          <a:srgbClr val="85E61F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Title_Magenta-Blue bkgd 3">
        <a:dk1>
          <a:srgbClr val="988F86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Title_Magenta-Blue bkgd 4">
        <a:dk1>
          <a:srgbClr val="000000"/>
        </a:dk1>
        <a:lt1>
          <a:srgbClr val="FFFFFF"/>
        </a:lt1>
        <a:dk2>
          <a:srgbClr val="000000"/>
        </a:dk2>
        <a:lt2>
          <a:srgbClr val="988F86"/>
        </a:lt2>
        <a:accent1>
          <a:srgbClr val="63C1DF"/>
        </a:accent1>
        <a:accent2>
          <a:srgbClr val="7DDC1E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1C71A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Title_Magenta-Blue bkgd 5">
        <a:dk1>
          <a:srgbClr val="988F86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7DDC1E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1C71A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Title Slide">
  <a:themeElements>
    <a:clrScheme name="Photo Title Slide 5">
      <a:dk1>
        <a:srgbClr val="000000"/>
      </a:dk1>
      <a:lt1>
        <a:srgbClr val="FFFFFF"/>
      </a:lt1>
      <a:dk2>
        <a:srgbClr val="000000"/>
      </a:dk2>
      <a:lt2>
        <a:srgbClr val="988F86"/>
      </a:lt2>
      <a:accent1>
        <a:srgbClr val="63C1DF"/>
      </a:accent1>
      <a:accent2>
        <a:srgbClr val="7DDC1E"/>
      </a:accent2>
      <a:accent3>
        <a:srgbClr val="FFFFFF"/>
      </a:accent3>
      <a:accent4>
        <a:srgbClr val="000000"/>
      </a:accent4>
      <a:accent5>
        <a:srgbClr val="B7DDEC"/>
      </a:accent5>
      <a:accent6>
        <a:srgbClr val="71C71A"/>
      </a:accent6>
      <a:hlink>
        <a:srgbClr val="FC9F1A"/>
      </a:hlink>
      <a:folHlink>
        <a:srgbClr val="9C0880"/>
      </a:folHlink>
    </a:clrScheme>
    <a:fontScheme name="Photo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C1DF"/>
        </a:accent1>
        <a:accent2>
          <a:srgbClr val="85E61F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Title Slide 2">
        <a:dk1>
          <a:srgbClr val="DDDDDD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oto Title Slide 3">
        <a:dk1>
          <a:srgbClr val="000000"/>
        </a:dk1>
        <a:lt1>
          <a:srgbClr val="FFFFFF"/>
        </a:lt1>
        <a:dk2>
          <a:srgbClr val="000000"/>
        </a:dk2>
        <a:lt2>
          <a:srgbClr val="988F86"/>
        </a:lt2>
        <a:accent1>
          <a:srgbClr val="63C1DF"/>
        </a:accent1>
        <a:accent2>
          <a:srgbClr val="85E61F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Title Slide 4">
        <a:dk1>
          <a:srgbClr val="988F86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oto Title Slide 5">
        <a:dk1>
          <a:srgbClr val="000000"/>
        </a:dk1>
        <a:lt1>
          <a:srgbClr val="FFFFFF"/>
        </a:lt1>
        <a:dk2>
          <a:srgbClr val="000000"/>
        </a:dk2>
        <a:lt2>
          <a:srgbClr val="988F86"/>
        </a:lt2>
        <a:accent1>
          <a:srgbClr val="63C1DF"/>
        </a:accent1>
        <a:accent2>
          <a:srgbClr val="7DDC1E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1C71A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Title Slide 6">
        <a:dk1>
          <a:srgbClr val="988F86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7DDC1E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1C71A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20003</TotalTime>
  <Words>1017</Words>
  <Application>Microsoft Office PowerPoint</Application>
  <PresentationFormat>On-screen Show (4:3)</PresentationFormat>
  <Paragraphs>150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White Title Slide</vt:lpstr>
      <vt:lpstr>Black Title_Blue-Green Bkgd</vt:lpstr>
      <vt:lpstr>Blue Title_Blue-Green bkgd</vt:lpstr>
      <vt:lpstr>Green Title_Green-Orange bkgd</vt:lpstr>
      <vt:lpstr>Orange Title_Orange-Magenta bkgd</vt:lpstr>
      <vt:lpstr>Magenta Title_Magenta-Blue bkgd</vt:lpstr>
      <vt:lpstr>Photo Title Slide</vt:lpstr>
      <vt:lpstr>Corridor-Focused Transit Survey Data Collection and Application in South Florida</vt:lpstr>
      <vt:lpstr>The Problem</vt:lpstr>
      <vt:lpstr>The Consequence</vt:lpstr>
      <vt:lpstr>Objectives</vt:lpstr>
      <vt:lpstr>FDOT District 4 Program</vt:lpstr>
      <vt:lpstr>Methodology</vt:lpstr>
      <vt:lpstr>Readily Available Data Collection and Analysis</vt:lpstr>
      <vt:lpstr>Corridor-Specific Transit Data Collection</vt:lpstr>
      <vt:lpstr>Field Travel Surveys – “What’s Uncommon Here”   </vt:lpstr>
      <vt:lpstr>A Comparison of Approaches:                   An Actual Example (Route 18)</vt:lpstr>
      <vt:lpstr>Application of the Data  1. standard tables and Maps from the survey 2. data-driven route planning application 3. data-driven simplified model 4. preliminary case for the project document</vt:lpstr>
      <vt:lpstr>Data Application – Transit Rider Desire Line Map</vt:lpstr>
      <vt:lpstr>Data Application – Route Planning Application Interface</vt:lpstr>
      <vt:lpstr>Route Planning Application – Trips by Purpose  Example</vt:lpstr>
      <vt:lpstr>Route Planning Application – Segment to Segment Flows Example</vt:lpstr>
      <vt:lpstr>Data Application – Data-Driven Ridership Model</vt:lpstr>
      <vt:lpstr>Preliminary Case for the Project Documentation</vt:lpstr>
      <vt:lpstr>Reactions / Summary</vt:lpstr>
      <vt:lpstr>Acknowledgments </vt:lpstr>
    </vt:vector>
  </TitlesOfParts>
  <Company>Landor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AECOM PowerPoint Template</dc:title>
  <dc:creator>Cathy Colgan</dc:creator>
  <cp:lastModifiedBy>Kumar, Ashutosh</cp:lastModifiedBy>
  <cp:revision>553</cp:revision>
  <cp:lastPrinted>2015-04-03T18:00:55Z</cp:lastPrinted>
  <dcterms:created xsi:type="dcterms:W3CDTF">2009-09-01T17:33:33Z</dcterms:created>
  <dcterms:modified xsi:type="dcterms:W3CDTF">2015-05-19T15:58:54Z</dcterms:modified>
</cp:coreProperties>
</file>