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4"/>
  </p:notesMasterIdLst>
  <p:sldIdLst>
    <p:sldId id="257" r:id="rId4"/>
    <p:sldId id="270" r:id="rId5"/>
    <p:sldId id="271" r:id="rId6"/>
    <p:sldId id="272" r:id="rId7"/>
    <p:sldId id="273" r:id="rId8"/>
    <p:sldId id="283" r:id="rId9"/>
    <p:sldId id="275" r:id="rId10"/>
    <p:sldId id="274" r:id="rId11"/>
    <p:sldId id="276" r:id="rId12"/>
    <p:sldId id="277" r:id="rId13"/>
    <p:sldId id="278" r:id="rId14"/>
    <p:sldId id="281" r:id="rId15"/>
    <p:sldId id="282" r:id="rId16"/>
    <p:sldId id="285" r:id="rId17"/>
    <p:sldId id="286" r:id="rId18"/>
    <p:sldId id="280" r:id="rId19"/>
    <p:sldId id="279" r:id="rId20"/>
    <p:sldId id="284" r:id="rId21"/>
    <p:sldId id="287"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0037" autoAdjust="0"/>
  </p:normalViewPr>
  <p:slideViewPr>
    <p:cSldViewPr>
      <p:cViewPr varScale="1">
        <p:scale>
          <a:sx n="105" d="100"/>
          <a:sy n="105" d="100"/>
        </p:scale>
        <p:origin x="166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CDEB6-C0D8-439D-94AA-7569540F08E4}" type="datetimeFigureOut">
              <a:rPr lang="en-US" smtClean="0"/>
              <a:pPr/>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A6C6C-526F-4C16-B273-CA96130954AF}" type="slidenum">
              <a:rPr lang="en-US" smtClean="0"/>
              <a:pPr/>
              <a:t>‹#›</a:t>
            </a:fld>
            <a:endParaRPr lang="en-US"/>
          </a:p>
        </p:txBody>
      </p:sp>
    </p:spTree>
    <p:extLst>
      <p:ext uri="{BB962C8B-B14F-4D97-AF65-F5344CB8AC3E}">
        <p14:creationId xmlns:p14="http://schemas.microsoft.com/office/powerpoint/2010/main" val="114726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5/27/2015 10:12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52847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10</a:t>
            </a:fld>
            <a:endParaRPr lang="en-US"/>
          </a:p>
        </p:txBody>
      </p:sp>
    </p:spTree>
    <p:extLst>
      <p:ext uri="{BB962C8B-B14F-4D97-AF65-F5344CB8AC3E}">
        <p14:creationId xmlns:p14="http://schemas.microsoft.com/office/powerpoint/2010/main" val="326032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11</a:t>
            </a:fld>
            <a:endParaRPr lang="en-US"/>
          </a:p>
        </p:txBody>
      </p:sp>
    </p:spTree>
    <p:extLst>
      <p:ext uri="{BB962C8B-B14F-4D97-AF65-F5344CB8AC3E}">
        <p14:creationId xmlns:p14="http://schemas.microsoft.com/office/powerpoint/2010/main" val="89184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12</a:t>
            </a:fld>
            <a:endParaRPr lang="en-US"/>
          </a:p>
        </p:txBody>
      </p:sp>
    </p:spTree>
    <p:extLst>
      <p:ext uri="{BB962C8B-B14F-4D97-AF65-F5344CB8AC3E}">
        <p14:creationId xmlns:p14="http://schemas.microsoft.com/office/powerpoint/2010/main" val="137833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13</a:t>
            </a:fld>
            <a:endParaRPr lang="en-US"/>
          </a:p>
        </p:txBody>
      </p:sp>
    </p:spTree>
    <p:extLst>
      <p:ext uri="{BB962C8B-B14F-4D97-AF65-F5344CB8AC3E}">
        <p14:creationId xmlns:p14="http://schemas.microsoft.com/office/powerpoint/2010/main" val="365679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14</a:t>
            </a:fld>
            <a:endParaRPr lang="en-US"/>
          </a:p>
        </p:txBody>
      </p:sp>
    </p:spTree>
    <p:extLst>
      <p:ext uri="{BB962C8B-B14F-4D97-AF65-F5344CB8AC3E}">
        <p14:creationId xmlns:p14="http://schemas.microsoft.com/office/powerpoint/2010/main" val="3205160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15</a:t>
            </a:fld>
            <a:endParaRPr lang="en-US"/>
          </a:p>
        </p:txBody>
      </p:sp>
    </p:spTree>
    <p:extLst>
      <p:ext uri="{BB962C8B-B14F-4D97-AF65-F5344CB8AC3E}">
        <p14:creationId xmlns:p14="http://schemas.microsoft.com/office/powerpoint/2010/main" val="368303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16</a:t>
            </a:fld>
            <a:endParaRPr lang="en-US"/>
          </a:p>
        </p:txBody>
      </p:sp>
    </p:spTree>
    <p:extLst>
      <p:ext uri="{BB962C8B-B14F-4D97-AF65-F5344CB8AC3E}">
        <p14:creationId xmlns:p14="http://schemas.microsoft.com/office/powerpoint/2010/main" val="33971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17</a:t>
            </a:fld>
            <a:endParaRPr lang="en-US"/>
          </a:p>
        </p:txBody>
      </p:sp>
    </p:spTree>
    <p:extLst>
      <p:ext uri="{BB962C8B-B14F-4D97-AF65-F5344CB8AC3E}">
        <p14:creationId xmlns:p14="http://schemas.microsoft.com/office/powerpoint/2010/main" val="374501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18</a:t>
            </a:fld>
            <a:endParaRPr lang="en-US"/>
          </a:p>
        </p:txBody>
      </p:sp>
    </p:spTree>
    <p:extLst>
      <p:ext uri="{BB962C8B-B14F-4D97-AF65-F5344CB8AC3E}">
        <p14:creationId xmlns:p14="http://schemas.microsoft.com/office/powerpoint/2010/main" val="1306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19</a:t>
            </a:fld>
            <a:endParaRPr lang="en-US"/>
          </a:p>
        </p:txBody>
      </p:sp>
    </p:spTree>
    <p:extLst>
      <p:ext uri="{BB962C8B-B14F-4D97-AF65-F5344CB8AC3E}">
        <p14:creationId xmlns:p14="http://schemas.microsoft.com/office/powerpoint/2010/main" val="68746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a:t>
            </a:fld>
            <a:endParaRPr lang="en-US"/>
          </a:p>
        </p:txBody>
      </p:sp>
    </p:spTree>
    <p:extLst>
      <p:ext uri="{BB962C8B-B14F-4D97-AF65-F5344CB8AC3E}">
        <p14:creationId xmlns:p14="http://schemas.microsoft.com/office/powerpoint/2010/main" val="75172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20</a:t>
            </a:fld>
            <a:endParaRPr lang="en-US"/>
          </a:p>
        </p:txBody>
      </p:sp>
    </p:spTree>
    <p:extLst>
      <p:ext uri="{BB962C8B-B14F-4D97-AF65-F5344CB8AC3E}">
        <p14:creationId xmlns:p14="http://schemas.microsoft.com/office/powerpoint/2010/main" val="271591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a:t>
            </a:fld>
            <a:endParaRPr lang="en-US"/>
          </a:p>
        </p:txBody>
      </p:sp>
    </p:spTree>
    <p:extLst>
      <p:ext uri="{BB962C8B-B14F-4D97-AF65-F5344CB8AC3E}">
        <p14:creationId xmlns:p14="http://schemas.microsoft.com/office/powerpoint/2010/main" val="209409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4</a:t>
            </a:fld>
            <a:endParaRPr lang="en-US"/>
          </a:p>
        </p:txBody>
      </p:sp>
    </p:spTree>
    <p:extLst>
      <p:ext uri="{BB962C8B-B14F-4D97-AF65-F5344CB8AC3E}">
        <p14:creationId xmlns:p14="http://schemas.microsoft.com/office/powerpoint/2010/main" val="6508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5</a:t>
            </a:fld>
            <a:endParaRPr lang="en-US"/>
          </a:p>
        </p:txBody>
      </p:sp>
    </p:spTree>
    <p:extLst>
      <p:ext uri="{BB962C8B-B14F-4D97-AF65-F5344CB8AC3E}">
        <p14:creationId xmlns:p14="http://schemas.microsoft.com/office/powerpoint/2010/main" val="343817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6</a:t>
            </a:fld>
            <a:endParaRPr lang="en-US"/>
          </a:p>
        </p:txBody>
      </p:sp>
    </p:spTree>
    <p:extLst>
      <p:ext uri="{BB962C8B-B14F-4D97-AF65-F5344CB8AC3E}">
        <p14:creationId xmlns:p14="http://schemas.microsoft.com/office/powerpoint/2010/main" val="140817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7</a:t>
            </a:fld>
            <a:endParaRPr lang="en-US"/>
          </a:p>
        </p:txBody>
      </p:sp>
    </p:spTree>
    <p:extLst>
      <p:ext uri="{BB962C8B-B14F-4D97-AF65-F5344CB8AC3E}">
        <p14:creationId xmlns:p14="http://schemas.microsoft.com/office/powerpoint/2010/main" val="251963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8</a:t>
            </a:fld>
            <a:endParaRPr lang="en-US"/>
          </a:p>
        </p:txBody>
      </p:sp>
    </p:spTree>
    <p:extLst>
      <p:ext uri="{BB962C8B-B14F-4D97-AF65-F5344CB8AC3E}">
        <p14:creationId xmlns:p14="http://schemas.microsoft.com/office/powerpoint/2010/main" val="370750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9</a:t>
            </a:fld>
            <a:endParaRPr lang="en-US"/>
          </a:p>
        </p:txBody>
      </p:sp>
    </p:spTree>
    <p:extLst>
      <p:ext uri="{BB962C8B-B14F-4D97-AF65-F5344CB8AC3E}">
        <p14:creationId xmlns:p14="http://schemas.microsoft.com/office/powerpoint/2010/main" val="24127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295400"/>
            <a:ext cx="7681913" cy="1523495"/>
          </a:xfrm>
        </p:spPr>
        <p:txBody>
          <a:bodyPr/>
          <a:lstStyle/>
          <a:p>
            <a:pPr algn="ctr"/>
            <a:r>
              <a:rPr lang="en-US" sz="4400" dirty="0" smtClean="0"/>
              <a:t>The Travel Implications of Aging Population in Metro Atlanta using Activity-Based Model</a:t>
            </a:r>
            <a:endParaRPr lang="en-US" sz="4400" dirty="0"/>
          </a:p>
        </p:txBody>
      </p:sp>
      <p:sp>
        <p:nvSpPr>
          <p:cNvPr id="3" name="Subtitle 2"/>
          <p:cNvSpPr>
            <a:spLocks noGrp="1"/>
          </p:cNvSpPr>
          <p:nvPr>
            <p:ph type="subTitle" idx="1"/>
          </p:nvPr>
        </p:nvSpPr>
        <p:spPr>
          <a:xfrm>
            <a:off x="730249" y="4649788"/>
            <a:ext cx="7681913" cy="1370012"/>
          </a:xfrm>
        </p:spPr>
        <p:txBody>
          <a:bodyPr>
            <a:noAutofit/>
          </a:bodyPr>
          <a:lstStyle/>
          <a:p>
            <a:pPr algn="ctr"/>
            <a:r>
              <a:rPr lang="en-US" sz="2400" dirty="0" smtClean="0"/>
              <a:t>Kyeil Kim, </a:t>
            </a:r>
            <a:r>
              <a:rPr lang="en-US" sz="2000" dirty="0" smtClean="0"/>
              <a:t>Ph.D., PTP</a:t>
            </a:r>
            <a:r>
              <a:rPr lang="en-US" sz="1800" dirty="0" smtClean="0"/>
              <a:t>, </a:t>
            </a:r>
            <a:r>
              <a:rPr lang="en-US" sz="1800" dirty="0" smtClean="0"/>
              <a:t>Atlanta </a:t>
            </a:r>
            <a:r>
              <a:rPr lang="en-US" sz="1800" dirty="0"/>
              <a:t>Regional Commission</a:t>
            </a:r>
            <a:endParaRPr lang="en-US" sz="2400" dirty="0" smtClean="0"/>
          </a:p>
          <a:p>
            <a:pPr algn="ctr"/>
            <a:r>
              <a:rPr lang="en-US" sz="2400" dirty="0" smtClean="0"/>
              <a:t>Guy </a:t>
            </a:r>
            <a:r>
              <a:rPr lang="en-US" sz="2400" dirty="0" smtClean="0"/>
              <a:t>Rousseau</a:t>
            </a:r>
            <a:r>
              <a:rPr lang="en-US" sz="2400" dirty="0"/>
              <a:t>, </a:t>
            </a:r>
            <a:r>
              <a:rPr lang="en-US" sz="1800" dirty="0"/>
              <a:t>Atlanta Regional Commission</a:t>
            </a:r>
            <a:endParaRPr lang="en-US" sz="2400" dirty="0"/>
          </a:p>
          <a:p>
            <a:pPr algn="ctr"/>
            <a:r>
              <a:rPr lang="en-US" sz="2400" dirty="0" smtClean="0"/>
              <a:t>Joel Freedman, </a:t>
            </a:r>
            <a:r>
              <a:rPr lang="en-US" sz="1800" dirty="0" smtClean="0"/>
              <a:t>Resource Systems Group</a:t>
            </a:r>
            <a:endParaRPr lang="en-US" sz="2400" dirty="0" smtClean="0"/>
          </a:p>
          <a:p>
            <a:pPr algn="ctr"/>
            <a:r>
              <a:rPr lang="en-US" sz="2400" dirty="0" smtClean="0"/>
              <a:t>Jonathan Nicholson, </a:t>
            </a:r>
            <a:r>
              <a:rPr lang="en-US" sz="1800" dirty="0" smtClean="0"/>
              <a:t>Atkins</a:t>
            </a:r>
          </a:p>
        </p:txBody>
      </p:sp>
      <p:sp>
        <p:nvSpPr>
          <p:cNvPr id="4" name="TextBox 3"/>
          <p:cNvSpPr txBox="1"/>
          <p:nvPr/>
        </p:nvSpPr>
        <p:spPr>
          <a:xfrm>
            <a:off x="730250" y="3714690"/>
            <a:ext cx="7270750" cy="400110"/>
          </a:xfrm>
          <a:prstGeom prst="rect">
            <a:avLst/>
          </a:prstGeom>
          <a:noFill/>
        </p:spPr>
        <p:txBody>
          <a:bodyPr wrap="square" rtlCol="0">
            <a:spAutoFit/>
          </a:bodyPr>
          <a:lstStyle/>
          <a:p>
            <a:pPr algn="ctr"/>
            <a:r>
              <a:rPr lang="en-US" sz="2000" dirty="0" smtClean="0"/>
              <a:t>May 18, 2015</a:t>
            </a:r>
            <a:endParaRPr lang="en-US" sz="2000" dirty="0"/>
          </a:p>
        </p:txBody>
      </p:sp>
    </p:spTree>
  </p:cSld>
  <p:clrMapOvr>
    <a:masterClrMapping/>
  </p:clrMapOvr>
  <p:transition advTm="1265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PopSyn Results</a:t>
            </a:r>
            <a:endParaRPr lang="en-US" dirty="0"/>
          </a:p>
        </p:txBody>
      </p:sp>
      <p:pic>
        <p:nvPicPr>
          <p:cNvPr id="4" name="Picture 3"/>
          <p:cNvPicPr>
            <a:picLocks noChangeAspect="1"/>
          </p:cNvPicPr>
          <p:nvPr/>
        </p:nvPicPr>
        <p:blipFill>
          <a:blip r:embed="rId3"/>
          <a:stretch>
            <a:fillRect/>
          </a:stretch>
        </p:blipFill>
        <p:spPr>
          <a:xfrm>
            <a:off x="880684" y="1219200"/>
            <a:ext cx="7382631" cy="5342284"/>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41018323"/>
      </p:ext>
    </p:extLst>
  </p:cSld>
  <p:clrMapOvr>
    <a:masterClrMapping/>
  </p:clrMapOvr>
  <p:transition advTm="4918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Type Distribution</a:t>
            </a:r>
            <a:endParaRPr lang="en-US" dirty="0"/>
          </a:p>
        </p:txBody>
      </p:sp>
      <p:pic>
        <p:nvPicPr>
          <p:cNvPr id="6" name="Picture 5"/>
          <p:cNvPicPr>
            <a:picLocks noChangeAspect="1"/>
          </p:cNvPicPr>
          <p:nvPr/>
        </p:nvPicPr>
        <p:blipFill>
          <a:blip r:embed="rId3"/>
          <a:stretch>
            <a:fillRect/>
          </a:stretch>
        </p:blipFill>
        <p:spPr>
          <a:xfrm>
            <a:off x="804484" y="1066800"/>
            <a:ext cx="7535031" cy="5457864"/>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13961642"/>
      </p:ext>
    </p:extLst>
  </p:cSld>
  <p:clrMapOvr>
    <a:masterClrMapping/>
  </p:clrMapOvr>
  <p:transition advTm="2464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Activity Patterns</a:t>
            </a:r>
            <a:endParaRPr lang="en-US" dirty="0"/>
          </a:p>
        </p:txBody>
      </p:sp>
      <p:pic>
        <p:nvPicPr>
          <p:cNvPr id="3" name="Picture 2"/>
          <p:cNvPicPr>
            <a:picLocks noChangeAspect="1"/>
          </p:cNvPicPr>
          <p:nvPr/>
        </p:nvPicPr>
        <p:blipFill>
          <a:blip r:embed="rId3"/>
          <a:stretch>
            <a:fillRect/>
          </a:stretch>
        </p:blipFill>
        <p:spPr>
          <a:xfrm>
            <a:off x="1066800" y="1371600"/>
            <a:ext cx="7010400" cy="5077857"/>
          </a:xfrm>
          <a:prstGeom prst="rect">
            <a:avLst/>
          </a:prstGeom>
          <a:scene3d>
            <a:camera prst="orthographicFront"/>
            <a:lightRig rig="threePt" dir="t"/>
          </a:scene3d>
          <a:sp3d>
            <a:bevelT/>
          </a:sp3d>
        </p:spPr>
      </p:pic>
    </p:spTree>
    <p:extLst>
      <p:ext uri="{BB962C8B-B14F-4D97-AF65-F5344CB8AC3E}">
        <p14:creationId xmlns:p14="http://schemas.microsoft.com/office/powerpoint/2010/main" val="632745129"/>
      </p:ext>
    </p:extLst>
  </p:cSld>
  <p:clrMapOvr>
    <a:masterClrMapping/>
  </p:clrMapOvr>
  <p:transition advTm="1915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 Generation</a:t>
            </a:r>
            <a:endParaRPr lang="en-US" dirty="0"/>
          </a:p>
        </p:txBody>
      </p:sp>
      <p:pic>
        <p:nvPicPr>
          <p:cNvPr id="4" name="Picture 3"/>
          <p:cNvPicPr>
            <a:picLocks noChangeAspect="1"/>
          </p:cNvPicPr>
          <p:nvPr/>
        </p:nvPicPr>
        <p:blipFill>
          <a:blip r:embed="rId3"/>
          <a:stretch>
            <a:fillRect/>
          </a:stretch>
        </p:blipFill>
        <p:spPr>
          <a:xfrm>
            <a:off x="1052512" y="1371600"/>
            <a:ext cx="7038975" cy="5098555"/>
          </a:xfrm>
          <a:prstGeom prst="rect">
            <a:avLst/>
          </a:prstGeom>
          <a:scene3d>
            <a:camera prst="orthographicFront"/>
            <a:lightRig rig="threePt" dir="t"/>
          </a:scene3d>
          <a:sp3d>
            <a:bevelT/>
          </a:sp3d>
        </p:spPr>
      </p:pic>
    </p:spTree>
    <p:extLst>
      <p:ext uri="{BB962C8B-B14F-4D97-AF65-F5344CB8AC3E}">
        <p14:creationId xmlns:p14="http://schemas.microsoft.com/office/powerpoint/2010/main" val="2399789021"/>
      </p:ext>
    </p:extLst>
  </p:cSld>
  <p:clrMapOvr>
    <a:masterClrMapping/>
  </p:clrMapOvr>
  <p:transition advTm="24273">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Timeuse</a:t>
            </a:r>
            <a:endParaRPr lang="en-US" dirty="0"/>
          </a:p>
        </p:txBody>
      </p:sp>
      <p:pic>
        <p:nvPicPr>
          <p:cNvPr id="5" name="Picture 4"/>
          <p:cNvPicPr>
            <a:picLocks noChangeAspect="1"/>
          </p:cNvPicPr>
          <p:nvPr/>
        </p:nvPicPr>
        <p:blipFill>
          <a:blip r:embed="rId3"/>
          <a:stretch>
            <a:fillRect/>
          </a:stretch>
        </p:blipFill>
        <p:spPr>
          <a:xfrm>
            <a:off x="492534" y="1600200"/>
            <a:ext cx="8158932" cy="4727878"/>
          </a:xfrm>
          <a:prstGeom prst="rect">
            <a:avLst/>
          </a:prstGeom>
          <a:scene3d>
            <a:camera prst="orthographicFront"/>
            <a:lightRig rig="threePt" dir="t"/>
          </a:scene3d>
          <a:sp3d>
            <a:bevelT/>
          </a:sp3d>
        </p:spPr>
      </p:pic>
    </p:spTree>
    <p:extLst>
      <p:ext uri="{BB962C8B-B14F-4D97-AF65-F5344CB8AC3E}">
        <p14:creationId xmlns:p14="http://schemas.microsoft.com/office/powerpoint/2010/main" val="1136498688"/>
      </p:ext>
    </p:extLst>
  </p:cSld>
  <p:clrMapOvr>
    <a:masterClrMapping/>
  </p:clrMapOvr>
  <p:transition advTm="2891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Timeuse</a:t>
            </a:r>
            <a:endParaRPr lang="en-US" dirty="0"/>
          </a:p>
        </p:txBody>
      </p:sp>
      <p:pic>
        <p:nvPicPr>
          <p:cNvPr id="4" name="Picture 3"/>
          <p:cNvPicPr>
            <a:picLocks noChangeAspect="1"/>
          </p:cNvPicPr>
          <p:nvPr/>
        </p:nvPicPr>
        <p:blipFill>
          <a:blip r:embed="rId3"/>
          <a:stretch>
            <a:fillRect/>
          </a:stretch>
        </p:blipFill>
        <p:spPr>
          <a:xfrm>
            <a:off x="958408" y="1219200"/>
            <a:ext cx="7227183" cy="5238563"/>
          </a:xfrm>
          <a:prstGeom prst="rect">
            <a:avLst/>
          </a:prstGeom>
          <a:scene3d>
            <a:camera prst="orthographicFront"/>
            <a:lightRig rig="threePt" dir="t"/>
          </a:scene3d>
          <a:sp3d>
            <a:bevelT/>
          </a:sp3d>
        </p:spPr>
      </p:pic>
    </p:spTree>
    <p:extLst>
      <p:ext uri="{BB962C8B-B14F-4D97-AF65-F5344CB8AC3E}">
        <p14:creationId xmlns:p14="http://schemas.microsoft.com/office/powerpoint/2010/main" val="1446346409"/>
      </p:ext>
    </p:extLst>
  </p:cSld>
  <p:clrMapOvr>
    <a:masterClrMapping/>
  </p:clrMapOvr>
  <p:transition advTm="79931">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Demand Results</a:t>
            </a:r>
            <a:endParaRPr lang="en-US" dirty="0"/>
          </a:p>
        </p:txBody>
      </p:sp>
      <p:pic>
        <p:nvPicPr>
          <p:cNvPr id="3" name="Picture 2"/>
          <p:cNvPicPr>
            <a:picLocks noChangeAspect="1"/>
          </p:cNvPicPr>
          <p:nvPr/>
        </p:nvPicPr>
        <p:blipFill>
          <a:blip r:embed="rId3"/>
          <a:stretch>
            <a:fillRect/>
          </a:stretch>
        </p:blipFill>
        <p:spPr>
          <a:xfrm>
            <a:off x="845632" y="1143000"/>
            <a:ext cx="7452735" cy="5400609"/>
          </a:xfrm>
          <a:prstGeom prst="rect">
            <a:avLst/>
          </a:prstGeom>
        </p:spPr>
      </p:pic>
    </p:spTree>
    <p:extLst>
      <p:ext uri="{BB962C8B-B14F-4D97-AF65-F5344CB8AC3E}">
        <p14:creationId xmlns:p14="http://schemas.microsoft.com/office/powerpoint/2010/main" val="580178031"/>
      </p:ext>
    </p:extLst>
  </p:cSld>
  <p:clrMapOvr>
    <a:masterClrMapping/>
  </p:clrMapOvr>
  <p:transition advTm="3920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Systemwide Results</a:t>
            </a:r>
            <a:endParaRPr lang="en-US" dirty="0"/>
          </a:p>
        </p:txBody>
      </p:sp>
      <p:sp>
        <p:nvSpPr>
          <p:cNvPr id="3" name="Text Placeholder 2"/>
          <p:cNvSpPr>
            <a:spLocks noGrp="1"/>
          </p:cNvSpPr>
          <p:nvPr>
            <p:ph type="body" sz="quarter" idx="10"/>
          </p:nvPr>
        </p:nvSpPr>
        <p:spPr>
          <a:xfrm>
            <a:off x="381000" y="1411552"/>
            <a:ext cx="8382000" cy="4376583"/>
          </a:xfrm>
        </p:spPr>
        <p:txBody>
          <a:bodyPr/>
          <a:lstStyle/>
          <a:p>
            <a:r>
              <a:rPr lang="en-US" dirty="0" smtClean="0"/>
              <a:t>With 10% increase in population aged 65 and over in metro Atlanta</a:t>
            </a:r>
          </a:p>
          <a:p>
            <a:pPr lvl="1"/>
            <a:r>
              <a:rPr lang="en-US" dirty="0" smtClean="0"/>
              <a:t>Total vehicle trips decreased by 2.8%</a:t>
            </a:r>
          </a:p>
          <a:p>
            <a:pPr lvl="1"/>
            <a:r>
              <a:rPr lang="en-US" dirty="0" smtClean="0"/>
              <a:t>Total VMTs decreased by 2.8%</a:t>
            </a:r>
          </a:p>
          <a:p>
            <a:pPr lvl="1"/>
            <a:r>
              <a:rPr lang="en-US" dirty="0" smtClean="0"/>
              <a:t>Total VHTs decreased by 4.9%</a:t>
            </a:r>
          </a:p>
          <a:p>
            <a:pPr lvl="1"/>
            <a:r>
              <a:rPr lang="en-US" dirty="0" smtClean="0"/>
              <a:t>3.36 average </a:t>
            </a:r>
            <a:r>
              <a:rPr lang="en-US" dirty="0"/>
              <a:t>trips/person, </a:t>
            </a:r>
            <a:r>
              <a:rPr lang="en-US" dirty="0" smtClean="0"/>
              <a:t>down from 3.51 base</a:t>
            </a:r>
          </a:p>
          <a:p>
            <a:r>
              <a:rPr lang="en-US" dirty="0" smtClean="0"/>
              <a:t>Annual congestion cost per person decreased by 12.7%</a:t>
            </a:r>
          </a:p>
          <a:p>
            <a:r>
              <a:rPr lang="en-US" dirty="0" smtClean="0"/>
              <a:t>Total cost per person decreased by 12.2%</a:t>
            </a:r>
            <a:endParaRPr lang="en-US" dirty="0"/>
          </a:p>
        </p:txBody>
      </p:sp>
    </p:spTree>
    <p:extLst>
      <p:ext uri="{BB962C8B-B14F-4D97-AF65-F5344CB8AC3E}">
        <p14:creationId xmlns:p14="http://schemas.microsoft.com/office/powerpoint/2010/main" val="42804718"/>
      </p:ext>
    </p:extLst>
  </p:cSld>
  <p:clrMapOvr>
    <a:masterClrMapping/>
  </p:clrMapOvr>
  <p:transition advTm="6593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Systemwide Results</a:t>
            </a:r>
          </a:p>
        </p:txBody>
      </p:sp>
      <p:sp>
        <p:nvSpPr>
          <p:cNvPr id="3" name="Text Placeholder 2"/>
          <p:cNvSpPr>
            <a:spLocks noGrp="1"/>
          </p:cNvSpPr>
          <p:nvPr>
            <p:ph type="body" sz="quarter" idx="10"/>
          </p:nvPr>
        </p:nvSpPr>
        <p:spPr>
          <a:xfrm>
            <a:off x="381000" y="1411552"/>
            <a:ext cx="8382000" cy="5102935"/>
          </a:xfrm>
        </p:spPr>
        <p:txBody>
          <a:bodyPr/>
          <a:lstStyle/>
          <a:p>
            <a:r>
              <a:rPr lang="en-US" dirty="0" smtClean="0"/>
              <a:t>More travel demand by population aged 65 and over in metro Atlanta</a:t>
            </a:r>
          </a:p>
          <a:p>
            <a:pPr lvl="1"/>
            <a:r>
              <a:rPr lang="en-US" dirty="0" smtClean="0"/>
              <a:t>13.4% of total trips, up from 6.3% base</a:t>
            </a:r>
            <a:endParaRPr lang="en-US" dirty="0"/>
          </a:p>
          <a:p>
            <a:pPr lvl="1"/>
            <a:r>
              <a:rPr lang="en-US" dirty="0" smtClean="0"/>
              <a:t>11.4% of total </a:t>
            </a:r>
            <a:r>
              <a:rPr lang="en-US" dirty="0"/>
              <a:t>vehicle </a:t>
            </a:r>
            <a:r>
              <a:rPr lang="en-US" dirty="0" smtClean="0"/>
              <a:t>miles, </a:t>
            </a:r>
            <a:r>
              <a:rPr lang="en-US" dirty="0"/>
              <a:t>up from </a:t>
            </a:r>
            <a:r>
              <a:rPr lang="en-US" dirty="0" smtClean="0"/>
              <a:t>5.3</a:t>
            </a:r>
            <a:r>
              <a:rPr lang="en-US" dirty="0"/>
              <a:t>% base</a:t>
            </a:r>
            <a:endParaRPr lang="en-US" dirty="0" smtClean="0"/>
          </a:p>
          <a:p>
            <a:pPr lvl="1"/>
            <a:r>
              <a:rPr lang="en-US" dirty="0" smtClean="0"/>
              <a:t>10.4% of total vehicle hours, </a:t>
            </a:r>
            <a:r>
              <a:rPr lang="en-US" dirty="0"/>
              <a:t>up from </a:t>
            </a:r>
            <a:r>
              <a:rPr lang="en-US" dirty="0" smtClean="0"/>
              <a:t>4.8% base</a:t>
            </a:r>
          </a:p>
          <a:p>
            <a:pPr lvl="1"/>
            <a:endParaRPr lang="en-US" dirty="0" smtClean="0"/>
          </a:p>
          <a:p>
            <a:r>
              <a:rPr lang="en-US" dirty="0"/>
              <a:t>Transit trips by population aged </a:t>
            </a:r>
            <a:r>
              <a:rPr lang="en-US" dirty="0" smtClean="0"/>
              <a:t>65 and over in metro Atlanta</a:t>
            </a:r>
          </a:p>
          <a:p>
            <a:pPr lvl="1"/>
            <a:r>
              <a:rPr lang="en-US" dirty="0" smtClean="0"/>
              <a:t>79,700 trips in the base age structure; 150,000 trips in the future age structure</a:t>
            </a:r>
          </a:p>
          <a:p>
            <a:pPr lvl="1"/>
            <a:r>
              <a:rPr lang="en-US" dirty="0" smtClean="0"/>
              <a:t>88% increase in transit trips by older population</a:t>
            </a:r>
            <a:endParaRPr lang="en-US" dirty="0"/>
          </a:p>
        </p:txBody>
      </p:sp>
    </p:spTree>
    <p:extLst>
      <p:ext uri="{BB962C8B-B14F-4D97-AF65-F5344CB8AC3E}">
        <p14:creationId xmlns:p14="http://schemas.microsoft.com/office/powerpoint/2010/main" val="2055786687"/>
      </p:ext>
    </p:extLst>
  </p:cSld>
  <p:clrMapOvr>
    <a:masterClrMapping/>
  </p:clrMapOvr>
  <p:transition advTm="6559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Summary/Policy Implications</a:t>
            </a:r>
            <a:endParaRPr lang="en-US" dirty="0"/>
          </a:p>
        </p:txBody>
      </p:sp>
      <p:sp>
        <p:nvSpPr>
          <p:cNvPr id="3" name="Text Placeholder 2"/>
          <p:cNvSpPr>
            <a:spLocks noGrp="1"/>
          </p:cNvSpPr>
          <p:nvPr>
            <p:ph type="body" sz="quarter" idx="10"/>
          </p:nvPr>
        </p:nvSpPr>
        <p:spPr>
          <a:xfrm>
            <a:off x="381000" y="1411552"/>
            <a:ext cx="8382000" cy="5182957"/>
          </a:xfrm>
        </p:spPr>
        <p:txBody>
          <a:bodyPr/>
          <a:lstStyle/>
          <a:p>
            <a:r>
              <a:rPr lang="en-US" sz="2800" dirty="0" smtClean="0"/>
              <a:t>Contribution of the older population on travel demand</a:t>
            </a:r>
          </a:p>
          <a:p>
            <a:pPr lvl="1"/>
            <a:r>
              <a:rPr lang="en-US" sz="2400" dirty="0" smtClean="0"/>
              <a:t>Decrease in systemwide congestion</a:t>
            </a:r>
          </a:p>
          <a:p>
            <a:pPr lvl="1"/>
            <a:r>
              <a:rPr lang="en-US" sz="2400" dirty="0"/>
              <a:t>More travel demand generated by the older population</a:t>
            </a:r>
          </a:p>
          <a:p>
            <a:pPr lvl="1"/>
            <a:r>
              <a:rPr lang="en-US" sz="2400" dirty="0" smtClean="0"/>
              <a:t>More non-mandatory tours, less mandatory tours</a:t>
            </a:r>
          </a:p>
          <a:p>
            <a:pPr lvl="1"/>
            <a:r>
              <a:rPr lang="en-US" sz="2400" dirty="0" smtClean="0"/>
              <a:t>Shorter systemwide trip lengths</a:t>
            </a:r>
          </a:p>
          <a:p>
            <a:pPr lvl="1"/>
            <a:r>
              <a:rPr lang="en-US" sz="2400" dirty="0" smtClean="0"/>
              <a:t>Significant increase in transit trips</a:t>
            </a:r>
          </a:p>
          <a:p>
            <a:pPr lvl="1"/>
            <a:endParaRPr lang="en-US" sz="2400" dirty="0" smtClean="0"/>
          </a:p>
          <a:p>
            <a:r>
              <a:rPr lang="en-US" sz="2800" dirty="0" smtClean="0"/>
              <a:t>Transportation policy implications</a:t>
            </a:r>
          </a:p>
          <a:p>
            <a:pPr lvl="1"/>
            <a:r>
              <a:rPr lang="en-US" sz="2400" dirty="0" smtClean="0"/>
              <a:t>Safety concerns</a:t>
            </a:r>
          </a:p>
          <a:p>
            <a:pPr lvl="1"/>
            <a:r>
              <a:rPr lang="en-US" sz="2400" dirty="0" smtClean="0"/>
              <a:t>Prudent investment between capacity expansion and transit service improvement</a:t>
            </a:r>
          </a:p>
          <a:p>
            <a:pPr lvl="1"/>
            <a:r>
              <a:rPr lang="en-US" sz="2400" dirty="0" smtClean="0"/>
              <a:t>Involvement of the older population in transportation planning process</a:t>
            </a:r>
            <a:endParaRPr lang="en-US" sz="2400" dirty="0"/>
          </a:p>
        </p:txBody>
      </p:sp>
    </p:spTree>
    <p:extLst>
      <p:ext uri="{BB962C8B-B14F-4D97-AF65-F5344CB8AC3E}">
        <p14:creationId xmlns:p14="http://schemas.microsoft.com/office/powerpoint/2010/main" val="3813712759"/>
      </p:ext>
    </p:extLst>
  </p:cSld>
  <p:clrMapOvr>
    <a:masterClrMapping/>
  </p:clrMapOvr>
  <p:transition advTm="9566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Population in the U.S.</a:t>
            </a:r>
            <a:endParaRPr lang="en-US" dirty="0"/>
          </a:p>
        </p:txBody>
      </p:sp>
      <p:sp>
        <p:nvSpPr>
          <p:cNvPr id="3" name="Text Placeholder 2"/>
          <p:cNvSpPr>
            <a:spLocks noGrp="1"/>
          </p:cNvSpPr>
          <p:nvPr>
            <p:ph type="body" sz="quarter" idx="10"/>
          </p:nvPr>
        </p:nvSpPr>
        <p:spPr>
          <a:xfrm>
            <a:off x="381000" y="1411552"/>
            <a:ext cx="8382000" cy="4302716"/>
          </a:xfrm>
        </p:spPr>
        <p:txBody>
          <a:bodyPr/>
          <a:lstStyle/>
          <a:p>
            <a:r>
              <a:rPr lang="en-US" dirty="0" smtClean="0"/>
              <a:t>Population aged 65 and over in U.S.</a:t>
            </a:r>
          </a:p>
          <a:p>
            <a:pPr lvl="1"/>
            <a:r>
              <a:rPr lang="en-US" dirty="0" smtClean="0"/>
              <a:t>2010: 40.3 million (13.0% of total population)</a:t>
            </a:r>
          </a:p>
          <a:p>
            <a:pPr lvl="1"/>
            <a:r>
              <a:rPr lang="en-US" dirty="0" smtClean="0"/>
              <a:t>2040: 79.7 million (21.0% of total population)</a:t>
            </a:r>
          </a:p>
          <a:p>
            <a:pPr lvl="1"/>
            <a:r>
              <a:rPr lang="en-US" dirty="0" smtClean="0"/>
              <a:t>Mainly driven by baby boomers</a:t>
            </a:r>
          </a:p>
          <a:p>
            <a:pPr lvl="1"/>
            <a:endParaRPr lang="en-US" dirty="0" smtClean="0"/>
          </a:p>
          <a:p>
            <a:r>
              <a:rPr lang="en-US" dirty="0" smtClean="0"/>
              <a:t>State of Georgia</a:t>
            </a:r>
          </a:p>
          <a:p>
            <a:pPr lvl="1"/>
            <a:r>
              <a:rPr lang="en-US" dirty="0"/>
              <a:t>2010: </a:t>
            </a:r>
            <a:r>
              <a:rPr lang="en-US" dirty="0" smtClean="0"/>
              <a:t>0.9 million (10.2% </a:t>
            </a:r>
            <a:r>
              <a:rPr lang="en-US" dirty="0"/>
              <a:t>of total </a:t>
            </a:r>
            <a:r>
              <a:rPr lang="en-US" dirty="0" smtClean="0"/>
              <a:t>state population</a:t>
            </a:r>
            <a:r>
              <a:rPr lang="en-US" dirty="0"/>
              <a:t>)</a:t>
            </a:r>
          </a:p>
          <a:p>
            <a:pPr lvl="1"/>
            <a:r>
              <a:rPr lang="en-US" dirty="0" smtClean="0"/>
              <a:t>2030</a:t>
            </a:r>
            <a:r>
              <a:rPr lang="en-US" dirty="0"/>
              <a:t>: </a:t>
            </a:r>
            <a:r>
              <a:rPr lang="en-US" dirty="0" smtClean="0"/>
              <a:t>1.9 million (15.9% </a:t>
            </a:r>
            <a:r>
              <a:rPr lang="en-US" dirty="0"/>
              <a:t>of total </a:t>
            </a:r>
            <a:r>
              <a:rPr lang="en-US" dirty="0" smtClean="0"/>
              <a:t>state population</a:t>
            </a:r>
            <a:r>
              <a:rPr lang="en-US" dirty="0"/>
              <a:t>)</a:t>
            </a:r>
          </a:p>
          <a:p>
            <a:pPr lvl="1"/>
            <a:endParaRPr lang="en-US" dirty="0"/>
          </a:p>
        </p:txBody>
      </p:sp>
    </p:spTree>
    <p:extLst>
      <p:ext uri="{BB962C8B-B14F-4D97-AF65-F5344CB8AC3E}">
        <p14:creationId xmlns:p14="http://schemas.microsoft.com/office/powerpoint/2010/main" val="4121938036"/>
      </p:ext>
    </p:extLst>
  </p:cSld>
  <p:clrMapOvr>
    <a:masterClrMapping/>
  </p:clrMapOvr>
  <p:transition advTm="4755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055233"/>
            <a:ext cx="8382000" cy="2745367"/>
          </a:xfrm>
        </p:spPr>
        <p:txBody>
          <a:bodyPr/>
          <a:lstStyle/>
          <a:p>
            <a:pPr marL="0" indent="0" algn="ctr">
              <a:buNone/>
            </a:pPr>
            <a:r>
              <a:rPr lang="en-US" dirty="0" smtClean="0"/>
              <a:t>Contact</a:t>
            </a:r>
          </a:p>
          <a:p>
            <a:pPr marL="0" indent="0" algn="ctr">
              <a:buNone/>
            </a:pPr>
            <a:endParaRPr lang="en-US" dirty="0"/>
          </a:p>
          <a:p>
            <a:pPr marL="0" indent="0" algn="ctr">
              <a:buNone/>
            </a:pPr>
            <a:r>
              <a:rPr lang="en-US" dirty="0" smtClean="0"/>
              <a:t>Kyeil </a:t>
            </a:r>
            <a:r>
              <a:rPr lang="en-US" dirty="0" smtClean="0"/>
              <a:t>Kim, Ph.D., PTP</a:t>
            </a:r>
            <a:endParaRPr lang="en-US" dirty="0" smtClean="0"/>
          </a:p>
          <a:p>
            <a:pPr marL="0" indent="0" algn="ctr">
              <a:buNone/>
            </a:pPr>
            <a:r>
              <a:rPr lang="en-US" sz="2400" dirty="0" smtClean="0"/>
              <a:t>Atlanta Regional Commission</a:t>
            </a:r>
          </a:p>
          <a:p>
            <a:pPr marL="0" indent="0" algn="ctr">
              <a:buNone/>
            </a:pPr>
            <a:r>
              <a:rPr lang="en-US" sz="2400" dirty="0" smtClean="0"/>
              <a:t>kykim@atlantaregional.com</a:t>
            </a:r>
          </a:p>
          <a:p>
            <a:pPr marL="0" indent="0" algn="ctr">
              <a:buNone/>
            </a:pPr>
            <a:r>
              <a:rPr lang="en-US" sz="2400" dirty="0" smtClean="0"/>
              <a:t>(404) 463-3276</a:t>
            </a:r>
            <a:endParaRPr lang="en-US" sz="2400" dirty="0"/>
          </a:p>
        </p:txBody>
      </p:sp>
    </p:spTree>
    <p:extLst>
      <p:ext uri="{BB962C8B-B14F-4D97-AF65-F5344CB8AC3E}">
        <p14:creationId xmlns:p14="http://schemas.microsoft.com/office/powerpoint/2010/main" val="3198152980"/>
      </p:ext>
    </p:extLst>
  </p:cSld>
  <p:clrMapOvr>
    <a:masterClrMapping/>
  </p:clrMapOvr>
  <p:transition advTm="9566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Boomers</a:t>
            </a:r>
            <a:endParaRPr lang="en-US" dirty="0"/>
          </a:p>
        </p:txBody>
      </p:sp>
      <p:pic>
        <p:nvPicPr>
          <p:cNvPr id="4" name="Picture 3"/>
          <p:cNvPicPr>
            <a:picLocks noChangeAspect="1"/>
          </p:cNvPicPr>
          <p:nvPr/>
        </p:nvPicPr>
        <p:blipFill>
          <a:blip r:embed="rId3"/>
          <a:stretch>
            <a:fillRect/>
          </a:stretch>
        </p:blipFill>
        <p:spPr>
          <a:xfrm>
            <a:off x="371475" y="1546415"/>
            <a:ext cx="4175711" cy="3330385"/>
          </a:xfrm>
          <a:prstGeom prst="rect">
            <a:avLst/>
          </a:prstGeom>
          <a:scene3d>
            <a:camera prst="orthographicFront"/>
            <a:lightRig rig="threePt" dir="t"/>
          </a:scene3d>
          <a:sp3d>
            <a:bevelT/>
          </a:sp3d>
        </p:spPr>
      </p:pic>
      <p:pic>
        <p:nvPicPr>
          <p:cNvPr id="5" name="Picture 4"/>
          <p:cNvPicPr>
            <a:picLocks/>
          </p:cNvPicPr>
          <p:nvPr/>
        </p:nvPicPr>
        <p:blipFill>
          <a:blip r:embed="rId4"/>
          <a:stretch>
            <a:fillRect/>
          </a:stretch>
        </p:blipFill>
        <p:spPr>
          <a:xfrm>
            <a:off x="4584192" y="1546415"/>
            <a:ext cx="4178808" cy="3328416"/>
          </a:xfrm>
          <a:prstGeom prst="rect">
            <a:avLst/>
          </a:prstGeom>
          <a:scene3d>
            <a:camera prst="orthographicFront"/>
            <a:lightRig rig="threePt" dir="t"/>
          </a:scene3d>
          <a:sp3d>
            <a:bevelT/>
          </a:sp3d>
        </p:spPr>
      </p:pic>
      <p:sp>
        <p:nvSpPr>
          <p:cNvPr id="6" name="TextBox 5"/>
          <p:cNvSpPr txBox="1"/>
          <p:nvPr/>
        </p:nvSpPr>
        <p:spPr>
          <a:xfrm>
            <a:off x="381000" y="4876800"/>
            <a:ext cx="8382000" cy="861774"/>
          </a:xfrm>
          <a:prstGeom prst="rect">
            <a:avLst/>
          </a:prstGeom>
          <a:noFill/>
        </p:spPr>
        <p:txBody>
          <a:bodyPr wrap="square" rtlCol="0">
            <a:spAutoFit/>
          </a:bodyPr>
          <a:lstStyle/>
          <a:p>
            <a:r>
              <a:rPr lang="en-US" dirty="0" smtClean="0"/>
              <a:t>		2012				           2035</a:t>
            </a:r>
          </a:p>
          <a:p>
            <a:endParaRPr lang="en-US" dirty="0"/>
          </a:p>
          <a:p>
            <a:r>
              <a:rPr lang="en-US" sz="1400" dirty="0" smtClean="0"/>
              <a:t>Source: U.S. Population Projections: 2012 to 2060, Jennifer M. </a:t>
            </a:r>
            <a:r>
              <a:rPr lang="en-US" sz="1400" dirty="0" err="1" smtClean="0"/>
              <a:t>Ortman</a:t>
            </a:r>
            <a:r>
              <a:rPr lang="en-US" sz="1400" dirty="0" smtClean="0"/>
              <a:t>, U.S. Census Bureau, 2013</a:t>
            </a:r>
            <a:endParaRPr lang="en-US" sz="1400" dirty="0"/>
          </a:p>
        </p:txBody>
      </p:sp>
    </p:spTree>
    <p:extLst>
      <p:ext uri="{BB962C8B-B14F-4D97-AF65-F5344CB8AC3E}">
        <p14:creationId xmlns:p14="http://schemas.microsoft.com/office/powerpoint/2010/main" val="320599588"/>
      </p:ext>
    </p:extLst>
  </p:cSld>
  <p:clrMapOvr>
    <a:masterClrMapping/>
  </p:clrMapOvr>
  <p:transition advTm="32222">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Projections - Metro Atlanta </a:t>
            </a:r>
            <a:endParaRPr lang="en-US" dirty="0"/>
          </a:p>
        </p:txBody>
      </p:sp>
      <p:pic>
        <p:nvPicPr>
          <p:cNvPr id="5" name="Picture 4"/>
          <p:cNvPicPr>
            <a:picLocks noChangeAspect="1"/>
          </p:cNvPicPr>
          <p:nvPr/>
        </p:nvPicPr>
        <p:blipFill>
          <a:blip r:embed="rId3"/>
          <a:stretch>
            <a:fillRect/>
          </a:stretch>
        </p:blipFill>
        <p:spPr>
          <a:xfrm>
            <a:off x="845632" y="1066800"/>
            <a:ext cx="7452735" cy="540060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316259380"/>
      </p:ext>
    </p:extLst>
  </p:cSld>
  <p:clrMapOvr>
    <a:masterClrMapping/>
  </p:clrMapOvr>
  <p:transition advTm="3127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Structure - Metro Atlanta </a:t>
            </a:r>
            <a:endParaRPr lang="en-US" dirty="0"/>
          </a:p>
        </p:txBody>
      </p:sp>
      <p:pic>
        <p:nvPicPr>
          <p:cNvPr id="4" name="Picture 3"/>
          <p:cNvPicPr>
            <a:picLocks noChangeAspect="1"/>
          </p:cNvPicPr>
          <p:nvPr/>
        </p:nvPicPr>
        <p:blipFill>
          <a:blip r:embed="rId3"/>
          <a:stretch>
            <a:fillRect/>
          </a:stretch>
        </p:blipFill>
        <p:spPr>
          <a:xfrm>
            <a:off x="917260" y="1143000"/>
            <a:ext cx="7309480" cy="530104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22349602"/>
      </p:ext>
    </p:extLst>
  </p:cSld>
  <p:clrMapOvr>
    <a:masterClrMapping/>
  </p:clrMapOvr>
  <p:transition advTm="3269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Text Placeholder 2"/>
          <p:cNvSpPr>
            <a:spLocks noGrp="1"/>
          </p:cNvSpPr>
          <p:nvPr>
            <p:ph type="body" sz="quarter" idx="10"/>
          </p:nvPr>
        </p:nvSpPr>
        <p:spPr>
          <a:xfrm>
            <a:off x="381000" y="1411552"/>
            <a:ext cx="8382000" cy="4136517"/>
          </a:xfrm>
        </p:spPr>
        <p:txBody>
          <a:bodyPr/>
          <a:lstStyle/>
          <a:p>
            <a:r>
              <a:rPr lang="en-US" sz="2800" dirty="0" smtClean="0"/>
              <a:t>Two datasets tested</a:t>
            </a:r>
          </a:p>
          <a:p>
            <a:pPr lvl="1"/>
            <a:r>
              <a:rPr lang="en-US" sz="2400" dirty="0" err="1" smtClean="0"/>
              <a:t>ARC’s</a:t>
            </a:r>
            <a:r>
              <a:rPr lang="en-US" sz="2400" dirty="0" smtClean="0"/>
              <a:t> projection of persons by age for 2040 reflecting aging population </a:t>
            </a:r>
          </a:p>
          <a:p>
            <a:pPr marL="517525" lvl="1" indent="0">
              <a:buNone/>
            </a:pPr>
            <a:r>
              <a:rPr lang="en-US" sz="2400" dirty="0">
                <a:sym typeface="Wingdings" panose="05000000000000000000" pitchFamily="2" charset="2"/>
              </a:rPr>
              <a:t>	</a:t>
            </a:r>
            <a:r>
              <a:rPr lang="en-US" sz="2400" dirty="0" smtClean="0">
                <a:sym typeface="Wingdings" panose="05000000000000000000" pitchFamily="2" charset="2"/>
              </a:rPr>
              <a:t> “</a:t>
            </a:r>
            <a:r>
              <a:rPr lang="en-US" sz="2400" dirty="0" smtClean="0"/>
              <a:t>Future Age Structure”</a:t>
            </a:r>
          </a:p>
          <a:p>
            <a:pPr lvl="1"/>
            <a:r>
              <a:rPr lang="en-US" sz="2400" dirty="0" smtClean="0"/>
              <a:t>Projection of persons by age for 2040 preserving the age structure of year 2010</a:t>
            </a:r>
          </a:p>
          <a:p>
            <a:pPr marL="517525" lvl="1" indent="0">
              <a:buNone/>
            </a:pPr>
            <a:r>
              <a:rPr lang="en-US" sz="2400" dirty="0" smtClean="0">
                <a:sym typeface="Wingdings" panose="05000000000000000000" pitchFamily="2" charset="2"/>
              </a:rPr>
              <a:t>	 “</a:t>
            </a:r>
            <a:r>
              <a:rPr lang="en-US" sz="2400" dirty="0" smtClean="0"/>
              <a:t>Base Age Structure”</a:t>
            </a:r>
          </a:p>
          <a:p>
            <a:r>
              <a:rPr lang="en-US" sz="2800" dirty="0" smtClean="0"/>
              <a:t>Synthesize population/household from two datasets</a:t>
            </a:r>
          </a:p>
          <a:p>
            <a:r>
              <a:rPr lang="en-US" sz="2800" dirty="0" smtClean="0"/>
              <a:t>Run ABM for the synthesized population for each dataset</a:t>
            </a:r>
            <a:endParaRPr lang="en-US" sz="2800" dirty="0"/>
          </a:p>
        </p:txBody>
      </p:sp>
    </p:spTree>
    <p:extLst>
      <p:ext uri="{BB962C8B-B14F-4D97-AF65-F5344CB8AC3E}">
        <p14:creationId xmlns:p14="http://schemas.microsoft.com/office/powerpoint/2010/main" val="2341885452"/>
      </p:ext>
    </p:extLst>
  </p:cSld>
  <p:clrMapOvr>
    <a:masterClrMapping/>
  </p:clrMapOvr>
  <p:transition advTm="4098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Synthesis</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Household and person constraints</a:t>
            </a:r>
            <a:endParaRPr lang="en-US" dirty="0"/>
          </a:p>
        </p:txBody>
      </p:sp>
      <p:pic>
        <p:nvPicPr>
          <p:cNvPr id="7" name="table"/>
          <p:cNvPicPr>
            <a:picLocks noChangeAspect="1"/>
          </p:cNvPicPr>
          <p:nvPr/>
        </p:nvPicPr>
        <p:blipFill>
          <a:blip r:embed="rId3">
            <a:grayscl/>
          </a:blip>
          <a:stretch>
            <a:fillRect/>
          </a:stretch>
        </p:blipFill>
        <p:spPr>
          <a:xfrm>
            <a:off x="495300" y="2209800"/>
            <a:ext cx="8153400" cy="3813381"/>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Tree>
    <p:extLst>
      <p:ext uri="{BB962C8B-B14F-4D97-AF65-F5344CB8AC3E}">
        <p14:creationId xmlns:p14="http://schemas.microsoft.com/office/powerpoint/2010/main" val="312685327"/>
      </p:ext>
    </p:extLst>
  </p:cSld>
  <p:clrMapOvr>
    <a:masterClrMapping/>
  </p:clrMapOvr>
  <p:transition advTm="25267">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Activity-Based Model</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Model structure</a:t>
            </a:r>
            <a:endParaRPr lang="en-US" dirty="0"/>
          </a:p>
        </p:txBody>
      </p:sp>
      <p:pic>
        <p:nvPicPr>
          <p:cNvPr id="38" name="Picture 37"/>
          <p:cNvPicPr>
            <a:picLocks noChangeAspect="1"/>
          </p:cNvPicPr>
          <p:nvPr/>
        </p:nvPicPr>
        <p:blipFill>
          <a:blip r:embed="rId3"/>
          <a:stretch>
            <a:fillRect/>
          </a:stretch>
        </p:blipFill>
        <p:spPr>
          <a:xfrm>
            <a:off x="1219200" y="2057400"/>
            <a:ext cx="6324600" cy="4486683"/>
          </a:xfrm>
          <a:prstGeom prst="rect">
            <a:avLst/>
          </a:prstGeom>
        </p:spPr>
      </p:pic>
    </p:spTree>
    <p:extLst>
      <p:ext uri="{BB962C8B-B14F-4D97-AF65-F5344CB8AC3E}">
        <p14:creationId xmlns:p14="http://schemas.microsoft.com/office/powerpoint/2010/main" val="3330985108"/>
      </p:ext>
    </p:extLst>
  </p:cSld>
  <p:clrMapOvr>
    <a:masterClrMapping/>
  </p:clrMapOvr>
  <p:transition advTm="13182">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Activity-Based Model</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Internal Demand Generation</a:t>
            </a:r>
            <a:endParaRPr lang="en-US" dirty="0"/>
          </a:p>
        </p:txBody>
      </p:sp>
      <p:pic>
        <p:nvPicPr>
          <p:cNvPr id="4" name="Picture 3"/>
          <p:cNvPicPr>
            <a:picLocks noChangeAspect="1"/>
          </p:cNvPicPr>
          <p:nvPr/>
        </p:nvPicPr>
        <p:blipFill>
          <a:blip r:embed="rId3"/>
          <a:stretch>
            <a:fillRect/>
          </a:stretch>
        </p:blipFill>
        <p:spPr>
          <a:xfrm>
            <a:off x="1593846" y="2057400"/>
            <a:ext cx="5956308" cy="3834716"/>
          </a:xfrm>
          <a:prstGeom prst="rect">
            <a:avLst/>
          </a:prstGeom>
        </p:spPr>
      </p:pic>
    </p:spTree>
    <p:extLst>
      <p:ext uri="{BB962C8B-B14F-4D97-AF65-F5344CB8AC3E}">
        <p14:creationId xmlns:p14="http://schemas.microsoft.com/office/powerpoint/2010/main" val="2477740726"/>
      </p:ext>
    </p:extLst>
  </p:cSld>
  <p:clrMapOvr>
    <a:masterClrMapping/>
  </p:clrMapOvr>
  <p:transition advTm="14379">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E67C021-E005-426B-946E-7073629A9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(Blue-green textured design)</Template>
  <TotalTime>1672</TotalTime>
  <Words>509</Words>
  <Application>Microsoft Office PowerPoint</Application>
  <PresentationFormat>On-screen Show (4:3)</PresentationFormat>
  <Paragraphs>100</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Courier New</vt:lpstr>
      <vt:lpstr>Wingdings</vt:lpstr>
      <vt:lpstr>Blue Segoe 4-3 template-template_April-17-2007</vt:lpstr>
      <vt:lpstr>White with Courier font for code slides</vt:lpstr>
      <vt:lpstr>The Travel Implications of Aging Population in Metro Atlanta using Activity-Based Model</vt:lpstr>
      <vt:lpstr>Older Population in the U.S.</vt:lpstr>
      <vt:lpstr>Baby  Boomers</vt:lpstr>
      <vt:lpstr>Age Projections - Metro Atlanta </vt:lpstr>
      <vt:lpstr>Age Structure - Metro Atlanta </vt:lpstr>
      <vt:lpstr>Methodology</vt:lpstr>
      <vt:lpstr>Population Synthesis</vt:lpstr>
      <vt:lpstr>ARC Activity-Based Model</vt:lpstr>
      <vt:lpstr>ARC Activity-Based Model</vt:lpstr>
      <vt:lpstr>PopSyn Results</vt:lpstr>
      <vt:lpstr>Person Type Distribution</vt:lpstr>
      <vt:lpstr>Daily Activity Patterns</vt:lpstr>
      <vt:lpstr>Tour Generation</vt:lpstr>
      <vt:lpstr>Timeuse</vt:lpstr>
      <vt:lpstr>Timeuse</vt:lpstr>
      <vt:lpstr>Travel Demand Results</vt:lpstr>
      <vt:lpstr>Systemwide Results</vt:lpstr>
      <vt:lpstr>Systemwide Results</vt:lpstr>
      <vt:lpstr>Summary/Policy Implications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Kyeil Kim</dc:creator>
  <cp:keywords/>
  <cp:lastModifiedBy>Kyeil Kim</cp:lastModifiedBy>
  <cp:revision>145</cp:revision>
  <dcterms:created xsi:type="dcterms:W3CDTF">2015-04-17T17:01:40Z</dcterms:created>
  <dcterms:modified xsi:type="dcterms:W3CDTF">2015-05-27T14:13:35Z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TC102867089990</vt:lpwstr>
  </property>
</Properties>
</file>