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  <p:sldMasterId id="2147483682" r:id="rId4"/>
    <p:sldMasterId id="2147483693" r:id="rId5"/>
  </p:sldMasterIdLst>
  <p:notesMasterIdLst>
    <p:notesMasterId r:id="rId23"/>
  </p:notesMasterIdLst>
  <p:sldIdLst>
    <p:sldId id="283" r:id="rId6"/>
    <p:sldId id="258" r:id="rId7"/>
    <p:sldId id="285" r:id="rId8"/>
    <p:sldId id="286" r:id="rId9"/>
    <p:sldId id="287" r:id="rId10"/>
    <p:sldId id="288" r:id="rId11"/>
    <p:sldId id="291" r:id="rId12"/>
    <p:sldId id="292" r:id="rId13"/>
    <p:sldId id="297" r:id="rId14"/>
    <p:sldId id="294" r:id="rId15"/>
    <p:sldId id="295" r:id="rId16"/>
    <p:sldId id="296" r:id="rId17"/>
    <p:sldId id="300" r:id="rId18"/>
    <p:sldId id="293" r:id="rId19"/>
    <p:sldId id="298" r:id="rId20"/>
    <p:sldId id="301" r:id="rId21"/>
    <p:sldId id="29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5E5"/>
    <a:srgbClr val="9E0880"/>
    <a:srgbClr val="842591"/>
    <a:srgbClr val="6942A2"/>
    <a:srgbClr val="357BC3"/>
    <a:srgbClr val="1A98D4"/>
    <a:srgbClr val="4F5EB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8" autoAdjust="0"/>
  </p:normalViewPr>
  <p:slideViewPr>
    <p:cSldViewPr snapToGrid="0" showGuides="1">
      <p:cViewPr varScale="1">
        <p:scale>
          <a:sx n="118" d="100"/>
          <a:sy n="118" d="100"/>
        </p:scale>
        <p:origin x="-846" y="-102"/>
      </p:cViewPr>
      <p:guideLst>
        <p:guide orient="horz" pos="3785"/>
        <p:guide orient="horz" pos="910"/>
        <p:guide orient="horz" pos="4131"/>
        <p:guide orient="horz" pos="2736"/>
        <p:guide pos="288"/>
        <p:guide pos="5472"/>
        <p:guide pos="1417"/>
        <p:guide pos="1642"/>
        <p:guide pos="2765"/>
        <p:guide pos="2995"/>
        <p:guide pos="4117"/>
        <p:guide pos="43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77DC6-6200-46F3-8F0B-C4041DA0B2B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C1BD7E-2449-4366-BDBF-9381C1ED7516}">
      <dgm:prSet phldrT="[Text]" custT="1"/>
      <dgm:spPr>
        <a:solidFill>
          <a:srgbClr val="1A98D4"/>
        </a:solidFill>
        <a:ln>
          <a:solidFill>
            <a:schemeClr val="accent6"/>
          </a:solidFill>
        </a:ln>
      </dgm:spPr>
      <dgm:t>
        <a:bodyPr/>
        <a:lstStyle/>
        <a:p>
          <a:r>
            <a:rPr lang="en-US" sz="1600" b="1" dirty="0" smtClean="0"/>
            <a:t>Develop segment-to-segment on-to-off flows using survey and ancillary data</a:t>
          </a:r>
          <a:endParaRPr lang="en-US" sz="1600" b="1" dirty="0"/>
        </a:p>
      </dgm:t>
    </dgm:pt>
    <dgm:pt modelId="{E052555A-2EB0-406B-B04C-480981C6D2FB}" type="parTrans" cxnId="{3908157C-FD9D-4324-99B8-C9818C145239}">
      <dgm:prSet/>
      <dgm:spPr/>
      <dgm:t>
        <a:bodyPr/>
        <a:lstStyle/>
        <a:p>
          <a:endParaRPr lang="en-US" sz="1300" b="1"/>
        </a:p>
      </dgm:t>
    </dgm:pt>
    <dgm:pt modelId="{C83A4BAA-174F-4464-94D0-6DEABBB3F5E5}" type="sibTrans" cxnId="{3908157C-FD9D-4324-99B8-C9818C145239}">
      <dgm:prSet custT="1"/>
      <dgm:spPr>
        <a:gradFill flip="none" rotWithShape="0">
          <a:gsLst>
            <a:gs pos="0">
              <a:srgbClr val="1A98D4">
                <a:shade val="30000"/>
                <a:satMod val="115000"/>
              </a:srgbClr>
            </a:gs>
            <a:gs pos="50000">
              <a:srgbClr val="1A98D4">
                <a:shade val="67500"/>
                <a:satMod val="115000"/>
              </a:srgbClr>
            </a:gs>
            <a:gs pos="100000">
              <a:srgbClr val="1A98D4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</dgm:spPr>
      <dgm:t>
        <a:bodyPr/>
        <a:lstStyle/>
        <a:p>
          <a:endParaRPr lang="en-US" sz="1300" b="1" dirty="0"/>
        </a:p>
      </dgm:t>
    </dgm:pt>
    <dgm:pt modelId="{9A1E37F3-87F1-4E3E-BE55-152BA282D1B4}">
      <dgm:prSet phldrT="[Text]" custT="1"/>
      <dgm:spPr>
        <a:solidFill>
          <a:srgbClr val="357BC3"/>
        </a:solidFill>
        <a:ln>
          <a:solidFill>
            <a:schemeClr val="accent6"/>
          </a:solidFill>
        </a:ln>
      </dgm:spPr>
      <dgm:t>
        <a:bodyPr/>
        <a:lstStyle/>
        <a:p>
          <a:r>
            <a:rPr lang="en-US" sz="1600" b="1" dirty="0" smtClean="0"/>
            <a:t>Develop origin/destination segment-to-segment flows using survey</a:t>
          </a:r>
          <a:endParaRPr lang="en-US" sz="1600" b="1" dirty="0"/>
        </a:p>
      </dgm:t>
    </dgm:pt>
    <dgm:pt modelId="{5D3868A7-7C54-4132-BADC-502BB7562B30}" type="parTrans" cxnId="{28A3E6D1-2D51-4EAC-8DE5-BE711FD40097}">
      <dgm:prSet/>
      <dgm:spPr/>
      <dgm:t>
        <a:bodyPr/>
        <a:lstStyle/>
        <a:p>
          <a:endParaRPr lang="en-US" sz="1300" b="1"/>
        </a:p>
      </dgm:t>
    </dgm:pt>
    <dgm:pt modelId="{5293B378-AD5F-4A9F-909F-0598E1DFE2D9}" type="sibTrans" cxnId="{28A3E6D1-2D51-4EAC-8DE5-BE711FD40097}">
      <dgm:prSet custT="1"/>
      <dgm:spPr>
        <a:gradFill flip="none" rotWithShape="1">
          <a:gsLst>
            <a:gs pos="0">
              <a:srgbClr val="357BC3">
                <a:shade val="30000"/>
                <a:satMod val="115000"/>
              </a:srgbClr>
            </a:gs>
            <a:gs pos="50000">
              <a:srgbClr val="357BC3">
                <a:shade val="67500"/>
                <a:satMod val="115000"/>
              </a:srgbClr>
            </a:gs>
            <a:gs pos="100000">
              <a:srgbClr val="357BC3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</dgm:spPr>
      <dgm:t>
        <a:bodyPr/>
        <a:lstStyle/>
        <a:p>
          <a:endParaRPr lang="en-US" sz="1300" b="1" dirty="0"/>
        </a:p>
      </dgm:t>
    </dgm:pt>
    <dgm:pt modelId="{45F0C19C-15A4-41A3-A8B1-0E04085F31EC}">
      <dgm:prSet phldrT="[Text]" custT="1"/>
      <dgm:spPr>
        <a:solidFill>
          <a:srgbClr val="4F5EB2"/>
        </a:solidFill>
        <a:ln>
          <a:solidFill>
            <a:schemeClr val="accent6"/>
          </a:solidFill>
        </a:ln>
      </dgm:spPr>
      <dgm:t>
        <a:bodyPr/>
        <a:lstStyle/>
        <a:p>
          <a:r>
            <a:rPr lang="en-US" sz="1600" b="1" dirty="0" smtClean="0"/>
            <a:t>Divide on-to-off flows by origin/destination flows</a:t>
          </a:r>
          <a:endParaRPr lang="en-US" sz="1600" b="1" dirty="0"/>
        </a:p>
      </dgm:t>
    </dgm:pt>
    <dgm:pt modelId="{637B2AD0-ADED-4C0B-9B77-2156C91264AB}" type="parTrans" cxnId="{FB7CE431-D0D7-464E-9A12-4229CBC82CAD}">
      <dgm:prSet/>
      <dgm:spPr/>
      <dgm:t>
        <a:bodyPr/>
        <a:lstStyle/>
        <a:p>
          <a:endParaRPr lang="en-US" sz="1300" b="1"/>
        </a:p>
      </dgm:t>
    </dgm:pt>
    <dgm:pt modelId="{9706FBA9-9CBD-4408-AEF6-264BAAC26E2F}" type="sibTrans" cxnId="{FB7CE431-D0D7-464E-9A12-4229CBC82CAD}">
      <dgm:prSet custT="1"/>
      <dgm:spPr>
        <a:gradFill flip="none" rotWithShape="0">
          <a:gsLst>
            <a:gs pos="0">
              <a:srgbClr val="4F5EB2">
                <a:shade val="30000"/>
                <a:satMod val="115000"/>
              </a:srgbClr>
            </a:gs>
            <a:gs pos="50000">
              <a:srgbClr val="4F5EB2">
                <a:shade val="67500"/>
                <a:satMod val="115000"/>
              </a:srgbClr>
            </a:gs>
            <a:gs pos="100000">
              <a:srgbClr val="4F5EB2">
                <a:shade val="100000"/>
                <a:satMod val="115000"/>
              </a:srgbClr>
            </a:gs>
          </a:gsLst>
          <a:lin ang="0" scaled="1"/>
          <a:tileRect/>
        </a:gradFill>
        <a:ln>
          <a:solidFill>
            <a:schemeClr val="accent6"/>
          </a:solidFill>
        </a:ln>
      </dgm:spPr>
      <dgm:t>
        <a:bodyPr/>
        <a:lstStyle/>
        <a:p>
          <a:endParaRPr lang="en-US" sz="1300" b="1" dirty="0"/>
        </a:p>
      </dgm:t>
    </dgm:pt>
    <dgm:pt modelId="{E11B2DF3-2B11-4023-B627-51D957505161}">
      <dgm:prSet phldrT="[Text]" custT="1"/>
      <dgm:spPr>
        <a:solidFill>
          <a:srgbClr val="6942A2"/>
        </a:solidFill>
        <a:ln>
          <a:solidFill>
            <a:schemeClr val="accent6"/>
          </a:solidFill>
        </a:ln>
      </dgm:spPr>
      <dgm:t>
        <a:bodyPr/>
        <a:lstStyle/>
        <a:p>
          <a:r>
            <a:rPr lang="en-US" sz="1600" b="1" dirty="0" smtClean="0"/>
            <a:t>Create synthetic origin/destination records where necessary</a:t>
          </a:r>
          <a:endParaRPr lang="en-US" sz="1600" b="1" dirty="0"/>
        </a:p>
      </dgm:t>
    </dgm:pt>
    <dgm:pt modelId="{D1F5AB0A-7121-46E6-A181-A6216B39261A}" type="parTrans" cxnId="{3AC097FF-F400-486F-9059-8CC2B041AA9E}">
      <dgm:prSet/>
      <dgm:spPr/>
      <dgm:t>
        <a:bodyPr/>
        <a:lstStyle/>
        <a:p>
          <a:endParaRPr lang="en-US" sz="1300" b="1"/>
        </a:p>
      </dgm:t>
    </dgm:pt>
    <dgm:pt modelId="{043B0D57-F63D-4474-A897-A40A5C7AC7A3}" type="sibTrans" cxnId="{3AC097FF-F400-486F-9059-8CC2B041AA9E}">
      <dgm:prSet custT="1"/>
      <dgm:spPr>
        <a:gradFill flip="none" rotWithShape="1">
          <a:gsLst>
            <a:gs pos="0">
              <a:srgbClr val="6942A2">
                <a:shade val="30000"/>
                <a:satMod val="115000"/>
              </a:srgbClr>
            </a:gs>
            <a:gs pos="50000">
              <a:srgbClr val="6942A2">
                <a:shade val="67500"/>
                <a:satMod val="115000"/>
              </a:srgbClr>
            </a:gs>
            <a:gs pos="100000">
              <a:srgbClr val="6942A2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</dgm:spPr>
      <dgm:t>
        <a:bodyPr/>
        <a:lstStyle/>
        <a:p>
          <a:endParaRPr lang="en-US" sz="1300" b="1" dirty="0"/>
        </a:p>
      </dgm:t>
    </dgm:pt>
    <dgm:pt modelId="{A5CDE43A-000C-483E-B20C-A16EEF47107E}">
      <dgm:prSet phldrT="[Text]" custT="1"/>
      <dgm:spPr>
        <a:solidFill>
          <a:srgbClr val="9E0880"/>
        </a:solidFill>
        <a:ln>
          <a:solidFill>
            <a:schemeClr val="accent6"/>
          </a:solidFill>
        </a:ln>
      </dgm:spPr>
      <dgm:t>
        <a:bodyPr/>
        <a:lstStyle/>
        <a:p>
          <a:r>
            <a:rPr lang="en-US" sz="1600" b="1" dirty="0" smtClean="0"/>
            <a:t>Apply expansion factors to main survey records</a:t>
          </a:r>
          <a:endParaRPr lang="en-US" sz="1600" b="1" dirty="0"/>
        </a:p>
      </dgm:t>
    </dgm:pt>
    <dgm:pt modelId="{A0387211-3396-4FA0-97DA-250BDD40CBB4}" type="parTrans" cxnId="{E4550185-0EAF-4B27-9E74-B13AD72CBEAB}">
      <dgm:prSet/>
      <dgm:spPr/>
      <dgm:t>
        <a:bodyPr/>
        <a:lstStyle/>
        <a:p>
          <a:endParaRPr lang="en-US" sz="1300" b="1"/>
        </a:p>
      </dgm:t>
    </dgm:pt>
    <dgm:pt modelId="{848A2E73-16DD-4574-BAB3-5BB4C652FFF2}" type="sibTrans" cxnId="{E4550185-0EAF-4B27-9E74-B13AD72CBEAB}">
      <dgm:prSet/>
      <dgm:spPr/>
      <dgm:t>
        <a:bodyPr/>
        <a:lstStyle/>
        <a:p>
          <a:endParaRPr lang="en-US" sz="1300" b="1"/>
        </a:p>
      </dgm:t>
    </dgm:pt>
    <dgm:pt modelId="{C9F66273-24F5-4D90-9F1F-4A4F75C32572}">
      <dgm:prSet phldrT="[Text]" custT="1"/>
      <dgm:spPr>
        <a:solidFill>
          <a:srgbClr val="00B5E5"/>
        </a:solidFill>
        <a:ln>
          <a:solidFill>
            <a:schemeClr val="accent6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Define route segmentation</a:t>
          </a:r>
          <a:endParaRPr lang="en-US" sz="1600" b="1" dirty="0">
            <a:solidFill>
              <a:schemeClr val="tx1"/>
            </a:solidFill>
          </a:endParaRPr>
        </a:p>
      </dgm:t>
    </dgm:pt>
    <dgm:pt modelId="{493C3ED5-E2A2-4ABA-85E8-8A7807707DB2}" type="parTrans" cxnId="{0C2A93D0-647B-4A9F-95BA-34F9C8BF3015}">
      <dgm:prSet/>
      <dgm:spPr/>
      <dgm:t>
        <a:bodyPr/>
        <a:lstStyle/>
        <a:p>
          <a:endParaRPr lang="en-US" sz="1300" b="1"/>
        </a:p>
      </dgm:t>
    </dgm:pt>
    <dgm:pt modelId="{5BE2C638-8105-4246-8B69-0D067F834463}" type="sibTrans" cxnId="{0C2A93D0-647B-4A9F-95BA-34F9C8BF3015}">
      <dgm:prSet custT="1"/>
      <dgm:spPr>
        <a:gradFill flip="none" rotWithShape="0">
          <a:gsLst>
            <a:gs pos="0">
              <a:srgbClr val="00B5E5">
                <a:shade val="30000"/>
                <a:satMod val="115000"/>
              </a:srgbClr>
            </a:gs>
            <a:gs pos="50000">
              <a:srgbClr val="00B5E5">
                <a:shade val="67500"/>
                <a:satMod val="115000"/>
              </a:srgbClr>
            </a:gs>
            <a:gs pos="100000">
              <a:srgbClr val="00B5E5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</dgm:spPr>
      <dgm:t>
        <a:bodyPr/>
        <a:lstStyle/>
        <a:p>
          <a:endParaRPr lang="en-US" sz="1300" b="1" dirty="0"/>
        </a:p>
      </dgm:t>
    </dgm:pt>
    <dgm:pt modelId="{6119BCE6-F5E8-4D01-AA2F-789D88649F82}" type="pres">
      <dgm:prSet presAssocID="{E4E77DC6-6200-46F3-8F0B-C4041DA0B2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B58AB2-F23F-4D23-9249-1B14EAA49E62}" type="pres">
      <dgm:prSet presAssocID="{C9F66273-24F5-4D90-9F1F-4A4F75C3257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FDFA88-3BE9-47B3-992F-1CA21511F879}" type="pres">
      <dgm:prSet presAssocID="{5BE2C638-8105-4246-8B69-0D067F83446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FFDC3FFE-FC0F-4FA6-B6A2-BC7C59A8B658}" type="pres">
      <dgm:prSet presAssocID="{5BE2C638-8105-4246-8B69-0D067F83446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7E05C03-9B5E-4F1B-A05F-BEB0B324B056}" type="pres">
      <dgm:prSet presAssocID="{70C1BD7E-2449-4366-BDBF-9381C1ED751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89D17D-9BA4-41D3-ADBE-191E1CFF693F}" type="pres">
      <dgm:prSet presAssocID="{C83A4BAA-174F-4464-94D0-6DEABBB3F5E5}" presName="sibTrans" presStyleLbl="sibTrans2D1" presStyleIdx="1" presStyleCnt="5"/>
      <dgm:spPr/>
      <dgm:t>
        <a:bodyPr/>
        <a:lstStyle/>
        <a:p>
          <a:endParaRPr lang="en-US"/>
        </a:p>
      </dgm:t>
    </dgm:pt>
    <dgm:pt modelId="{B56D9964-5E33-4460-8FB8-588AB6B28794}" type="pres">
      <dgm:prSet presAssocID="{C83A4BAA-174F-4464-94D0-6DEABBB3F5E5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E1C6F39B-DE10-4109-B841-81BFC3E6F21F}" type="pres">
      <dgm:prSet presAssocID="{9A1E37F3-87F1-4E3E-BE55-152BA282D1B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8D41DC-2E59-410A-B59B-654FE1F3DF78}" type="pres">
      <dgm:prSet presAssocID="{5293B378-AD5F-4A9F-909F-0598E1DFE2D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892586A2-792A-45A5-B869-626E983C7C36}" type="pres">
      <dgm:prSet presAssocID="{5293B378-AD5F-4A9F-909F-0598E1DFE2D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C22A7DB-EAD7-4A50-B87C-98B023DFEA9A}" type="pres">
      <dgm:prSet presAssocID="{45F0C19C-15A4-41A3-A8B1-0E04085F31E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E4476-4CEB-40D7-ADD9-4D516C581C6D}" type="pres">
      <dgm:prSet presAssocID="{9706FBA9-9CBD-4408-AEF6-264BAAC26E2F}" presName="sibTrans" presStyleLbl="sibTrans2D1" presStyleIdx="3" presStyleCnt="5"/>
      <dgm:spPr/>
      <dgm:t>
        <a:bodyPr/>
        <a:lstStyle/>
        <a:p>
          <a:endParaRPr lang="en-US"/>
        </a:p>
      </dgm:t>
    </dgm:pt>
    <dgm:pt modelId="{5DBDD68B-99CF-4F6E-B47C-9E894F346CCD}" type="pres">
      <dgm:prSet presAssocID="{9706FBA9-9CBD-4408-AEF6-264BAAC26E2F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EDCC417-18EA-47DF-836C-46FA4171CEA4}" type="pres">
      <dgm:prSet presAssocID="{E11B2DF3-2B11-4023-B627-51D95750516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AECC2-8F9C-49F4-A511-C5333874F243}" type="pres">
      <dgm:prSet presAssocID="{043B0D57-F63D-4474-A897-A40A5C7AC7A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F00C97E7-CBD3-4F44-9CF1-833484E16384}" type="pres">
      <dgm:prSet presAssocID="{043B0D57-F63D-4474-A897-A40A5C7AC7A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8D0D81F5-7D05-46F4-B195-DE4299DAEBAB}" type="pres">
      <dgm:prSet presAssocID="{A5CDE43A-000C-483E-B20C-A16EEF47107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01FBFF-E63D-4520-A7FA-3373CC703307}" type="presOf" srcId="{C83A4BAA-174F-4464-94D0-6DEABBB3F5E5}" destId="{B56D9964-5E33-4460-8FB8-588AB6B28794}" srcOrd="1" destOrd="0" presId="urn:microsoft.com/office/officeart/2005/8/layout/process5"/>
    <dgm:cxn modelId="{0C2A93D0-647B-4A9F-95BA-34F9C8BF3015}" srcId="{E4E77DC6-6200-46F3-8F0B-C4041DA0B2BB}" destId="{C9F66273-24F5-4D90-9F1F-4A4F75C32572}" srcOrd="0" destOrd="0" parTransId="{493C3ED5-E2A2-4ABA-85E8-8A7807707DB2}" sibTransId="{5BE2C638-8105-4246-8B69-0D067F834463}"/>
    <dgm:cxn modelId="{BF6A7D1A-3E42-4035-B81E-40497035A722}" type="presOf" srcId="{E11B2DF3-2B11-4023-B627-51D957505161}" destId="{6EDCC417-18EA-47DF-836C-46FA4171CEA4}" srcOrd="0" destOrd="0" presId="urn:microsoft.com/office/officeart/2005/8/layout/process5"/>
    <dgm:cxn modelId="{E4550185-0EAF-4B27-9E74-B13AD72CBEAB}" srcId="{E4E77DC6-6200-46F3-8F0B-C4041DA0B2BB}" destId="{A5CDE43A-000C-483E-B20C-A16EEF47107E}" srcOrd="5" destOrd="0" parTransId="{A0387211-3396-4FA0-97DA-250BDD40CBB4}" sibTransId="{848A2E73-16DD-4574-BAB3-5BB4C652FFF2}"/>
    <dgm:cxn modelId="{E72DEEA8-FC06-46C6-A774-A8B9E6C37FEF}" type="presOf" srcId="{C9F66273-24F5-4D90-9F1F-4A4F75C32572}" destId="{DCB58AB2-F23F-4D23-9249-1B14EAA49E62}" srcOrd="0" destOrd="0" presId="urn:microsoft.com/office/officeart/2005/8/layout/process5"/>
    <dgm:cxn modelId="{4CDB907D-EC0F-4FFB-8166-C31BB2EE80BE}" type="presOf" srcId="{043B0D57-F63D-4474-A897-A40A5C7AC7A3}" destId="{F00C97E7-CBD3-4F44-9CF1-833484E16384}" srcOrd="1" destOrd="0" presId="urn:microsoft.com/office/officeart/2005/8/layout/process5"/>
    <dgm:cxn modelId="{FB7CE431-D0D7-464E-9A12-4229CBC82CAD}" srcId="{E4E77DC6-6200-46F3-8F0B-C4041DA0B2BB}" destId="{45F0C19C-15A4-41A3-A8B1-0E04085F31EC}" srcOrd="3" destOrd="0" parTransId="{637B2AD0-ADED-4C0B-9B77-2156C91264AB}" sibTransId="{9706FBA9-9CBD-4408-AEF6-264BAAC26E2F}"/>
    <dgm:cxn modelId="{73DF72C3-C8DD-48A7-A910-96DBEB3C55AB}" type="presOf" srcId="{5293B378-AD5F-4A9F-909F-0598E1DFE2D9}" destId="{892586A2-792A-45A5-B869-626E983C7C36}" srcOrd="1" destOrd="0" presId="urn:microsoft.com/office/officeart/2005/8/layout/process5"/>
    <dgm:cxn modelId="{2F456F75-6C9B-4402-9B08-11FA6367028E}" type="presOf" srcId="{C83A4BAA-174F-4464-94D0-6DEABBB3F5E5}" destId="{CB89D17D-9BA4-41D3-ADBE-191E1CFF693F}" srcOrd="0" destOrd="0" presId="urn:microsoft.com/office/officeart/2005/8/layout/process5"/>
    <dgm:cxn modelId="{AC1ECBD6-5667-4B41-8C05-7CDEE8FB23DF}" type="presOf" srcId="{5BE2C638-8105-4246-8B69-0D067F834463}" destId="{FFDC3FFE-FC0F-4FA6-B6A2-BC7C59A8B658}" srcOrd="1" destOrd="0" presId="urn:microsoft.com/office/officeart/2005/8/layout/process5"/>
    <dgm:cxn modelId="{23390A8F-5AAD-4AE5-A33C-56EAE2A8E191}" type="presOf" srcId="{E4E77DC6-6200-46F3-8F0B-C4041DA0B2BB}" destId="{6119BCE6-F5E8-4D01-AA2F-789D88649F82}" srcOrd="0" destOrd="0" presId="urn:microsoft.com/office/officeart/2005/8/layout/process5"/>
    <dgm:cxn modelId="{426C2BCA-9B62-4ECF-8EBC-AEB6B582BD0E}" type="presOf" srcId="{9A1E37F3-87F1-4E3E-BE55-152BA282D1B4}" destId="{E1C6F39B-DE10-4109-B841-81BFC3E6F21F}" srcOrd="0" destOrd="0" presId="urn:microsoft.com/office/officeart/2005/8/layout/process5"/>
    <dgm:cxn modelId="{160743A1-EC35-410D-9794-82D59D334326}" type="presOf" srcId="{9706FBA9-9CBD-4408-AEF6-264BAAC26E2F}" destId="{7CFE4476-4CEB-40D7-ADD9-4D516C581C6D}" srcOrd="0" destOrd="0" presId="urn:microsoft.com/office/officeart/2005/8/layout/process5"/>
    <dgm:cxn modelId="{509040D1-D074-4BB3-96FA-C17E74789A43}" type="presOf" srcId="{A5CDE43A-000C-483E-B20C-A16EEF47107E}" destId="{8D0D81F5-7D05-46F4-B195-DE4299DAEBAB}" srcOrd="0" destOrd="0" presId="urn:microsoft.com/office/officeart/2005/8/layout/process5"/>
    <dgm:cxn modelId="{674A2E76-B107-447C-96B6-46AF9DE831F8}" type="presOf" srcId="{70C1BD7E-2449-4366-BDBF-9381C1ED7516}" destId="{87E05C03-9B5E-4F1B-A05F-BEB0B324B056}" srcOrd="0" destOrd="0" presId="urn:microsoft.com/office/officeart/2005/8/layout/process5"/>
    <dgm:cxn modelId="{FA670EEB-151C-4DB4-A8C3-C3CC6CA683EB}" type="presOf" srcId="{043B0D57-F63D-4474-A897-A40A5C7AC7A3}" destId="{BB6AECC2-8F9C-49F4-A511-C5333874F243}" srcOrd="0" destOrd="0" presId="urn:microsoft.com/office/officeart/2005/8/layout/process5"/>
    <dgm:cxn modelId="{28A3E6D1-2D51-4EAC-8DE5-BE711FD40097}" srcId="{E4E77DC6-6200-46F3-8F0B-C4041DA0B2BB}" destId="{9A1E37F3-87F1-4E3E-BE55-152BA282D1B4}" srcOrd="2" destOrd="0" parTransId="{5D3868A7-7C54-4132-BADC-502BB7562B30}" sibTransId="{5293B378-AD5F-4A9F-909F-0598E1DFE2D9}"/>
    <dgm:cxn modelId="{3AC097FF-F400-486F-9059-8CC2B041AA9E}" srcId="{E4E77DC6-6200-46F3-8F0B-C4041DA0B2BB}" destId="{E11B2DF3-2B11-4023-B627-51D957505161}" srcOrd="4" destOrd="0" parTransId="{D1F5AB0A-7121-46E6-A181-A6216B39261A}" sibTransId="{043B0D57-F63D-4474-A897-A40A5C7AC7A3}"/>
    <dgm:cxn modelId="{3F0A9C8A-C194-469B-962E-49C2849DF3D8}" type="presOf" srcId="{5BE2C638-8105-4246-8B69-0D067F834463}" destId="{B8FDFA88-3BE9-47B3-992F-1CA21511F879}" srcOrd="0" destOrd="0" presId="urn:microsoft.com/office/officeart/2005/8/layout/process5"/>
    <dgm:cxn modelId="{173B2263-5CDC-47FC-92E4-652E7B9F095F}" type="presOf" srcId="{9706FBA9-9CBD-4408-AEF6-264BAAC26E2F}" destId="{5DBDD68B-99CF-4F6E-B47C-9E894F346CCD}" srcOrd="1" destOrd="0" presId="urn:microsoft.com/office/officeart/2005/8/layout/process5"/>
    <dgm:cxn modelId="{7ECB84A9-F1C1-4270-A7DE-3AAD2583D432}" type="presOf" srcId="{45F0C19C-15A4-41A3-A8B1-0E04085F31EC}" destId="{4C22A7DB-EAD7-4A50-B87C-98B023DFEA9A}" srcOrd="0" destOrd="0" presId="urn:microsoft.com/office/officeart/2005/8/layout/process5"/>
    <dgm:cxn modelId="{AF59AD14-7312-4E34-B714-C6F1874EA9C0}" type="presOf" srcId="{5293B378-AD5F-4A9F-909F-0598E1DFE2D9}" destId="{F18D41DC-2E59-410A-B59B-654FE1F3DF78}" srcOrd="0" destOrd="0" presId="urn:microsoft.com/office/officeart/2005/8/layout/process5"/>
    <dgm:cxn modelId="{3908157C-FD9D-4324-99B8-C9818C145239}" srcId="{E4E77DC6-6200-46F3-8F0B-C4041DA0B2BB}" destId="{70C1BD7E-2449-4366-BDBF-9381C1ED7516}" srcOrd="1" destOrd="0" parTransId="{E052555A-2EB0-406B-B04C-480981C6D2FB}" sibTransId="{C83A4BAA-174F-4464-94D0-6DEABBB3F5E5}"/>
    <dgm:cxn modelId="{28D60D15-52E7-4197-9B01-6D4F5A0A8C97}" type="presParOf" srcId="{6119BCE6-F5E8-4D01-AA2F-789D88649F82}" destId="{DCB58AB2-F23F-4D23-9249-1B14EAA49E62}" srcOrd="0" destOrd="0" presId="urn:microsoft.com/office/officeart/2005/8/layout/process5"/>
    <dgm:cxn modelId="{9F40D080-C1F4-429A-B25A-91FCAC3F464B}" type="presParOf" srcId="{6119BCE6-F5E8-4D01-AA2F-789D88649F82}" destId="{B8FDFA88-3BE9-47B3-992F-1CA21511F879}" srcOrd="1" destOrd="0" presId="urn:microsoft.com/office/officeart/2005/8/layout/process5"/>
    <dgm:cxn modelId="{5456AAF7-FE95-47CC-8947-B51DD5DF0EFC}" type="presParOf" srcId="{B8FDFA88-3BE9-47B3-992F-1CA21511F879}" destId="{FFDC3FFE-FC0F-4FA6-B6A2-BC7C59A8B658}" srcOrd="0" destOrd="0" presId="urn:microsoft.com/office/officeart/2005/8/layout/process5"/>
    <dgm:cxn modelId="{D3A1EF13-418E-4FD4-8173-9AAC5EE760E0}" type="presParOf" srcId="{6119BCE6-F5E8-4D01-AA2F-789D88649F82}" destId="{87E05C03-9B5E-4F1B-A05F-BEB0B324B056}" srcOrd="2" destOrd="0" presId="urn:microsoft.com/office/officeart/2005/8/layout/process5"/>
    <dgm:cxn modelId="{C1FD0188-16EA-4EA6-A106-B8553965513D}" type="presParOf" srcId="{6119BCE6-F5E8-4D01-AA2F-789D88649F82}" destId="{CB89D17D-9BA4-41D3-ADBE-191E1CFF693F}" srcOrd="3" destOrd="0" presId="urn:microsoft.com/office/officeart/2005/8/layout/process5"/>
    <dgm:cxn modelId="{4E52283D-D286-490B-83B4-5B9C2A6BE66C}" type="presParOf" srcId="{CB89D17D-9BA4-41D3-ADBE-191E1CFF693F}" destId="{B56D9964-5E33-4460-8FB8-588AB6B28794}" srcOrd="0" destOrd="0" presId="urn:microsoft.com/office/officeart/2005/8/layout/process5"/>
    <dgm:cxn modelId="{98F7A40F-676C-45CF-91A6-86FA4E294E29}" type="presParOf" srcId="{6119BCE6-F5E8-4D01-AA2F-789D88649F82}" destId="{E1C6F39B-DE10-4109-B841-81BFC3E6F21F}" srcOrd="4" destOrd="0" presId="urn:microsoft.com/office/officeart/2005/8/layout/process5"/>
    <dgm:cxn modelId="{28ED18AB-1476-4D5E-AE6D-8C638A06A301}" type="presParOf" srcId="{6119BCE6-F5E8-4D01-AA2F-789D88649F82}" destId="{F18D41DC-2E59-410A-B59B-654FE1F3DF78}" srcOrd="5" destOrd="0" presId="urn:microsoft.com/office/officeart/2005/8/layout/process5"/>
    <dgm:cxn modelId="{84C10D9C-6D84-49A4-9214-44E3CABE466A}" type="presParOf" srcId="{F18D41DC-2E59-410A-B59B-654FE1F3DF78}" destId="{892586A2-792A-45A5-B869-626E983C7C36}" srcOrd="0" destOrd="0" presId="urn:microsoft.com/office/officeart/2005/8/layout/process5"/>
    <dgm:cxn modelId="{16CDE2E5-DB5E-4AAA-AE08-9D4120DCBD12}" type="presParOf" srcId="{6119BCE6-F5E8-4D01-AA2F-789D88649F82}" destId="{4C22A7DB-EAD7-4A50-B87C-98B023DFEA9A}" srcOrd="6" destOrd="0" presId="urn:microsoft.com/office/officeart/2005/8/layout/process5"/>
    <dgm:cxn modelId="{B191E57A-5356-411C-A9CA-67B55AB1E4A1}" type="presParOf" srcId="{6119BCE6-F5E8-4D01-AA2F-789D88649F82}" destId="{7CFE4476-4CEB-40D7-ADD9-4D516C581C6D}" srcOrd="7" destOrd="0" presId="urn:microsoft.com/office/officeart/2005/8/layout/process5"/>
    <dgm:cxn modelId="{5AF438FA-B1A6-49D2-82E4-3DF0D69A7D5E}" type="presParOf" srcId="{7CFE4476-4CEB-40D7-ADD9-4D516C581C6D}" destId="{5DBDD68B-99CF-4F6E-B47C-9E894F346CCD}" srcOrd="0" destOrd="0" presId="urn:microsoft.com/office/officeart/2005/8/layout/process5"/>
    <dgm:cxn modelId="{2EBF3A43-38C4-4CA4-A7CA-7CEBE8B880D9}" type="presParOf" srcId="{6119BCE6-F5E8-4D01-AA2F-789D88649F82}" destId="{6EDCC417-18EA-47DF-836C-46FA4171CEA4}" srcOrd="8" destOrd="0" presId="urn:microsoft.com/office/officeart/2005/8/layout/process5"/>
    <dgm:cxn modelId="{293E47B4-6095-45C9-9727-DD359D72F6D7}" type="presParOf" srcId="{6119BCE6-F5E8-4D01-AA2F-789D88649F82}" destId="{BB6AECC2-8F9C-49F4-A511-C5333874F243}" srcOrd="9" destOrd="0" presId="urn:microsoft.com/office/officeart/2005/8/layout/process5"/>
    <dgm:cxn modelId="{18965C87-0D47-40C3-85FA-C3C2EB17F4BD}" type="presParOf" srcId="{BB6AECC2-8F9C-49F4-A511-C5333874F243}" destId="{F00C97E7-CBD3-4F44-9CF1-833484E16384}" srcOrd="0" destOrd="0" presId="urn:microsoft.com/office/officeart/2005/8/layout/process5"/>
    <dgm:cxn modelId="{6DF4F4EF-E67B-4F51-93A2-97609A216ABE}" type="presParOf" srcId="{6119BCE6-F5E8-4D01-AA2F-789D88649F82}" destId="{8D0D81F5-7D05-46F4-B195-DE4299DAEBAB}" srcOrd="10" destOrd="0" presId="urn:microsoft.com/office/officeart/2005/8/layout/process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58AB2-F23F-4D23-9249-1B14EAA49E62}">
      <dsp:nvSpPr>
        <dsp:cNvPr id="0" name=""/>
        <dsp:cNvSpPr/>
      </dsp:nvSpPr>
      <dsp:spPr>
        <a:xfrm>
          <a:off x="6879" y="760463"/>
          <a:ext cx="2056185" cy="1233711"/>
        </a:xfrm>
        <a:prstGeom prst="roundRect">
          <a:avLst>
            <a:gd name="adj" fmla="val 10000"/>
          </a:avLst>
        </a:prstGeom>
        <a:solidFill>
          <a:srgbClr val="00B5E5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Define route segmentation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3013" y="796597"/>
        <a:ext cx="1983917" cy="1161443"/>
      </dsp:txXfrm>
    </dsp:sp>
    <dsp:sp modelId="{B8FDFA88-3BE9-47B3-992F-1CA21511F879}">
      <dsp:nvSpPr>
        <dsp:cNvPr id="0" name=""/>
        <dsp:cNvSpPr/>
      </dsp:nvSpPr>
      <dsp:spPr>
        <a:xfrm>
          <a:off x="2244009" y="1122352"/>
          <a:ext cx="435911" cy="509934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rgbClr val="00B5E5">
                <a:shade val="30000"/>
                <a:satMod val="115000"/>
              </a:srgbClr>
            </a:gs>
            <a:gs pos="50000">
              <a:srgbClr val="00B5E5">
                <a:shade val="67500"/>
                <a:satMod val="115000"/>
              </a:srgbClr>
            </a:gs>
            <a:gs pos="100000">
              <a:srgbClr val="00B5E5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b="1" kern="1200" dirty="0"/>
        </a:p>
      </dsp:txBody>
      <dsp:txXfrm>
        <a:off x="2244009" y="1224339"/>
        <a:ext cx="305138" cy="305960"/>
      </dsp:txXfrm>
    </dsp:sp>
    <dsp:sp modelId="{87E05C03-9B5E-4F1B-A05F-BEB0B324B056}">
      <dsp:nvSpPr>
        <dsp:cNvPr id="0" name=""/>
        <dsp:cNvSpPr/>
      </dsp:nvSpPr>
      <dsp:spPr>
        <a:xfrm>
          <a:off x="2885539" y="760463"/>
          <a:ext cx="2056185" cy="1233711"/>
        </a:xfrm>
        <a:prstGeom prst="roundRect">
          <a:avLst>
            <a:gd name="adj" fmla="val 10000"/>
          </a:avLst>
        </a:prstGeom>
        <a:solidFill>
          <a:srgbClr val="1A98D4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Develop segment-to-segment on-to-off flows using survey and ancillary data</a:t>
          </a:r>
          <a:endParaRPr lang="en-US" sz="1600" b="1" kern="1200" dirty="0"/>
        </a:p>
      </dsp:txBody>
      <dsp:txXfrm>
        <a:off x="2921673" y="796597"/>
        <a:ext cx="1983917" cy="1161443"/>
      </dsp:txXfrm>
    </dsp:sp>
    <dsp:sp modelId="{CB89D17D-9BA4-41D3-ADBE-191E1CFF693F}">
      <dsp:nvSpPr>
        <dsp:cNvPr id="0" name=""/>
        <dsp:cNvSpPr/>
      </dsp:nvSpPr>
      <dsp:spPr>
        <a:xfrm>
          <a:off x="5122669" y="1122352"/>
          <a:ext cx="435911" cy="509934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rgbClr val="1A98D4">
                <a:shade val="30000"/>
                <a:satMod val="115000"/>
              </a:srgbClr>
            </a:gs>
            <a:gs pos="50000">
              <a:srgbClr val="1A98D4">
                <a:shade val="67500"/>
                <a:satMod val="115000"/>
              </a:srgbClr>
            </a:gs>
            <a:gs pos="100000">
              <a:srgbClr val="1A98D4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b="1" kern="1200" dirty="0"/>
        </a:p>
      </dsp:txBody>
      <dsp:txXfrm>
        <a:off x="5122669" y="1224339"/>
        <a:ext cx="305138" cy="305960"/>
      </dsp:txXfrm>
    </dsp:sp>
    <dsp:sp modelId="{E1C6F39B-DE10-4109-B841-81BFC3E6F21F}">
      <dsp:nvSpPr>
        <dsp:cNvPr id="0" name=""/>
        <dsp:cNvSpPr/>
      </dsp:nvSpPr>
      <dsp:spPr>
        <a:xfrm>
          <a:off x="5764199" y="760463"/>
          <a:ext cx="2056185" cy="1233711"/>
        </a:xfrm>
        <a:prstGeom prst="roundRect">
          <a:avLst>
            <a:gd name="adj" fmla="val 10000"/>
          </a:avLst>
        </a:prstGeom>
        <a:solidFill>
          <a:srgbClr val="357BC3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Develop origin/destination segment-to-segment flows using survey</a:t>
          </a:r>
          <a:endParaRPr lang="en-US" sz="1600" b="1" kern="1200" dirty="0"/>
        </a:p>
      </dsp:txBody>
      <dsp:txXfrm>
        <a:off x="5800333" y="796597"/>
        <a:ext cx="1983917" cy="1161443"/>
      </dsp:txXfrm>
    </dsp:sp>
    <dsp:sp modelId="{F18D41DC-2E59-410A-B59B-654FE1F3DF78}">
      <dsp:nvSpPr>
        <dsp:cNvPr id="0" name=""/>
        <dsp:cNvSpPr/>
      </dsp:nvSpPr>
      <dsp:spPr>
        <a:xfrm rot="5400000">
          <a:off x="6574336" y="2138107"/>
          <a:ext cx="435911" cy="509934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rgbClr val="357BC3">
                <a:shade val="30000"/>
                <a:satMod val="115000"/>
              </a:srgbClr>
            </a:gs>
            <a:gs pos="50000">
              <a:srgbClr val="357BC3">
                <a:shade val="67500"/>
                <a:satMod val="115000"/>
              </a:srgbClr>
            </a:gs>
            <a:gs pos="100000">
              <a:srgbClr val="357BC3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b="1" kern="1200" dirty="0"/>
        </a:p>
      </dsp:txBody>
      <dsp:txXfrm rot="-5400000">
        <a:off x="6639312" y="2175119"/>
        <a:ext cx="305960" cy="305138"/>
      </dsp:txXfrm>
    </dsp:sp>
    <dsp:sp modelId="{4C22A7DB-EAD7-4A50-B87C-98B023DFEA9A}">
      <dsp:nvSpPr>
        <dsp:cNvPr id="0" name=""/>
        <dsp:cNvSpPr/>
      </dsp:nvSpPr>
      <dsp:spPr>
        <a:xfrm>
          <a:off x="5764199" y="2816649"/>
          <a:ext cx="2056185" cy="1233711"/>
        </a:xfrm>
        <a:prstGeom prst="roundRect">
          <a:avLst>
            <a:gd name="adj" fmla="val 10000"/>
          </a:avLst>
        </a:prstGeom>
        <a:solidFill>
          <a:srgbClr val="4F5EB2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Divide on-to-off flows by origin/destination flows</a:t>
          </a:r>
          <a:endParaRPr lang="en-US" sz="1600" b="1" kern="1200" dirty="0"/>
        </a:p>
      </dsp:txBody>
      <dsp:txXfrm>
        <a:off x="5800333" y="2852783"/>
        <a:ext cx="1983917" cy="1161443"/>
      </dsp:txXfrm>
    </dsp:sp>
    <dsp:sp modelId="{7CFE4476-4CEB-40D7-ADD9-4D516C581C6D}">
      <dsp:nvSpPr>
        <dsp:cNvPr id="0" name=""/>
        <dsp:cNvSpPr/>
      </dsp:nvSpPr>
      <dsp:spPr>
        <a:xfrm rot="10800000">
          <a:off x="5147343" y="3178537"/>
          <a:ext cx="435911" cy="509934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rgbClr val="4F5EB2">
                <a:shade val="30000"/>
                <a:satMod val="115000"/>
              </a:srgbClr>
            </a:gs>
            <a:gs pos="50000">
              <a:srgbClr val="4F5EB2">
                <a:shade val="67500"/>
                <a:satMod val="115000"/>
              </a:srgbClr>
            </a:gs>
            <a:gs pos="100000">
              <a:srgbClr val="4F5EB2">
                <a:shade val="100000"/>
                <a:satMod val="115000"/>
              </a:srgbClr>
            </a:gs>
          </a:gsLst>
          <a:lin ang="0" scaled="1"/>
          <a:tileRect/>
        </a:gradFill>
        <a:ln>
          <a:solidFill>
            <a:schemeClr val="accent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b="1" kern="1200" dirty="0"/>
        </a:p>
      </dsp:txBody>
      <dsp:txXfrm rot="10800000">
        <a:off x="5278116" y="3280524"/>
        <a:ext cx="305138" cy="305960"/>
      </dsp:txXfrm>
    </dsp:sp>
    <dsp:sp modelId="{6EDCC417-18EA-47DF-836C-46FA4171CEA4}">
      <dsp:nvSpPr>
        <dsp:cNvPr id="0" name=""/>
        <dsp:cNvSpPr/>
      </dsp:nvSpPr>
      <dsp:spPr>
        <a:xfrm>
          <a:off x="2885539" y="2816649"/>
          <a:ext cx="2056185" cy="1233711"/>
        </a:xfrm>
        <a:prstGeom prst="roundRect">
          <a:avLst>
            <a:gd name="adj" fmla="val 10000"/>
          </a:avLst>
        </a:prstGeom>
        <a:solidFill>
          <a:srgbClr val="6942A2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Create synthetic origin/destination records where necessary</a:t>
          </a:r>
          <a:endParaRPr lang="en-US" sz="1600" b="1" kern="1200" dirty="0"/>
        </a:p>
      </dsp:txBody>
      <dsp:txXfrm>
        <a:off x="2921673" y="2852783"/>
        <a:ext cx="1983917" cy="1161443"/>
      </dsp:txXfrm>
    </dsp:sp>
    <dsp:sp modelId="{BB6AECC2-8F9C-49F4-A511-C5333874F243}">
      <dsp:nvSpPr>
        <dsp:cNvPr id="0" name=""/>
        <dsp:cNvSpPr/>
      </dsp:nvSpPr>
      <dsp:spPr>
        <a:xfrm rot="10800000">
          <a:off x="2268683" y="3178537"/>
          <a:ext cx="435911" cy="509934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rgbClr val="6942A2">
                <a:shade val="30000"/>
                <a:satMod val="115000"/>
              </a:srgbClr>
            </a:gs>
            <a:gs pos="50000">
              <a:srgbClr val="6942A2">
                <a:shade val="67500"/>
                <a:satMod val="115000"/>
              </a:srgbClr>
            </a:gs>
            <a:gs pos="100000">
              <a:srgbClr val="6942A2">
                <a:shade val="100000"/>
                <a:satMod val="115000"/>
              </a:srgbClr>
            </a:gs>
          </a:gsLst>
          <a:lin ang="10800000" scaled="1"/>
          <a:tileRect/>
        </a:gradFill>
        <a:ln>
          <a:solidFill>
            <a:schemeClr val="accent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b="1" kern="1200" dirty="0"/>
        </a:p>
      </dsp:txBody>
      <dsp:txXfrm rot="10800000">
        <a:off x="2399456" y="3280524"/>
        <a:ext cx="305138" cy="305960"/>
      </dsp:txXfrm>
    </dsp:sp>
    <dsp:sp modelId="{8D0D81F5-7D05-46F4-B195-DE4299DAEBAB}">
      <dsp:nvSpPr>
        <dsp:cNvPr id="0" name=""/>
        <dsp:cNvSpPr/>
      </dsp:nvSpPr>
      <dsp:spPr>
        <a:xfrm>
          <a:off x="6879" y="2816649"/>
          <a:ext cx="2056185" cy="1233711"/>
        </a:xfrm>
        <a:prstGeom prst="roundRect">
          <a:avLst>
            <a:gd name="adj" fmla="val 10000"/>
          </a:avLst>
        </a:prstGeom>
        <a:solidFill>
          <a:srgbClr val="9E0880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Apply expansion factors to main survey records</a:t>
          </a:r>
          <a:endParaRPr lang="en-US" sz="1600" b="1" kern="1200" dirty="0"/>
        </a:p>
      </dsp:txBody>
      <dsp:txXfrm>
        <a:off x="43013" y="2852783"/>
        <a:ext cx="1983917" cy="1161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EB45-0962-4FE3-BF2A-53CDF9A60254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B52A1-CCB2-4AAD-86EF-43FEE5A3B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31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>
              <a:buNone/>
              <a:defRPr sz="1500"/>
            </a:lvl1pPr>
          </a:lstStyle>
          <a:p>
            <a:pPr lvl="0"/>
            <a:r>
              <a:rPr lang="en-US" dirty="0" smtClean="0"/>
              <a:t>Month Day, Year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</a:lstStyle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Day, Year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-GREEN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007608"/>
          </a:xfrm>
          <a:prstGeom prst="rect">
            <a:avLst/>
          </a:prstGeom>
          <a:gradFill flip="none" rotWithShape="1">
            <a:gsLst>
              <a:gs pos="2000">
                <a:schemeClr val="accent1"/>
              </a:gs>
              <a:gs pos="98000">
                <a:schemeClr val="accent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>
              <a:buNone/>
              <a:defRPr sz="1500"/>
            </a:lvl1pPr>
          </a:lstStyle>
          <a:p>
            <a:pPr lvl="0"/>
            <a:r>
              <a:rPr lang="en-US" dirty="0" smtClean="0"/>
              <a:t>Month Day, Year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-GREEN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000">
                <a:schemeClr val="accent1"/>
              </a:gs>
              <a:gs pos="98000">
                <a:schemeClr val="accent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UE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7013" marR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1pPr>
            <a:lvl2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2pPr>
            <a:lvl3pPr marL="685800" marR="0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lvl3pPr>
            <a:lvl4pPr marL="914400" marR="0" indent="-1730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4pPr>
          </a:lstStyle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Third level</a:t>
            </a:r>
          </a:p>
          <a:p>
            <a:pPr marL="914400" marR="0" lvl="3" indent="-1730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UE_Title and Content_Smaller F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None/>
              <a:defRPr sz="2000" b="1"/>
            </a:lvl1pPr>
            <a:lvl2pPr marL="173038" indent="-173038">
              <a:buFont typeface="Arial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01638" indent="-182563">
              <a:buFont typeface="Arial" pitchFamily="34" charset="0"/>
              <a:buChar char="–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30238" indent="-173038">
              <a:buFont typeface="Arial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marL="227013" marR="0" lvl="1" indent="-2270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Second level</a:t>
            </a:r>
          </a:p>
          <a:p>
            <a:pPr marL="461963" marR="0" lvl="2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Third level</a:t>
            </a:r>
          </a:p>
          <a:p>
            <a:pPr marL="630238" lvl="3" indent="-168275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LUE_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32238" cy="4637088"/>
          </a:xfrm>
        </p:spPr>
        <p:txBody>
          <a:bodyPr/>
          <a:lstStyle>
            <a:lvl1pPr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3" y="1371600"/>
            <a:ext cx="3932236" cy="4637088"/>
          </a:xfrm>
        </p:spPr>
        <p:txBody>
          <a:bodyPr/>
          <a:lstStyle>
            <a:lvl1pPr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BLUE_2-Column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193"/>
            <a:ext cx="3932238" cy="25615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2224"/>
            <a:ext cx="3932238" cy="4216464"/>
          </a:xfrm>
        </p:spPr>
        <p:txBody>
          <a:bodyPr/>
          <a:lstStyle>
            <a:lvl1pPr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563" y="1415365"/>
            <a:ext cx="3932237" cy="24884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563" y="1792224"/>
            <a:ext cx="3932237" cy="4216464"/>
          </a:xfrm>
        </p:spPr>
        <p:txBody>
          <a:bodyPr/>
          <a:lstStyle>
            <a:lvl1pPr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LUE_2-Column 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53128"/>
            <a:ext cx="3932238" cy="1555560"/>
          </a:xfrm>
        </p:spPr>
        <p:txBody>
          <a:bodyPr/>
          <a:lstStyle>
            <a:lvl1pPr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2" y="4453128"/>
            <a:ext cx="3932237" cy="1555560"/>
          </a:xfrm>
        </p:spPr>
        <p:txBody>
          <a:bodyPr/>
          <a:lstStyle>
            <a:lvl1pPr>
              <a:def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_Optional Phot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dge image_42-19280666_crop.jpg"/>
          <p:cNvPicPr>
            <a:picLocks noChangeAspect="1"/>
          </p:cNvPicPr>
          <p:nvPr userDrawn="1"/>
        </p:nvPicPr>
        <p:blipFill>
          <a:blip r:embed="rId2" cstate="print">
            <a:lum bright="-10000"/>
          </a:blip>
          <a:srcRect b="12384"/>
          <a:stretch>
            <a:fillRect/>
          </a:stretch>
        </p:blipFill>
        <p:spPr>
          <a:xfrm>
            <a:off x="0" y="0"/>
            <a:ext cx="9144000" cy="6008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>
              <a:buNone/>
              <a:defRPr sz="1500"/>
            </a:lvl1pPr>
          </a:lstStyle>
          <a:p>
            <a:pPr lvl="0"/>
            <a:r>
              <a:rPr lang="en-US" dirty="0" smtClean="0"/>
              <a:t>Month Day, Year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U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7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>
              <a:buNone/>
              <a:defRPr sz="1500"/>
            </a:lvl1pPr>
          </a:lstStyle>
          <a:p>
            <a:pPr lvl="0"/>
            <a:r>
              <a:rPr lang="en-US" dirty="0" smtClean="0"/>
              <a:t>Month Day, Year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-ORANG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007608"/>
          </a:xfrm>
          <a:prstGeom prst="rect">
            <a:avLst/>
          </a:prstGeom>
          <a:gradFill flip="none" rotWithShape="1">
            <a:gsLst>
              <a:gs pos="2000">
                <a:srgbClr val="7FBB42"/>
              </a:gs>
              <a:gs pos="98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8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</a:lstStyle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Day, Year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-ORANGE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000">
                <a:srgbClr val="7FBB42"/>
              </a:gs>
              <a:gs pos="98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EN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/>
            </a:lvl1pPr>
            <a:lvl2pPr>
              <a:spcBef>
                <a:spcPts val="35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EN_Title and Content_Smaller F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None/>
              <a:defRPr sz="2000" b="1"/>
            </a:lvl1pPr>
            <a:lvl2pPr marL="173038" indent="-173038">
              <a:buFont typeface="Arial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01638" indent="-182563">
              <a:buFont typeface="Arial" pitchFamily="34" charset="0"/>
              <a:buChar char="–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30238" indent="-173038">
              <a:buFont typeface="Arial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227013" marR="0" lvl="1" indent="-2270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Second level</a:t>
            </a:r>
          </a:p>
          <a:p>
            <a:pPr marL="461963" marR="0" lvl="2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Third level</a:t>
            </a:r>
          </a:p>
          <a:p>
            <a:pPr marL="630238" lvl="3" indent="-173038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EEN_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32238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3" y="1371600"/>
            <a:ext cx="3932236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GREEN_2-Column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193"/>
            <a:ext cx="3932238" cy="25615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2224"/>
            <a:ext cx="3932238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563" y="1415365"/>
            <a:ext cx="3932237" cy="24884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563" y="1792224"/>
            <a:ext cx="3932237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EEN_2-Column 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53128"/>
            <a:ext cx="3932238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2" y="4453128"/>
            <a:ext cx="3932237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EEN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7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</a:lstStyle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Day, Year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-MAGENTA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ECOM_Gradients_orange-purple.jpg"/>
          <p:cNvPicPr>
            <a:picLocks noChangeAspect="1"/>
          </p:cNvPicPr>
          <p:nvPr userDrawn="1"/>
        </p:nvPicPr>
        <p:blipFill>
          <a:blip r:embed="rId2" cstate="print"/>
          <a:srcRect b="12384"/>
          <a:stretch>
            <a:fillRect/>
          </a:stretch>
        </p:blipFill>
        <p:spPr>
          <a:xfrm>
            <a:off x="0" y="0"/>
            <a:ext cx="9144000" cy="6008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</a:lstStyle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Day, Year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-MAGENTA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ECOM_Gradients_orange-purp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/>
            </a:lvl1pPr>
            <a:lvl2pPr>
              <a:spcBef>
                <a:spcPts val="35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_Title and Content_Smaller F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None/>
              <a:defRPr sz="2000" b="1"/>
            </a:lvl1pPr>
            <a:lvl2pPr marL="173038" indent="-173038">
              <a:buFont typeface="Arial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01638" indent="-182563">
              <a:buFont typeface="Arial" pitchFamily="34" charset="0"/>
              <a:buChar char="–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30238" indent="-173038">
              <a:buFont typeface="Arial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227013" marR="0" lvl="1" indent="-2270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Second level</a:t>
            </a:r>
          </a:p>
          <a:p>
            <a:pPr marL="461963" marR="0" lvl="2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Third level</a:t>
            </a:r>
          </a:p>
          <a:p>
            <a:pPr marL="630238" lvl="3" indent="-173038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RANGE_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32238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3" y="1371600"/>
            <a:ext cx="3932236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RANGE_2-Column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193"/>
            <a:ext cx="3932238" cy="25615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2224"/>
            <a:ext cx="3932238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563" y="1415365"/>
            <a:ext cx="3932237" cy="24884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563" y="1792224"/>
            <a:ext cx="3932237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RANGE_2-Column 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53128"/>
            <a:ext cx="3932238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2" y="4453128"/>
            <a:ext cx="3932237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CK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/>
            </a:lvl1pPr>
            <a:lvl2pPr>
              <a:spcBef>
                <a:spcPts val="350"/>
              </a:spcBef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RANG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GENTA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7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</a:lstStyle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Day, Year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GENTA-BLU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007608"/>
          </a:xfrm>
          <a:prstGeom prst="rect">
            <a:avLst/>
          </a:prstGeom>
          <a:gradFill flip="none" rotWithShape="1">
            <a:gsLst>
              <a:gs pos="2000">
                <a:schemeClr val="accent4"/>
              </a:gs>
              <a:gs pos="98000">
                <a:srgbClr val="00B5E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476625"/>
            <a:ext cx="6059489" cy="11049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AECO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9988" y="6253123"/>
            <a:ext cx="1135059" cy="340517"/>
          </a:xfrm>
          <a:prstGeom prst="rect">
            <a:avLst/>
          </a:prstGeom>
        </p:spPr>
      </p:pic>
      <p:sp>
        <p:nvSpPr>
          <p:cNvPr id="8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75083"/>
            <a:ext cx="2166938" cy="182880"/>
          </a:xfrm>
        </p:spPr>
        <p:txBody>
          <a:bodyPr/>
          <a:lstStyle>
            <a:lvl1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</a:lstStyle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Day, Year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GENTA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GENTA-BLUE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000">
                <a:schemeClr val="accent4"/>
              </a:gs>
              <a:gs pos="98000">
                <a:srgbClr val="00B5E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0"/>
            <a:ext cx="8229600" cy="1603375"/>
          </a:xfrm>
        </p:spPr>
        <p:txBody>
          <a:bodyPr/>
          <a:lstStyle>
            <a:lvl1pPr>
              <a:lnSpc>
                <a:spcPts val="4000"/>
              </a:lnSpc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GENTA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/>
            </a:lvl1pPr>
            <a:lvl2pPr>
              <a:spcBef>
                <a:spcPts val="35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GENTA_Title and Content_Smaller F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None/>
              <a:defRPr sz="2000" b="1"/>
            </a:lvl1pPr>
            <a:lvl2pPr marL="173038" indent="-173038">
              <a:buFont typeface="Arial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01638" indent="-182563">
              <a:buFont typeface="Arial" pitchFamily="34" charset="0"/>
              <a:buChar char="–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30238" indent="-173038">
              <a:buFont typeface="Arial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227013" marR="0" lvl="1" indent="-2270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</a:pPr>
            <a:r>
              <a:rPr lang="en-US" dirty="0" smtClean="0"/>
              <a:t>Second level</a:t>
            </a:r>
          </a:p>
          <a:p>
            <a:pPr marL="461963" marR="0" lvl="2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/>
              <a:t>Third level</a:t>
            </a:r>
          </a:p>
          <a:p>
            <a:pPr marL="630238" lvl="3" indent="-173038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AGENTA_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32238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3" y="1371600"/>
            <a:ext cx="3932236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AGENTA_2-Column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193"/>
            <a:ext cx="3932238" cy="25615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2224"/>
            <a:ext cx="3932238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563" y="1415365"/>
            <a:ext cx="3932237" cy="24884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563" y="1792224"/>
            <a:ext cx="3932237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AGENTA_2-Column 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53128"/>
            <a:ext cx="3932238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2" y="4453128"/>
            <a:ext cx="3932237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CK_Title and Content_Smaller F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None/>
              <a:defRPr sz="2000" b="1"/>
            </a:lvl1pPr>
            <a:lvl2pPr marL="173038" indent="-173038">
              <a:buFont typeface="Arial" pitchFamily="34" charset="0"/>
              <a:buChar char="•"/>
              <a:defRPr/>
            </a:lvl2pPr>
            <a:lvl3pPr marL="401638" indent="-182563">
              <a:buFont typeface="Arial" pitchFamily="34" charset="0"/>
              <a:buChar char="–"/>
              <a:defRPr/>
            </a:lvl3pPr>
            <a:lvl4pPr marL="630238" indent="-173038">
              <a:buFont typeface="Arial" pitchFamily="34" charset="0"/>
              <a:buChar char="•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AGENTA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LACK_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32238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3" y="1371600"/>
            <a:ext cx="3932236" cy="4637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BLACK_2-Column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193"/>
            <a:ext cx="3932238" cy="25615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2224"/>
            <a:ext cx="3932238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563" y="1415365"/>
            <a:ext cx="3932237" cy="24884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563" y="1792224"/>
            <a:ext cx="3932237" cy="421646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LACK_2-Column 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53128"/>
            <a:ext cx="3932238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2" y="4453128"/>
            <a:ext cx="3932237" cy="15555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CK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8869"/>
            <a:ext cx="8229600" cy="46398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4994" y="6430962"/>
            <a:ext cx="1765300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30962"/>
            <a:ext cx="1792288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54562" y="6430962"/>
            <a:ext cx="892772" cy="1555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ECOM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937265" y="6351649"/>
            <a:ext cx="769269" cy="2307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56" r:id="rId3"/>
    <p:sldLayoutId id="2147483650" r:id="rId4"/>
    <p:sldLayoutId id="2147483657" r:id="rId5"/>
    <p:sldLayoutId id="2147483658" r:id="rId6"/>
    <p:sldLayoutId id="2147483653" r:id="rId7"/>
    <p:sldLayoutId id="2147483652" r:id="rId8"/>
    <p:sldLayoutId id="2147483654" r:id="rId9"/>
    <p:sldLayoutId id="2147483655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3038" indent="-173038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86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indent="-17303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1730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8869"/>
            <a:ext cx="8229600" cy="46398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4994" y="6430962"/>
            <a:ext cx="1765300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30962"/>
            <a:ext cx="1792288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54562" y="6430962"/>
            <a:ext cx="892772" cy="1555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ECOM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937265" y="6351649"/>
            <a:ext cx="769269" cy="2307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0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3038" indent="-173038" algn="l" defTabSz="914400" rtl="0" eaLnBrk="1" latinLnBrk="0" hangingPunct="1">
        <a:spcBef>
          <a:spcPts val="1200"/>
        </a:spcBef>
        <a:buFont typeface="Arial" pitchFamily="34" charset="0"/>
        <a:buChar char="•"/>
        <a:defRPr kumimoji="0" lang="en-US" sz="2400" b="0" i="0" u="none" strike="noStrike" kern="120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Arial" pitchFamily="34" charset="0"/>
          <a:ea typeface="+mn-ea"/>
          <a:cs typeface="Arial" pitchFamily="34" charset="0"/>
        </a:defRPr>
      </a:lvl1pPr>
      <a:lvl2pPr marL="457200" indent="-228600" algn="l" defTabSz="914400" rtl="0" eaLnBrk="1" latinLnBrk="0" hangingPunct="1">
        <a:spcBef>
          <a:spcPts val="400"/>
        </a:spcBef>
        <a:buFont typeface="Arial" pitchFamily="34" charset="0"/>
        <a:buChar char="–"/>
        <a:defRPr kumimoji="0" lang="en-US" sz="2000" b="0" i="0" u="none" strike="noStrike" kern="120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Arial" pitchFamily="34" charset="0"/>
          <a:ea typeface="+mn-ea"/>
          <a:cs typeface="Arial" pitchFamily="34" charset="0"/>
        </a:defRPr>
      </a:lvl2pPr>
      <a:lvl3pPr marL="685800" indent="-173038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srgbClr val="000000"/>
          </a:solidFill>
          <a:effectLst/>
          <a:uLnTx/>
          <a:uFillTx/>
          <a:latin typeface="Arial" pitchFamily="34" charset="0"/>
          <a:ea typeface="+mn-ea"/>
          <a:cs typeface="Arial" pitchFamily="34" charset="0"/>
        </a:defRPr>
      </a:lvl3pPr>
      <a:lvl4pPr marL="914400" indent="-1730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8869"/>
            <a:ext cx="8229600" cy="46398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4994" y="6430962"/>
            <a:ext cx="1765300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30962"/>
            <a:ext cx="1792288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54562" y="6430962"/>
            <a:ext cx="892772" cy="1555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ECOM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937265" y="6351649"/>
            <a:ext cx="769269" cy="2307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7013" marR="0" indent="-227013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itchFamily="34" charset="0"/>
        <a:buChar char="–"/>
        <a:tabLst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marR="0" indent="-228600" algn="l" defTabSz="9144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Tx/>
        <a:buSzTx/>
        <a:buFont typeface="Arial" pitchFamily="34" charset="0"/>
        <a:buChar char="•"/>
        <a:tabLst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marR="0" indent="-22383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ourier New" pitchFamily="49" charset="0"/>
        <a:buChar char="o"/>
        <a:tabLst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1730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8869"/>
            <a:ext cx="8229600" cy="46398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4994" y="6430962"/>
            <a:ext cx="1765300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30962"/>
            <a:ext cx="1792288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54562" y="6430962"/>
            <a:ext cx="892772" cy="1555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ECOM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937265" y="6351649"/>
            <a:ext cx="769269" cy="2307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3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7013" marR="0" indent="-227013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itchFamily="34" charset="0"/>
        <a:buChar char="–"/>
        <a:tabLst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marR="0" indent="-228600" algn="l" defTabSz="9144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Tx/>
        <a:buSzTx/>
        <a:buFont typeface="Arial" pitchFamily="34" charset="0"/>
        <a:buChar char="•"/>
        <a:tabLst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marR="0" indent="-22383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ourier New" pitchFamily="49" charset="0"/>
        <a:buChar char="o"/>
        <a:tabLst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1730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8869"/>
            <a:ext cx="8229600" cy="46398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Second level</a:t>
            </a:r>
          </a:p>
          <a:p>
            <a:pPr marL="685800" marR="0" lvl="2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4994" y="6430962"/>
            <a:ext cx="1765300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30962"/>
            <a:ext cx="1792288" cy="1555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54562" y="6430962"/>
            <a:ext cx="892772" cy="1555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292FEF09-04D1-447B-9F98-7000E0D5D33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ECOM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937265" y="6351649"/>
            <a:ext cx="769269" cy="2307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7013" marR="0" indent="-227013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itchFamily="34" charset="0"/>
        <a:buChar char="–"/>
        <a:tabLst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marR="0" indent="-228600" algn="l" defTabSz="9144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Tx/>
        <a:buSzTx/>
        <a:buFont typeface="Arial" pitchFamily="34" charset="0"/>
        <a:buChar char="•"/>
        <a:tabLst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marR="0" indent="-22383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ourier New" pitchFamily="49" charset="0"/>
        <a:buChar char="o"/>
        <a:tabLst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1730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Application of Mitigating Flow Bias from Origin/Destination Surveys in a Transit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Jamie Snow (AECOM)</a:t>
            </a:r>
          </a:p>
          <a:p>
            <a:r>
              <a:rPr lang="en-US" dirty="0"/>
              <a:t>David Schmitt (</a:t>
            </a:r>
            <a:r>
              <a:rPr lang="en-US" dirty="0" smtClean="0"/>
              <a:t>AECOM)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May 20,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Results – Local Route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6"/>
          <a:stretch/>
        </p:blipFill>
        <p:spPr bwMode="auto">
          <a:xfrm>
            <a:off x="386296" y="1272214"/>
            <a:ext cx="6400800" cy="436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243584" y="1007038"/>
            <a:ext cx="5495468" cy="2651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Average Daily Ridership = 8,824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4836" y="2287359"/>
            <a:ext cx="1984248" cy="3282696"/>
          </a:xfrm>
          <a:prstGeom prst="rect">
            <a:avLst/>
          </a:prstGeom>
          <a:noFill/>
          <a:ln w="38100">
            <a:solidFill>
              <a:srgbClr val="00B5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25"/>
          <p:cNvSpPr txBox="1"/>
          <p:nvPr/>
        </p:nvSpPr>
        <p:spPr>
          <a:xfrm>
            <a:off x="6908536" y="1528246"/>
            <a:ext cx="1828800" cy="1828800"/>
          </a:xfrm>
          <a:prstGeom prst="rect">
            <a:avLst/>
          </a:prstGeom>
          <a:solidFill>
            <a:srgbClr val="00B5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Expanding the data using RTD produces </a:t>
            </a:r>
            <a:r>
              <a:rPr lang="en-US" sz="1400" b="1" kern="1200" dirty="0" smtClean="0">
                <a:effectLst/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mean absolut</a:t>
            </a:r>
            <a:r>
              <a:rPr lang="en-US" sz="1400" b="1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e percentage errors that are 3-5 times higher than expanding the data with the AEP</a:t>
            </a:r>
            <a:endParaRPr lang="en-US" sz="1400" b="1" dirty="0"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19" name="TextBox 9"/>
          <p:cNvSpPr txBox="1"/>
          <p:nvPr/>
        </p:nvSpPr>
        <p:spPr>
          <a:xfrm>
            <a:off x="6908536" y="3557016"/>
            <a:ext cx="1828800" cy="1828800"/>
          </a:xfrm>
          <a:prstGeom prst="rect">
            <a:avLst/>
          </a:prstGeom>
          <a:solidFill>
            <a:srgbClr val="9E08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bg2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Similarly root mean square errors are 2-4 times higher expanding the data using RTD</a:t>
            </a:r>
            <a:endParaRPr lang="en-US" sz="1400" b="1" dirty="0">
              <a:solidFill>
                <a:schemeClr val="bg2"/>
              </a:solidFill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36516" y="2287359"/>
            <a:ext cx="1984248" cy="3282696"/>
          </a:xfrm>
          <a:prstGeom prst="rect">
            <a:avLst/>
          </a:prstGeom>
          <a:noFill/>
          <a:ln w="38100">
            <a:solidFill>
              <a:srgbClr val="9E0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75488" y="5618988"/>
            <a:ext cx="4709160" cy="2468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7 segments</a:t>
            </a:r>
          </a:p>
        </p:txBody>
      </p:sp>
    </p:spTree>
    <p:extLst>
      <p:ext uri="{BB962C8B-B14F-4D97-AF65-F5344CB8AC3E}">
        <p14:creationId xmlns:p14="http://schemas.microsoft.com/office/powerpoint/2010/main" val="349000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9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Results – Route 89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80761" y="1426464"/>
            <a:ext cx="6400800" cy="403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18688" y="1161288"/>
            <a:ext cx="5468112" cy="2651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Average Daily Ridership = 999</a:t>
            </a:r>
          </a:p>
        </p:txBody>
      </p:sp>
      <p:sp>
        <p:nvSpPr>
          <p:cNvPr id="8" name="Rectangle 7"/>
          <p:cNvSpPr/>
          <p:nvPr/>
        </p:nvSpPr>
        <p:spPr>
          <a:xfrm>
            <a:off x="4681728" y="2369655"/>
            <a:ext cx="1984248" cy="3016161"/>
          </a:xfrm>
          <a:prstGeom prst="rect">
            <a:avLst/>
          </a:prstGeom>
          <a:noFill/>
          <a:ln w="38100">
            <a:solidFill>
              <a:srgbClr val="00B5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25"/>
          <p:cNvSpPr txBox="1"/>
          <p:nvPr/>
        </p:nvSpPr>
        <p:spPr>
          <a:xfrm>
            <a:off x="356616" y="1691640"/>
            <a:ext cx="1914417" cy="1828800"/>
          </a:xfrm>
          <a:prstGeom prst="rect">
            <a:avLst/>
          </a:prstGeom>
          <a:solidFill>
            <a:srgbClr val="00B5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Similar to Route 1, AEP expansion has less MAPE than RTD. Less segmentation of the route begins to close the gap between expansion methods</a:t>
            </a:r>
            <a:endParaRPr lang="en-US" sz="1400" b="1" dirty="0"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56616" y="3635520"/>
            <a:ext cx="1914417" cy="1828800"/>
          </a:xfrm>
          <a:prstGeom prst="rect">
            <a:avLst/>
          </a:prstGeom>
          <a:solidFill>
            <a:srgbClr val="9E08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bg2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RMSEs are closer but AEP methodology still drastically outperforms RTD expansion </a:t>
            </a:r>
            <a:endParaRPr lang="en-US" sz="1400" b="1" dirty="0">
              <a:solidFill>
                <a:schemeClr val="bg2"/>
              </a:solidFill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02552" y="2369655"/>
            <a:ext cx="1984248" cy="3016161"/>
          </a:xfrm>
          <a:prstGeom prst="rect">
            <a:avLst/>
          </a:prstGeom>
          <a:noFill/>
          <a:ln w="38100">
            <a:solidFill>
              <a:srgbClr val="9E0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53913" y="5464320"/>
            <a:ext cx="4709160" cy="2468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3 segments</a:t>
            </a:r>
          </a:p>
        </p:txBody>
      </p:sp>
    </p:spTree>
    <p:extLst>
      <p:ext uri="{BB962C8B-B14F-4D97-AF65-F5344CB8AC3E}">
        <p14:creationId xmlns:p14="http://schemas.microsoft.com/office/powerpoint/2010/main" val="400703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Results – Route 61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2" name="Picture 8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1560" y="1289901"/>
            <a:ext cx="6400800" cy="192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21391" y="978408"/>
            <a:ext cx="6355080" cy="2651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Average Daily Ridership = 139</a:t>
            </a:r>
          </a:p>
        </p:txBody>
      </p:sp>
      <p:sp>
        <p:nvSpPr>
          <p:cNvPr id="8" name="Rectangle 7"/>
          <p:cNvSpPr/>
          <p:nvPr/>
        </p:nvSpPr>
        <p:spPr>
          <a:xfrm>
            <a:off x="3392424" y="2296503"/>
            <a:ext cx="1984248" cy="867321"/>
          </a:xfrm>
          <a:prstGeom prst="rect">
            <a:avLst/>
          </a:prstGeom>
          <a:noFill/>
          <a:ln w="38100">
            <a:solidFill>
              <a:srgbClr val="00B5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25"/>
          <p:cNvSpPr txBox="1"/>
          <p:nvPr/>
        </p:nvSpPr>
        <p:spPr>
          <a:xfrm>
            <a:off x="1121389" y="3911736"/>
            <a:ext cx="6355082" cy="552432"/>
          </a:xfrm>
          <a:prstGeom prst="rect">
            <a:avLst/>
          </a:prstGeom>
          <a:solidFill>
            <a:srgbClr val="00B5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Again, AEP outperforms RTD expansion when comparing MAPE</a:t>
            </a:r>
            <a:endParaRPr lang="en-US" sz="1400" b="1" dirty="0"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1393" y="4714512"/>
            <a:ext cx="6355080" cy="717024"/>
          </a:xfrm>
          <a:prstGeom prst="rect">
            <a:avLst/>
          </a:prstGeom>
          <a:solidFill>
            <a:srgbClr val="9E08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bg2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When the minimal number of segments are utilized, RMSE for both methodologies are very similar</a:t>
            </a:r>
            <a:endParaRPr lang="en-US" sz="1400" b="1" dirty="0">
              <a:solidFill>
                <a:schemeClr val="bg2"/>
              </a:solidFill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2392" y="2283567"/>
            <a:ext cx="1984248" cy="880257"/>
          </a:xfrm>
          <a:prstGeom prst="rect">
            <a:avLst/>
          </a:prstGeom>
          <a:noFill/>
          <a:ln w="38100">
            <a:solidFill>
              <a:srgbClr val="9E0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21392" y="3227832"/>
            <a:ext cx="6355080" cy="4076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2 segments</a:t>
            </a:r>
          </a:p>
        </p:txBody>
      </p:sp>
    </p:spTree>
    <p:extLst>
      <p:ext uri="{BB962C8B-B14F-4D97-AF65-F5344CB8AC3E}">
        <p14:creationId xmlns:p14="http://schemas.microsoft.com/office/powerpoint/2010/main" val="400703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25061" y="1679571"/>
            <a:ext cx="7095501" cy="457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22" y="918918"/>
            <a:ext cx="8116311" cy="795285"/>
          </a:xfrm>
          <a:ln w="28575">
            <a:solidFill>
              <a:srgbClr val="00B5E5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AEP methodology addresses flow movements better using number of segments traveled; minimizes short trip bias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51" y="913247"/>
            <a:ext cx="8229600" cy="422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Continued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39443" y="5243918"/>
            <a:ext cx="4750447" cy="1043593"/>
          </a:xfrm>
          <a:prstGeom prst="rect">
            <a:avLst/>
          </a:prstGeom>
          <a:ln w="28575">
            <a:solidFill>
              <a:srgbClr val="9E0880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227013" marR="0" indent="-227013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marR="0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7303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 smtClean="0"/>
              <a:t>Large number of OD survey records with an expansion factor less than 1.0 (+2,400 or 18%)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665692" y="1399922"/>
            <a:ext cx="2152481" cy="453154"/>
          </a:xfrm>
          <a:prstGeom prst="rect">
            <a:avLst/>
          </a:prstGeom>
          <a:noFill/>
          <a:ln w="38100">
            <a:solidFill>
              <a:srgbClr val="9E0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1351" y="2304880"/>
            <a:ext cx="5486822" cy="2828449"/>
          </a:xfrm>
          <a:prstGeom prst="rect">
            <a:avLst/>
          </a:prstGeom>
          <a:noFill/>
          <a:ln w="38100">
            <a:solidFill>
              <a:srgbClr val="00B5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195087" y="5243918"/>
            <a:ext cx="3382048" cy="1043593"/>
          </a:xfrm>
          <a:prstGeom prst="rect">
            <a:avLst/>
          </a:prstGeom>
          <a:ln w="28575">
            <a:solidFill>
              <a:srgbClr val="00B5E5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227013" marR="0" indent="-227013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marR="0" indent="-2238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7303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 smtClean="0"/>
              <a:t>The causes were explicable based on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Conclusions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056" y="1243583"/>
            <a:ext cx="8229600" cy="4983481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Using IPF with on-to-off flow data and APCs produces more accurate boarding and alighting results than RTD in these routes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Also improved representation of short trips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Missing flow movements incorporated into the expanded dataset which removed biases from over- and underweighting of various flow movements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6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Acknowledgements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056" y="1243583"/>
            <a:ext cx="8229600" cy="498348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Rebekah Anderson, Ohio Department of Transportation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Dr. Mark McCord, The Ohio State University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Dr. Rabi </a:t>
            </a:r>
            <a:r>
              <a:rPr lang="en-US" dirty="0" err="1" smtClean="0">
                <a:solidFill>
                  <a:srgbClr val="000000"/>
                </a:solidFill>
              </a:rPr>
              <a:t>Mishalani</a:t>
            </a:r>
            <a:r>
              <a:rPr lang="en-US" dirty="0" smtClean="0">
                <a:solidFill>
                  <a:srgbClr val="000000"/>
                </a:solidFill>
              </a:rPr>
              <a:t>, The Ohio State University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Mike, McCann, The Central Ohio Transportation Authority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8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Jamie.Snow@aecom.com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David.Schmitt@aecom.com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May 20,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Addressing Flow Bias in Transit Surveys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056" y="1161287"/>
            <a:ext cx="8229600" cy="5065777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Accurate information on flows is critical in transportation planning</a:t>
            </a:r>
          </a:p>
          <a:p>
            <a:pPr lvl="0"/>
            <a:r>
              <a:rPr lang="en-US" dirty="0" smtClean="0"/>
              <a:t>Observation: Expansion methods using only the origin/ destination survey typically under-represent short trips and misrepresent flows</a:t>
            </a:r>
          </a:p>
          <a:p>
            <a:pPr lvl="1"/>
            <a:r>
              <a:rPr lang="en-US" dirty="0" smtClean="0"/>
              <a:t>Difficult to know where the biases occur</a:t>
            </a:r>
          </a:p>
          <a:p>
            <a:pPr marL="227013" indent="-227013"/>
            <a:r>
              <a:rPr lang="en-US" dirty="0" smtClean="0"/>
              <a:t>Can flows be made more accurate using auxiliary data and iterative proportional fitting (IPF) techniques?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Advanced Expansion Process (AEP) Methodology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297428"/>
              </p:ext>
            </p:extLst>
          </p:nvPr>
        </p:nvGraphicFramePr>
        <p:xfrm>
          <a:off x="649224" y="1042416"/>
          <a:ext cx="7827264" cy="4810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295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Define Route Segmentation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2706" y="920369"/>
            <a:ext cx="3934974" cy="52456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4334256" y="1179575"/>
            <a:ext cx="4343400" cy="50474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3038" indent="-173038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8600" algn="l" defTabSz="914400" rtl="0" eaLnBrk="1" latinLnBrk="0" hangingPunct="1">
              <a:spcBef>
                <a:spcPts val="35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indent="-17303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7303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Segment the transit routes using</a:t>
            </a:r>
          </a:p>
          <a:p>
            <a:pPr marL="511175" lvl="1" indent="-227013"/>
            <a:r>
              <a:rPr lang="en-US" dirty="0" smtClean="0">
                <a:solidFill>
                  <a:srgbClr val="000000"/>
                </a:solidFill>
              </a:rPr>
              <a:t>Natural boundaries</a:t>
            </a:r>
          </a:p>
          <a:p>
            <a:pPr marL="511175" lvl="1" indent="-227013"/>
            <a:r>
              <a:rPr lang="en-US" dirty="0" smtClean="0">
                <a:solidFill>
                  <a:srgbClr val="000000"/>
                </a:solidFill>
              </a:rPr>
              <a:t>Major cross streets</a:t>
            </a:r>
          </a:p>
          <a:p>
            <a:pPr marL="511175" lvl="1" indent="-227013"/>
            <a:r>
              <a:rPr lang="en-US" dirty="0" smtClean="0">
                <a:solidFill>
                  <a:srgbClr val="000000"/>
                </a:solidFill>
              </a:rPr>
              <a:t>Large differences in travel patterns</a:t>
            </a:r>
          </a:p>
          <a:p>
            <a:pPr marL="227013" indent="-227013"/>
            <a:r>
              <a:rPr lang="en-US" dirty="0" smtClean="0">
                <a:solidFill>
                  <a:srgbClr val="000000"/>
                </a:solidFill>
              </a:rPr>
              <a:t>Local routes represented by 4-6 segments</a:t>
            </a:r>
          </a:p>
          <a:p>
            <a:pPr marL="227013" indent="-227013"/>
            <a:r>
              <a:rPr lang="en-US" dirty="0" smtClean="0">
                <a:solidFill>
                  <a:srgbClr val="000000"/>
                </a:solidFill>
              </a:rPr>
              <a:t>Express and crosstown routes represented by 2-3 segments</a:t>
            </a:r>
          </a:p>
        </p:txBody>
      </p:sp>
    </p:spTree>
    <p:extLst>
      <p:ext uri="{BB962C8B-B14F-4D97-AF65-F5344CB8AC3E}">
        <p14:creationId xmlns:p14="http://schemas.microsoft.com/office/powerpoint/2010/main" val="40000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Develop On-to-off Flows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5" y="1234440"/>
            <a:ext cx="8220454" cy="5111496"/>
          </a:xfrm>
        </p:spPr>
        <p:txBody>
          <a:bodyPr/>
          <a:lstStyle/>
          <a:p>
            <a:r>
              <a:rPr lang="en-US" dirty="0" smtClean="0"/>
              <a:t>Automatic Passenger </a:t>
            </a:r>
            <a:r>
              <a:rPr lang="en-US" dirty="0"/>
              <a:t>C</a:t>
            </a:r>
            <a:r>
              <a:rPr lang="en-US" dirty="0" smtClean="0"/>
              <a:t>ounter (APC) data</a:t>
            </a:r>
          </a:p>
          <a:p>
            <a:pPr lvl="1"/>
            <a:r>
              <a:rPr lang="en-US" dirty="0" smtClean="0"/>
              <a:t>Averaged over 5 months </a:t>
            </a:r>
          </a:p>
          <a:p>
            <a:pPr lvl="1"/>
            <a:r>
              <a:rPr lang="en-US" dirty="0" smtClean="0"/>
              <a:t>Used to generate the column and row </a:t>
            </a:r>
            <a:r>
              <a:rPr lang="en-US" dirty="0" err="1" smtClean="0"/>
              <a:t>marginals</a:t>
            </a:r>
            <a:r>
              <a:rPr lang="en-US" dirty="0" smtClean="0"/>
              <a:t> for IPF</a:t>
            </a:r>
          </a:p>
          <a:p>
            <a:r>
              <a:rPr lang="en-US" dirty="0" smtClean="0"/>
              <a:t>On-to-off counts</a:t>
            </a:r>
          </a:p>
          <a:p>
            <a:pPr lvl="1"/>
            <a:r>
              <a:rPr lang="en-US" dirty="0" smtClean="0"/>
              <a:t>Collected at 20% or 100% sampling rate, depending on route</a:t>
            </a:r>
          </a:p>
          <a:p>
            <a:pPr lvl="1"/>
            <a:r>
              <a:rPr lang="en-US" dirty="0" smtClean="0"/>
              <a:t>Used to generate the “seed” matrices for the IPF process</a:t>
            </a:r>
          </a:p>
          <a:p>
            <a:pPr lvl="1"/>
            <a:r>
              <a:rPr lang="en-US" dirty="0" smtClean="0"/>
              <a:t>Developed synthetic records where APC and/or OD &gt; 0 but           On-to-off = 0</a:t>
            </a:r>
          </a:p>
          <a:p>
            <a:r>
              <a:rPr lang="en-US" dirty="0" smtClean="0"/>
              <a:t>Use IPF to expand on-to-off counts</a:t>
            </a:r>
          </a:p>
          <a:p>
            <a:pPr lvl="1"/>
            <a:r>
              <a:rPr lang="en-US" dirty="0" smtClean="0"/>
              <a:t>On-to-off counts as “seed” matrices</a:t>
            </a:r>
          </a:p>
          <a:p>
            <a:pPr lvl="1"/>
            <a:r>
              <a:rPr lang="en-US" dirty="0" smtClean="0"/>
              <a:t>APC counts for row/column </a:t>
            </a:r>
            <a:r>
              <a:rPr lang="en-US" dirty="0" err="1" smtClean="0"/>
              <a:t>marginals</a:t>
            </a:r>
            <a:endParaRPr lang="en-US" dirty="0" smtClean="0"/>
          </a:p>
          <a:p>
            <a:pPr lvl="1"/>
            <a:r>
              <a:rPr lang="en-US" dirty="0" smtClean="0"/>
              <a:t>Result: segment-to-segment flows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5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IPF to Develop Segment to Segment Flows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TextBox 9"/>
          <p:cNvSpPr txBox="1"/>
          <p:nvPr/>
        </p:nvSpPr>
        <p:spPr>
          <a:xfrm>
            <a:off x="7822937" y="3370643"/>
            <a:ext cx="1065030" cy="1461718"/>
          </a:xfrm>
          <a:prstGeom prst="rect">
            <a:avLst/>
          </a:prstGeom>
          <a:solidFill>
            <a:srgbClr val="9E08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Generated from the APC data by route, time period, </a:t>
            </a:r>
            <a:r>
              <a:rPr lang="en-US" sz="1200" b="1" kern="12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direction, and segment</a:t>
            </a:r>
            <a:endParaRPr lang="en-US" sz="1200" b="1" dirty="0">
              <a:solidFill>
                <a:schemeClr val="bg2"/>
              </a:solidFill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7826" y="1710831"/>
            <a:ext cx="7085483" cy="331962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6555725" y="1623660"/>
            <a:ext cx="1166629" cy="1917767"/>
          </a:xfrm>
          <a:prstGeom prst="rect">
            <a:avLst/>
          </a:prstGeom>
          <a:noFill/>
          <a:ln>
            <a:solidFill>
              <a:srgbClr val="9E0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0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</p:txBody>
      </p:sp>
      <p:cxnSp>
        <p:nvCxnSpPr>
          <p:cNvPr id="19" name="Straight Arrow Connector 18"/>
          <p:cNvCxnSpPr>
            <a:stCxn id="13" idx="0"/>
            <a:endCxn id="18" idx="3"/>
          </p:cNvCxnSpPr>
          <p:nvPr/>
        </p:nvCxnSpPr>
        <p:spPr>
          <a:xfrm flipH="1" flipV="1">
            <a:off x="7722354" y="2582544"/>
            <a:ext cx="633098" cy="788099"/>
          </a:xfrm>
          <a:prstGeom prst="straightConnector1">
            <a:avLst/>
          </a:prstGeom>
          <a:ln w="19050">
            <a:solidFill>
              <a:srgbClr val="84259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11480" y="4238797"/>
            <a:ext cx="6144245" cy="958884"/>
          </a:xfrm>
          <a:prstGeom prst="rect">
            <a:avLst/>
          </a:prstGeom>
          <a:noFill/>
          <a:ln>
            <a:solidFill>
              <a:srgbClr val="9E0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0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</p:txBody>
      </p:sp>
      <p:cxnSp>
        <p:nvCxnSpPr>
          <p:cNvPr id="21" name="Straight Arrow Connector 20"/>
          <p:cNvCxnSpPr>
            <a:stCxn id="13" idx="1"/>
            <a:endCxn id="20" idx="3"/>
          </p:cNvCxnSpPr>
          <p:nvPr/>
        </p:nvCxnSpPr>
        <p:spPr>
          <a:xfrm flipH="1">
            <a:off x="6555725" y="4101501"/>
            <a:ext cx="1267212" cy="616737"/>
          </a:xfrm>
          <a:prstGeom prst="straightConnector1">
            <a:avLst/>
          </a:prstGeom>
          <a:ln w="19050">
            <a:solidFill>
              <a:srgbClr val="84259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988445" y="1798002"/>
            <a:ext cx="3778449" cy="1743425"/>
          </a:xfrm>
          <a:prstGeom prst="rect">
            <a:avLst/>
          </a:prstGeom>
          <a:noFill/>
          <a:ln>
            <a:solidFill>
              <a:srgbClr val="00B5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0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15" name="TextBox 25"/>
          <p:cNvSpPr txBox="1"/>
          <p:nvPr/>
        </p:nvSpPr>
        <p:spPr>
          <a:xfrm>
            <a:off x="893090" y="1125856"/>
            <a:ext cx="3873804" cy="420733"/>
          </a:xfrm>
          <a:prstGeom prst="rect">
            <a:avLst/>
          </a:prstGeom>
          <a:solidFill>
            <a:srgbClr val="00B5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effectLst/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Generated from the on-to-off data by route, time </a:t>
            </a:r>
            <a:r>
              <a:rPr lang="en-US" sz="1200" b="1" kern="1200" dirty="0" smtClean="0">
                <a:effectLst/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period, direction, and segment</a:t>
            </a:r>
            <a:endParaRPr lang="en-US" sz="1200" b="1" dirty="0"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>
            <a:stCxn id="15" idx="2"/>
            <a:endCxn id="22" idx="0"/>
          </p:cNvCxnSpPr>
          <p:nvPr/>
        </p:nvCxnSpPr>
        <p:spPr>
          <a:xfrm>
            <a:off x="2829992" y="1546589"/>
            <a:ext cx="47678" cy="251414"/>
          </a:xfrm>
          <a:prstGeom prst="straightConnector1">
            <a:avLst/>
          </a:prstGeom>
          <a:ln w="19050">
            <a:solidFill>
              <a:srgbClr val="00B5E5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2"/>
          <p:cNvSpPr txBox="1"/>
          <p:nvPr/>
        </p:nvSpPr>
        <p:spPr>
          <a:xfrm>
            <a:off x="1254810" y="5283911"/>
            <a:ext cx="2214308" cy="440233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0" rIns="0" bIns="0" rtlCol="0" anchor="ctr">
            <a:noAutofit/>
          </a:bodyPr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effectLst/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Indicates the need for a Synthetic Record</a:t>
            </a:r>
            <a:endParaRPr lang="en-US" sz="1200" b="1" dirty="0">
              <a:effectLst/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>
            <a:stCxn id="12" idx="0"/>
          </p:cNvCxnSpPr>
          <p:nvPr/>
        </p:nvCxnSpPr>
        <p:spPr>
          <a:xfrm flipH="1" flipV="1">
            <a:off x="1895563" y="4082333"/>
            <a:ext cx="466400" cy="120157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0"/>
          </p:cNvCxnSpPr>
          <p:nvPr/>
        </p:nvCxnSpPr>
        <p:spPr>
          <a:xfrm flipH="1" flipV="1">
            <a:off x="1923292" y="4824243"/>
            <a:ext cx="438672" cy="45966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20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0" grpId="0" animBg="1"/>
      <p:bldP spid="22" grpId="0" animBg="1"/>
      <p:bldP spid="15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Initial expansion factors developed by dividing segment-to-segment flows expanded to APC values by segment-to-segment count of OD survey records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Synthetic records developed in cells where On-to-off flows and/or APC &gt; 0 but OD = 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Develop Origin/Destination (OD) Flows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7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Origin/Destination Expansion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78454" y="2703690"/>
            <a:ext cx="7973449" cy="3544146"/>
            <a:chOff x="4206240" y="1008601"/>
            <a:chExt cx="4498729" cy="2283240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206240" y="1008601"/>
              <a:ext cx="4498729" cy="2283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 bwMode="auto">
            <a:xfrm>
              <a:off x="8419992" y="1908609"/>
              <a:ext cx="284977" cy="11575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CA" sz="1000" dirty="0">
                  <a:effectLst/>
                  <a:latin typeface="Arial"/>
                  <a:ea typeface="Times New Roman"/>
                  <a:cs typeface="Times New Roman"/>
                </a:rPr>
                <a:t> </a:t>
              </a:r>
              <a:endParaRPr lang="en-US" sz="1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419845" y="2632195"/>
              <a:ext cx="284977" cy="11575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CA" sz="1000" dirty="0">
                  <a:effectLst/>
                  <a:latin typeface="Arial"/>
                  <a:ea typeface="Times New Roman"/>
                  <a:cs typeface="Times New Roman"/>
                </a:rPr>
                <a:t> </a:t>
              </a:r>
              <a:endParaRPr lang="en-US" sz="1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419992" y="2108577"/>
              <a:ext cx="284977" cy="11575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CA" sz="1000" dirty="0">
                  <a:effectLst/>
                  <a:latin typeface="Arial"/>
                  <a:ea typeface="Times New Roman"/>
                  <a:cs typeface="Times New Roman"/>
                </a:rPr>
                <a:t> </a:t>
              </a:r>
              <a:endParaRPr lang="en-US" sz="1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649468" y="855410"/>
            <a:ext cx="3073908" cy="635062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173736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Performed by direction and time period for each route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49468" y="1584854"/>
            <a:ext cx="3073908" cy="1015492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347663" indent="-174625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Synthetic OD survey records developed where the observed flow &gt; 0 but count of main survey records = 0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7022" y="1134148"/>
            <a:ext cx="5073397" cy="969594"/>
            <a:chOff x="309371" y="1319153"/>
            <a:chExt cx="5073397" cy="969594"/>
          </a:xfrm>
        </p:grpSpPr>
        <p:sp>
          <p:nvSpPr>
            <p:cNvPr id="28" name="Rounded Rectangle 27"/>
            <p:cNvSpPr/>
            <p:nvPr/>
          </p:nvSpPr>
          <p:spPr>
            <a:xfrm>
              <a:off x="309372" y="1319154"/>
              <a:ext cx="1307591" cy="969591"/>
            </a:xfrm>
            <a:prstGeom prst="roundRect">
              <a:avLst/>
            </a:prstGeom>
            <a:solidFill>
              <a:srgbClr val="00B5E5">
                <a:alpha val="75000"/>
              </a:srgbClr>
            </a:solidFill>
            <a:ln w="19050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9371" y="1319153"/>
              <a:ext cx="1307591" cy="969591"/>
            </a:xfrm>
            <a:prstGeom prst="rect">
              <a:avLst/>
            </a:prstGeom>
            <a:solidFill>
              <a:schemeClr val="bg2">
                <a:alpha val="0"/>
              </a:schemeClr>
            </a:solidFill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Segment-to-segment flows expanded to APC values</a:t>
              </a:r>
            </a:p>
          </p:txBody>
        </p:sp>
        <p:sp>
          <p:nvSpPr>
            <p:cNvPr id="27" name="Division 26"/>
            <p:cNvSpPr/>
            <p:nvPr/>
          </p:nvSpPr>
          <p:spPr>
            <a:xfrm>
              <a:off x="1543811" y="1513595"/>
              <a:ext cx="704089" cy="512529"/>
            </a:xfrm>
            <a:prstGeom prst="mathDivide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075176" y="1319155"/>
              <a:ext cx="1307592" cy="969592"/>
              <a:chOff x="309372" y="2585695"/>
              <a:chExt cx="1307592" cy="969592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309373" y="2585696"/>
                <a:ext cx="1307591" cy="969591"/>
              </a:xfrm>
              <a:prstGeom prst="roundRect">
                <a:avLst/>
              </a:prstGeom>
              <a:solidFill>
                <a:srgbClr val="00B5E5">
                  <a:alpha val="75000"/>
                </a:srgbClr>
              </a:solidFill>
              <a:ln w="19050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09372" y="2585695"/>
                <a:ext cx="1307591" cy="969591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/>
                <a:r>
                  <a:rPr lang="en-US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Segment-to-segment expansion factors</a:t>
                </a:r>
              </a:p>
            </p:txBody>
          </p:sp>
        </p:grpSp>
        <p:sp>
          <p:nvSpPr>
            <p:cNvPr id="31" name="Rounded Rectangle 30"/>
            <p:cNvSpPr/>
            <p:nvPr/>
          </p:nvSpPr>
          <p:spPr>
            <a:xfrm>
              <a:off x="2180844" y="1319155"/>
              <a:ext cx="1307591" cy="969591"/>
            </a:xfrm>
            <a:prstGeom prst="roundRect">
              <a:avLst/>
            </a:prstGeom>
            <a:solidFill>
              <a:srgbClr val="00B5E5">
                <a:alpha val="75000"/>
              </a:srgbClr>
            </a:solidFill>
            <a:ln w="19050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80843" y="1319154"/>
              <a:ext cx="1307591" cy="969591"/>
            </a:xfrm>
            <a:prstGeom prst="rect">
              <a:avLst/>
            </a:prstGeom>
            <a:solidFill>
              <a:schemeClr val="bg2">
                <a:alpha val="0"/>
              </a:schemeClr>
            </a:solidFill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Segment-to-segment count of OD survey records *</a:t>
              </a:r>
            </a:p>
          </p:txBody>
        </p:sp>
        <p:sp>
          <p:nvSpPr>
            <p:cNvPr id="33" name="Equal 32"/>
            <p:cNvSpPr/>
            <p:nvPr/>
          </p:nvSpPr>
          <p:spPr>
            <a:xfrm>
              <a:off x="3424427" y="1537648"/>
              <a:ext cx="704088" cy="512064"/>
            </a:xfrm>
            <a:prstGeom prst="mathEqual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78454" y="2480094"/>
            <a:ext cx="4498729" cy="2405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*Synthetic origin/destination survey record</a:t>
            </a:r>
          </a:p>
        </p:txBody>
      </p:sp>
    </p:spTree>
    <p:extLst>
      <p:ext uri="{BB962C8B-B14F-4D97-AF65-F5344CB8AC3E}">
        <p14:creationId xmlns:p14="http://schemas.microsoft.com/office/powerpoint/2010/main" val="18530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66928"/>
          </a:xfrm>
        </p:spPr>
        <p:txBody>
          <a:bodyPr/>
          <a:lstStyle/>
          <a:p>
            <a:r>
              <a:rPr lang="en-US" dirty="0" smtClean="0"/>
              <a:t>Is AEP Better Than Traditional RTD Expansion?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5256"/>
            <a:ext cx="8229600" cy="52852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Traditional expansion: route, time period, and direction</a:t>
            </a:r>
            <a:r>
              <a:rPr lang="en-US" dirty="0"/>
              <a:t> </a:t>
            </a:r>
            <a:r>
              <a:rPr lang="en-US" dirty="0" smtClean="0"/>
              <a:t>using OD survey only </a:t>
            </a:r>
            <a:r>
              <a:rPr lang="en-US" dirty="0"/>
              <a:t>(RTD)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Objective: compare </a:t>
            </a:r>
            <a:r>
              <a:rPr lang="en-US" dirty="0"/>
              <a:t>AEP results to traditional expansion </a:t>
            </a:r>
            <a:r>
              <a:rPr lang="en-US" dirty="0" smtClean="0"/>
              <a:t>results using APC data as the “ground truth”</a:t>
            </a:r>
            <a:endParaRPr lang="en-US" dirty="0"/>
          </a:p>
          <a:p>
            <a:pPr marL="2286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Metrics</a:t>
            </a:r>
          </a:p>
          <a:p>
            <a:pPr lvl="1">
              <a:spcBef>
                <a:spcPts val="0"/>
              </a:spcBef>
            </a:pPr>
            <a:r>
              <a:rPr lang="en-US" dirty="0"/>
              <a:t>Mean Absolute Percent Error (MAPE)</a:t>
            </a:r>
          </a:p>
          <a:p>
            <a:pPr lvl="1">
              <a:spcBef>
                <a:spcPts val="0"/>
              </a:spcBef>
            </a:pPr>
            <a:r>
              <a:rPr lang="en-US" dirty="0"/>
              <a:t>Root Mean Square Error (RMSE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Three COTA routes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Local Route 1 (large – 8,800 daily boardings)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Crosstown Route 89 (medium – 1,000 daily </a:t>
            </a:r>
            <a:r>
              <a:rPr lang="en-US" dirty="0"/>
              <a:t>boardings)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Express Route 61 (small – 150 daily boardings)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2015 TRB Planning Applications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292FEF09-04D1-447B-9F98-7000E0D5D33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3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COM PPT07_template_WHITE_no client logo">
  <a:themeElements>
    <a:clrScheme name="AECOM online green and blu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B5E5"/>
      </a:accent1>
      <a:accent2>
        <a:srgbClr val="7FBB42"/>
      </a:accent2>
      <a:accent3>
        <a:srgbClr val="FC9F1A"/>
      </a:accent3>
      <a:accent4>
        <a:srgbClr val="9C0880"/>
      </a:accent4>
      <a:accent5>
        <a:srgbClr val="988F86"/>
      </a:accent5>
      <a:accent6>
        <a:srgbClr val="000000"/>
      </a:accent6>
      <a:hlink>
        <a:srgbClr val="63C1DF"/>
      </a:hlink>
      <a:folHlink>
        <a:srgbClr val="988F8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0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LUE_White Bkgd">
  <a:themeElements>
    <a:clrScheme name="AECOM online green and blu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B5E5"/>
      </a:accent1>
      <a:accent2>
        <a:srgbClr val="7FBB42"/>
      </a:accent2>
      <a:accent3>
        <a:srgbClr val="FC9F1A"/>
      </a:accent3>
      <a:accent4>
        <a:srgbClr val="9C0880"/>
      </a:accent4>
      <a:accent5>
        <a:srgbClr val="988F86"/>
      </a:accent5>
      <a:accent6>
        <a:srgbClr val="000000"/>
      </a:accent6>
      <a:hlink>
        <a:srgbClr val="63C1DF"/>
      </a:hlink>
      <a:folHlink>
        <a:srgbClr val="988F8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0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GREEN_White Bkgd">
  <a:themeElements>
    <a:clrScheme name="AECOM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63C1DF"/>
      </a:accent1>
      <a:accent2>
        <a:srgbClr val="7DDC1E"/>
      </a:accent2>
      <a:accent3>
        <a:srgbClr val="FC9F1A"/>
      </a:accent3>
      <a:accent4>
        <a:srgbClr val="9C0880"/>
      </a:accent4>
      <a:accent5>
        <a:srgbClr val="988F86"/>
      </a:accent5>
      <a:accent6>
        <a:srgbClr val="000000"/>
      </a:accent6>
      <a:hlink>
        <a:srgbClr val="63C1DF"/>
      </a:hlink>
      <a:folHlink>
        <a:srgbClr val="988F8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0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RANGE_White Bkgd">
  <a:themeElements>
    <a:clrScheme name="AECOM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63C1DF"/>
      </a:accent1>
      <a:accent2>
        <a:srgbClr val="7DDC1E"/>
      </a:accent2>
      <a:accent3>
        <a:srgbClr val="FC9F1A"/>
      </a:accent3>
      <a:accent4>
        <a:srgbClr val="9C0880"/>
      </a:accent4>
      <a:accent5>
        <a:srgbClr val="988F86"/>
      </a:accent5>
      <a:accent6>
        <a:srgbClr val="000000"/>
      </a:accent6>
      <a:hlink>
        <a:srgbClr val="63C1DF"/>
      </a:hlink>
      <a:folHlink>
        <a:srgbClr val="988F8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0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MAGENTA_White Bkgd">
  <a:themeElements>
    <a:clrScheme name="AECOM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63C1DF"/>
      </a:accent1>
      <a:accent2>
        <a:srgbClr val="7DDC1E"/>
      </a:accent2>
      <a:accent3>
        <a:srgbClr val="FC9F1A"/>
      </a:accent3>
      <a:accent4>
        <a:srgbClr val="9C0880"/>
      </a:accent4>
      <a:accent5>
        <a:srgbClr val="988F86"/>
      </a:accent5>
      <a:accent6>
        <a:srgbClr val="000000"/>
      </a:accent6>
      <a:hlink>
        <a:srgbClr val="63C1DF"/>
      </a:hlink>
      <a:folHlink>
        <a:srgbClr val="988F8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0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AECOM PPT07_template_WHITE_no client logo</Template>
  <TotalTime>501</TotalTime>
  <Words>912</Words>
  <Application>Microsoft Office PowerPoint</Application>
  <PresentationFormat>On-screen Show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AECOM PPT07_template_WHITE_no client logo</vt:lpstr>
      <vt:lpstr>BLUE_White Bkgd</vt:lpstr>
      <vt:lpstr>GREEN_White Bkgd</vt:lpstr>
      <vt:lpstr>ORANGE_White Bkgd</vt:lpstr>
      <vt:lpstr>MAGENTA_White Bkgd</vt:lpstr>
      <vt:lpstr>An Application of Mitigating Flow Bias from Origin/Destination Surveys in a Transit System</vt:lpstr>
      <vt:lpstr>Addressing Flow Bias in Transit Surveys</vt:lpstr>
      <vt:lpstr>Advanced Expansion Process (AEP) Methodology</vt:lpstr>
      <vt:lpstr>Define Route Segmentation</vt:lpstr>
      <vt:lpstr>Develop On-to-off Flows</vt:lpstr>
      <vt:lpstr>Using IPF to Develop Segment to Segment Flows</vt:lpstr>
      <vt:lpstr>Develop Origin/Destination (OD) Flows</vt:lpstr>
      <vt:lpstr>Origin/Destination Expansion Example</vt:lpstr>
      <vt:lpstr>Is AEP Better Than Traditional RTD Expansion?</vt:lpstr>
      <vt:lpstr>Comparison Results – Local Route 1</vt:lpstr>
      <vt:lpstr>Comparison Results – Route 89</vt:lpstr>
      <vt:lpstr>Comparison Results – Route 61</vt:lpstr>
      <vt:lpstr>Results Continued</vt:lpstr>
      <vt:lpstr>Results Continued</vt:lpstr>
      <vt:lpstr>Conclusions</vt:lpstr>
      <vt:lpstr>Acknowledgements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Presentation Sub-Title</dc:title>
  <dc:creator>Snow, Jamie</dc:creator>
  <cp:lastModifiedBy>Snow, Jamie</cp:lastModifiedBy>
  <cp:revision>30</cp:revision>
  <dcterms:created xsi:type="dcterms:W3CDTF">2015-04-27T14:16:33Z</dcterms:created>
  <dcterms:modified xsi:type="dcterms:W3CDTF">2015-05-19T21:10:07Z</dcterms:modified>
</cp:coreProperties>
</file>