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handoutMasterIdLst>
    <p:handoutMasterId r:id="rId31"/>
  </p:handoutMasterIdLst>
  <p:sldIdLst>
    <p:sldId id="272" r:id="rId2"/>
    <p:sldId id="276" r:id="rId3"/>
    <p:sldId id="335" r:id="rId4"/>
    <p:sldId id="303" r:id="rId5"/>
    <p:sldId id="327" r:id="rId6"/>
    <p:sldId id="305" r:id="rId7"/>
    <p:sldId id="319" r:id="rId8"/>
    <p:sldId id="320" r:id="rId9"/>
    <p:sldId id="323" r:id="rId10"/>
    <p:sldId id="321" r:id="rId11"/>
    <p:sldId id="322" r:id="rId12"/>
    <p:sldId id="324" r:id="rId13"/>
    <p:sldId id="310" r:id="rId14"/>
    <p:sldId id="329" r:id="rId15"/>
    <p:sldId id="330" r:id="rId16"/>
    <p:sldId id="302" r:id="rId17"/>
    <p:sldId id="331" r:id="rId18"/>
    <p:sldId id="298" r:id="rId19"/>
    <p:sldId id="297" r:id="rId20"/>
    <p:sldId id="285" r:id="rId21"/>
    <p:sldId id="300" r:id="rId22"/>
    <p:sldId id="328" r:id="rId23"/>
    <p:sldId id="278" r:id="rId24"/>
    <p:sldId id="286" r:id="rId25"/>
    <p:sldId id="288" r:id="rId26"/>
    <p:sldId id="333" r:id="rId27"/>
    <p:sldId id="296" r:id="rId28"/>
    <p:sldId id="334"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onal Planning Intern" initials="RP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80121" autoAdjust="0"/>
  </p:normalViewPr>
  <p:slideViewPr>
    <p:cSldViewPr>
      <p:cViewPr>
        <p:scale>
          <a:sx n="75" d="100"/>
          <a:sy n="75" d="100"/>
        </p:scale>
        <p:origin x="-1962" y="-762"/>
      </p:cViewPr>
      <p:guideLst>
        <p:guide orient="horz" pos="2160"/>
        <p:guide pos="2880"/>
      </p:guideLst>
    </p:cSldViewPr>
  </p:slideViewPr>
  <p:notesTextViewPr>
    <p:cViewPr>
      <p:scale>
        <a:sx n="1" d="1"/>
        <a:sy n="1" d="1"/>
      </p:scale>
      <p:origin x="0" y="0"/>
    </p:cViewPr>
  </p:notesTextViewPr>
  <p:sorterViewPr>
    <p:cViewPr>
      <p:scale>
        <a:sx n="100" d="100"/>
        <a:sy n="100" d="100"/>
      </p:scale>
      <p:origin x="0" y="13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Mario\Modeling_4TB\Projects\Fare_Sensitivity\Reports\Formal_DVRPC_pub\Seans%20Rev_Employment_2011(2).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Vanvi\Fare%20Sensitivity\Reports\Formal_DVRPC_pub\Populatio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VRPC-MODEL\DVRPC-Modeling%20E\Modeling\Data_Non_Demographic\2010-12%20On_Board_Transit_Survey\Report\Results\Expanded\June_16\Income%20by%20Route.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5710243413871"/>
          <c:y val="5.7851536796157503E-2"/>
          <c:w val="0.81710898421823919"/>
          <c:h val="0.82001734328564935"/>
        </c:manualLayout>
      </c:layout>
      <c:lineChart>
        <c:grouping val="standard"/>
        <c:varyColors val="0"/>
        <c:ser>
          <c:idx val="3"/>
          <c:order val="0"/>
          <c:tx>
            <c:strRef>
              <c:f>'[Chart in Microsoft Word]data calcs'!$H$2:$H$3</c:f>
              <c:strCache>
                <c:ptCount val="1"/>
                <c:pt idx="0">
                  <c:v>Cash Fare</c:v>
                </c:pt>
              </c:strCache>
            </c:strRef>
          </c:tx>
          <c:spPr>
            <a:ln w="38100">
              <a:solidFill>
                <a:srgbClr val="00B050"/>
              </a:solidFill>
            </a:ln>
          </c:spPr>
          <c:marker>
            <c:symbol val="none"/>
          </c:marker>
          <c:cat>
            <c:numRef>
              <c:f>'[Chart in Microsoft Word]data calcs'!$A$4:$A$177</c:f>
              <c:numCache>
                <c:formatCode>General</c:formatCode>
                <c:ptCount val="17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numCache>
            </c:numRef>
          </c:cat>
          <c:val>
            <c:numRef>
              <c:f>'[Chart in Microsoft Word]data calcs'!$H$4:$H$177</c:f>
              <c:numCache>
                <c:formatCode>_("$"* #,##0.00_);_("$"* \(#,##0.00\);_("$"* "-"??_);_(@_)</c:formatCode>
                <c:ptCount val="174"/>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2.25</c:v>
                </c:pt>
                <c:pt idx="163">
                  <c:v>2.25</c:v>
                </c:pt>
                <c:pt idx="164">
                  <c:v>2.25</c:v>
                </c:pt>
                <c:pt idx="165">
                  <c:v>2.25</c:v>
                </c:pt>
                <c:pt idx="166">
                  <c:v>2.25</c:v>
                </c:pt>
                <c:pt idx="167">
                  <c:v>2.25</c:v>
                </c:pt>
                <c:pt idx="168">
                  <c:v>2.25</c:v>
                </c:pt>
                <c:pt idx="169">
                  <c:v>2.25</c:v>
                </c:pt>
                <c:pt idx="170">
                  <c:v>2.25</c:v>
                </c:pt>
                <c:pt idx="171">
                  <c:v>2.25</c:v>
                </c:pt>
                <c:pt idx="172">
                  <c:v>2.25</c:v>
                </c:pt>
                <c:pt idx="173">
                  <c:v>2.25</c:v>
                </c:pt>
              </c:numCache>
            </c:numRef>
          </c:val>
          <c:smooth val="0"/>
        </c:ser>
        <c:ser>
          <c:idx val="5"/>
          <c:order val="1"/>
          <c:tx>
            <c:strRef>
              <c:f>'[Chart in Microsoft Word]data calcs'!$I$2:$I$3</c:f>
              <c:strCache>
                <c:ptCount val="1"/>
                <c:pt idx="0">
                  <c:v>Adult  Token</c:v>
                </c:pt>
              </c:strCache>
            </c:strRef>
          </c:tx>
          <c:spPr>
            <a:ln w="38100">
              <a:solidFill>
                <a:srgbClr val="DD8047"/>
              </a:solidFill>
            </a:ln>
          </c:spPr>
          <c:marker>
            <c:symbol val="none"/>
          </c:marker>
          <c:cat>
            <c:numRef>
              <c:f>'[Chart in Microsoft Word]data calcs'!$A$4:$A$177</c:f>
              <c:numCache>
                <c:formatCode>General</c:formatCode>
                <c:ptCount val="17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numCache>
            </c:numRef>
          </c:cat>
          <c:val>
            <c:numRef>
              <c:f>'[Chart in Microsoft Word]data calcs'!$I$4:$I$177</c:f>
              <c:numCache>
                <c:formatCode>_("$"* #,##0.00_);_("$"* \(#,##0.00\);_("$"* "-"??_);_(@_)</c:formatCode>
                <c:ptCount val="174"/>
                <c:pt idx="0">
                  <c:v>1.1499999999999999</c:v>
                </c:pt>
                <c:pt idx="1">
                  <c:v>1.1499999999999999</c:v>
                </c:pt>
                <c:pt idx="2">
                  <c:v>1.1499999999999999</c:v>
                </c:pt>
                <c:pt idx="3">
                  <c:v>1.1499999999999999</c:v>
                </c:pt>
                <c:pt idx="4">
                  <c:v>1.1499999999999999</c:v>
                </c:pt>
                <c:pt idx="5">
                  <c:v>1.1499999999999999</c:v>
                </c:pt>
                <c:pt idx="6">
                  <c:v>1.1499999999999999</c:v>
                </c:pt>
                <c:pt idx="7">
                  <c:v>1.1499999999999999</c:v>
                </c:pt>
                <c:pt idx="8">
                  <c:v>1.1499999999999999</c:v>
                </c:pt>
                <c:pt idx="9">
                  <c:v>1.1499999999999999</c:v>
                </c:pt>
                <c:pt idx="10">
                  <c:v>1.1499999999999999</c:v>
                </c:pt>
                <c:pt idx="11">
                  <c:v>1.1499999999999999</c:v>
                </c:pt>
                <c:pt idx="12">
                  <c:v>1.1499999999999999</c:v>
                </c:pt>
                <c:pt idx="13">
                  <c:v>1.1499999999999999</c:v>
                </c:pt>
                <c:pt idx="14">
                  <c:v>1.1499999999999999</c:v>
                </c:pt>
                <c:pt idx="15">
                  <c:v>1.1499999999999999</c:v>
                </c:pt>
                <c:pt idx="16">
                  <c:v>1.1499999999999999</c:v>
                </c:pt>
                <c:pt idx="17">
                  <c:v>1.1499999999999999</c:v>
                </c:pt>
                <c:pt idx="18">
                  <c:v>1.3</c:v>
                </c:pt>
                <c:pt idx="19">
                  <c:v>1.3</c:v>
                </c:pt>
                <c:pt idx="20">
                  <c:v>1.3</c:v>
                </c:pt>
                <c:pt idx="21">
                  <c:v>1.3</c:v>
                </c:pt>
                <c:pt idx="22">
                  <c:v>1.3</c:v>
                </c:pt>
                <c:pt idx="23">
                  <c:v>1.3</c:v>
                </c:pt>
                <c:pt idx="24">
                  <c:v>1.3</c:v>
                </c:pt>
                <c:pt idx="25">
                  <c:v>1.3</c:v>
                </c:pt>
                <c:pt idx="26">
                  <c:v>1.3</c:v>
                </c:pt>
                <c:pt idx="27">
                  <c:v>1.3</c:v>
                </c:pt>
                <c:pt idx="28">
                  <c:v>1.3</c:v>
                </c:pt>
                <c:pt idx="29">
                  <c:v>1.3</c:v>
                </c:pt>
                <c:pt idx="30">
                  <c:v>1.3</c:v>
                </c:pt>
                <c:pt idx="31">
                  <c:v>1.3</c:v>
                </c:pt>
                <c:pt idx="32">
                  <c:v>1.3</c:v>
                </c:pt>
                <c:pt idx="33">
                  <c:v>1.3</c:v>
                </c:pt>
                <c:pt idx="34">
                  <c:v>1.3</c:v>
                </c:pt>
                <c:pt idx="35">
                  <c:v>1.3</c:v>
                </c:pt>
                <c:pt idx="36">
                  <c:v>1.3</c:v>
                </c:pt>
                <c:pt idx="37">
                  <c:v>1.3</c:v>
                </c:pt>
                <c:pt idx="38">
                  <c:v>1.3</c:v>
                </c:pt>
                <c:pt idx="39">
                  <c:v>1.3</c:v>
                </c:pt>
                <c:pt idx="40">
                  <c:v>1.3</c:v>
                </c:pt>
                <c:pt idx="41">
                  <c:v>1.3</c:v>
                </c:pt>
                <c:pt idx="42">
                  <c:v>1.3</c:v>
                </c:pt>
                <c:pt idx="43">
                  <c:v>1.3</c:v>
                </c:pt>
                <c:pt idx="44">
                  <c:v>1.3</c:v>
                </c:pt>
                <c:pt idx="45">
                  <c:v>1.3</c:v>
                </c:pt>
                <c:pt idx="46">
                  <c:v>1.3</c:v>
                </c:pt>
                <c:pt idx="47">
                  <c:v>1.3</c:v>
                </c:pt>
                <c:pt idx="48">
                  <c:v>1.3</c:v>
                </c:pt>
                <c:pt idx="49">
                  <c:v>1.3</c:v>
                </c:pt>
                <c:pt idx="50">
                  <c:v>1.3</c:v>
                </c:pt>
                <c:pt idx="51">
                  <c:v>1.3</c:v>
                </c:pt>
                <c:pt idx="52">
                  <c:v>1.3</c:v>
                </c:pt>
                <c:pt idx="53">
                  <c:v>1.3</c:v>
                </c:pt>
                <c:pt idx="54">
                  <c:v>1.3</c:v>
                </c:pt>
                <c:pt idx="55">
                  <c:v>1.3</c:v>
                </c:pt>
                <c:pt idx="56">
                  <c:v>1.3</c:v>
                </c:pt>
                <c:pt idx="57">
                  <c:v>1.3</c:v>
                </c:pt>
                <c:pt idx="58">
                  <c:v>1.3</c:v>
                </c:pt>
                <c:pt idx="59">
                  <c:v>1.3</c:v>
                </c:pt>
                <c:pt idx="60">
                  <c:v>1.3</c:v>
                </c:pt>
                <c:pt idx="61">
                  <c:v>1.3</c:v>
                </c:pt>
                <c:pt idx="62">
                  <c:v>1.3</c:v>
                </c:pt>
                <c:pt idx="63">
                  <c:v>1.3</c:v>
                </c:pt>
                <c:pt idx="64">
                  <c:v>1.3</c:v>
                </c:pt>
                <c:pt idx="65">
                  <c:v>1.3</c:v>
                </c:pt>
                <c:pt idx="66">
                  <c:v>1.3</c:v>
                </c:pt>
                <c:pt idx="67">
                  <c:v>1.3</c:v>
                </c:pt>
                <c:pt idx="68">
                  <c:v>1.3</c:v>
                </c:pt>
                <c:pt idx="69">
                  <c:v>1.3</c:v>
                </c:pt>
                <c:pt idx="70">
                  <c:v>1.3</c:v>
                </c:pt>
                <c:pt idx="71">
                  <c:v>1.3</c:v>
                </c:pt>
                <c:pt idx="72">
                  <c:v>1.3</c:v>
                </c:pt>
                <c:pt idx="73">
                  <c:v>1.3</c:v>
                </c:pt>
                <c:pt idx="74">
                  <c:v>1.3</c:v>
                </c:pt>
                <c:pt idx="75">
                  <c:v>1.3</c:v>
                </c:pt>
                <c:pt idx="76">
                  <c:v>1.3</c:v>
                </c:pt>
                <c:pt idx="77">
                  <c:v>1.3</c:v>
                </c:pt>
                <c:pt idx="78">
                  <c:v>1.3</c:v>
                </c:pt>
                <c:pt idx="79">
                  <c:v>1.3</c:v>
                </c:pt>
                <c:pt idx="80">
                  <c:v>1.3</c:v>
                </c:pt>
                <c:pt idx="81">
                  <c:v>1.3</c:v>
                </c:pt>
                <c:pt idx="82">
                  <c:v>1.3</c:v>
                </c:pt>
                <c:pt idx="83">
                  <c:v>1.3</c:v>
                </c:pt>
                <c:pt idx="84">
                  <c:v>1.3</c:v>
                </c:pt>
                <c:pt idx="85">
                  <c:v>1.3</c:v>
                </c:pt>
                <c:pt idx="86">
                  <c:v>1.3</c:v>
                </c:pt>
                <c:pt idx="87">
                  <c:v>1.3</c:v>
                </c:pt>
                <c:pt idx="88">
                  <c:v>1.3</c:v>
                </c:pt>
                <c:pt idx="89">
                  <c:v>1.3</c:v>
                </c:pt>
                <c:pt idx="90">
                  <c:v>1.45</c:v>
                </c:pt>
                <c:pt idx="91">
                  <c:v>1.45</c:v>
                </c:pt>
                <c:pt idx="92">
                  <c:v>1.45</c:v>
                </c:pt>
                <c:pt idx="93">
                  <c:v>1.45</c:v>
                </c:pt>
                <c:pt idx="94">
                  <c:v>1.45</c:v>
                </c:pt>
                <c:pt idx="95">
                  <c:v>1.45</c:v>
                </c:pt>
                <c:pt idx="96">
                  <c:v>1.45</c:v>
                </c:pt>
                <c:pt idx="97">
                  <c:v>1.45</c:v>
                </c:pt>
                <c:pt idx="98">
                  <c:v>1.45</c:v>
                </c:pt>
                <c:pt idx="99">
                  <c:v>1.45</c:v>
                </c:pt>
                <c:pt idx="100">
                  <c:v>1.45</c:v>
                </c:pt>
                <c:pt idx="101">
                  <c:v>1.45</c:v>
                </c:pt>
                <c:pt idx="102">
                  <c:v>1.45</c:v>
                </c:pt>
                <c:pt idx="103">
                  <c:v>1.45</c:v>
                </c:pt>
                <c:pt idx="104">
                  <c:v>1.45</c:v>
                </c:pt>
                <c:pt idx="105">
                  <c:v>1.45</c:v>
                </c:pt>
                <c:pt idx="106">
                  <c:v>1.45</c:v>
                </c:pt>
                <c:pt idx="107">
                  <c:v>1.45</c:v>
                </c:pt>
                <c:pt idx="108">
                  <c:v>1.45</c:v>
                </c:pt>
                <c:pt idx="109">
                  <c:v>1.45</c:v>
                </c:pt>
                <c:pt idx="110">
                  <c:v>1.45</c:v>
                </c:pt>
                <c:pt idx="111">
                  <c:v>1.45</c:v>
                </c:pt>
                <c:pt idx="112">
                  <c:v>1.45</c:v>
                </c:pt>
                <c:pt idx="113">
                  <c:v>1.45</c:v>
                </c:pt>
                <c:pt idx="114">
                  <c:v>1.45</c:v>
                </c:pt>
                <c:pt idx="115">
                  <c:v>1.45</c:v>
                </c:pt>
                <c:pt idx="116">
                  <c:v>1.45</c:v>
                </c:pt>
                <c:pt idx="117">
                  <c:v>1.45</c:v>
                </c:pt>
                <c:pt idx="118">
                  <c:v>1.45</c:v>
                </c:pt>
                <c:pt idx="119">
                  <c:v>1.45</c:v>
                </c:pt>
                <c:pt idx="120">
                  <c:v>1.45</c:v>
                </c:pt>
                <c:pt idx="121">
                  <c:v>1.45</c:v>
                </c:pt>
                <c:pt idx="122">
                  <c:v>1.45</c:v>
                </c:pt>
                <c:pt idx="123">
                  <c:v>1.45</c:v>
                </c:pt>
                <c:pt idx="124">
                  <c:v>1.45</c:v>
                </c:pt>
                <c:pt idx="125">
                  <c:v>1.45</c:v>
                </c:pt>
                <c:pt idx="126">
                  <c:v>1.55</c:v>
                </c:pt>
                <c:pt idx="127">
                  <c:v>1.55</c:v>
                </c:pt>
                <c:pt idx="128">
                  <c:v>1.55</c:v>
                </c:pt>
                <c:pt idx="129">
                  <c:v>1.55</c:v>
                </c:pt>
                <c:pt idx="130">
                  <c:v>1.55</c:v>
                </c:pt>
                <c:pt idx="131">
                  <c:v>1.55</c:v>
                </c:pt>
                <c:pt idx="132">
                  <c:v>1.55</c:v>
                </c:pt>
                <c:pt idx="133">
                  <c:v>1.55</c:v>
                </c:pt>
                <c:pt idx="134">
                  <c:v>1.55</c:v>
                </c:pt>
                <c:pt idx="135">
                  <c:v>1.55</c:v>
                </c:pt>
                <c:pt idx="136">
                  <c:v>1.55</c:v>
                </c:pt>
                <c:pt idx="137">
                  <c:v>1.55</c:v>
                </c:pt>
                <c:pt idx="138">
                  <c:v>1.55</c:v>
                </c:pt>
                <c:pt idx="139">
                  <c:v>1.55</c:v>
                </c:pt>
                <c:pt idx="140">
                  <c:v>1.55</c:v>
                </c:pt>
                <c:pt idx="141">
                  <c:v>1.55</c:v>
                </c:pt>
                <c:pt idx="142">
                  <c:v>1.55</c:v>
                </c:pt>
                <c:pt idx="143">
                  <c:v>1.55</c:v>
                </c:pt>
                <c:pt idx="144">
                  <c:v>1.55</c:v>
                </c:pt>
                <c:pt idx="145">
                  <c:v>1.55</c:v>
                </c:pt>
                <c:pt idx="146">
                  <c:v>1.55</c:v>
                </c:pt>
                <c:pt idx="147">
                  <c:v>1.55</c:v>
                </c:pt>
                <c:pt idx="148">
                  <c:v>1.55</c:v>
                </c:pt>
                <c:pt idx="149">
                  <c:v>1.55</c:v>
                </c:pt>
                <c:pt idx="150">
                  <c:v>1.55</c:v>
                </c:pt>
                <c:pt idx="151">
                  <c:v>1.55</c:v>
                </c:pt>
                <c:pt idx="152">
                  <c:v>1.55</c:v>
                </c:pt>
                <c:pt idx="153">
                  <c:v>1.55</c:v>
                </c:pt>
                <c:pt idx="154">
                  <c:v>1.55</c:v>
                </c:pt>
                <c:pt idx="155">
                  <c:v>1.55</c:v>
                </c:pt>
                <c:pt idx="156">
                  <c:v>1.55</c:v>
                </c:pt>
                <c:pt idx="157">
                  <c:v>1.55</c:v>
                </c:pt>
                <c:pt idx="158">
                  <c:v>1.55</c:v>
                </c:pt>
                <c:pt idx="159">
                  <c:v>1.55</c:v>
                </c:pt>
                <c:pt idx="160">
                  <c:v>1.55</c:v>
                </c:pt>
                <c:pt idx="161">
                  <c:v>1.55</c:v>
                </c:pt>
                <c:pt idx="162">
                  <c:v>1.8</c:v>
                </c:pt>
                <c:pt idx="163">
                  <c:v>1.8</c:v>
                </c:pt>
                <c:pt idx="164">
                  <c:v>1.8</c:v>
                </c:pt>
                <c:pt idx="165">
                  <c:v>1.8</c:v>
                </c:pt>
                <c:pt idx="166">
                  <c:v>1.8</c:v>
                </c:pt>
                <c:pt idx="167">
                  <c:v>1.8</c:v>
                </c:pt>
                <c:pt idx="168">
                  <c:v>1.8</c:v>
                </c:pt>
                <c:pt idx="169">
                  <c:v>1.8</c:v>
                </c:pt>
                <c:pt idx="170">
                  <c:v>1.8</c:v>
                </c:pt>
                <c:pt idx="171">
                  <c:v>1.8</c:v>
                </c:pt>
                <c:pt idx="172">
                  <c:v>1.8</c:v>
                </c:pt>
                <c:pt idx="173">
                  <c:v>1.8</c:v>
                </c:pt>
              </c:numCache>
            </c:numRef>
          </c:val>
          <c:smooth val="0"/>
        </c:ser>
        <c:ser>
          <c:idx val="4"/>
          <c:order val="2"/>
          <c:tx>
            <c:strRef>
              <c:f>'[Chart in Microsoft Word]data calcs'!$L$3</c:f>
              <c:strCache>
                <c:ptCount val="1"/>
                <c:pt idx="0">
                  <c:v>Monthly TransPass/64</c:v>
                </c:pt>
              </c:strCache>
            </c:strRef>
          </c:tx>
          <c:spPr>
            <a:ln w="38100">
              <a:solidFill>
                <a:srgbClr val="D8B25C"/>
              </a:solidFill>
            </a:ln>
          </c:spPr>
          <c:marker>
            <c:symbol val="none"/>
          </c:marker>
          <c:cat>
            <c:numRef>
              <c:f>'[Chart in Microsoft Word]data calcs'!$A$4:$A$177</c:f>
              <c:numCache>
                <c:formatCode>General</c:formatCode>
                <c:ptCount val="17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numCache>
            </c:numRef>
          </c:cat>
          <c:val>
            <c:numRef>
              <c:f>'[Chart in Microsoft Word]data calcs'!$L$4:$L$177</c:f>
              <c:numCache>
                <c:formatCode>_("$"* #,##0.00_);_("$"* \(#,##0.00\);_("$"* "-"??_);_(@_)</c:formatCode>
                <c:ptCount val="17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1.09375</c:v>
                </c:pt>
                <c:pt idx="19">
                  <c:v>1.09375</c:v>
                </c:pt>
                <c:pt idx="20">
                  <c:v>1.09375</c:v>
                </c:pt>
                <c:pt idx="21">
                  <c:v>1.09375</c:v>
                </c:pt>
                <c:pt idx="22">
                  <c:v>1.09375</c:v>
                </c:pt>
                <c:pt idx="23">
                  <c:v>1.09375</c:v>
                </c:pt>
                <c:pt idx="24">
                  <c:v>1.09375</c:v>
                </c:pt>
                <c:pt idx="25">
                  <c:v>1.09375</c:v>
                </c:pt>
                <c:pt idx="26">
                  <c:v>1.09375</c:v>
                </c:pt>
                <c:pt idx="27">
                  <c:v>1.09375</c:v>
                </c:pt>
                <c:pt idx="28">
                  <c:v>1.09375</c:v>
                </c:pt>
                <c:pt idx="29">
                  <c:v>1.09375</c:v>
                </c:pt>
                <c:pt idx="30">
                  <c:v>1.09375</c:v>
                </c:pt>
                <c:pt idx="31">
                  <c:v>1.09375</c:v>
                </c:pt>
                <c:pt idx="32">
                  <c:v>1.09375</c:v>
                </c:pt>
                <c:pt idx="33">
                  <c:v>1.09375</c:v>
                </c:pt>
                <c:pt idx="34">
                  <c:v>1.09375</c:v>
                </c:pt>
                <c:pt idx="35">
                  <c:v>1.09375</c:v>
                </c:pt>
                <c:pt idx="36">
                  <c:v>1.09375</c:v>
                </c:pt>
                <c:pt idx="37">
                  <c:v>1.09375</c:v>
                </c:pt>
                <c:pt idx="38">
                  <c:v>1.09375</c:v>
                </c:pt>
                <c:pt idx="39">
                  <c:v>1.09375</c:v>
                </c:pt>
                <c:pt idx="40">
                  <c:v>1.09375</c:v>
                </c:pt>
                <c:pt idx="41">
                  <c:v>1.09375</c:v>
                </c:pt>
                <c:pt idx="42">
                  <c:v>1.09375</c:v>
                </c:pt>
                <c:pt idx="43">
                  <c:v>1.09375</c:v>
                </c:pt>
                <c:pt idx="44">
                  <c:v>1.09375</c:v>
                </c:pt>
                <c:pt idx="45">
                  <c:v>1.09375</c:v>
                </c:pt>
                <c:pt idx="46">
                  <c:v>1.09375</c:v>
                </c:pt>
                <c:pt idx="47">
                  <c:v>1.09375</c:v>
                </c:pt>
                <c:pt idx="48">
                  <c:v>1.09375</c:v>
                </c:pt>
                <c:pt idx="49">
                  <c:v>1.09375</c:v>
                </c:pt>
                <c:pt idx="50">
                  <c:v>1.09375</c:v>
                </c:pt>
                <c:pt idx="51">
                  <c:v>1.09375</c:v>
                </c:pt>
                <c:pt idx="52">
                  <c:v>1.09375</c:v>
                </c:pt>
                <c:pt idx="53">
                  <c:v>1.09375</c:v>
                </c:pt>
                <c:pt idx="54">
                  <c:v>1.09375</c:v>
                </c:pt>
                <c:pt idx="55">
                  <c:v>1.09375</c:v>
                </c:pt>
                <c:pt idx="56">
                  <c:v>1.09375</c:v>
                </c:pt>
                <c:pt idx="57">
                  <c:v>1.09375</c:v>
                </c:pt>
                <c:pt idx="58">
                  <c:v>1.09375</c:v>
                </c:pt>
                <c:pt idx="59">
                  <c:v>1.09375</c:v>
                </c:pt>
                <c:pt idx="60">
                  <c:v>1.09375</c:v>
                </c:pt>
                <c:pt idx="61">
                  <c:v>1.09375</c:v>
                </c:pt>
                <c:pt idx="62">
                  <c:v>1.09375</c:v>
                </c:pt>
                <c:pt idx="63">
                  <c:v>1.09375</c:v>
                </c:pt>
                <c:pt idx="64">
                  <c:v>1.09375</c:v>
                </c:pt>
                <c:pt idx="65">
                  <c:v>1.09375</c:v>
                </c:pt>
                <c:pt idx="66">
                  <c:v>1.09375</c:v>
                </c:pt>
                <c:pt idx="67">
                  <c:v>1.09375</c:v>
                </c:pt>
                <c:pt idx="68">
                  <c:v>1.09375</c:v>
                </c:pt>
                <c:pt idx="69">
                  <c:v>1.09375</c:v>
                </c:pt>
                <c:pt idx="70">
                  <c:v>1.09375</c:v>
                </c:pt>
                <c:pt idx="71">
                  <c:v>1.09375</c:v>
                </c:pt>
                <c:pt idx="72">
                  <c:v>1.09375</c:v>
                </c:pt>
                <c:pt idx="73">
                  <c:v>1.09375</c:v>
                </c:pt>
                <c:pt idx="74">
                  <c:v>1.09375</c:v>
                </c:pt>
                <c:pt idx="75">
                  <c:v>1.09375</c:v>
                </c:pt>
                <c:pt idx="76">
                  <c:v>1.09375</c:v>
                </c:pt>
                <c:pt idx="77">
                  <c:v>1.09375</c:v>
                </c:pt>
                <c:pt idx="78">
                  <c:v>1.09375</c:v>
                </c:pt>
                <c:pt idx="79">
                  <c:v>1.09375</c:v>
                </c:pt>
                <c:pt idx="80">
                  <c:v>1.09375</c:v>
                </c:pt>
                <c:pt idx="81">
                  <c:v>1.09375</c:v>
                </c:pt>
                <c:pt idx="82">
                  <c:v>1.09375</c:v>
                </c:pt>
                <c:pt idx="83">
                  <c:v>1.09375</c:v>
                </c:pt>
                <c:pt idx="84">
                  <c:v>1.09375</c:v>
                </c:pt>
                <c:pt idx="85">
                  <c:v>1.09375</c:v>
                </c:pt>
                <c:pt idx="86">
                  <c:v>1.09375</c:v>
                </c:pt>
                <c:pt idx="87">
                  <c:v>1.09375</c:v>
                </c:pt>
                <c:pt idx="88">
                  <c:v>1.09375</c:v>
                </c:pt>
                <c:pt idx="89">
                  <c:v>1.09375</c:v>
                </c:pt>
                <c:pt idx="90">
                  <c:v>1.21875</c:v>
                </c:pt>
                <c:pt idx="91">
                  <c:v>1.21875</c:v>
                </c:pt>
                <c:pt idx="92">
                  <c:v>1.21875</c:v>
                </c:pt>
                <c:pt idx="93">
                  <c:v>1.21875</c:v>
                </c:pt>
                <c:pt idx="94">
                  <c:v>1.21875</c:v>
                </c:pt>
                <c:pt idx="95">
                  <c:v>1.21875</c:v>
                </c:pt>
                <c:pt idx="96">
                  <c:v>1.21875</c:v>
                </c:pt>
                <c:pt idx="97">
                  <c:v>1.21875</c:v>
                </c:pt>
                <c:pt idx="98">
                  <c:v>1.21875</c:v>
                </c:pt>
                <c:pt idx="99">
                  <c:v>1.21875</c:v>
                </c:pt>
                <c:pt idx="100">
                  <c:v>1.21875</c:v>
                </c:pt>
                <c:pt idx="101">
                  <c:v>1.21875</c:v>
                </c:pt>
                <c:pt idx="102">
                  <c:v>1.21875</c:v>
                </c:pt>
                <c:pt idx="103">
                  <c:v>1.21875</c:v>
                </c:pt>
                <c:pt idx="104">
                  <c:v>1.21875</c:v>
                </c:pt>
                <c:pt idx="105">
                  <c:v>1.21875</c:v>
                </c:pt>
                <c:pt idx="106">
                  <c:v>1.21875</c:v>
                </c:pt>
                <c:pt idx="107">
                  <c:v>1.21875</c:v>
                </c:pt>
                <c:pt idx="108">
                  <c:v>1.21875</c:v>
                </c:pt>
                <c:pt idx="109">
                  <c:v>1.21875</c:v>
                </c:pt>
                <c:pt idx="110">
                  <c:v>1.21875</c:v>
                </c:pt>
                <c:pt idx="111">
                  <c:v>1.21875</c:v>
                </c:pt>
                <c:pt idx="112">
                  <c:v>1.21875</c:v>
                </c:pt>
                <c:pt idx="113">
                  <c:v>1.21875</c:v>
                </c:pt>
                <c:pt idx="114">
                  <c:v>1.21875</c:v>
                </c:pt>
                <c:pt idx="115">
                  <c:v>1.21875</c:v>
                </c:pt>
                <c:pt idx="116">
                  <c:v>1.21875</c:v>
                </c:pt>
                <c:pt idx="117">
                  <c:v>1.21875</c:v>
                </c:pt>
                <c:pt idx="118">
                  <c:v>1.21875</c:v>
                </c:pt>
                <c:pt idx="119">
                  <c:v>1.21875</c:v>
                </c:pt>
                <c:pt idx="120">
                  <c:v>1.21875</c:v>
                </c:pt>
                <c:pt idx="121">
                  <c:v>1.21875</c:v>
                </c:pt>
                <c:pt idx="122">
                  <c:v>1.21875</c:v>
                </c:pt>
                <c:pt idx="123">
                  <c:v>1.21875</c:v>
                </c:pt>
                <c:pt idx="124">
                  <c:v>1.21875</c:v>
                </c:pt>
                <c:pt idx="125">
                  <c:v>1.21875</c:v>
                </c:pt>
                <c:pt idx="126">
                  <c:v>1.296875</c:v>
                </c:pt>
                <c:pt idx="127">
                  <c:v>1.296875</c:v>
                </c:pt>
                <c:pt idx="128">
                  <c:v>1.296875</c:v>
                </c:pt>
                <c:pt idx="129">
                  <c:v>1.296875</c:v>
                </c:pt>
                <c:pt idx="130">
                  <c:v>1.296875</c:v>
                </c:pt>
                <c:pt idx="131">
                  <c:v>1.296875</c:v>
                </c:pt>
                <c:pt idx="132">
                  <c:v>1.296875</c:v>
                </c:pt>
                <c:pt idx="133">
                  <c:v>1.296875</c:v>
                </c:pt>
                <c:pt idx="134">
                  <c:v>1.296875</c:v>
                </c:pt>
                <c:pt idx="135">
                  <c:v>1.296875</c:v>
                </c:pt>
                <c:pt idx="136">
                  <c:v>1.296875</c:v>
                </c:pt>
                <c:pt idx="137">
                  <c:v>1.296875</c:v>
                </c:pt>
                <c:pt idx="138">
                  <c:v>1.296875</c:v>
                </c:pt>
                <c:pt idx="139">
                  <c:v>1.296875</c:v>
                </c:pt>
                <c:pt idx="140">
                  <c:v>1.296875</c:v>
                </c:pt>
                <c:pt idx="141">
                  <c:v>1.296875</c:v>
                </c:pt>
                <c:pt idx="142">
                  <c:v>1.296875</c:v>
                </c:pt>
                <c:pt idx="143">
                  <c:v>1.296875</c:v>
                </c:pt>
                <c:pt idx="144">
                  <c:v>1.296875</c:v>
                </c:pt>
                <c:pt idx="145">
                  <c:v>1.296875</c:v>
                </c:pt>
                <c:pt idx="146">
                  <c:v>1.296875</c:v>
                </c:pt>
                <c:pt idx="147">
                  <c:v>1.296875</c:v>
                </c:pt>
                <c:pt idx="148">
                  <c:v>1.296875</c:v>
                </c:pt>
                <c:pt idx="149">
                  <c:v>1.296875</c:v>
                </c:pt>
                <c:pt idx="150">
                  <c:v>1.296875</c:v>
                </c:pt>
                <c:pt idx="151">
                  <c:v>1.296875</c:v>
                </c:pt>
                <c:pt idx="152">
                  <c:v>1.296875</c:v>
                </c:pt>
                <c:pt idx="153">
                  <c:v>1.296875</c:v>
                </c:pt>
                <c:pt idx="154">
                  <c:v>1.296875</c:v>
                </c:pt>
                <c:pt idx="155">
                  <c:v>1.296875</c:v>
                </c:pt>
                <c:pt idx="156">
                  <c:v>1.296875</c:v>
                </c:pt>
                <c:pt idx="157">
                  <c:v>1.296875</c:v>
                </c:pt>
                <c:pt idx="158">
                  <c:v>1.296875</c:v>
                </c:pt>
                <c:pt idx="159">
                  <c:v>1.296875</c:v>
                </c:pt>
                <c:pt idx="160">
                  <c:v>1.296875</c:v>
                </c:pt>
                <c:pt idx="161">
                  <c:v>1.296875</c:v>
                </c:pt>
                <c:pt idx="162">
                  <c:v>1.421875</c:v>
                </c:pt>
                <c:pt idx="163">
                  <c:v>1.421875</c:v>
                </c:pt>
                <c:pt idx="164">
                  <c:v>1.421875</c:v>
                </c:pt>
                <c:pt idx="165">
                  <c:v>1.421875</c:v>
                </c:pt>
                <c:pt idx="166">
                  <c:v>1.421875</c:v>
                </c:pt>
                <c:pt idx="167">
                  <c:v>1.421875</c:v>
                </c:pt>
                <c:pt idx="168">
                  <c:v>1.421875</c:v>
                </c:pt>
                <c:pt idx="169">
                  <c:v>1.421875</c:v>
                </c:pt>
                <c:pt idx="170">
                  <c:v>1.421875</c:v>
                </c:pt>
                <c:pt idx="171">
                  <c:v>1.421875</c:v>
                </c:pt>
                <c:pt idx="172">
                  <c:v>1.421875</c:v>
                </c:pt>
                <c:pt idx="173">
                  <c:v>1.421875</c:v>
                </c:pt>
              </c:numCache>
            </c:numRef>
          </c:val>
          <c:smooth val="0"/>
        </c:ser>
        <c:ser>
          <c:idx val="0"/>
          <c:order val="3"/>
          <c:tx>
            <c:strRef>
              <c:f>'[Chart in Microsoft Word]data calcs'!$K$2</c:f>
              <c:strCache>
                <c:ptCount val="1"/>
                <c:pt idx="0">
                  <c:v>Transfer Ticket</c:v>
                </c:pt>
              </c:strCache>
            </c:strRef>
          </c:tx>
          <c:spPr>
            <a:ln w="38100">
              <a:solidFill>
                <a:srgbClr val="94B6D2"/>
              </a:solidFill>
            </a:ln>
          </c:spPr>
          <c:marker>
            <c:symbol val="none"/>
          </c:marker>
          <c:cat>
            <c:numRef>
              <c:f>'[Chart in Microsoft Word]data calcs'!$A$4:$A$177</c:f>
              <c:numCache>
                <c:formatCode>General</c:formatCode>
                <c:ptCount val="17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numCache>
            </c:numRef>
          </c:cat>
          <c:val>
            <c:numRef>
              <c:f>'[Chart in Microsoft Word]data calcs'!$K$4:$K$177</c:f>
              <c:numCache>
                <c:formatCode>_("$"* #,##0.00_);_("$"* \(#,##0.00\);_("$"* "-"??_);_(@_)</c:formatCode>
                <c:ptCount val="174"/>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pt idx="17">
                  <c:v>0.4</c:v>
                </c:pt>
                <c:pt idx="18">
                  <c:v>0.6</c:v>
                </c:pt>
                <c:pt idx="19">
                  <c:v>0.6</c:v>
                </c:pt>
                <c:pt idx="20">
                  <c:v>0.6</c:v>
                </c:pt>
                <c:pt idx="21">
                  <c:v>0.6</c:v>
                </c:pt>
                <c:pt idx="22">
                  <c:v>0.6</c:v>
                </c:pt>
                <c:pt idx="23">
                  <c:v>0.6</c:v>
                </c:pt>
                <c:pt idx="24">
                  <c:v>0.6</c:v>
                </c:pt>
                <c:pt idx="25">
                  <c:v>0.6</c:v>
                </c:pt>
                <c:pt idx="26">
                  <c:v>0.6</c:v>
                </c:pt>
                <c:pt idx="27">
                  <c:v>0.6</c:v>
                </c:pt>
                <c:pt idx="28">
                  <c:v>0.6</c:v>
                </c:pt>
                <c:pt idx="29">
                  <c:v>0.6</c:v>
                </c:pt>
                <c:pt idx="30">
                  <c:v>0.6</c:v>
                </c:pt>
                <c:pt idx="31">
                  <c:v>0.6</c:v>
                </c:pt>
                <c:pt idx="32">
                  <c:v>0.6</c:v>
                </c:pt>
                <c:pt idx="33">
                  <c:v>0.6</c:v>
                </c:pt>
                <c:pt idx="34">
                  <c:v>0.6</c:v>
                </c:pt>
                <c:pt idx="35">
                  <c:v>0.6</c:v>
                </c:pt>
                <c:pt idx="36">
                  <c:v>0.6</c:v>
                </c:pt>
                <c:pt idx="37">
                  <c:v>0.6</c:v>
                </c:pt>
                <c:pt idx="38">
                  <c:v>0.6</c:v>
                </c:pt>
                <c:pt idx="39">
                  <c:v>0.6</c:v>
                </c:pt>
                <c:pt idx="40">
                  <c:v>0.6</c:v>
                </c:pt>
                <c:pt idx="41">
                  <c:v>0.6</c:v>
                </c:pt>
                <c:pt idx="42">
                  <c:v>0.6</c:v>
                </c:pt>
                <c:pt idx="43">
                  <c:v>0.6</c:v>
                </c:pt>
                <c:pt idx="44">
                  <c:v>0.6</c:v>
                </c:pt>
                <c:pt idx="45">
                  <c:v>0.6</c:v>
                </c:pt>
                <c:pt idx="46">
                  <c:v>0.6</c:v>
                </c:pt>
                <c:pt idx="47">
                  <c:v>0.6</c:v>
                </c:pt>
                <c:pt idx="48">
                  <c:v>0.6</c:v>
                </c:pt>
                <c:pt idx="49">
                  <c:v>0.6</c:v>
                </c:pt>
                <c:pt idx="50">
                  <c:v>0.6</c:v>
                </c:pt>
                <c:pt idx="51">
                  <c:v>0.6</c:v>
                </c:pt>
                <c:pt idx="52">
                  <c:v>0.6</c:v>
                </c:pt>
                <c:pt idx="53">
                  <c:v>0.6</c:v>
                </c:pt>
                <c:pt idx="54">
                  <c:v>0.6</c:v>
                </c:pt>
                <c:pt idx="55">
                  <c:v>0.6</c:v>
                </c:pt>
                <c:pt idx="56">
                  <c:v>0.6</c:v>
                </c:pt>
                <c:pt idx="57">
                  <c:v>0.6</c:v>
                </c:pt>
                <c:pt idx="58">
                  <c:v>0.6</c:v>
                </c:pt>
                <c:pt idx="59">
                  <c:v>0.6</c:v>
                </c:pt>
                <c:pt idx="60">
                  <c:v>0.6</c:v>
                </c:pt>
                <c:pt idx="61">
                  <c:v>0.6</c:v>
                </c:pt>
                <c:pt idx="62">
                  <c:v>0.6</c:v>
                </c:pt>
                <c:pt idx="63">
                  <c:v>0.6</c:v>
                </c:pt>
                <c:pt idx="64">
                  <c:v>0.6</c:v>
                </c:pt>
                <c:pt idx="65">
                  <c:v>0.6</c:v>
                </c:pt>
                <c:pt idx="66">
                  <c:v>0.6</c:v>
                </c:pt>
                <c:pt idx="67">
                  <c:v>0.6</c:v>
                </c:pt>
                <c:pt idx="68">
                  <c:v>0.6</c:v>
                </c:pt>
                <c:pt idx="69">
                  <c:v>0.6</c:v>
                </c:pt>
                <c:pt idx="70">
                  <c:v>0.6</c:v>
                </c:pt>
                <c:pt idx="71">
                  <c:v>0.6</c:v>
                </c:pt>
                <c:pt idx="72">
                  <c:v>0.6</c:v>
                </c:pt>
                <c:pt idx="73">
                  <c:v>0.6</c:v>
                </c:pt>
                <c:pt idx="74">
                  <c:v>0.6</c:v>
                </c:pt>
                <c:pt idx="75">
                  <c:v>0.6</c:v>
                </c:pt>
                <c:pt idx="76">
                  <c:v>0.6</c:v>
                </c:pt>
                <c:pt idx="77">
                  <c:v>0.6</c:v>
                </c:pt>
                <c:pt idx="78">
                  <c:v>0.6</c:v>
                </c:pt>
                <c:pt idx="79">
                  <c:v>0.6</c:v>
                </c:pt>
                <c:pt idx="80">
                  <c:v>0.6</c:v>
                </c:pt>
                <c:pt idx="81">
                  <c:v>0.6</c:v>
                </c:pt>
                <c:pt idx="82">
                  <c:v>0.6</c:v>
                </c:pt>
                <c:pt idx="83">
                  <c:v>0.6</c:v>
                </c:pt>
                <c:pt idx="84">
                  <c:v>0.6</c:v>
                </c:pt>
                <c:pt idx="85">
                  <c:v>0.6</c:v>
                </c:pt>
                <c:pt idx="86">
                  <c:v>0.6</c:v>
                </c:pt>
                <c:pt idx="87">
                  <c:v>0.6</c:v>
                </c:pt>
                <c:pt idx="88">
                  <c:v>0.6</c:v>
                </c:pt>
                <c:pt idx="89">
                  <c:v>0.6</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numCache>
            </c:numRef>
          </c:val>
          <c:smooth val="0"/>
        </c:ser>
        <c:dLbls>
          <c:showLegendKey val="0"/>
          <c:showVal val="0"/>
          <c:showCatName val="0"/>
          <c:showSerName val="0"/>
          <c:showPercent val="0"/>
          <c:showBubbleSize val="0"/>
        </c:dLbls>
        <c:marker val="1"/>
        <c:smooth val="0"/>
        <c:axId val="87059456"/>
        <c:axId val="88835200"/>
      </c:lineChart>
      <c:catAx>
        <c:axId val="87059456"/>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88835200"/>
        <c:crosses val="autoZero"/>
        <c:auto val="1"/>
        <c:lblAlgn val="ctr"/>
        <c:lblOffset val="100"/>
        <c:tickLblSkip val="24"/>
        <c:tickMarkSkip val="12"/>
        <c:noMultiLvlLbl val="0"/>
      </c:catAx>
      <c:valAx>
        <c:axId val="88835200"/>
        <c:scaling>
          <c:orientation val="minMax"/>
        </c:scaling>
        <c:delete val="0"/>
        <c:axPos val="l"/>
        <c:majorGridlines/>
        <c:title>
          <c:tx>
            <c:rich>
              <a:bodyPr rot="-5400000" vert="horz"/>
              <a:lstStyle/>
              <a:p>
                <a:pPr>
                  <a:defRPr/>
                </a:pPr>
                <a:r>
                  <a:rPr lang="en-US"/>
                  <a:t>Fare Price</a:t>
                </a:r>
              </a:p>
            </c:rich>
          </c:tx>
          <c:layout/>
          <c:overlay val="0"/>
        </c:title>
        <c:numFmt formatCode="_(&quot;$&quot;* #,##0.00_);_(&quot;$&quot;* \(#,##0.00\);_(&quot;$&quot;* &quot;-&quot;??_);_(@_)" sourceLinked="1"/>
        <c:majorTickMark val="out"/>
        <c:minorTickMark val="none"/>
        <c:tickLblPos val="nextTo"/>
        <c:crossAx val="87059456"/>
        <c:crosses val="autoZero"/>
        <c:crossBetween val="between"/>
      </c:valAx>
    </c:plotArea>
    <c:legend>
      <c:legendPos val="r"/>
      <c:layout>
        <c:manualLayout>
          <c:xMode val="edge"/>
          <c:yMode val="edge"/>
          <c:x val="0.5823263942649799"/>
          <c:y val="0.72207022186312153"/>
          <c:w val="0.40246763582045009"/>
          <c:h val="0.15194283942104742"/>
        </c:manualLayout>
      </c:layout>
      <c:overlay val="0"/>
      <c:txPr>
        <a:bodyPr/>
        <a:lstStyle/>
        <a:p>
          <a:pPr>
            <a:defRPr sz="1200"/>
          </a:pPr>
          <a:endParaRPr lang="en-US"/>
        </a:p>
      </c:txPr>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48591361384818"/>
          <c:y val="2.0811705552316772E-2"/>
          <c:w val="0.86769324814065529"/>
          <c:h val="0.92623908587254133"/>
        </c:manualLayout>
      </c:layout>
      <c:lineChart>
        <c:grouping val="standard"/>
        <c:varyColors val="0"/>
        <c:ser>
          <c:idx val="1"/>
          <c:order val="0"/>
          <c:tx>
            <c:v>DVRPC Region</c:v>
          </c:tx>
          <c:spPr>
            <a:ln w="38100">
              <a:solidFill>
                <a:srgbClr val="FFC000"/>
              </a:solidFill>
            </a:ln>
          </c:spPr>
          <c:marker>
            <c:symbol val="square"/>
            <c:size val="4"/>
            <c:spPr>
              <a:solidFill>
                <a:srgbClr val="FFC000"/>
              </a:solidFill>
              <a:ln w="19050">
                <a:solidFill>
                  <a:srgbClr val="FFC000"/>
                </a:solidFill>
              </a:ln>
            </c:spPr>
          </c:marker>
          <c:cat>
            <c:numRef>
              <c:f>Sheet1!$B$7:$B$19</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Sheet1!$K$7:$K$19</c:f>
              <c:numCache>
                <c:formatCode>0.0%</c:formatCode>
                <c:ptCount val="13"/>
                <c:pt idx="0">
                  <c:v>0</c:v>
                </c:pt>
                <c:pt idx="1">
                  <c:v>-2.4375812195699996E-3</c:v>
                </c:pt>
                <c:pt idx="2">
                  <c:v>2.9856600620730285E-4</c:v>
                </c:pt>
                <c:pt idx="3">
                  <c:v>2.045503180631918E-3</c:v>
                </c:pt>
                <c:pt idx="4">
                  <c:v>1.3313767130369769E-2</c:v>
                </c:pt>
                <c:pt idx="5">
                  <c:v>8.6785101204151626E-3</c:v>
                </c:pt>
                <c:pt idx="6">
                  <c:v>2.8835106070468782E-3</c:v>
                </c:pt>
                <c:pt idx="7">
                  <c:v>4.3529843548621131E-4</c:v>
                </c:pt>
                <c:pt idx="8">
                  <c:v>-3.3151663031709445E-2</c:v>
                </c:pt>
                <c:pt idx="9">
                  <c:v>-5.2647686064808078E-3</c:v>
                </c:pt>
                <c:pt idx="10">
                  <c:v>1.8866547502450555E-3</c:v>
                </c:pt>
                <c:pt idx="11">
                  <c:v>5.9740897401327304E-3</c:v>
                </c:pt>
                <c:pt idx="12">
                  <c:v>8.792298207614577E-3</c:v>
                </c:pt>
              </c:numCache>
            </c:numRef>
          </c:val>
          <c:smooth val="0"/>
        </c:ser>
        <c:ser>
          <c:idx val="0"/>
          <c:order val="1"/>
          <c:tx>
            <c:v>United States</c:v>
          </c:tx>
          <c:spPr>
            <a:ln w="38100">
              <a:solidFill>
                <a:srgbClr val="00B050"/>
              </a:solidFill>
            </a:ln>
          </c:spPr>
          <c:marker>
            <c:symbol val="diamond"/>
            <c:size val="4"/>
            <c:spPr>
              <a:solidFill>
                <a:srgbClr val="00B050"/>
              </a:solidFill>
              <a:ln w="19050">
                <a:solidFill>
                  <a:srgbClr val="00B050"/>
                </a:solidFill>
              </a:ln>
            </c:spPr>
          </c:marker>
          <c:cat>
            <c:numRef>
              <c:f>Sheet1!$B$7:$B$19</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Sheet1!$M$7:$M$19</c:f>
              <c:numCache>
                <c:formatCode>0.0%</c:formatCode>
                <c:ptCount val="13"/>
                <c:pt idx="0">
                  <c:v>0</c:v>
                </c:pt>
                <c:pt idx="1">
                  <c:v>-1.0813995825227291E-2</c:v>
                </c:pt>
                <c:pt idx="2">
                  <c:v>-3.4163503963409243E-3</c:v>
                </c:pt>
                <c:pt idx="3">
                  <c:v>1.1599353709726375E-2</c:v>
                </c:pt>
                <c:pt idx="4">
                  <c:v>1.7740403453712094E-2</c:v>
                </c:pt>
                <c:pt idx="5">
                  <c:v>1.7193760694127792E-2</c:v>
                </c:pt>
                <c:pt idx="6">
                  <c:v>1.1449063022434222E-2</c:v>
                </c:pt>
                <c:pt idx="7">
                  <c:v>-4.1402313811110146E-3</c:v>
                </c:pt>
                <c:pt idx="8">
                  <c:v>-4.597594081714329E-2</c:v>
                </c:pt>
                <c:pt idx="9">
                  <c:v>-6.1224882383144261E-3</c:v>
                </c:pt>
                <c:pt idx="10">
                  <c:v>1.2444433575030197E-2</c:v>
                </c:pt>
                <c:pt idx="11">
                  <c:v>1.7659096385823796E-2</c:v>
                </c:pt>
                <c:pt idx="12">
                  <c:v>1.7225796445214308E-2</c:v>
                </c:pt>
              </c:numCache>
            </c:numRef>
          </c:val>
          <c:smooth val="0"/>
        </c:ser>
        <c:dLbls>
          <c:showLegendKey val="0"/>
          <c:showVal val="0"/>
          <c:showCatName val="0"/>
          <c:showSerName val="0"/>
          <c:showPercent val="0"/>
          <c:showBubbleSize val="0"/>
        </c:dLbls>
        <c:marker val="1"/>
        <c:smooth val="0"/>
        <c:axId val="88998272"/>
        <c:axId val="89000576"/>
      </c:lineChart>
      <c:catAx>
        <c:axId val="88998272"/>
        <c:scaling>
          <c:orientation val="minMax"/>
        </c:scaling>
        <c:delete val="0"/>
        <c:axPos val="b"/>
        <c:title>
          <c:tx>
            <c:rich>
              <a:bodyPr/>
              <a:lstStyle/>
              <a:p>
                <a:pPr>
                  <a:defRPr/>
                </a:pPr>
                <a:r>
                  <a:rPr lang="en-US"/>
                  <a:t>Year</a:t>
                </a:r>
              </a:p>
            </c:rich>
          </c:tx>
          <c:layout/>
          <c:overlay val="0"/>
        </c:title>
        <c:numFmt formatCode="General" sourceLinked="1"/>
        <c:majorTickMark val="none"/>
        <c:minorTickMark val="cross"/>
        <c:tickLblPos val="nextTo"/>
        <c:crossAx val="89000576"/>
        <c:crosses val="autoZero"/>
        <c:auto val="1"/>
        <c:lblAlgn val="ctr"/>
        <c:lblOffset val="100"/>
        <c:noMultiLvlLbl val="0"/>
      </c:catAx>
      <c:valAx>
        <c:axId val="89000576"/>
        <c:scaling>
          <c:orientation val="minMax"/>
        </c:scaling>
        <c:delete val="0"/>
        <c:axPos val="l"/>
        <c:majorGridlines/>
        <c:title>
          <c:tx>
            <c:rich>
              <a:bodyPr/>
              <a:lstStyle/>
              <a:p>
                <a:pPr>
                  <a:defRPr/>
                </a:pPr>
                <a:r>
                  <a:rPr lang="en-US"/>
                  <a:t>Employment Percent Change</a:t>
                </a:r>
              </a:p>
            </c:rich>
          </c:tx>
          <c:layout/>
          <c:overlay val="0"/>
        </c:title>
        <c:numFmt formatCode="0.0%" sourceLinked="1"/>
        <c:majorTickMark val="none"/>
        <c:minorTickMark val="none"/>
        <c:tickLblPos val="nextTo"/>
        <c:crossAx val="88998272"/>
        <c:crosses val="autoZero"/>
        <c:crossBetween val="between"/>
      </c:valAx>
      <c:spPr>
        <a:noFill/>
        <a:ln w="25400">
          <a:noFill/>
        </a:ln>
      </c:spPr>
    </c:plotArea>
    <c:legend>
      <c:legendPos val="r"/>
      <c:layout>
        <c:manualLayout>
          <c:xMode val="edge"/>
          <c:yMode val="edge"/>
          <c:x val="0.73608899626918167"/>
          <c:y val="0.83287593827841588"/>
          <c:w val="0.26121957490988301"/>
          <c:h val="0.10236588260862296"/>
        </c:manualLayout>
      </c:layout>
      <c:overlay val="0"/>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57196594038867"/>
          <c:y val="5.7851536796157496E-2"/>
          <c:w val="0.82221287196920856"/>
          <c:h val="0.80472141774256922"/>
        </c:manualLayout>
      </c:layout>
      <c:lineChart>
        <c:grouping val="standard"/>
        <c:varyColors val="0"/>
        <c:ser>
          <c:idx val="1"/>
          <c:order val="0"/>
          <c:tx>
            <c:strRef>
              <c:f>'data calcs'!$U$2:$U$3</c:f>
              <c:strCache>
                <c:ptCount val="1"/>
                <c:pt idx="0">
                  <c:v>Unemployment Rate</c:v>
                </c:pt>
              </c:strCache>
            </c:strRef>
          </c:tx>
          <c:spPr>
            <a:ln w="38100">
              <a:solidFill>
                <a:srgbClr val="C00000"/>
              </a:solidFill>
            </a:ln>
          </c:spPr>
          <c:marker>
            <c:symbol val="none"/>
          </c:marker>
          <c:cat>
            <c:numRef>
              <c:f>'data calcs'!$A$4:$A$175</c:f>
              <c:numCache>
                <c:formatCode>General</c:formatCode>
                <c:ptCount val="172"/>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numCache>
            </c:numRef>
          </c:cat>
          <c:val>
            <c:numRef>
              <c:f>'data calcs'!$W$4:$W$175</c:f>
              <c:numCache>
                <c:formatCode>_(* #,##0.000_);_(* \(#,##0.000\);_(* "-"??_);_(@_)</c:formatCode>
                <c:ptCount val="172"/>
                <c:pt idx="0">
                  <c:v>4.2000000000000023E-2</c:v>
                </c:pt>
                <c:pt idx="1">
                  <c:v>4.3000000000000003E-2</c:v>
                </c:pt>
                <c:pt idx="2">
                  <c:v>4.0000000000000022E-2</c:v>
                </c:pt>
                <c:pt idx="3">
                  <c:v>3.4000000000000002E-2</c:v>
                </c:pt>
                <c:pt idx="4">
                  <c:v>3.7999999999999999E-2</c:v>
                </c:pt>
                <c:pt idx="5">
                  <c:v>4.0000000000000022E-2</c:v>
                </c:pt>
                <c:pt idx="6">
                  <c:v>4.2000000000000023E-2</c:v>
                </c:pt>
                <c:pt idx="7">
                  <c:v>4.0000000000000022E-2</c:v>
                </c:pt>
                <c:pt idx="8">
                  <c:v>3.7999999999999999E-2</c:v>
                </c:pt>
                <c:pt idx="9">
                  <c:v>3.7000000000000012E-2</c:v>
                </c:pt>
                <c:pt idx="10">
                  <c:v>3.7000000000000012E-2</c:v>
                </c:pt>
                <c:pt idx="11">
                  <c:v>3.4000000000000002E-2</c:v>
                </c:pt>
                <c:pt idx="12">
                  <c:v>4.4000000000000032E-2</c:v>
                </c:pt>
                <c:pt idx="13">
                  <c:v>4.4000000000000032E-2</c:v>
                </c:pt>
                <c:pt idx="14">
                  <c:v>4.2000000000000023E-2</c:v>
                </c:pt>
                <c:pt idx="15">
                  <c:v>3.7000000000000012E-2</c:v>
                </c:pt>
                <c:pt idx="16">
                  <c:v>4.0000000000000022E-2</c:v>
                </c:pt>
                <c:pt idx="17">
                  <c:v>4.3000000000000003E-2</c:v>
                </c:pt>
                <c:pt idx="18">
                  <c:v>4.4000000000000032E-2</c:v>
                </c:pt>
                <c:pt idx="19">
                  <c:v>4.5000000000000012E-2</c:v>
                </c:pt>
                <c:pt idx="20">
                  <c:v>4.4000000000000032E-2</c:v>
                </c:pt>
                <c:pt idx="21">
                  <c:v>4.5000000000000012E-2</c:v>
                </c:pt>
                <c:pt idx="22">
                  <c:v>4.5999999999999999E-2</c:v>
                </c:pt>
                <c:pt idx="23">
                  <c:v>4.5000000000000012E-2</c:v>
                </c:pt>
                <c:pt idx="24">
                  <c:v>5.5000000000000014E-2</c:v>
                </c:pt>
                <c:pt idx="25">
                  <c:v>5.5999999999999994E-2</c:v>
                </c:pt>
                <c:pt idx="26">
                  <c:v>5.5000000000000014E-2</c:v>
                </c:pt>
                <c:pt idx="27">
                  <c:v>5.1000000000000004E-2</c:v>
                </c:pt>
                <c:pt idx="28">
                  <c:v>5.3000000000000012E-2</c:v>
                </c:pt>
                <c:pt idx="29">
                  <c:v>5.5999999999999994E-2</c:v>
                </c:pt>
                <c:pt idx="30">
                  <c:v>5.7000000000000023E-2</c:v>
                </c:pt>
                <c:pt idx="31">
                  <c:v>5.4000000000000034E-2</c:v>
                </c:pt>
                <c:pt idx="32">
                  <c:v>5.2000000000000032E-2</c:v>
                </c:pt>
                <c:pt idx="33">
                  <c:v>5.1000000000000004E-2</c:v>
                </c:pt>
                <c:pt idx="34">
                  <c:v>5.3000000000000012E-2</c:v>
                </c:pt>
                <c:pt idx="35">
                  <c:v>0.05</c:v>
                </c:pt>
                <c:pt idx="36">
                  <c:v>5.9000000000000108E-2</c:v>
                </c:pt>
                <c:pt idx="37">
                  <c:v>5.8000000000000003E-2</c:v>
                </c:pt>
                <c:pt idx="38">
                  <c:v>5.5999999999999994E-2</c:v>
                </c:pt>
                <c:pt idx="39">
                  <c:v>5.2000000000000032E-2</c:v>
                </c:pt>
                <c:pt idx="40">
                  <c:v>5.3000000000000012E-2</c:v>
                </c:pt>
                <c:pt idx="41">
                  <c:v>5.8000000000000003E-2</c:v>
                </c:pt>
                <c:pt idx="42">
                  <c:v>5.8000000000000003E-2</c:v>
                </c:pt>
                <c:pt idx="43">
                  <c:v>5.5000000000000014E-2</c:v>
                </c:pt>
                <c:pt idx="44">
                  <c:v>5.3000000000000012E-2</c:v>
                </c:pt>
                <c:pt idx="45">
                  <c:v>5.2000000000000032E-2</c:v>
                </c:pt>
                <c:pt idx="46">
                  <c:v>5.1000000000000004E-2</c:v>
                </c:pt>
                <c:pt idx="47">
                  <c:v>4.7000000000000014E-2</c:v>
                </c:pt>
                <c:pt idx="48">
                  <c:v>5.7000000000000023E-2</c:v>
                </c:pt>
                <c:pt idx="49">
                  <c:v>5.5000000000000014E-2</c:v>
                </c:pt>
                <c:pt idx="50">
                  <c:v>5.5999999999999994E-2</c:v>
                </c:pt>
                <c:pt idx="51">
                  <c:v>4.9000000000000092E-2</c:v>
                </c:pt>
                <c:pt idx="52">
                  <c:v>0.05</c:v>
                </c:pt>
                <c:pt idx="53">
                  <c:v>5.4000000000000034E-2</c:v>
                </c:pt>
                <c:pt idx="54">
                  <c:v>5.4000000000000034E-2</c:v>
                </c:pt>
                <c:pt idx="55">
                  <c:v>5.1000000000000004E-2</c:v>
                </c:pt>
                <c:pt idx="56">
                  <c:v>4.8000000000000001E-2</c:v>
                </c:pt>
                <c:pt idx="57">
                  <c:v>4.7000000000000014E-2</c:v>
                </c:pt>
                <c:pt idx="58">
                  <c:v>4.5999999999999999E-2</c:v>
                </c:pt>
                <c:pt idx="59">
                  <c:v>4.3000000000000003E-2</c:v>
                </c:pt>
                <c:pt idx="60">
                  <c:v>5.2000000000000032E-2</c:v>
                </c:pt>
                <c:pt idx="61">
                  <c:v>5.3000000000000012E-2</c:v>
                </c:pt>
                <c:pt idx="62">
                  <c:v>0.05</c:v>
                </c:pt>
                <c:pt idx="63">
                  <c:v>4.4000000000000032E-2</c:v>
                </c:pt>
                <c:pt idx="64">
                  <c:v>4.5000000000000012E-2</c:v>
                </c:pt>
                <c:pt idx="65">
                  <c:v>4.8000000000000001E-2</c:v>
                </c:pt>
                <c:pt idx="66">
                  <c:v>4.9000000000000092E-2</c:v>
                </c:pt>
                <c:pt idx="67">
                  <c:v>4.5999999999999999E-2</c:v>
                </c:pt>
                <c:pt idx="68">
                  <c:v>4.5999999999999999E-2</c:v>
                </c:pt>
                <c:pt idx="69">
                  <c:v>4.4000000000000032E-2</c:v>
                </c:pt>
                <c:pt idx="70">
                  <c:v>4.5999999999999999E-2</c:v>
                </c:pt>
                <c:pt idx="71">
                  <c:v>4.2000000000000023E-2</c:v>
                </c:pt>
                <c:pt idx="72">
                  <c:v>4.8000000000000001E-2</c:v>
                </c:pt>
                <c:pt idx="73">
                  <c:v>4.9000000000000092E-2</c:v>
                </c:pt>
                <c:pt idx="74">
                  <c:v>4.5999999999999999E-2</c:v>
                </c:pt>
                <c:pt idx="75">
                  <c:v>4.4000000000000032E-2</c:v>
                </c:pt>
                <c:pt idx="76">
                  <c:v>4.5000000000000012E-2</c:v>
                </c:pt>
                <c:pt idx="77">
                  <c:v>4.7000000000000014E-2</c:v>
                </c:pt>
                <c:pt idx="78">
                  <c:v>0.05</c:v>
                </c:pt>
                <c:pt idx="79">
                  <c:v>4.7000000000000014E-2</c:v>
                </c:pt>
                <c:pt idx="80">
                  <c:v>4.3000000000000003E-2</c:v>
                </c:pt>
                <c:pt idx="81">
                  <c:v>4.0000000000000022E-2</c:v>
                </c:pt>
                <c:pt idx="82">
                  <c:v>4.0000000000000022E-2</c:v>
                </c:pt>
                <c:pt idx="83">
                  <c:v>3.7999999999999999E-2</c:v>
                </c:pt>
                <c:pt idx="84">
                  <c:v>4.5999999999999999E-2</c:v>
                </c:pt>
                <c:pt idx="85">
                  <c:v>4.5000000000000012E-2</c:v>
                </c:pt>
                <c:pt idx="86">
                  <c:v>4.2000000000000023E-2</c:v>
                </c:pt>
                <c:pt idx="87">
                  <c:v>3.9000000000000014E-2</c:v>
                </c:pt>
                <c:pt idx="88">
                  <c:v>4.1000000000000002E-2</c:v>
                </c:pt>
                <c:pt idx="89">
                  <c:v>4.4000000000000032E-2</c:v>
                </c:pt>
                <c:pt idx="90">
                  <c:v>4.7000000000000014E-2</c:v>
                </c:pt>
                <c:pt idx="91">
                  <c:v>4.4000000000000032E-2</c:v>
                </c:pt>
                <c:pt idx="92">
                  <c:v>4.2000000000000023E-2</c:v>
                </c:pt>
                <c:pt idx="93">
                  <c:v>4.2000000000000023E-2</c:v>
                </c:pt>
                <c:pt idx="94">
                  <c:v>4.1000000000000002E-2</c:v>
                </c:pt>
                <c:pt idx="95">
                  <c:v>4.3000000000000003E-2</c:v>
                </c:pt>
                <c:pt idx="96">
                  <c:v>0.05</c:v>
                </c:pt>
                <c:pt idx="97">
                  <c:v>0.05</c:v>
                </c:pt>
                <c:pt idx="98">
                  <c:v>4.9000000000000092E-2</c:v>
                </c:pt>
                <c:pt idx="99">
                  <c:v>4.4000000000000032E-2</c:v>
                </c:pt>
                <c:pt idx="100">
                  <c:v>0.05</c:v>
                </c:pt>
                <c:pt idx="101">
                  <c:v>5.3000000000000012E-2</c:v>
                </c:pt>
                <c:pt idx="102">
                  <c:v>5.7000000000000023E-2</c:v>
                </c:pt>
                <c:pt idx="103">
                  <c:v>5.8000000000000003E-2</c:v>
                </c:pt>
                <c:pt idx="104">
                  <c:v>5.5000000000000014E-2</c:v>
                </c:pt>
                <c:pt idx="105">
                  <c:v>5.5999999999999994E-2</c:v>
                </c:pt>
                <c:pt idx="106">
                  <c:v>5.8000000000000003E-2</c:v>
                </c:pt>
                <c:pt idx="107">
                  <c:v>6.2000000000000034E-2</c:v>
                </c:pt>
                <c:pt idx="108">
                  <c:v>7.4000000000000024E-2</c:v>
                </c:pt>
                <c:pt idx="109">
                  <c:v>7.8000000000000014E-2</c:v>
                </c:pt>
                <c:pt idx="110">
                  <c:v>7.900000000000014E-2</c:v>
                </c:pt>
                <c:pt idx="111">
                  <c:v>7.4000000000000024E-2</c:v>
                </c:pt>
                <c:pt idx="112">
                  <c:v>8.0000000000000043E-2</c:v>
                </c:pt>
                <c:pt idx="113">
                  <c:v>8.5000000000000006E-2</c:v>
                </c:pt>
                <c:pt idx="114">
                  <c:v>8.7000000000000022E-2</c:v>
                </c:pt>
                <c:pt idx="115">
                  <c:v>8.7000000000000022E-2</c:v>
                </c:pt>
                <c:pt idx="116">
                  <c:v>8.5000000000000006E-2</c:v>
                </c:pt>
                <c:pt idx="117">
                  <c:v>8.5000000000000006E-2</c:v>
                </c:pt>
                <c:pt idx="118">
                  <c:v>8.4000000000000047E-2</c:v>
                </c:pt>
                <c:pt idx="119">
                  <c:v>8.4000000000000047E-2</c:v>
                </c:pt>
                <c:pt idx="120">
                  <c:v>9.4000000000000028E-2</c:v>
                </c:pt>
                <c:pt idx="121">
                  <c:v>9.4000000000000028E-2</c:v>
                </c:pt>
                <c:pt idx="122">
                  <c:v>9.2000000000000026E-2</c:v>
                </c:pt>
                <c:pt idx="123">
                  <c:v>8.7000000000000022E-2</c:v>
                </c:pt>
                <c:pt idx="124">
                  <c:v>8.8000000000000064E-2</c:v>
                </c:pt>
                <c:pt idx="125">
                  <c:v>8.9000000000000065E-2</c:v>
                </c:pt>
                <c:pt idx="126">
                  <c:v>9.2000000000000026E-2</c:v>
                </c:pt>
                <c:pt idx="127">
                  <c:v>9.0000000000000024E-2</c:v>
                </c:pt>
                <c:pt idx="128">
                  <c:v>8.5000000000000006E-2</c:v>
                </c:pt>
                <c:pt idx="129">
                  <c:v>8.4000000000000047E-2</c:v>
                </c:pt>
                <c:pt idx="130">
                  <c:v>8.6000000000000021E-2</c:v>
                </c:pt>
                <c:pt idx="131">
                  <c:v>8.2000000000000017E-2</c:v>
                </c:pt>
                <c:pt idx="132">
                  <c:v>9.1000000000000025E-2</c:v>
                </c:pt>
                <c:pt idx="133">
                  <c:v>8.9000000000000065E-2</c:v>
                </c:pt>
                <c:pt idx="134">
                  <c:v>8.6000000000000021E-2</c:v>
                </c:pt>
                <c:pt idx="135">
                  <c:v>8.1000000000000003E-2</c:v>
                </c:pt>
                <c:pt idx="136">
                  <c:v>8.4000000000000047E-2</c:v>
                </c:pt>
                <c:pt idx="137">
                  <c:v>8.9000000000000065E-2</c:v>
                </c:pt>
                <c:pt idx="138">
                  <c:v>9.2000000000000026E-2</c:v>
                </c:pt>
                <c:pt idx="139">
                  <c:v>9.0000000000000024E-2</c:v>
                </c:pt>
                <c:pt idx="140">
                  <c:v>8.5000000000000006E-2</c:v>
                </c:pt>
                <c:pt idx="141">
                  <c:v>8.4000000000000047E-2</c:v>
                </c:pt>
                <c:pt idx="142">
                  <c:v>8.1000000000000003E-2</c:v>
                </c:pt>
                <c:pt idx="143">
                  <c:v>8.0000000000000043E-2</c:v>
                </c:pt>
                <c:pt idx="144">
                  <c:v>8.8000000000000064E-2</c:v>
                </c:pt>
                <c:pt idx="145">
                  <c:v>8.9000000000000065E-2</c:v>
                </c:pt>
                <c:pt idx="146">
                  <c:v>8.6000000000000021E-2</c:v>
                </c:pt>
                <c:pt idx="147">
                  <c:v>8.0000000000000043E-2</c:v>
                </c:pt>
                <c:pt idx="148">
                  <c:v>8.4000000000000047E-2</c:v>
                </c:pt>
                <c:pt idx="149">
                  <c:v>9.0000000000000024E-2</c:v>
                </c:pt>
                <c:pt idx="150">
                  <c:v>9.3000000000000208E-2</c:v>
                </c:pt>
                <c:pt idx="151">
                  <c:v>9.0000000000000024E-2</c:v>
                </c:pt>
                <c:pt idx="152">
                  <c:v>8.3000000000000046E-2</c:v>
                </c:pt>
                <c:pt idx="153">
                  <c:v>8.2000000000000017E-2</c:v>
                </c:pt>
                <c:pt idx="154">
                  <c:v>7.900000000000014E-2</c:v>
                </c:pt>
                <c:pt idx="155">
                  <c:v>8.1000000000000003E-2</c:v>
                </c:pt>
                <c:pt idx="156">
                  <c:v>9.0000000000000024E-2</c:v>
                </c:pt>
                <c:pt idx="157">
                  <c:v>8.5000000000000006E-2</c:v>
                </c:pt>
                <c:pt idx="158">
                  <c:v>8.1000000000000003E-2</c:v>
                </c:pt>
                <c:pt idx="159">
                  <c:v>7.5999999999999998E-2</c:v>
                </c:pt>
                <c:pt idx="160">
                  <c:v>7.900000000000014E-2</c:v>
                </c:pt>
                <c:pt idx="161">
                  <c:v>8.2000000000000017E-2</c:v>
                </c:pt>
                <c:pt idx="162">
                  <c:v>8.3000000000000046E-2</c:v>
                </c:pt>
                <c:pt idx="163">
                  <c:v>8.0000000000000043E-2</c:v>
                </c:pt>
                <c:pt idx="164">
                  <c:v>7.4000000000000024E-2</c:v>
                </c:pt>
                <c:pt idx="165">
                  <c:v>7.3000000000000009E-2</c:v>
                </c:pt>
                <c:pt idx="166">
                  <c:v>6.8000000000000019E-2</c:v>
                </c:pt>
                <c:pt idx="167">
                  <c:v>6.4000000000000112E-2</c:v>
                </c:pt>
                <c:pt idx="168">
                  <c:v>7.0999999999999994E-2</c:v>
                </c:pt>
                <c:pt idx="169">
                  <c:v>6.9000000000000034E-2</c:v>
                </c:pt>
                <c:pt idx="170">
                  <c:v>6.7000000000000004E-2</c:v>
                </c:pt>
                <c:pt idx="171">
                  <c:v>5.5999999999999994E-2</c:v>
                </c:pt>
              </c:numCache>
            </c:numRef>
          </c:val>
          <c:smooth val="0"/>
        </c:ser>
        <c:dLbls>
          <c:showLegendKey val="0"/>
          <c:showVal val="0"/>
          <c:showCatName val="0"/>
          <c:showSerName val="0"/>
          <c:showPercent val="0"/>
          <c:showBubbleSize val="0"/>
        </c:dLbls>
        <c:marker val="1"/>
        <c:smooth val="0"/>
        <c:axId val="87349120"/>
        <c:axId val="87355392"/>
      </c:lineChart>
      <c:catAx>
        <c:axId val="8734912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87355392"/>
        <c:crosses val="autoZero"/>
        <c:auto val="1"/>
        <c:lblAlgn val="ctr"/>
        <c:lblOffset val="100"/>
        <c:tickLblSkip val="24"/>
        <c:tickMarkSkip val="12"/>
        <c:noMultiLvlLbl val="0"/>
      </c:catAx>
      <c:valAx>
        <c:axId val="87355392"/>
        <c:scaling>
          <c:orientation val="minMax"/>
        </c:scaling>
        <c:delete val="0"/>
        <c:axPos val="l"/>
        <c:majorGridlines/>
        <c:title>
          <c:tx>
            <c:rich>
              <a:bodyPr rot="-5400000" vert="horz"/>
              <a:lstStyle/>
              <a:p>
                <a:pPr>
                  <a:defRPr/>
                </a:pPr>
                <a:r>
                  <a:rPr lang="en-US"/>
                  <a:t>Unemployment Rate</a:t>
                </a:r>
              </a:p>
            </c:rich>
          </c:tx>
          <c:layout/>
          <c:overlay val="0"/>
        </c:title>
        <c:numFmt formatCode="0.0%" sourceLinked="0"/>
        <c:majorTickMark val="out"/>
        <c:minorTickMark val="none"/>
        <c:tickLblPos val="nextTo"/>
        <c:crossAx val="87349120"/>
        <c:crosses val="autoZero"/>
        <c:crossBetween val="between"/>
        <c:majorUnit val="2.0000000000000011E-2"/>
      </c:valAx>
    </c:plotArea>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10467266477"/>
          <c:y val="3.0081061678450031E-2"/>
          <c:w val="0.7759533656102463"/>
          <c:h val="0.83281819107572075"/>
        </c:manualLayout>
      </c:layout>
      <c:scatterChart>
        <c:scatterStyle val="smoothMarker"/>
        <c:varyColors val="0"/>
        <c:ser>
          <c:idx val="2"/>
          <c:order val="0"/>
          <c:tx>
            <c:strRef>
              <c:f>'FileName (2)'!$A$75</c:f>
              <c:strCache>
                <c:ptCount val="1"/>
                <c:pt idx="0">
                  <c:v>DVRPC Region</c:v>
                </c:pt>
              </c:strCache>
            </c:strRef>
          </c:tx>
          <c:spPr>
            <a:ln w="38100">
              <a:solidFill>
                <a:srgbClr val="FFC000"/>
              </a:solidFill>
            </a:ln>
          </c:spPr>
          <c:marker>
            <c:symbol val="star"/>
            <c:size val="4"/>
            <c:spPr>
              <a:solidFill>
                <a:srgbClr val="FFC000"/>
              </a:solidFill>
              <a:ln w="19050">
                <a:solidFill>
                  <a:srgbClr val="FFC000"/>
                </a:solidFill>
              </a:ln>
            </c:spPr>
          </c:marker>
          <c:xVal>
            <c:numRef>
              <c:f>'FileName (2)'!$B$72:$O$72</c:f>
              <c:numCache>
                <c:formatCode>0.00</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xVal>
          <c:yVal>
            <c:numRef>
              <c:f>'FileName (2)'!$B$75:$O$75</c:f>
              <c:numCache>
                <c:formatCode>0.00</c:formatCode>
                <c:ptCount val="14"/>
                <c:pt idx="0">
                  <c:v>5.3909710000000004</c:v>
                </c:pt>
                <c:pt idx="1">
                  <c:v>5.4094470000000001</c:v>
                </c:pt>
                <c:pt idx="2">
                  <c:v>5.4346649999999999</c:v>
                </c:pt>
                <c:pt idx="3">
                  <c:v>5.4610300000000001</c:v>
                </c:pt>
                <c:pt idx="4">
                  <c:v>5.4871949999999998</c:v>
                </c:pt>
                <c:pt idx="5">
                  <c:v>5.5055870000000002</c:v>
                </c:pt>
                <c:pt idx="6">
                  <c:v>5.527139</c:v>
                </c:pt>
                <c:pt idx="7">
                  <c:v>5.5491669999999997</c:v>
                </c:pt>
                <c:pt idx="8">
                  <c:v>5.5708719999999996</c:v>
                </c:pt>
                <c:pt idx="9">
                  <c:v>5.6030300000000004</c:v>
                </c:pt>
                <c:pt idx="10">
                  <c:v>5.6320290000000002</c:v>
                </c:pt>
                <c:pt idx="11">
                  <c:v>5.6544829999999999</c:v>
                </c:pt>
                <c:pt idx="12">
                  <c:v>5.6748139999999996</c:v>
                </c:pt>
                <c:pt idx="13">
                  <c:v>5.6883290000000004</c:v>
                </c:pt>
              </c:numCache>
            </c:numRef>
          </c:yVal>
          <c:smooth val="1"/>
        </c:ser>
        <c:dLbls>
          <c:showLegendKey val="0"/>
          <c:showVal val="0"/>
          <c:showCatName val="0"/>
          <c:showSerName val="0"/>
          <c:showPercent val="0"/>
          <c:showBubbleSize val="0"/>
        </c:dLbls>
        <c:axId val="89057920"/>
        <c:axId val="89072768"/>
      </c:scatterChart>
      <c:scatterChart>
        <c:scatterStyle val="smoothMarker"/>
        <c:varyColors val="0"/>
        <c:ser>
          <c:idx val="3"/>
          <c:order val="1"/>
          <c:tx>
            <c:strRef>
              <c:f>'FileName (2)'!$A$76</c:f>
              <c:strCache>
                <c:ptCount val="1"/>
                <c:pt idx="0">
                  <c:v>Philadelphia</c:v>
                </c:pt>
              </c:strCache>
            </c:strRef>
          </c:tx>
          <c:spPr>
            <a:ln w="38100">
              <a:solidFill>
                <a:srgbClr val="006EAC">
                  <a:lumMod val="60000"/>
                  <a:lumOff val="40000"/>
                </a:srgbClr>
              </a:solidFill>
            </a:ln>
          </c:spPr>
          <c:marker>
            <c:symbol val="triangle"/>
            <c:size val="4"/>
            <c:spPr>
              <a:solidFill>
                <a:srgbClr val="006EAC">
                  <a:lumMod val="60000"/>
                  <a:lumOff val="40000"/>
                </a:srgbClr>
              </a:solidFill>
              <a:ln w="19050">
                <a:solidFill>
                  <a:srgbClr val="006EAC">
                    <a:lumMod val="60000"/>
                    <a:lumOff val="40000"/>
                  </a:srgbClr>
                </a:solidFill>
              </a:ln>
            </c:spPr>
          </c:marker>
          <c:xVal>
            <c:numRef>
              <c:f>'FileName (2)'!$B$72:$O$72</c:f>
              <c:numCache>
                <c:formatCode>0.00</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xVal>
          <c:yVal>
            <c:numRef>
              <c:f>'FileName (2)'!$B$76:$O$76</c:f>
              <c:numCache>
                <c:formatCode>0.00</c:formatCode>
                <c:ptCount val="14"/>
                <c:pt idx="0">
                  <c:v>1.5145630000000001</c:v>
                </c:pt>
                <c:pt idx="1">
                  <c:v>1.505455</c:v>
                </c:pt>
                <c:pt idx="2">
                  <c:v>1.4984930000000001</c:v>
                </c:pt>
                <c:pt idx="3">
                  <c:v>1.4938020000000001</c:v>
                </c:pt>
                <c:pt idx="4">
                  <c:v>1.492882</c:v>
                </c:pt>
                <c:pt idx="5">
                  <c:v>1.490861</c:v>
                </c:pt>
                <c:pt idx="6">
                  <c:v>1.48871</c:v>
                </c:pt>
                <c:pt idx="7">
                  <c:v>1.493309</c:v>
                </c:pt>
                <c:pt idx="8">
                  <c:v>1.4997309999999999</c:v>
                </c:pt>
                <c:pt idx="9">
                  <c:v>1.514694</c:v>
                </c:pt>
                <c:pt idx="10">
                  <c:v>1.5283059999999999</c:v>
                </c:pt>
                <c:pt idx="11">
                  <c:v>1.538497</c:v>
                </c:pt>
                <c:pt idx="12">
                  <c:v>1.5486470000000001</c:v>
                </c:pt>
                <c:pt idx="13">
                  <c:v>1.5531649999999999</c:v>
                </c:pt>
              </c:numCache>
            </c:numRef>
          </c:yVal>
          <c:smooth val="1"/>
        </c:ser>
        <c:dLbls>
          <c:showLegendKey val="0"/>
          <c:showVal val="0"/>
          <c:showCatName val="0"/>
          <c:showSerName val="0"/>
          <c:showPercent val="0"/>
          <c:showBubbleSize val="0"/>
        </c:dLbls>
        <c:axId val="89093248"/>
        <c:axId val="89074688"/>
      </c:scatterChart>
      <c:valAx>
        <c:axId val="89057920"/>
        <c:scaling>
          <c:orientation val="minMax"/>
          <c:max val="2014"/>
          <c:min val="2000"/>
        </c:scaling>
        <c:delete val="0"/>
        <c:axPos val="b"/>
        <c:title>
          <c:tx>
            <c:rich>
              <a:bodyPr/>
              <a:lstStyle/>
              <a:p>
                <a:pPr>
                  <a:defRPr/>
                </a:pPr>
                <a:r>
                  <a:rPr lang="en-US"/>
                  <a:t>Year</a:t>
                </a:r>
              </a:p>
            </c:rich>
          </c:tx>
          <c:layout/>
          <c:overlay val="0"/>
        </c:title>
        <c:numFmt formatCode="General" sourceLinked="0"/>
        <c:majorTickMark val="none"/>
        <c:minorTickMark val="none"/>
        <c:tickLblPos val="nextTo"/>
        <c:crossAx val="89072768"/>
        <c:crosses val="autoZero"/>
        <c:crossBetween val="midCat"/>
        <c:majorUnit val="2"/>
      </c:valAx>
      <c:valAx>
        <c:axId val="89072768"/>
        <c:scaling>
          <c:orientation val="minMax"/>
          <c:max val="6"/>
          <c:min val="4"/>
        </c:scaling>
        <c:delete val="0"/>
        <c:axPos val="l"/>
        <c:majorGridlines/>
        <c:title>
          <c:tx>
            <c:rich>
              <a:bodyPr/>
              <a:lstStyle/>
              <a:p>
                <a:pPr>
                  <a:defRPr/>
                </a:pPr>
                <a:r>
                  <a:rPr lang="en-US"/>
                  <a:t>DVRPC Region Population (Million)</a:t>
                </a:r>
              </a:p>
            </c:rich>
          </c:tx>
          <c:layout/>
          <c:overlay val="0"/>
        </c:title>
        <c:numFmt formatCode="0.0" sourceLinked="0"/>
        <c:majorTickMark val="none"/>
        <c:minorTickMark val="none"/>
        <c:tickLblPos val="nextTo"/>
        <c:crossAx val="89057920"/>
        <c:crosses val="autoZero"/>
        <c:crossBetween val="midCat"/>
        <c:majorUnit val="0.4"/>
      </c:valAx>
      <c:valAx>
        <c:axId val="89074688"/>
        <c:scaling>
          <c:orientation val="minMax"/>
          <c:max val="2"/>
          <c:min val="1"/>
        </c:scaling>
        <c:delete val="0"/>
        <c:axPos val="r"/>
        <c:title>
          <c:tx>
            <c:rich>
              <a:bodyPr rot="-5400000" vert="horz"/>
              <a:lstStyle/>
              <a:p>
                <a:pPr>
                  <a:defRPr/>
                </a:pPr>
                <a:r>
                  <a:rPr lang="en-US"/>
                  <a:t>Philadelphia Population (Million)</a:t>
                </a:r>
              </a:p>
            </c:rich>
          </c:tx>
          <c:layout/>
          <c:overlay val="0"/>
        </c:title>
        <c:numFmt formatCode="0.0" sourceLinked="0"/>
        <c:majorTickMark val="out"/>
        <c:minorTickMark val="none"/>
        <c:tickLblPos val="nextTo"/>
        <c:crossAx val="89093248"/>
        <c:crosses val="max"/>
        <c:crossBetween val="midCat"/>
        <c:majorUnit val="0.2"/>
      </c:valAx>
      <c:valAx>
        <c:axId val="89093248"/>
        <c:scaling>
          <c:orientation val="minMax"/>
        </c:scaling>
        <c:delete val="1"/>
        <c:axPos val="b"/>
        <c:numFmt formatCode="0.00" sourceLinked="1"/>
        <c:majorTickMark val="out"/>
        <c:minorTickMark val="none"/>
        <c:tickLblPos val="nextTo"/>
        <c:crossAx val="89074688"/>
        <c:crosses val="autoZero"/>
        <c:crossBetween val="midCat"/>
      </c:valAx>
    </c:plotArea>
    <c:legend>
      <c:legendPos val="r"/>
      <c:layout>
        <c:manualLayout>
          <c:xMode val="edge"/>
          <c:yMode val="edge"/>
          <c:x val="0.61823099186632247"/>
          <c:y val="0.72821081928517328"/>
          <c:w val="0.24626857478344577"/>
          <c:h val="0.11554659033211473"/>
        </c:manualLayout>
      </c:layout>
      <c:overlay val="0"/>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0360441586023"/>
          <c:y val="5.7851536796157496E-2"/>
          <c:w val="0.81971689607501363"/>
          <c:h val="0.78546746638619669"/>
        </c:manualLayout>
      </c:layout>
      <c:lineChart>
        <c:grouping val="standard"/>
        <c:varyColors val="0"/>
        <c:ser>
          <c:idx val="1"/>
          <c:order val="1"/>
          <c:tx>
            <c:strRef>
              <c:f>'data calcs'!$N$1:$R$1</c:f>
              <c:strCache>
                <c:ptCount val="1"/>
                <c:pt idx="0">
                  <c:v>Adjusted for Inflation</c:v>
                </c:pt>
              </c:strCache>
            </c:strRef>
          </c:tx>
          <c:spPr>
            <a:ln w="38100">
              <a:solidFill>
                <a:srgbClr val="006EAC"/>
              </a:solidFill>
            </a:ln>
          </c:spPr>
          <c:marker>
            <c:symbol val="none"/>
          </c:marker>
          <c:cat>
            <c:numRef>
              <c:f>'data calcs'!$A$4:$A$175</c:f>
              <c:numCache>
                <c:formatCode>General</c:formatCode>
                <c:ptCount val="172"/>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numCache>
            </c:numRef>
          </c:cat>
          <c:val>
            <c:numRef>
              <c:f>'data calcs'!$N$4:$N$175</c:f>
              <c:numCache>
                <c:formatCode>_("$"* #,##0.00_);_("$"* \(#,##0.00\);_("$"* "-"??_);_(@_)</c:formatCode>
                <c:ptCount val="172"/>
                <c:pt idx="0">
                  <c:v>1.930947252747258</c:v>
                </c:pt>
                <c:pt idx="1">
                  <c:v>1.9876795628415378</c:v>
                </c:pt>
                <c:pt idx="2">
                  <c:v>2.1873906521739275</c:v>
                </c:pt>
                <c:pt idx="3">
                  <c:v>2.1463978094694882</c:v>
                </c:pt>
                <c:pt idx="4">
                  <c:v>2.1305897497155977</c:v>
                </c:pt>
                <c:pt idx="5">
                  <c:v>2.268207491486959</c:v>
                </c:pt>
                <c:pt idx="6">
                  <c:v>2.3044676104190325</c:v>
                </c:pt>
                <c:pt idx="7">
                  <c:v>2.2132728155888182</c:v>
                </c:pt>
                <c:pt idx="8">
                  <c:v>2.2241367887324142</c:v>
                </c:pt>
                <c:pt idx="9">
                  <c:v>2.2010628587507095</c:v>
                </c:pt>
                <c:pt idx="10">
                  <c:v>2.1903693423271617</c:v>
                </c:pt>
                <c:pt idx="11">
                  <c:v>2.137979437253799</c:v>
                </c:pt>
                <c:pt idx="12">
                  <c:v>2.0882173183098645</c:v>
                </c:pt>
                <c:pt idx="13">
                  <c:v>2.0712281065918656</c:v>
                </c:pt>
                <c:pt idx="14">
                  <c:v>2.0094544357541899</c:v>
                </c:pt>
                <c:pt idx="15">
                  <c:v>2.1284323264852913</c:v>
                </c:pt>
                <c:pt idx="16">
                  <c:v>2.3360732781456988</c:v>
                </c:pt>
                <c:pt idx="17">
                  <c:v>2.3103022051141107</c:v>
                </c:pt>
                <c:pt idx="18">
                  <c:v>2.1311541041095943</c:v>
                </c:pt>
                <c:pt idx="19">
                  <c:v>2.0066563153572403</c:v>
                </c:pt>
                <c:pt idx="20">
                  <c:v>1.9930116520787795</c:v>
                </c:pt>
                <c:pt idx="21">
                  <c:v>1.8392000000000042</c:v>
                </c:pt>
                <c:pt idx="22">
                  <c:v>1.6561598797156984</c:v>
                </c:pt>
                <c:pt idx="23">
                  <c:v>1.5529783020948218</c:v>
                </c:pt>
                <c:pt idx="24">
                  <c:v>1.5957283602001138</c:v>
                </c:pt>
                <c:pt idx="25">
                  <c:v>1.5864688145896695</c:v>
                </c:pt>
                <c:pt idx="26">
                  <c:v>1.7005020879120918</c:v>
                </c:pt>
                <c:pt idx="27">
                  <c:v>1.9223191454396102</c:v>
                </c:pt>
                <c:pt idx="28">
                  <c:v>1.93917071545604</c:v>
                </c:pt>
                <c:pt idx="29">
                  <c:v>1.9039006063887431</c:v>
                </c:pt>
                <c:pt idx="30">
                  <c:v>1.8927816317767117</c:v>
                </c:pt>
                <c:pt idx="31">
                  <c:v>1.9178054244527565</c:v>
                </c:pt>
                <c:pt idx="32">
                  <c:v>1.9153856611789741</c:v>
                </c:pt>
                <c:pt idx="33">
                  <c:v>1.9529393531141417</c:v>
                </c:pt>
                <c:pt idx="34">
                  <c:v>1.9805055974165828</c:v>
                </c:pt>
                <c:pt idx="35">
                  <c:v>1.9818606628941018</c:v>
                </c:pt>
                <c:pt idx="36">
                  <c:v>2.0476608634646554</c:v>
                </c:pt>
                <c:pt idx="37">
                  <c:v>2.1885936004302282</c:v>
                </c:pt>
                <c:pt idx="38">
                  <c:v>2.2449624115755666</c:v>
                </c:pt>
                <c:pt idx="39">
                  <c:v>2.1618226431246677</c:v>
                </c:pt>
                <c:pt idx="40">
                  <c:v>2.052913664529918</c:v>
                </c:pt>
                <c:pt idx="41">
                  <c:v>1.9888637410453733</c:v>
                </c:pt>
                <c:pt idx="42">
                  <c:v>1.9988817290458682</c:v>
                </c:pt>
                <c:pt idx="43">
                  <c:v>2.1054444852941177</c:v>
                </c:pt>
                <c:pt idx="44">
                  <c:v>2.2800882888540115</c:v>
                </c:pt>
                <c:pt idx="45">
                  <c:v>2.1800837126376629</c:v>
                </c:pt>
                <c:pt idx="46">
                  <c:v>2.0988673988439341</c:v>
                </c:pt>
                <c:pt idx="47">
                  <c:v>2.0546623042446575</c:v>
                </c:pt>
                <c:pt idx="48">
                  <c:v>2.1339342328042412</c:v>
                </c:pt>
                <c:pt idx="49">
                  <c:v>2.2050335120925446</c:v>
                </c:pt>
                <c:pt idx="50">
                  <c:v>2.2752412643678195</c:v>
                </c:pt>
                <c:pt idx="51">
                  <c:v>2.2955949559813669</c:v>
                </c:pt>
                <c:pt idx="52">
                  <c:v>2.5495296303901474</c:v>
                </c:pt>
                <c:pt idx="53">
                  <c:v>2.5957629735234193</c:v>
                </c:pt>
                <c:pt idx="54">
                  <c:v>2.4837095555555635</c:v>
                </c:pt>
                <c:pt idx="55">
                  <c:v>2.427734736842118</c:v>
                </c:pt>
                <c:pt idx="56">
                  <c:v>2.3855329281767998</c:v>
                </c:pt>
                <c:pt idx="57">
                  <c:v>2.5181103030303076</c:v>
                </c:pt>
                <c:pt idx="58">
                  <c:v>2.512409670329669</c:v>
                </c:pt>
                <c:pt idx="59">
                  <c:v>2.4112235477386972</c:v>
                </c:pt>
                <c:pt idx="60">
                  <c:v>2.3802669767441853</c:v>
                </c:pt>
                <c:pt idx="61">
                  <c:v>2.4167291379743667</c:v>
                </c:pt>
                <c:pt idx="62">
                  <c:v>2.5428939130434771</c:v>
                </c:pt>
                <c:pt idx="63">
                  <c:v>2.7208670699058053</c:v>
                </c:pt>
                <c:pt idx="64">
                  <c:v>2.6682874766355202</c:v>
                </c:pt>
                <c:pt idx="65">
                  <c:v>2.664451428571438</c:v>
                </c:pt>
                <c:pt idx="66">
                  <c:v>2.8343706445312553</c:v>
                </c:pt>
                <c:pt idx="67">
                  <c:v>3.0340317647058881</c:v>
                </c:pt>
                <c:pt idx="68">
                  <c:v>3.7002327105518011</c:v>
                </c:pt>
                <c:pt idx="69">
                  <c:v>3.2767162327940182</c:v>
                </c:pt>
                <c:pt idx="70">
                  <c:v>2.7599079518072394</c:v>
                </c:pt>
                <c:pt idx="71">
                  <c:v>2.7028524636275466</c:v>
                </c:pt>
                <c:pt idx="72">
                  <c:v>2.9305125231820437</c:v>
                </c:pt>
                <c:pt idx="73">
                  <c:v>2.8296529693162569</c:v>
                </c:pt>
                <c:pt idx="74">
                  <c:v>2.8718579999999974</c:v>
                </c:pt>
                <c:pt idx="75">
                  <c:v>3.2608412553495092</c:v>
                </c:pt>
                <c:pt idx="76">
                  <c:v>3.4953274574669302</c:v>
                </c:pt>
                <c:pt idx="77">
                  <c:v>3.431761334900119</c:v>
                </c:pt>
                <c:pt idx="78">
                  <c:v>3.5181256287985105</c:v>
                </c:pt>
                <c:pt idx="79">
                  <c:v>3.4784302765512498</c:v>
                </c:pt>
                <c:pt idx="80">
                  <c:v>3.056310147874318</c:v>
                </c:pt>
                <c:pt idx="81">
                  <c:v>2.6692464299065426</c:v>
                </c:pt>
                <c:pt idx="82">
                  <c:v>2.6476961531190981</c:v>
                </c:pt>
                <c:pt idx="83">
                  <c:v>2.7905036011342208</c:v>
                </c:pt>
                <c:pt idx="84">
                  <c:v>2.7501950472589893</c:v>
                </c:pt>
                <c:pt idx="85">
                  <c:v>2.6793304799035731</c:v>
                </c:pt>
                <c:pt idx="86">
                  <c:v>3.0217086492268477</c:v>
                </c:pt>
                <c:pt idx="87">
                  <c:v>3.2798026338516713</c:v>
                </c:pt>
                <c:pt idx="88">
                  <c:v>3.5149805825242786</c:v>
                </c:pt>
                <c:pt idx="89">
                  <c:v>3.4954686457430224</c:v>
                </c:pt>
                <c:pt idx="90">
                  <c:v>3.385277632275443</c:v>
                </c:pt>
                <c:pt idx="91">
                  <c:v>3.1963571076300625</c:v>
                </c:pt>
                <c:pt idx="92">
                  <c:v>3.1279107511934727</c:v>
                </c:pt>
                <c:pt idx="93">
                  <c:v>3.1729930967663882</c:v>
                </c:pt>
                <c:pt idx="94">
                  <c:v>3.4896276418382279</c:v>
                </c:pt>
                <c:pt idx="95">
                  <c:v>3.5066687094991731</c:v>
                </c:pt>
                <c:pt idx="96">
                  <c:v>3.5426170345850987</c:v>
                </c:pt>
                <c:pt idx="97">
                  <c:v>3.4729552232021104</c:v>
                </c:pt>
                <c:pt idx="98">
                  <c:v>3.6222920587503227</c:v>
                </c:pt>
                <c:pt idx="99">
                  <c:v>3.826245273384516</c:v>
                </c:pt>
                <c:pt idx="100">
                  <c:v>4.193391133251664</c:v>
                </c:pt>
                <c:pt idx="101">
                  <c:v>4.4616763135190318</c:v>
                </c:pt>
                <c:pt idx="102">
                  <c:v>4.4234673216349814</c:v>
                </c:pt>
                <c:pt idx="103">
                  <c:v>4.1349735629289786</c:v>
                </c:pt>
                <c:pt idx="104">
                  <c:v>3.9520484284193964</c:v>
                </c:pt>
                <c:pt idx="105">
                  <c:v>3.418003837247773</c:v>
                </c:pt>
                <c:pt idx="106">
                  <c:v>2.5894375180465032</c:v>
                </c:pt>
                <c:pt idx="107">
                  <c:v>2.0647794468293452</c:v>
                </c:pt>
                <c:pt idx="108">
                  <c:v>2.0595809813645274</c:v>
                </c:pt>
                <c:pt idx="109">
                  <c:v>2.2332465697186477</c:v>
                </c:pt>
                <c:pt idx="110">
                  <c:v>2.2481690350582526</c:v>
                </c:pt>
                <c:pt idx="111">
                  <c:v>2.3346647026347025</c:v>
                </c:pt>
                <c:pt idx="112">
                  <c:v>2.5646098625984552</c:v>
                </c:pt>
                <c:pt idx="113">
                  <c:v>2.9320124984287141</c:v>
                </c:pt>
                <c:pt idx="114">
                  <c:v>2.8778126178454979</c:v>
                </c:pt>
                <c:pt idx="115">
                  <c:v>2.9415613239109182</c:v>
                </c:pt>
                <c:pt idx="116">
                  <c:v>2.8709962528590252</c:v>
                </c:pt>
                <c:pt idx="117">
                  <c:v>2.8270765661252941</c:v>
                </c:pt>
                <c:pt idx="118">
                  <c:v>2.9910615204615962</c:v>
                </c:pt>
                <c:pt idx="119">
                  <c:v>2.9541163334349121</c:v>
                </c:pt>
                <c:pt idx="120">
                  <c:v>3.0505111921708226</c:v>
                </c:pt>
                <c:pt idx="121">
                  <c:v>2.9848302059030152</c:v>
                </c:pt>
                <c:pt idx="122">
                  <c:v>3.0433645405224219</c:v>
                </c:pt>
                <c:pt idx="123">
                  <c:v>3.1113915600679478</c:v>
                </c:pt>
                <c:pt idx="124">
                  <c:v>3.1395028843786328</c:v>
                </c:pt>
                <c:pt idx="125">
                  <c:v>2.9991889547009305</c:v>
                </c:pt>
                <c:pt idx="126">
                  <c:v>2.9725295649657597</c:v>
                </c:pt>
                <c:pt idx="127">
                  <c:v>2.9548112332283525</c:v>
                </c:pt>
                <c:pt idx="128">
                  <c:v>2.8859341969365482</c:v>
                </c:pt>
                <c:pt idx="129">
                  <c:v>3.0584185382994638</c:v>
                </c:pt>
                <c:pt idx="130">
                  <c:v>3.1850197905864612</c:v>
                </c:pt>
                <c:pt idx="131">
                  <c:v>3.3541551953740982</c:v>
                </c:pt>
                <c:pt idx="132">
                  <c:v>3.4403179850625216</c:v>
                </c:pt>
                <c:pt idx="133">
                  <c:v>3.5027743252813872</c:v>
                </c:pt>
                <c:pt idx="134">
                  <c:v>3.8198900978005748</c:v>
                </c:pt>
                <c:pt idx="135">
                  <c:v>4.0428265358679845</c:v>
                </c:pt>
                <c:pt idx="136">
                  <c:v>4.1977460356948404</c:v>
                </c:pt>
                <c:pt idx="137">
                  <c:v>3.9805622083549048</c:v>
                </c:pt>
                <c:pt idx="138">
                  <c:v>3.9267429487808343</c:v>
                </c:pt>
                <c:pt idx="139">
                  <c:v>3.8957157007515026</c:v>
                </c:pt>
                <c:pt idx="140">
                  <c:v>3.8267415451574189</c:v>
                </c:pt>
                <c:pt idx="141">
                  <c:v>3.681999346954016</c:v>
                </c:pt>
                <c:pt idx="142">
                  <c:v>3.6237372324159152</c:v>
                </c:pt>
                <c:pt idx="143">
                  <c:v>3.5297220150206945</c:v>
                </c:pt>
                <c:pt idx="144">
                  <c:v>3.6713434224452839</c:v>
                </c:pt>
                <c:pt idx="145">
                  <c:v>3.8593474346458332</c:v>
                </c:pt>
                <c:pt idx="146">
                  <c:v>4.0202892176191485</c:v>
                </c:pt>
                <c:pt idx="147">
                  <c:v>4.1202298628280207</c:v>
                </c:pt>
                <c:pt idx="148">
                  <c:v>3.913952216736341</c:v>
                </c:pt>
                <c:pt idx="149">
                  <c:v>3.6873059658618641</c:v>
                </c:pt>
                <c:pt idx="150">
                  <c:v>3.6676509003601461</c:v>
                </c:pt>
                <c:pt idx="151">
                  <c:v>3.891239771721859</c:v>
                </c:pt>
                <c:pt idx="152">
                  <c:v>4.042628501776198</c:v>
                </c:pt>
                <c:pt idx="153">
                  <c:v>3.9846319679062892</c:v>
                </c:pt>
                <c:pt idx="154">
                  <c:v>3.7992179997256148</c:v>
                </c:pt>
                <c:pt idx="155">
                  <c:v>3.6740115274858112</c:v>
                </c:pt>
                <c:pt idx="156">
                  <c:v>3.6826106368347777</c:v>
                </c:pt>
                <c:pt idx="157">
                  <c:v>3.8990714143940233</c:v>
                </c:pt>
                <c:pt idx="158">
                  <c:v>3.8765832837088765</c:v>
                </c:pt>
                <c:pt idx="159">
                  <c:v>3.7268066483239752</c:v>
                </c:pt>
                <c:pt idx="160">
                  <c:v>3.6684137052986352</c:v>
                </c:pt>
                <c:pt idx="161">
                  <c:v>3.6786865779550642</c:v>
                </c:pt>
                <c:pt idx="162">
                  <c:v>3.7597173824640042</c:v>
                </c:pt>
                <c:pt idx="163">
                  <c:v>3.7770910460798448</c:v>
                </c:pt>
                <c:pt idx="164">
                  <c:v>3.7148721089671586</c:v>
                </c:pt>
                <c:pt idx="165">
                  <c:v>3.5268056424061971</c:v>
                </c:pt>
                <c:pt idx="166">
                  <c:v>3.4865257256128181</c:v>
                </c:pt>
                <c:pt idx="167">
                  <c:v>3.5979061269491237</c:v>
                </c:pt>
                <c:pt idx="168">
                  <c:v>3.6183132034981753</c:v>
                </c:pt>
                <c:pt idx="169">
                  <c:v>3.6032916789781191</c:v>
                </c:pt>
                <c:pt idx="170">
                  <c:v>3.694829551825352</c:v>
                </c:pt>
                <c:pt idx="171">
                  <c:v>3.7555530704658637</c:v>
                </c:pt>
              </c:numCache>
            </c:numRef>
          </c:val>
          <c:smooth val="0"/>
        </c:ser>
        <c:ser>
          <c:idx val="0"/>
          <c:order val="0"/>
          <c:tx>
            <c:strRef>
              <c:f>'data calcs'!$G$1:$K$1</c:f>
              <c:strCache>
                <c:ptCount val="1"/>
                <c:pt idx="0">
                  <c:v>Not Adjusted</c:v>
                </c:pt>
              </c:strCache>
            </c:strRef>
          </c:tx>
          <c:spPr>
            <a:ln w="38100">
              <a:solidFill>
                <a:srgbClr val="4EA547"/>
              </a:solidFill>
              <a:prstDash val="sysDash"/>
            </a:ln>
          </c:spPr>
          <c:marker>
            <c:symbol val="none"/>
          </c:marker>
          <c:cat>
            <c:numRef>
              <c:f>'data calcs'!$A$4:$A$175</c:f>
              <c:numCache>
                <c:formatCode>General</c:formatCode>
                <c:ptCount val="172"/>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numCache>
            </c:numRef>
          </c:cat>
          <c:val>
            <c:numRef>
              <c:f>'data calcs'!$G$4:$G$175</c:f>
              <c:numCache>
                <c:formatCode>_("$"* #,##0.00_);_("$"* \(#,##0.00\);_("$"* "-"??_);_(@_)</c:formatCode>
                <c:ptCount val="172"/>
                <c:pt idx="0">
                  <c:v>1.37</c:v>
                </c:pt>
                <c:pt idx="1">
                  <c:v>1.4179999999999955</c:v>
                </c:pt>
                <c:pt idx="2">
                  <c:v>1.569</c:v>
                </c:pt>
                <c:pt idx="3">
                  <c:v>1.544</c:v>
                </c:pt>
                <c:pt idx="4">
                  <c:v>1.5369999999999975</c:v>
                </c:pt>
                <c:pt idx="5">
                  <c:v>1.6400000000000001</c:v>
                </c:pt>
                <c:pt idx="6">
                  <c:v>1.6700000000000021</c:v>
                </c:pt>
                <c:pt idx="7">
                  <c:v>1.6080000000000001</c:v>
                </c:pt>
                <c:pt idx="8">
                  <c:v>1.62</c:v>
                </c:pt>
                <c:pt idx="9">
                  <c:v>1.605</c:v>
                </c:pt>
                <c:pt idx="10">
                  <c:v>1.599</c:v>
                </c:pt>
                <c:pt idx="11">
                  <c:v>1.5589999999999977</c:v>
                </c:pt>
                <c:pt idx="12">
                  <c:v>1.5209999999999975</c:v>
                </c:pt>
                <c:pt idx="13">
                  <c:v>1.5149999999999975</c:v>
                </c:pt>
                <c:pt idx="14">
                  <c:v>1.476</c:v>
                </c:pt>
                <c:pt idx="15">
                  <c:v>1.573</c:v>
                </c:pt>
                <c:pt idx="16">
                  <c:v>1.7369999999999974</c:v>
                </c:pt>
                <c:pt idx="17">
                  <c:v>1.724</c:v>
                </c:pt>
                <c:pt idx="18">
                  <c:v>1.5960000000000001</c:v>
                </c:pt>
                <c:pt idx="19">
                  <c:v>1.504</c:v>
                </c:pt>
                <c:pt idx="20">
                  <c:v>1.4949999999999977</c:v>
                </c:pt>
                <c:pt idx="21">
                  <c:v>1.3800000000000001</c:v>
                </c:pt>
                <c:pt idx="22">
                  <c:v>1.2429999999999977</c:v>
                </c:pt>
                <c:pt idx="23">
                  <c:v>1.1559999999999975</c:v>
                </c:pt>
                <c:pt idx="24">
                  <c:v>1.1779999999999977</c:v>
                </c:pt>
                <c:pt idx="25">
                  <c:v>1.1779999999999977</c:v>
                </c:pt>
                <c:pt idx="26">
                  <c:v>1.27</c:v>
                </c:pt>
                <c:pt idx="27">
                  <c:v>1.44</c:v>
                </c:pt>
                <c:pt idx="28">
                  <c:v>1.4569999999999974</c:v>
                </c:pt>
                <c:pt idx="29">
                  <c:v>1.4429999999999974</c:v>
                </c:pt>
                <c:pt idx="30">
                  <c:v>1.4469999999999974</c:v>
                </c:pt>
                <c:pt idx="31">
                  <c:v>1.474</c:v>
                </c:pt>
                <c:pt idx="32">
                  <c:v>1.48</c:v>
                </c:pt>
                <c:pt idx="33">
                  <c:v>1.4989999999999977</c:v>
                </c:pt>
                <c:pt idx="34">
                  <c:v>1.51</c:v>
                </c:pt>
                <c:pt idx="35">
                  <c:v>1.5089999999999975</c:v>
                </c:pt>
                <c:pt idx="36">
                  <c:v>1.5569999999999977</c:v>
                </c:pt>
                <c:pt idx="37">
                  <c:v>1.6700000000000021</c:v>
                </c:pt>
                <c:pt idx="38">
                  <c:v>1.7189999999999974</c:v>
                </c:pt>
                <c:pt idx="39">
                  <c:v>1.6579999999999975</c:v>
                </c:pt>
                <c:pt idx="40">
                  <c:v>1.577</c:v>
                </c:pt>
                <c:pt idx="41">
                  <c:v>1.538</c:v>
                </c:pt>
                <c:pt idx="42">
                  <c:v>1.556</c:v>
                </c:pt>
                <c:pt idx="43">
                  <c:v>1.645</c:v>
                </c:pt>
                <c:pt idx="44">
                  <c:v>1.788</c:v>
                </c:pt>
                <c:pt idx="45">
                  <c:v>1.706</c:v>
                </c:pt>
                <c:pt idx="46">
                  <c:v>1.639</c:v>
                </c:pt>
                <c:pt idx="47">
                  <c:v>1.599</c:v>
                </c:pt>
                <c:pt idx="48">
                  <c:v>1.655</c:v>
                </c:pt>
                <c:pt idx="49">
                  <c:v>1.7209999999999974</c:v>
                </c:pt>
                <c:pt idx="50">
                  <c:v>1.7869999999999975</c:v>
                </c:pt>
                <c:pt idx="51">
                  <c:v>1.819</c:v>
                </c:pt>
                <c:pt idx="52">
                  <c:v>2.0379999999999998</c:v>
                </c:pt>
                <c:pt idx="53">
                  <c:v>2.0919999999999987</c:v>
                </c:pt>
                <c:pt idx="54">
                  <c:v>2.0179999999999998</c:v>
                </c:pt>
                <c:pt idx="55">
                  <c:v>1.9780000000000024</c:v>
                </c:pt>
                <c:pt idx="56">
                  <c:v>1.9490000000000001</c:v>
                </c:pt>
                <c:pt idx="57">
                  <c:v>2.0630000000000002</c:v>
                </c:pt>
                <c:pt idx="58">
                  <c:v>2.0640000000000001</c:v>
                </c:pt>
                <c:pt idx="59">
                  <c:v>1.9690000000000001</c:v>
                </c:pt>
                <c:pt idx="60">
                  <c:v>1.9319999999999977</c:v>
                </c:pt>
                <c:pt idx="61">
                  <c:v>1.9730000000000001</c:v>
                </c:pt>
                <c:pt idx="62">
                  <c:v>2.0880000000000001</c:v>
                </c:pt>
                <c:pt idx="63">
                  <c:v>2.2519999999999998</c:v>
                </c:pt>
                <c:pt idx="64">
                  <c:v>2.226</c:v>
                </c:pt>
                <c:pt idx="65">
                  <c:v>2.2309999999999999</c:v>
                </c:pt>
                <c:pt idx="66">
                  <c:v>2.3819999999999997</c:v>
                </c:pt>
                <c:pt idx="67">
                  <c:v>2.5609999999999999</c:v>
                </c:pt>
                <c:pt idx="68">
                  <c:v>3.137</c:v>
                </c:pt>
                <c:pt idx="69">
                  <c:v>2.7840000000000011</c:v>
                </c:pt>
                <c:pt idx="70">
                  <c:v>2.3499999999999988</c:v>
                </c:pt>
                <c:pt idx="71">
                  <c:v>2.2869999999999999</c:v>
                </c:pt>
                <c:pt idx="72">
                  <c:v>2.464</c:v>
                </c:pt>
                <c:pt idx="73">
                  <c:v>2.403</c:v>
                </c:pt>
                <c:pt idx="74">
                  <c:v>2.4630000000000001</c:v>
                </c:pt>
                <c:pt idx="75">
                  <c:v>2.8139999999999987</c:v>
                </c:pt>
                <c:pt idx="76">
                  <c:v>3.0349999999999997</c:v>
                </c:pt>
                <c:pt idx="77">
                  <c:v>2.9959999999999987</c:v>
                </c:pt>
                <c:pt idx="78">
                  <c:v>3.0880000000000001</c:v>
                </c:pt>
                <c:pt idx="79">
                  <c:v>3.0709999999999997</c:v>
                </c:pt>
                <c:pt idx="80">
                  <c:v>2.714</c:v>
                </c:pt>
                <c:pt idx="81">
                  <c:v>2.3439999999999999</c:v>
                </c:pt>
                <c:pt idx="82">
                  <c:v>2.2989999999999999</c:v>
                </c:pt>
                <c:pt idx="83">
                  <c:v>2.423</c:v>
                </c:pt>
                <c:pt idx="84">
                  <c:v>2.3879999999999999</c:v>
                </c:pt>
                <c:pt idx="85">
                  <c:v>2.3349999999999977</c:v>
                </c:pt>
                <c:pt idx="86">
                  <c:v>2.6429999999999998</c:v>
                </c:pt>
                <c:pt idx="87">
                  <c:v>2.883</c:v>
                </c:pt>
                <c:pt idx="88">
                  <c:v>3.105</c:v>
                </c:pt>
                <c:pt idx="89">
                  <c:v>3.1019999999999999</c:v>
                </c:pt>
                <c:pt idx="90">
                  <c:v>3.0179999999999998</c:v>
                </c:pt>
                <c:pt idx="91">
                  <c:v>2.8589999999999987</c:v>
                </c:pt>
                <c:pt idx="92">
                  <c:v>2.8069999999999977</c:v>
                </c:pt>
                <c:pt idx="93">
                  <c:v>2.8489999999999998</c:v>
                </c:pt>
                <c:pt idx="94">
                  <c:v>3.1349999999999998</c:v>
                </c:pt>
                <c:pt idx="95">
                  <c:v>3.1509999999999998</c:v>
                </c:pt>
                <c:pt idx="96">
                  <c:v>3.1840000000000002</c:v>
                </c:pt>
                <c:pt idx="97">
                  <c:v>3.1349999999999998</c:v>
                </c:pt>
                <c:pt idx="98">
                  <c:v>3.2840000000000011</c:v>
                </c:pt>
                <c:pt idx="99">
                  <c:v>3.4899999999999998</c:v>
                </c:pt>
                <c:pt idx="100">
                  <c:v>3.8479999999999999</c:v>
                </c:pt>
                <c:pt idx="101">
                  <c:v>4.1379999999999955</c:v>
                </c:pt>
                <c:pt idx="102">
                  <c:v>4.1459999999999955</c:v>
                </c:pt>
                <c:pt idx="103">
                  <c:v>3.8749999999999987</c:v>
                </c:pt>
                <c:pt idx="104">
                  <c:v>3.7029999999999998</c:v>
                </c:pt>
                <c:pt idx="105">
                  <c:v>3.18</c:v>
                </c:pt>
                <c:pt idx="106">
                  <c:v>2.3919999999999977</c:v>
                </c:pt>
                <c:pt idx="107">
                  <c:v>1.8779999999999974</c:v>
                </c:pt>
                <c:pt idx="108">
                  <c:v>1.8440000000000001</c:v>
                </c:pt>
                <c:pt idx="109">
                  <c:v>2.0089999999999999</c:v>
                </c:pt>
                <c:pt idx="110">
                  <c:v>2.0319999999999987</c:v>
                </c:pt>
                <c:pt idx="111">
                  <c:v>2.117</c:v>
                </c:pt>
                <c:pt idx="112">
                  <c:v>2.3329999999999957</c:v>
                </c:pt>
                <c:pt idx="113">
                  <c:v>2.68</c:v>
                </c:pt>
                <c:pt idx="114">
                  <c:v>2.6429999999999998</c:v>
                </c:pt>
                <c:pt idx="115">
                  <c:v>2.7149999999999999</c:v>
                </c:pt>
                <c:pt idx="116">
                  <c:v>2.6629999999999998</c:v>
                </c:pt>
                <c:pt idx="117">
                  <c:v>2.6149999999999998</c:v>
                </c:pt>
                <c:pt idx="118">
                  <c:v>2.7589999999999999</c:v>
                </c:pt>
                <c:pt idx="119">
                  <c:v>2.7250000000000001</c:v>
                </c:pt>
                <c:pt idx="120">
                  <c:v>2.8139999999999987</c:v>
                </c:pt>
                <c:pt idx="121">
                  <c:v>2.7640000000000002</c:v>
                </c:pt>
                <c:pt idx="122">
                  <c:v>2.8289999999999997</c:v>
                </c:pt>
                <c:pt idx="123">
                  <c:v>2.8979999999999997</c:v>
                </c:pt>
                <c:pt idx="124">
                  <c:v>2.9299999999999997</c:v>
                </c:pt>
                <c:pt idx="125">
                  <c:v>2.8029999999999977</c:v>
                </c:pt>
                <c:pt idx="126">
                  <c:v>2.782</c:v>
                </c:pt>
                <c:pt idx="127">
                  <c:v>2.7680000000000002</c:v>
                </c:pt>
                <c:pt idx="128">
                  <c:v>2.706</c:v>
                </c:pt>
                <c:pt idx="129">
                  <c:v>2.8679999999999999</c:v>
                </c:pt>
                <c:pt idx="130">
                  <c:v>2.9870000000000001</c:v>
                </c:pt>
                <c:pt idx="131">
                  <c:v>3.1419999999999999</c:v>
                </c:pt>
                <c:pt idx="132">
                  <c:v>3.2189999999999999</c:v>
                </c:pt>
                <c:pt idx="133">
                  <c:v>3.298</c:v>
                </c:pt>
                <c:pt idx="134">
                  <c:v>3.6189999999999998</c:v>
                </c:pt>
                <c:pt idx="135">
                  <c:v>3.8489999999999998</c:v>
                </c:pt>
                <c:pt idx="136">
                  <c:v>4.016</c:v>
                </c:pt>
                <c:pt idx="137">
                  <c:v>3.8189999999999977</c:v>
                </c:pt>
                <c:pt idx="138">
                  <c:v>3.778</c:v>
                </c:pt>
                <c:pt idx="139">
                  <c:v>3.762</c:v>
                </c:pt>
                <c:pt idx="140">
                  <c:v>3.7090000000000001</c:v>
                </c:pt>
                <c:pt idx="141">
                  <c:v>3.5630000000000002</c:v>
                </c:pt>
                <c:pt idx="142">
                  <c:v>3.5009999999999999</c:v>
                </c:pt>
                <c:pt idx="143">
                  <c:v>3.4019999999999997</c:v>
                </c:pt>
                <c:pt idx="144">
                  <c:v>3.53</c:v>
                </c:pt>
                <c:pt idx="145">
                  <c:v>3.7229999999999999</c:v>
                </c:pt>
                <c:pt idx="146">
                  <c:v>3.8909999999999987</c:v>
                </c:pt>
                <c:pt idx="147">
                  <c:v>4.0039999999999996</c:v>
                </c:pt>
                <c:pt idx="148">
                  <c:v>3.8189999999999977</c:v>
                </c:pt>
                <c:pt idx="149">
                  <c:v>3.5949999999999998</c:v>
                </c:pt>
                <c:pt idx="150">
                  <c:v>3.573</c:v>
                </c:pt>
                <c:pt idx="151">
                  <c:v>3.8079999999999998</c:v>
                </c:pt>
                <c:pt idx="152">
                  <c:v>3.9739999999999998</c:v>
                </c:pt>
                <c:pt idx="153">
                  <c:v>3.9249999999999998</c:v>
                </c:pt>
                <c:pt idx="154">
                  <c:v>3.75</c:v>
                </c:pt>
                <c:pt idx="155">
                  <c:v>3.6109999999999998</c:v>
                </c:pt>
                <c:pt idx="156">
                  <c:v>3.6040000000000001</c:v>
                </c:pt>
                <c:pt idx="157">
                  <c:v>3.8289999999999997</c:v>
                </c:pt>
                <c:pt idx="158">
                  <c:v>3.82</c:v>
                </c:pt>
                <c:pt idx="159">
                  <c:v>3.6739999999999999</c:v>
                </c:pt>
                <c:pt idx="160">
                  <c:v>3.6179999999999999</c:v>
                </c:pt>
                <c:pt idx="161">
                  <c:v>3.633</c:v>
                </c:pt>
                <c:pt idx="162">
                  <c:v>3.718</c:v>
                </c:pt>
                <c:pt idx="163">
                  <c:v>3.7440000000000002</c:v>
                </c:pt>
                <c:pt idx="164">
                  <c:v>3.6909999999999998</c:v>
                </c:pt>
                <c:pt idx="165">
                  <c:v>3.4969999999999977</c:v>
                </c:pt>
                <c:pt idx="166">
                  <c:v>3.4499999999999997</c:v>
                </c:pt>
                <c:pt idx="167">
                  <c:v>3.5619999999999998</c:v>
                </c:pt>
                <c:pt idx="168">
                  <c:v>3.5840000000000001</c:v>
                </c:pt>
                <c:pt idx="169">
                  <c:v>3.5779999999999998</c:v>
                </c:pt>
                <c:pt idx="170">
                  <c:v>3.6779999999999999</c:v>
                </c:pt>
                <c:pt idx="171">
                  <c:v>3.7469999999999999</c:v>
                </c:pt>
              </c:numCache>
            </c:numRef>
          </c:val>
          <c:smooth val="0"/>
        </c:ser>
        <c:dLbls>
          <c:showLegendKey val="0"/>
          <c:showVal val="0"/>
          <c:showCatName val="0"/>
          <c:showSerName val="0"/>
          <c:showPercent val="0"/>
          <c:showBubbleSize val="0"/>
        </c:dLbls>
        <c:marker val="1"/>
        <c:smooth val="0"/>
        <c:axId val="89442944"/>
        <c:axId val="96338688"/>
      </c:lineChart>
      <c:catAx>
        <c:axId val="8944294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96338688"/>
        <c:crosses val="autoZero"/>
        <c:auto val="1"/>
        <c:lblAlgn val="ctr"/>
        <c:lblOffset val="100"/>
        <c:tickLblSkip val="24"/>
        <c:tickMarkSkip val="12"/>
        <c:noMultiLvlLbl val="0"/>
      </c:catAx>
      <c:valAx>
        <c:axId val="96338688"/>
        <c:scaling>
          <c:orientation val="minMax"/>
        </c:scaling>
        <c:delete val="0"/>
        <c:axPos val="l"/>
        <c:majorGridlines/>
        <c:title>
          <c:tx>
            <c:rich>
              <a:bodyPr rot="-5400000" vert="horz"/>
              <a:lstStyle/>
              <a:p>
                <a:pPr>
                  <a:defRPr/>
                </a:pPr>
                <a:r>
                  <a:rPr lang="en-US"/>
                  <a:t>Gasoline Price</a:t>
                </a:r>
              </a:p>
            </c:rich>
          </c:tx>
          <c:layout/>
          <c:overlay val="0"/>
        </c:title>
        <c:numFmt formatCode="_(&quot;$&quot;* #,##0.00_);_(&quot;$&quot;* \(#,##0.00\);_(&quot;$&quot;* &quot;-&quot;??_);_(@_)" sourceLinked="1"/>
        <c:majorTickMark val="out"/>
        <c:minorTickMark val="none"/>
        <c:tickLblPos val="nextTo"/>
        <c:crossAx val="89442944"/>
        <c:crosses val="autoZero"/>
        <c:crossBetween val="between"/>
        <c:majorUnit val="1"/>
      </c:valAx>
    </c:plotArea>
    <c:legend>
      <c:legendPos val="r"/>
      <c:layout>
        <c:manualLayout>
          <c:xMode val="edge"/>
          <c:yMode val="edge"/>
          <c:x val="0.68863405581809378"/>
          <c:y val="0.68543027326581052"/>
          <c:w val="0.28596892818845326"/>
          <c:h val="0.14959471864550686"/>
        </c:manualLayout>
      </c:layout>
      <c:overlay val="0"/>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0167690343639"/>
          <c:y val="3.4394289010976707E-2"/>
          <c:w val="0.85869697394515998"/>
          <c:h val="0.78482095910832661"/>
        </c:manualLayout>
      </c:layout>
      <c:barChart>
        <c:barDir val="col"/>
        <c:grouping val="clustered"/>
        <c:varyColors val="0"/>
        <c:ser>
          <c:idx val="0"/>
          <c:order val="0"/>
          <c:tx>
            <c:strRef>
              <c:f>Ridership!$K$1</c:f>
              <c:strCache>
                <c:ptCount val="1"/>
                <c:pt idx="0">
                  <c:v>Total Ridership (Millions)</c:v>
                </c:pt>
              </c:strCache>
            </c:strRef>
          </c:tx>
          <c:spPr>
            <a:solidFill>
              <a:srgbClr val="4EA547"/>
            </a:solidFill>
            <a:ln w="28575">
              <a:noFill/>
            </a:ln>
          </c:spPr>
          <c:invertIfNegative val="0"/>
          <c:cat>
            <c:numRef>
              <c:f>Ridership!$J$2:$J$15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Ridership!$K$2:$K$15</c:f>
              <c:numCache>
                <c:formatCode>General</c:formatCode>
                <c:ptCount val="14"/>
                <c:pt idx="0">
                  <c:v>300.5</c:v>
                </c:pt>
                <c:pt idx="1">
                  <c:v>305</c:v>
                </c:pt>
                <c:pt idx="2">
                  <c:v>295</c:v>
                </c:pt>
                <c:pt idx="3">
                  <c:v>298</c:v>
                </c:pt>
                <c:pt idx="4">
                  <c:v>300.89999999999998</c:v>
                </c:pt>
                <c:pt idx="5">
                  <c:v>298.5</c:v>
                </c:pt>
                <c:pt idx="6">
                  <c:v>297</c:v>
                </c:pt>
                <c:pt idx="7">
                  <c:v>308</c:v>
                </c:pt>
                <c:pt idx="8">
                  <c:v>325</c:v>
                </c:pt>
                <c:pt idx="9">
                  <c:v>329.5</c:v>
                </c:pt>
                <c:pt idx="10">
                  <c:v>321</c:v>
                </c:pt>
                <c:pt idx="11">
                  <c:v>334.3</c:v>
                </c:pt>
                <c:pt idx="12">
                  <c:v>339.5</c:v>
                </c:pt>
                <c:pt idx="13">
                  <c:v>338</c:v>
                </c:pt>
              </c:numCache>
            </c:numRef>
          </c:val>
        </c:ser>
        <c:dLbls>
          <c:showLegendKey val="0"/>
          <c:showVal val="0"/>
          <c:showCatName val="0"/>
          <c:showSerName val="0"/>
          <c:showPercent val="0"/>
          <c:showBubbleSize val="0"/>
        </c:dLbls>
        <c:gapWidth val="150"/>
        <c:axId val="96508928"/>
        <c:axId val="96527488"/>
      </c:barChart>
      <c:catAx>
        <c:axId val="96508928"/>
        <c:scaling>
          <c:orientation val="minMax"/>
        </c:scaling>
        <c:delete val="0"/>
        <c:axPos val="b"/>
        <c:title>
          <c:tx>
            <c:rich>
              <a:bodyPr/>
              <a:lstStyle/>
              <a:p>
                <a:pPr>
                  <a:defRPr/>
                </a:pPr>
                <a:r>
                  <a:rPr lang="en-US"/>
                  <a:t>Fiscal Year</a:t>
                </a:r>
              </a:p>
            </c:rich>
          </c:tx>
          <c:layout/>
          <c:overlay val="0"/>
        </c:title>
        <c:numFmt formatCode="General" sourceLinked="1"/>
        <c:majorTickMark val="out"/>
        <c:minorTickMark val="none"/>
        <c:tickLblPos val="nextTo"/>
        <c:txPr>
          <a:bodyPr rot="-1500000"/>
          <a:lstStyle/>
          <a:p>
            <a:pPr>
              <a:defRPr/>
            </a:pPr>
            <a:endParaRPr lang="en-US"/>
          </a:p>
        </c:txPr>
        <c:crossAx val="96527488"/>
        <c:crosses val="autoZero"/>
        <c:auto val="1"/>
        <c:lblAlgn val="ctr"/>
        <c:lblOffset val="100"/>
        <c:noMultiLvlLbl val="0"/>
      </c:catAx>
      <c:valAx>
        <c:axId val="96527488"/>
        <c:scaling>
          <c:orientation val="minMax"/>
          <c:max val="350"/>
          <c:min val="270"/>
        </c:scaling>
        <c:delete val="0"/>
        <c:axPos val="l"/>
        <c:majorGridlines/>
        <c:title>
          <c:tx>
            <c:rich>
              <a:bodyPr rot="-5400000" vert="horz"/>
              <a:lstStyle/>
              <a:p>
                <a:pPr>
                  <a:defRPr/>
                </a:pPr>
                <a:r>
                  <a:rPr lang="en-US"/>
                  <a:t>Total Ridership (Million)</a:t>
                </a:r>
              </a:p>
            </c:rich>
          </c:tx>
          <c:layout/>
          <c:overlay val="0"/>
        </c:title>
        <c:numFmt formatCode="General" sourceLinked="1"/>
        <c:majorTickMark val="out"/>
        <c:minorTickMark val="none"/>
        <c:tickLblPos val="nextTo"/>
        <c:crossAx val="96508928"/>
        <c:crosses val="autoZero"/>
        <c:crossBetween val="between"/>
        <c:majorUnit val="20"/>
      </c:valAx>
    </c:plotArea>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53030991318393"/>
          <c:y val="7.2612741589119539E-2"/>
          <c:w val="0.79706706304569075"/>
          <c:h val="0.78557098544500126"/>
        </c:manualLayout>
      </c:layout>
      <c:scatterChart>
        <c:scatterStyle val="smoothMarker"/>
        <c:varyColors val="0"/>
        <c:ser>
          <c:idx val="5"/>
          <c:order val="0"/>
          <c:tx>
            <c:strRef>
              <c:f>Scen3sum.!$H$21</c:f>
              <c:strCache>
                <c:ptCount val="1"/>
                <c:pt idx="0">
                  <c:v>City Rail</c:v>
                </c:pt>
              </c:strCache>
            </c:strRef>
          </c:tx>
          <c:spPr>
            <a:ln w="19050">
              <a:solidFill>
                <a:srgbClr val="F1A34D"/>
              </a:solidFill>
            </a:ln>
          </c:spPr>
          <c:marker>
            <c:symbol val="circle"/>
            <c:size val="4"/>
          </c:marker>
          <c:dPt>
            <c:idx val="2"/>
            <c:bubble3D val="0"/>
            <c:spPr>
              <a:ln w="25400">
                <a:solidFill>
                  <a:srgbClr val="F1A34D"/>
                </a:solidFill>
              </a:ln>
            </c:spPr>
          </c:dPt>
          <c:dPt>
            <c:idx val="3"/>
            <c:bubble3D val="0"/>
            <c:spPr>
              <a:ln w="25400">
                <a:solidFill>
                  <a:srgbClr val="F1A34D"/>
                </a:solidFill>
              </a:ln>
            </c:spPr>
          </c:dPt>
          <c:xVal>
            <c:numRef>
              <c:f>Scen3sum.!$I$1:$M$1</c:f>
              <c:numCache>
                <c:formatCode>0%</c:formatCode>
                <c:ptCount val="5"/>
                <c:pt idx="0">
                  <c:v>0</c:v>
                </c:pt>
                <c:pt idx="1">
                  <c:v>0.05</c:v>
                </c:pt>
                <c:pt idx="2">
                  <c:v>0.1</c:v>
                </c:pt>
                <c:pt idx="3">
                  <c:v>0.15000000000000024</c:v>
                </c:pt>
                <c:pt idx="4">
                  <c:v>0.2</c:v>
                </c:pt>
              </c:numCache>
            </c:numRef>
          </c:xVal>
          <c:yVal>
            <c:numRef>
              <c:f>Scen3sum.!$I$21:$M$21</c:f>
              <c:numCache>
                <c:formatCode>0.0%</c:formatCode>
                <c:ptCount val="5"/>
                <c:pt idx="0">
                  <c:v>0</c:v>
                </c:pt>
                <c:pt idx="1">
                  <c:v>-6.0807276478539816E-3</c:v>
                </c:pt>
                <c:pt idx="2">
                  <c:v>-1.3065495984616241E-2</c:v>
                </c:pt>
                <c:pt idx="3">
                  <c:v>-2.0891730016424578E-2</c:v>
                </c:pt>
                <c:pt idx="4">
                  <c:v>-2.7066859925453646E-2</c:v>
                </c:pt>
              </c:numCache>
            </c:numRef>
          </c:yVal>
          <c:smooth val="1"/>
        </c:ser>
        <c:ser>
          <c:idx val="0"/>
          <c:order val="1"/>
          <c:tx>
            <c:strRef>
              <c:f>Scen3sum.!$H$22</c:f>
              <c:strCache>
                <c:ptCount val="1"/>
                <c:pt idx="0">
                  <c:v>City Bus</c:v>
                </c:pt>
              </c:strCache>
            </c:strRef>
          </c:tx>
          <c:spPr>
            <a:ln w="25400">
              <a:solidFill>
                <a:srgbClr val="006EAC"/>
              </a:solidFill>
            </a:ln>
          </c:spPr>
          <c:marker>
            <c:symbol val="diamond"/>
            <c:size val="4"/>
          </c:marker>
          <c:dPt>
            <c:idx val="4"/>
            <c:bubble3D val="0"/>
          </c:dPt>
          <c:xVal>
            <c:numRef>
              <c:f>Scen3sum.!$I$1:$M$1</c:f>
              <c:numCache>
                <c:formatCode>0%</c:formatCode>
                <c:ptCount val="5"/>
                <c:pt idx="0">
                  <c:v>0</c:v>
                </c:pt>
                <c:pt idx="1">
                  <c:v>0.05</c:v>
                </c:pt>
                <c:pt idx="2">
                  <c:v>0.1</c:v>
                </c:pt>
                <c:pt idx="3">
                  <c:v>0.15000000000000024</c:v>
                </c:pt>
                <c:pt idx="4">
                  <c:v>0.2</c:v>
                </c:pt>
              </c:numCache>
            </c:numRef>
          </c:xVal>
          <c:yVal>
            <c:numRef>
              <c:f>Scen3sum.!$I$22:$M$22</c:f>
              <c:numCache>
                <c:formatCode>0.0%</c:formatCode>
                <c:ptCount val="5"/>
                <c:pt idx="0">
                  <c:v>0</c:v>
                </c:pt>
                <c:pt idx="1">
                  <c:v>-1.1471786830647595E-2</c:v>
                </c:pt>
                <c:pt idx="2">
                  <c:v>-1.8070175586651509E-2</c:v>
                </c:pt>
                <c:pt idx="3">
                  <c:v>-2.9564759106267834E-2</c:v>
                </c:pt>
                <c:pt idx="4">
                  <c:v>-3.6879629552041014E-2</c:v>
                </c:pt>
              </c:numCache>
            </c:numRef>
          </c:yVal>
          <c:smooth val="1"/>
        </c:ser>
        <c:ser>
          <c:idx val="1"/>
          <c:order val="2"/>
          <c:tx>
            <c:strRef>
              <c:f>Scen3sum.!$H$23</c:f>
              <c:strCache>
                <c:ptCount val="1"/>
                <c:pt idx="0">
                  <c:v>Victory Transit</c:v>
                </c:pt>
              </c:strCache>
            </c:strRef>
          </c:tx>
          <c:spPr>
            <a:ln w="25400">
              <a:solidFill>
                <a:srgbClr val="D73539"/>
              </a:solidFill>
            </a:ln>
          </c:spPr>
          <c:marker>
            <c:symbol val="square"/>
            <c:size val="4"/>
          </c:marker>
          <c:xVal>
            <c:numRef>
              <c:f>Scen3sum.!$I$1:$M$1</c:f>
              <c:numCache>
                <c:formatCode>0%</c:formatCode>
                <c:ptCount val="5"/>
                <c:pt idx="0">
                  <c:v>0</c:v>
                </c:pt>
                <c:pt idx="1">
                  <c:v>0.05</c:v>
                </c:pt>
                <c:pt idx="2">
                  <c:v>0.1</c:v>
                </c:pt>
                <c:pt idx="3">
                  <c:v>0.15000000000000024</c:v>
                </c:pt>
                <c:pt idx="4">
                  <c:v>0.2</c:v>
                </c:pt>
              </c:numCache>
            </c:numRef>
          </c:xVal>
          <c:yVal>
            <c:numRef>
              <c:f>Scen3sum.!$I$23:$M$23</c:f>
              <c:numCache>
                <c:formatCode>0.0%</c:formatCode>
                <c:ptCount val="5"/>
                <c:pt idx="0">
                  <c:v>0</c:v>
                </c:pt>
                <c:pt idx="1">
                  <c:v>-2.0856614927138597E-3</c:v>
                </c:pt>
                <c:pt idx="2">
                  <c:v>-7.8080896140982113E-3</c:v>
                </c:pt>
                <c:pt idx="3">
                  <c:v>-1.9873588767058165E-2</c:v>
                </c:pt>
                <c:pt idx="4">
                  <c:v>-2.5898014208290941E-2</c:v>
                </c:pt>
              </c:numCache>
            </c:numRef>
          </c:yVal>
          <c:smooth val="1"/>
        </c:ser>
        <c:ser>
          <c:idx val="2"/>
          <c:order val="3"/>
          <c:tx>
            <c:strRef>
              <c:f>Scen3sum.!$H$24</c:f>
              <c:strCache>
                <c:ptCount val="1"/>
                <c:pt idx="0">
                  <c:v>Frontier Transit</c:v>
                </c:pt>
              </c:strCache>
            </c:strRef>
          </c:tx>
          <c:spPr>
            <a:ln w="25400">
              <a:solidFill>
                <a:srgbClr val="00B050"/>
              </a:solidFill>
            </a:ln>
          </c:spPr>
          <c:marker>
            <c:symbol val="triangle"/>
            <c:size val="4"/>
            <c:spPr>
              <a:solidFill>
                <a:srgbClr val="00B050"/>
              </a:solidFill>
              <a:ln>
                <a:solidFill>
                  <a:srgbClr val="00B050"/>
                </a:solidFill>
              </a:ln>
            </c:spPr>
          </c:marker>
          <c:xVal>
            <c:numRef>
              <c:f>Scen3sum.!$I$1:$M$1</c:f>
              <c:numCache>
                <c:formatCode>0%</c:formatCode>
                <c:ptCount val="5"/>
                <c:pt idx="0">
                  <c:v>0</c:v>
                </c:pt>
                <c:pt idx="1">
                  <c:v>0.05</c:v>
                </c:pt>
                <c:pt idx="2">
                  <c:v>0.1</c:v>
                </c:pt>
                <c:pt idx="3">
                  <c:v>0.15000000000000024</c:v>
                </c:pt>
                <c:pt idx="4">
                  <c:v>0.2</c:v>
                </c:pt>
              </c:numCache>
            </c:numRef>
          </c:xVal>
          <c:yVal>
            <c:numRef>
              <c:f>Scen3sum.!$I$24:$M$24</c:f>
              <c:numCache>
                <c:formatCode>0.0%</c:formatCode>
                <c:ptCount val="5"/>
                <c:pt idx="0">
                  <c:v>0</c:v>
                </c:pt>
                <c:pt idx="1">
                  <c:v>-1.5295416256455953E-2</c:v>
                </c:pt>
                <c:pt idx="2">
                  <c:v>-2.7667020071328052E-2</c:v>
                </c:pt>
                <c:pt idx="3">
                  <c:v>-4.3783233461835824E-2</c:v>
                </c:pt>
                <c:pt idx="4">
                  <c:v>-5.7607434235659984E-2</c:v>
                </c:pt>
              </c:numCache>
            </c:numRef>
          </c:yVal>
          <c:smooth val="1"/>
        </c:ser>
        <c:ser>
          <c:idx val="4"/>
          <c:order val="4"/>
          <c:tx>
            <c:strRef>
              <c:f>Scen3sum.!$H$25</c:f>
              <c:strCache>
                <c:ptCount val="1"/>
                <c:pt idx="0">
                  <c:v>Regional Rail </c:v>
                </c:pt>
              </c:strCache>
            </c:strRef>
          </c:tx>
          <c:spPr>
            <a:ln w="25400">
              <a:solidFill>
                <a:srgbClr val="9A57CD"/>
              </a:solidFill>
            </a:ln>
          </c:spPr>
          <c:marker>
            <c:symbol val="star"/>
            <c:size val="5"/>
          </c:marker>
          <c:xVal>
            <c:numRef>
              <c:f>Scen3sum.!$I$20:$M$20</c:f>
              <c:numCache>
                <c:formatCode>0%</c:formatCode>
                <c:ptCount val="5"/>
                <c:pt idx="0">
                  <c:v>0</c:v>
                </c:pt>
                <c:pt idx="1">
                  <c:v>0.05</c:v>
                </c:pt>
                <c:pt idx="2">
                  <c:v>0.1</c:v>
                </c:pt>
                <c:pt idx="3">
                  <c:v>0.15000000000000024</c:v>
                </c:pt>
                <c:pt idx="4">
                  <c:v>0.2</c:v>
                </c:pt>
              </c:numCache>
            </c:numRef>
          </c:xVal>
          <c:yVal>
            <c:numRef>
              <c:f>Scen3sum.!$I$25:$M$25</c:f>
              <c:numCache>
                <c:formatCode>0.0%</c:formatCode>
                <c:ptCount val="5"/>
                <c:pt idx="0">
                  <c:v>0</c:v>
                </c:pt>
                <c:pt idx="1">
                  <c:v>-4.3561786630211131E-2</c:v>
                </c:pt>
                <c:pt idx="2">
                  <c:v>-8.3005685498332746E-2</c:v>
                </c:pt>
                <c:pt idx="3">
                  <c:v>-0.12105401081683023</c:v>
                </c:pt>
                <c:pt idx="4">
                  <c:v>-0.15785390294069931</c:v>
                </c:pt>
              </c:numCache>
            </c:numRef>
          </c:yVal>
          <c:smooth val="1"/>
        </c:ser>
        <c:dLbls>
          <c:showLegendKey val="0"/>
          <c:showVal val="0"/>
          <c:showCatName val="0"/>
          <c:showSerName val="0"/>
          <c:showPercent val="0"/>
          <c:showBubbleSize val="0"/>
        </c:dLbls>
        <c:axId val="107755392"/>
        <c:axId val="107795200"/>
      </c:scatterChart>
      <c:valAx>
        <c:axId val="107755392"/>
        <c:scaling>
          <c:orientation val="minMax"/>
          <c:max val="0.2"/>
        </c:scaling>
        <c:delete val="0"/>
        <c:axPos val="b"/>
        <c:minorGridlines/>
        <c:title>
          <c:tx>
            <c:rich>
              <a:bodyPr/>
              <a:lstStyle/>
              <a:p>
                <a:pPr>
                  <a:defRPr/>
                </a:pPr>
                <a:r>
                  <a:rPr lang="en-US"/>
                  <a:t>Hypothetical Fare Change</a:t>
                </a:r>
              </a:p>
            </c:rich>
          </c:tx>
          <c:overlay val="0"/>
        </c:title>
        <c:numFmt formatCode="0%" sourceLinked="1"/>
        <c:majorTickMark val="none"/>
        <c:minorTickMark val="none"/>
        <c:tickLblPos val="low"/>
        <c:crossAx val="107795200"/>
        <c:crosses val="autoZero"/>
        <c:crossBetween val="midCat"/>
        <c:majorUnit val="5.0000000000000024E-2"/>
        <c:minorUnit val="1.0000000000000005E-2"/>
      </c:valAx>
      <c:valAx>
        <c:axId val="107795200"/>
        <c:scaling>
          <c:orientation val="minMax"/>
          <c:min val="-0.16000000000000003"/>
        </c:scaling>
        <c:delete val="0"/>
        <c:axPos val="l"/>
        <c:majorGridlines/>
        <c:title>
          <c:tx>
            <c:rich>
              <a:bodyPr/>
              <a:lstStyle/>
              <a:p>
                <a:pPr>
                  <a:defRPr/>
                </a:pPr>
                <a:r>
                  <a:rPr lang="en-US"/>
                  <a:t>Ridership Change</a:t>
                </a:r>
              </a:p>
            </c:rich>
          </c:tx>
          <c:layout>
            <c:manualLayout>
              <c:xMode val="edge"/>
              <c:yMode val="edge"/>
              <c:x val="4.0733772461134667E-2"/>
              <c:y val="0.24555714626580769"/>
            </c:manualLayout>
          </c:layout>
          <c:overlay val="0"/>
        </c:title>
        <c:numFmt formatCode="0%" sourceLinked="0"/>
        <c:majorTickMark val="none"/>
        <c:minorTickMark val="none"/>
        <c:tickLblPos val="nextTo"/>
        <c:crossAx val="107755392"/>
        <c:crosses val="autoZero"/>
        <c:crossBetween val="midCat"/>
      </c:valAx>
    </c:plotArea>
    <c:legend>
      <c:legendPos val="r"/>
      <c:layout>
        <c:manualLayout>
          <c:xMode val="edge"/>
          <c:yMode val="edge"/>
          <c:x val="0.18142451544518473"/>
          <c:y val="0.56128274874731565"/>
          <c:w val="0.27111869944828326"/>
          <c:h val="0.27429805180874151"/>
        </c:manualLayout>
      </c:layout>
      <c:overlay val="0"/>
      <c:spPr>
        <a:solidFill>
          <a:sysClr val="window" lastClr="FFFFFF"/>
        </a:solidFill>
      </c:spPr>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City Bus</c:v>
          </c:tx>
          <c:spPr>
            <a:ln>
              <a:solidFill>
                <a:sysClr val="windowText" lastClr="000000"/>
              </a:solidFill>
            </a:ln>
          </c:spPr>
          <c:invertIfNegative val="0"/>
          <c:cat>
            <c:strRef>
              <c:f>Query1!$AD$11:$AD$18</c:f>
              <c:strCache>
                <c:ptCount val="8"/>
                <c:pt idx="0">
                  <c:v>under $25,000</c:v>
                </c:pt>
                <c:pt idx="1">
                  <c:v>$25,000 to $34,999</c:v>
                </c:pt>
                <c:pt idx="2">
                  <c:v>$35,000 to $49,999</c:v>
                </c:pt>
                <c:pt idx="3">
                  <c:v>$50,000 to $74,999</c:v>
                </c:pt>
                <c:pt idx="4">
                  <c:v>$75,000 to $99,999</c:v>
                </c:pt>
                <c:pt idx="5">
                  <c:v>$100,000 to $149,999</c:v>
                </c:pt>
                <c:pt idx="6">
                  <c:v>$150,000 to $199,999</c:v>
                </c:pt>
                <c:pt idx="7">
                  <c:v>$200,000+</c:v>
                </c:pt>
              </c:strCache>
            </c:strRef>
          </c:cat>
          <c:val>
            <c:numRef>
              <c:f>Query1!$AC$11:$AC$18</c:f>
              <c:numCache>
                <c:formatCode>0.0%</c:formatCode>
                <c:ptCount val="8"/>
                <c:pt idx="0">
                  <c:v>0.45597660398601469</c:v>
                </c:pt>
                <c:pt idx="1">
                  <c:v>0.19768945987828929</c:v>
                </c:pt>
                <c:pt idx="2">
                  <c:v>0.13961028687895977</c:v>
                </c:pt>
                <c:pt idx="3">
                  <c:v>0.10163892959367864</c:v>
                </c:pt>
                <c:pt idx="4">
                  <c:v>6.1469331243817156E-2</c:v>
                </c:pt>
                <c:pt idx="5">
                  <c:v>2.6685364705676989E-2</c:v>
                </c:pt>
                <c:pt idx="6">
                  <c:v>8.1880157917625269E-3</c:v>
                </c:pt>
                <c:pt idx="7">
                  <c:v>8.7420079218008505E-3</c:v>
                </c:pt>
              </c:numCache>
            </c:numRef>
          </c:val>
        </c:ser>
        <c:ser>
          <c:idx val="1"/>
          <c:order val="1"/>
          <c:tx>
            <c:v>Regional Rail</c:v>
          </c:tx>
          <c:spPr>
            <a:ln>
              <a:solidFill>
                <a:sysClr val="windowText" lastClr="000000"/>
              </a:solidFill>
            </a:ln>
          </c:spPr>
          <c:invertIfNegative val="0"/>
          <c:val>
            <c:numRef>
              <c:f>Query1!$AC$28:$AC$35</c:f>
              <c:numCache>
                <c:formatCode>0.0%</c:formatCode>
                <c:ptCount val="8"/>
                <c:pt idx="0">
                  <c:v>6.9150437482359578E-2</c:v>
                </c:pt>
                <c:pt idx="1">
                  <c:v>5.5038103302286201E-2</c:v>
                </c:pt>
                <c:pt idx="2">
                  <c:v>8.4815128422241037E-2</c:v>
                </c:pt>
                <c:pt idx="3">
                  <c:v>0.1864239345187694</c:v>
                </c:pt>
                <c:pt idx="4">
                  <c:v>0.16285633643804684</c:v>
                </c:pt>
                <c:pt idx="5">
                  <c:v>0.22819644369178663</c:v>
                </c:pt>
                <c:pt idx="6">
                  <c:v>0.10993508326277167</c:v>
                </c:pt>
                <c:pt idx="7">
                  <c:v>0.10358453288173863</c:v>
                </c:pt>
              </c:numCache>
            </c:numRef>
          </c:val>
        </c:ser>
        <c:dLbls>
          <c:showLegendKey val="0"/>
          <c:showVal val="0"/>
          <c:showCatName val="0"/>
          <c:showSerName val="0"/>
          <c:showPercent val="0"/>
          <c:showBubbleSize val="0"/>
        </c:dLbls>
        <c:gapWidth val="150"/>
        <c:axId val="88953600"/>
        <c:axId val="88955136"/>
      </c:barChart>
      <c:catAx>
        <c:axId val="88953600"/>
        <c:scaling>
          <c:orientation val="minMax"/>
        </c:scaling>
        <c:delete val="0"/>
        <c:axPos val="b"/>
        <c:majorTickMark val="out"/>
        <c:minorTickMark val="none"/>
        <c:tickLblPos val="nextTo"/>
        <c:txPr>
          <a:bodyPr/>
          <a:lstStyle/>
          <a:p>
            <a:pPr>
              <a:defRPr sz="1100"/>
            </a:pPr>
            <a:endParaRPr lang="en-US"/>
          </a:p>
        </c:txPr>
        <c:crossAx val="88955136"/>
        <c:crosses val="autoZero"/>
        <c:auto val="1"/>
        <c:lblAlgn val="ctr"/>
        <c:lblOffset val="100"/>
        <c:noMultiLvlLbl val="0"/>
      </c:catAx>
      <c:valAx>
        <c:axId val="88955136"/>
        <c:scaling>
          <c:orientation val="minMax"/>
        </c:scaling>
        <c:delete val="0"/>
        <c:axPos val="l"/>
        <c:majorGridlines/>
        <c:numFmt formatCode="0%" sourceLinked="0"/>
        <c:majorTickMark val="out"/>
        <c:minorTickMark val="none"/>
        <c:tickLblPos val="nextTo"/>
        <c:crossAx val="88953600"/>
        <c:crosses val="autoZero"/>
        <c:crossBetween val="between"/>
      </c:valAx>
      <c:spPr>
        <a:solidFill>
          <a:srgbClr val="FEF1DA"/>
        </a:solidFill>
      </c:spPr>
    </c:plotArea>
    <c:legend>
      <c:legendPos val="r"/>
      <c:overlay val="0"/>
      <c:txPr>
        <a:bodyPr/>
        <a:lstStyle/>
        <a:p>
          <a:pPr>
            <a:defRPr sz="1800"/>
          </a:pPr>
          <a:endParaRPr lang="en-US"/>
        </a:p>
      </c:txPr>
    </c:legend>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D7639A0A-3ECE-4EF3-B7FB-CDE00FFCBB69}" type="datetimeFigureOut">
              <a:rPr lang="en-US" smtClean="0"/>
              <a:t>5/15/2015</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22E6F74B-D31A-4364-9FBF-E9FF30F8D478}" type="slidenum">
              <a:rPr lang="en-US" smtClean="0"/>
              <a:t>‹#›</a:t>
            </a:fld>
            <a:endParaRPr lang="en-US"/>
          </a:p>
        </p:txBody>
      </p:sp>
    </p:spTree>
    <p:extLst>
      <p:ext uri="{BB962C8B-B14F-4D97-AF65-F5344CB8AC3E}">
        <p14:creationId xmlns:p14="http://schemas.microsoft.com/office/powerpoint/2010/main" val="2145774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859F699B-804D-49E8-B354-B57048B3613A}" type="datetimeFigureOut">
              <a:rPr lang="en-US" smtClean="0"/>
              <a:t>5/15/2015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068154BE-6546-4F0E-8E73-977C4BCD57DF}" type="slidenum">
              <a:rPr lang="en-US" smtClean="0"/>
              <a:t>‹#›</a:t>
            </a:fld>
            <a:endParaRPr lang="en-US"/>
          </a:p>
        </p:txBody>
      </p:sp>
    </p:spTree>
    <p:extLst>
      <p:ext uri="{BB962C8B-B14F-4D97-AF65-F5344CB8AC3E}">
        <p14:creationId xmlns:p14="http://schemas.microsoft.com/office/powerpoint/2010/main" val="16684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a:t>
            </a:fld>
            <a:endParaRPr lang="en-US"/>
          </a:p>
        </p:txBody>
      </p:sp>
    </p:spTree>
    <p:extLst>
      <p:ext uri="{BB962C8B-B14F-4D97-AF65-F5344CB8AC3E}">
        <p14:creationId xmlns:p14="http://schemas.microsoft.com/office/powerpoint/2010/main" val="172230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Region as a whole (yellow) grew by 5.5%</a:t>
            </a:r>
          </a:p>
          <a:p>
            <a:endParaRPr lang="en-US" dirty="0" smtClean="0"/>
          </a:p>
          <a:p>
            <a:r>
              <a:rPr lang="en-US" dirty="0" smtClean="0"/>
              <a:t>The City of Philadelphia</a:t>
            </a:r>
            <a:r>
              <a:rPr lang="en-US" baseline="0" dirty="0" smtClean="0"/>
              <a:t> (blue) – </a:t>
            </a:r>
          </a:p>
          <a:p>
            <a:r>
              <a:rPr lang="en-US" baseline="0" dirty="0" smtClean="0"/>
              <a:t>For the first time in a long time,  population in the City actually started to increase   round about 2009</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10</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Sharp decline in</a:t>
            </a:r>
            <a:r>
              <a:rPr lang="en-US" baseline="0" dirty="0" smtClean="0"/>
              <a:t> 2009</a:t>
            </a:r>
            <a:endParaRPr lang="en-US" dirty="0" smtClean="0"/>
          </a:p>
          <a:p>
            <a:endParaRPr lang="en-US" dirty="0" smtClean="0"/>
          </a:p>
          <a:p>
            <a:r>
              <a:rPr lang="en-US" dirty="0" smtClean="0"/>
              <a:t>Then from</a:t>
            </a:r>
            <a:r>
              <a:rPr lang="en-US" baseline="0" dirty="0" smtClean="0"/>
              <a:t> 2010 to 2012     </a:t>
            </a:r>
            <a:r>
              <a:rPr lang="en-US" dirty="0" smtClean="0"/>
              <a:t>gas prices have climbed back to where they</a:t>
            </a:r>
            <a:r>
              <a:rPr lang="en-US" baseline="0" dirty="0" smtClean="0"/>
              <a:t> were before the Recession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11</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Despite</a:t>
            </a:r>
            <a:r>
              <a:rPr lang="en-US" baseline="0" dirty="0" smtClean="0"/>
              <a:t> all of the above   -   beginning in 2007    pretty steady increase in ridership</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12</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13</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a:t>
            </a:r>
            <a:r>
              <a:rPr lang="en-US" baseline="0" dirty="0" smtClean="0"/>
              <a:t> we’d like to s</a:t>
            </a:r>
            <a:r>
              <a:rPr lang="en-US" dirty="0" smtClean="0"/>
              <a:t>hift gears   - start to get into </a:t>
            </a:r>
            <a:r>
              <a:rPr lang="en-US" dirty="0" err="1" smtClean="0"/>
              <a:t>nitty</a:t>
            </a:r>
            <a:r>
              <a:rPr lang="en-US" dirty="0" smtClean="0"/>
              <a:t> gritty modeling</a:t>
            </a:r>
            <a:r>
              <a:rPr lang="en-US" baseline="0" dirty="0" smtClean="0"/>
              <a:t> discussion</a:t>
            </a:r>
          </a:p>
          <a:p>
            <a:endParaRPr lang="en-US" baseline="0" dirty="0" smtClean="0"/>
          </a:p>
          <a:p>
            <a:r>
              <a:rPr lang="en-US" sz="1200" b="0" i="0" u="none" strike="noStrike" kern="1200" baseline="0" dirty="0" smtClean="0">
                <a:solidFill>
                  <a:schemeClr val="tx1"/>
                </a:solidFill>
                <a:latin typeface="+mn-lt"/>
                <a:ea typeface="+mn-ea"/>
                <a:cs typeface="+mn-cs"/>
              </a:rPr>
              <a:t>As is the case in many trip-based models, the majority of the demand model components are dedicated to modeling person trips. Households are further stratified by certain household characteristics (including household size, number of workers, and household income) for trip generation, but only the income stratification is carried forward through distribution and mode-split components of the model. </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14</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a:t>
            </a:r>
            <a:r>
              <a:rPr lang="en-US" baseline="0" dirty="0" smtClean="0"/>
              <a:t> we’d like to s</a:t>
            </a:r>
            <a:r>
              <a:rPr lang="en-US" dirty="0" smtClean="0"/>
              <a:t>hift gears   - start to get into </a:t>
            </a:r>
            <a:r>
              <a:rPr lang="en-US" dirty="0" err="1" smtClean="0"/>
              <a:t>nitty</a:t>
            </a:r>
            <a:r>
              <a:rPr lang="en-US" dirty="0" smtClean="0"/>
              <a:t> gritty modeling</a:t>
            </a:r>
            <a:r>
              <a:rPr lang="en-US" baseline="0" dirty="0" smtClean="0"/>
              <a:t>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15</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 software also allows a much more precise representation of transit fare.   The fare model is presented by fare systems.  A “fare system” is a group of transit lines that exhibit the same characteristics with regard to pricing.  A total of 17 fare systems are defined in TIM 2.1 based on prices charged by the transit operators for different services.  Fare</a:t>
            </a:r>
            <a:r>
              <a:rPr lang="en-US" sz="1200" kern="1200" baseline="0" dirty="0" smtClean="0">
                <a:solidFill>
                  <a:schemeClr val="tx1"/>
                </a:solidFill>
                <a:effectLst/>
                <a:latin typeface="+mn-lt"/>
                <a:ea typeface="+mn-ea"/>
                <a:cs typeface="+mn-cs"/>
              </a:rPr>
              <a:t> zones can be defined at the stop level as what SETPA uses in reality. </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16</a:t>
            </a:fld>
            <a:endParaRPr lang="en-US"/>
          </a:p>
        </p:txBody>
      </p:sp>
    </p:spTree>
    <p:extLst>
      <p:ext uri="{BB962C8B-B14F-4D97-AF65-F5344CB8AC3E}">
        <p14:creationId xmlns:p14="http://schemas.microsoft.com/office/powerpoint/2010/main" val="250276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Visum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allows a much more precise representation of transit fare.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group</a:t>
            </a:r>
            <a:r>
              <a:rPr lang="en-US" sz="1200" kern="1200" baseline="0" dirty="0" smtClean="0">
                <a:solidFill>
                  <a:schemeClr val="tx1"/>
                </a:solidFill>
                <a:effectLst/>
                <a:latin typeface="+mn-lt"/>
                <a:ea typeface="+mn-ea"/>
                <a:cs typeface="+mn-cs"/>
              </a:rPr>
              <a:t> transit lines into fare systems if they exhibit characteristics in terms of pricing.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have a total of 17 fare systems in the model with 5 for SEPTA.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each fare system, you can define either a zone-based fare as used for SEPTA transit or a zone-to-zone based fare as used for Regional Rail.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can also set the transfer discount between different fare systems.</a:t>
            </a:r>
            <a:endParaRPr lang="en-US" dirty="0" smtClean="0"/>
          </a:p>
        </p:txBody>
      </p:sp>
      <p:sp>
        <p:nvSpPr>
          <p:cNvPr id="4" name="Slide Number Placeholder 3"/>
          <p:cNvSpPr>
            <a:spLocks noGrp="1"/>
          </p:cNvSpPr>
          <p:nvPr>
            <p:ph type="sldNum" sz="quarter" idx="10"/>
          </p:nvPr>
        </p:nvSpPr>
        <p:spPr/>
        <p:txBody>
          <a:bodyPr/>
          <a:lstStyle/>
          <a:p>
            <a:fld id="{068154BE-6546-4F0E-8E73-977C4BCD57DF}" type="slidenum">
              <a:rPr lang="en-US" smtClean="0"/>
              <a:t>17</a:t>
            </a:fld>
            <a:endParaRPr lang="en-US"/>
          </a:p>
        </p:txBody>
      </p:sp>
    </p:spTree>
    <p:extLst>
      <p:ext uri="{BB962C8B-B14F-4D97-AF65-F5344CB8AC3E}">
        <p14:creationId xmlns:p14="http://schemas.microsoft.com/office/powerpoint/2010/main" val="57471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Visum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allows a much more precise representation of transit fare.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group</a:t>
            </a:r>
            <a:r>
              <a:rPr lang="en-US" sz="1200" kern="1200" baseline="0" dirty="0" smtClean="0">
                <a:solidFill>
                  <a:schemeClr val="tx1"/>
                </a:solidFill>
                <a:effectLst/>
                <a:latin typeface="+mn-lt"/>
                <a:ea typeface="+mn-ea"/>
                <a:cs typeface="+mn-cs"/>
              </a:rPr>
              <a:t> transit lines into fare systems if they exhibit characteristics in terms of pricing.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have a total of 17 fare systems in the model with 5 for SEPTA.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each fare system, you can define either a zone-based fare as used for SEPTA transit or a zone-to-zone based fare as used for Regional Rail.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can also set the transfer discount between different fare systems.</a:t>
            </a:r>
            <a:endParaRPr lang="en-US" dirty="0" smtClean="0"/>
          </a:p>
        </p:txBody>
      </p:sp>
      <p:sp>
        <p:nvSpPr>
          <p:cNvPr id="4" name="Slide Number Placeholder 3"/>
          <p:cNvSpPr>
            <a:spLocks noGrp="1"/>
          </p:cNvSpPr>
          <p:nvPr>
            <p:ph type="sldNum" sz="quarter" idx="10"/>
          </p:nvPr>
        </p:nvSpPr>
        <p:spPr/>
        <p:txBody>
          <a:bodyPr/>
          <a:lstStyle/>
          <a:p>
            <a:fld id="{068154BE-6546-4F0E-8E73-977C4BCD57DF}" type="slidenum">
              <a:rPr lang="en-US" smtClean="0"/>
              <a:t>18</a:t>
            </a:fld>
            <a:endParaRPr lang="en-US"/>
          </a:p>
        </p:txBody>
      </p:sp>
    </p:spTree>
    <p:extLst>
      <p:ext uri="{BB962C8B-B14F-4D97-AF65-F5344CB8AC3E}">
        <p14:creationId xmlns:p14="http://schemas.microsoft.com/office/powerpoint/2010/main" val="574711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SEPTA offers a wide array of fare options, but in</a:t>
            </a:r>
            <a:r>
              <a:rPr lang="en-US" sz="1200" kern="1200" baseline="0" dirty="0" smtClean="0">
                <a:solidFill>
                  <a:schemeClr val="tx1"/>
                </a:solidFill>
                <a:effectLst/>
                <a:latin typeface="+mn-lt"/>
                <a:ea typeface="+mn-ea"/>
                <a:cs typeface="+mn-cs"/>
              </a:rPr>
              <a:t> the model, we have to simplify the representation of fare options and use average fares,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which </a:t>
            </a:r>
            <a:r>
              <a:rPr lang="en-US" sz="1200" kern="1200" dirty="0" smtClean="0">
                <a:solidFill>
                  <a:schemeClr val="tx1"/>
                </a:solidFill>
                <a:effectLst/>
                <a:latin typeface="+mn-lt"/>
                <a:ea typeface="+mn-ea"/>
                <a:cs typeface="+mn-cs"/>
              </a:rPr>
              <a:t>were calculated based on the most commonly used fare media types</a:t>
            </a:r>
            <a:r>
              <a:rPr lang="en-US" sz="1200" kern="1200" baseline="0" dirty="0" smtClean="0">
                <a:solidFill>
                  <a:schemeClr val="tx1"/>
                </a:solidFill>
                <a:effectLst/>
                <a:latin typeface="+mn-lt"/>
                <a:ea typeface="+mn-ea"/>
                <a:cs typeface="+mn-cs"/>
              </a:rPr>
              <a:t> and their weights in terms of ridership split.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same way, we calculated the average transfer fares.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154BE-6546-4F0E-8E73-977C4BCD57DF}" type="slidenum">
              <a:rPr lang="en-US" smtClean="0"/>
              <a:t>19</a:t>
            </a:fld>
            <a:endParaRPr lang="en-US"/>
          </a:p>
        </p:txBody>
      </p:sp>
    </p:spTree>
    <p:extLst>
      <p:ext uri="{BB962C8B-B14F-4D97-AF65-F5344CB8AC3E}">
        <p14:creationId xmlns:p14="http://schemas.microsoft.com/office/powerpoint/2010/main" val="100847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study, we had</a:t>
            </a:r>
            <a:r>
              <a:rPr lang="en-US" sz="1200" kern="1200" baseline="0" dirty="0" smtClean="0">
                <a:solidFill>
                  <a:schemeClr val="tx1"/>
                </a:solidFill>
                <a:effectLst/>
                <a:latin typeface="+mn-lt"/>
                <a:ea typeface="+mn-ea"/>
                <a:cs typeface="+mn-cs"/>
              </a:rPr>
              <a:t> more data to refine the fare model and calculate average fares.  This slides compared the model outputs in terms of simulated ridership versus SEPTA counts, after these adjustments.  </a:t>
            </a:r>
            <a:r>
              <a:rPr lang="en-US" sz="1200" kern="1200" dirty="0" smtClean="0">
                <a:solidFill>
                  <a:schemeClr val="tx1"/>
                </a:solidFill>
                <a:effectLst/>
                <a:latin typeface="+mn-lt"/>
                <a:ea typeface="+mn-ea"/>
                <a:cs typeface="+mn-cs"/>
              </a:rPr>
              <a:t>Overall, the improved base year model is within 1 percent of total for SEPTA and the region across all three transit providers.</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20</a:t>
            </a:fld>
            <a:endParaRPr lang="en-US"/>
          </a:p>
        </p:txBody>
      </p:sp>
    </p:spTree>
    <p:extLst>
      <p:ext uri="{BB962C8B-B14F-4D97-AF65-F5344CB8AC3E}">
        <p14:creationId xmlns:p14="http://schemas.microsoft.com/office/powerpoint/2010/main" val="4155789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project was intended</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a continuation of the model calibration</a:t>
            </a:r>
            <a:r>
              <a:rPr lang="en-US" sz="1200" kern="1200" baseline="0" dirty="0" smtClean="0">
                <a:solidFill>
                  <a:schemeClr val="tx1"/>
                </a:solidFill>
                <a:effectLst/>
                <a:latin typeface="+mn-lt"/>
                <a:ea typeface="+mn-ea"/>
                <a:cs typeface="+mn-cs"/>
              </a:rPr>
              <a:t> and validation</a:t>
            </a:r>
            <a:r>
              <a:rPr lang="en-US" sz="1200" kern="1200" dirty="0" smtClean="0">
                <a:solidFill>
                  <a:schemeClr val="tx1"/>
                </a:solidFill>
                <a:effectLst/>
                <a:latin typeface="+mn-lt"/>
                <a:ea typeface="+mn-ea"/>
                <a:cs typeface="+mn-cs"/>
              </a:rPr>
              <a:t>.  It is specifically </a:t>
            </a:r>
            <a:r>
              <a:rPr lang="en-US" sz="1200" kern="1200" baseline="0" dirty="0" smtClean="0">
                <a:solidFill>
                  <a:schemeClr val="tx1"/>
                </a:solidFill>
                <a:effectLst/>
                <a:latin typeface="+mn-lt"/>
                <a:ea typeface="+mn-ea"/>
                <a:cs typeface="+mn-cs"/>
              </a:rPr>
              <a:t>to verify whether the model is reasonably sensitive to </a:t>
            </a:r>
            <a:r>
              <a:rPr lang="en-US" sz="1200" kern="1200" dirty="0" smtClean="0">
                <a:solidFill>
                  <a:schemeClr val="tx1"/>
                </a:solidFill>
                <a:effectLst/>
                <a:latin typeface="+mn-lt"/>
                <a:ea typeface="+mn-ea"/>
                <a:cs typeface="+mn-cs"/>
              </a:rPr>
              <a:t>pricing alternatives.  For example, what happens to ridership if the Southeastern Pennsylvania Transportation Authority’s (SEPTA) fares increase by 5 percent?</a:t>
            </a:r>
            <a:r>
              <a:rPr lang="en-US" sz="1200" kern="1200" baseline="0" dirty="0" smtClean="0">
                <a:solidFill>
                  <a:schemeClr val="tx1"/>
                </a:solidFill>
                <a:effectLst/>
                <a:latin typeface="+mn-lt"/>
                <a:ea typeface="+mn-ea"/>
                <a:cs typeface="+mn-cs"/>
              </a:rPr>
              <a:t> To verify the model’s ability in answering this type of question, we conducted a series of scenario modeling exercise.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scenarios include both hypothetical and “real-world” situations.  For the hypothetical scenarios, fares in the model were changed in an arbitrary way (across-the-board increase for instance), and then the resulting change in ridership as estimated by the model was compared to the expected change, based on the empirical studies.  The real-world scenarios involved actual recent fare changes as implemented by SEPTA.  In these cases, the same exact fare change was entered into the model, and then the resulting ridership change as estimated by the model was compared to the actual observed change in ridership as reported by SEPTA.  In addition to these empirical tests and </a:t>
            </a:r>
            <a:r>
              <a:rPr lang="en-US" sz="1200" kern="1200" dirty="0" err="1" smtClean="0">
                <a:solidFill>
                  <a:schemeClr val="tx1"/>
                </a:solidFill>
                <a:effectLst/>
                <a:latin typeface="+mn-lt"/>
                <a:ea typeface="+mn-ea"/>
                <a:cs typeface="+mn-cs"/>
              </a:rPr>
              <a:t>backcasting</a:t>
            </a:r>
            <a:r>
              <a:rPr lang="en-US" sz="1200" kern="1200" dirty="0" smtClean="0">
                <a:solidFill>
                  <a:schemeClr val="tx1"/>
                </a:solidFill>
                <a:effectLst/>
                <a:latin typeface="+mn-lt"/>
                <a:ea typeface="+mn-ea"/>
                <a:cs typeface="+mn-cs"/>
              </a:rPr>
              <a:t> exercise, a set of forecasting scenarios were simulated to analyze the impact of the New Payment Technology (NPT) and associated fare changes as planned by SEPTA in the future horizon.</a:t>
            </a:r>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21</a:t>
            </a:fld>
            <a:endParaRPr lang="en-US"/>
          </a:p>
        </p:txBody>
      </p:sp>
    </p:spTree>
    <p:extLst>
      <p:ext uri="{BB962C8B-B14F-4D97-AF65-F5344CB8AC3E}">
        <p14:creationId xmlns:p14="http://schemas.microsoft.com/office/powerpoint/2010/main" val="2142232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we tested</a:t>
            </a:r>
            <a:r>
              <a:rPr lang="en-US" sz="1200" kern="1200" baseline="0" dirty="0" smtClean="0">
                <a:solidFill>
                  <a:schemeClr val="tx1"/>
                </a:solidFill>
                <a:effectLst/>
                <a:latin typeface="+mn-lt"/>
                <a:ea typeface="+mn-ea"/>
                <a:cs typeface="+mn-cs"/>
              </a:rPr>
              <a:t> how model behaved according to the literature.   For example, how would the model respond to the fare change, say </a:t>
            </a:r>
            <a:r>
              <a:rPr lang="en-US" sz="1200" b="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SEPTA average fares increased by 5, 10, 15, and 20 percent across the board, while other factors are held constant.  As we know,</a:t>
            </a:r>
            <a:r>
              <a:rPr lang="en-US" sz="1200" kern="1200" baseline="0" dirty="0" smtClean="0">
                <a:solidFill>
                  <a:schemeClr val="tx1"/>
                </a:solidFill>
                <a:effectLst/>
                <a:latin typeface="+mn-lt"/>
                <a:ea typeface="+mn-ea"/>
                <a:cs typeface="+mn-cs"/>
              </a:rPr>
              <a:t> besides fare, there are many other factors would have more or less an impact</a:t>
            </a:r>
            <a:r>
              <a:rPr lang="en-US" sz="1200" kern="1200" dirty="0" smtClean="0">
                <a:solidFill>
                  <a:schemeClr val="tx1"/>
                </a:solidFill>
                <a:effectLst/>
                <a:latin typeface="+mn-lt"/>
                <a:ea typeface="+mn-ea"/>
                <a:cs typeface="+mn-cs"/>
              </a:rPr>
              <a:t> on transit ridership,</a:t>
            </a:r>
            <a:r>
              <a:rPr lang="en-US" sz="1200" kern="1200" baseline="0" dirty="0" smtClean="0">
                <a:solidFill>
                  <a:schemeClr val="tx1"/>
                </a:solidFill>
                <a:effectLst/>
                <a:latin typeface="+mn-lt"/>
                <a:ea typeface="+mn-ea"/>
                <a:cs typeface="+mn-cs"/>
              </a:rPr>
              <a:t> such as </a:t>
            </a:r>
            <a:r>
              <a:rPr lang="en-US" sz="1200" b="0" kern="1200" dirty="0" smtClean="0">
                <a:solidFill>
                  <a:schemeClr val="tx1"/>
                </a:solidFill>
                <a:effectLst/>
                <a:latin typeface="+mn-lt"/>
                <a:ea typeface="+mn-ea"/>
                <a:cs typeface="+mn-cs"/>
              </a:rPr>
              <a:t>population, employment, gas price, level</a:t>
            </a:r>
            <a:r>
              <a:rPr lang="en-US" sz="1200" b="0" kern="1200" baseline="0" dirty="0" smtClean="0">
                <a:solidFill>
                  <a:schemeClr val="tx1"/>
                </a:solidFill>
                <a:effectLst/>
                <a:latin typeface="+mn-lt"/>
                <a:ea typeface="+mn-ea"/>
                <a:cs typeface="+mn-cs"/>
              </a:rPr>
              <a:t> of t</a:t>
            </a:r>
            <a:r>
              <a:rPr lang="en-US" sz="1200" b="0" kern="1200" dirty="0" smtClean="0">
                <a:solidFill>
                  <a:schemeClr val="tx1"/>
                </a:solidFill>
                <a:effectLst/>
                <a:latin typeface="+mn-lt"/>
                <a:ea typeface="+mn-ea"/>
                <a:cs typeface="+mn-cs"/>
              </a:rPr>
              <a:t>ransit service, parking cost and highway congestion.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literature, a commonly used rule of thumb for ridership in response to fare change is that an overall fare increase of 10 percent will result in ridership loss of 3 percent (i.e., fare elasticity = –0.3). Throughout the United States and Europe, the most commonly observed range of aggregate fare elasticity values is from –0.1 to −0.6 </a:t>
            </a:r>
          </a:p>
          <a:p>
            <a:endParaRPr lang="en-US" dirty="0" smtClean="0"/>
          </a:p>
          <a:p>
            <a:r>
              <a:rPr lang="en-US" sz="1200" kern="1200" dirty="0" smtClean="0">
                <a:solidFill>
                  <a:schemeClr val="tx1"/>
                </a:solidFill>
                <a:effectLst/>
                <a:latin typeface="+mn-lt"/>
                <a:ea typeface="+mn-ea"/>
                <a:cs typeface="+mn-cs"/>
              </a:rPr>
              <a:t>Overall, the model responds to the fare increase in a linear fashion and the point </a:t>
            </a:r>
            <a:r>
              <a:rPr lang="en-US" sz="1200" kern="1200" dirty="0" err="1" smtClean="0">
                <a:solidFill>
                  <a:schemeClr val="tx1"/>
                </a:solidFill>
                <a:effectLst/>
                <a:latin typeface="+mn-lt"/>
                <a:ea typeface="+mn-ea"/>
                <a:cs typeface="+mn-cs"/>
              </a:rPr>
              <a:t>elasticities</a:t>
            </a:r>
            <a:r>
              <a:rPr lang="en-US" sz="1200" kern="1200" dirty="0" smtClean="0">
                <a:solidFill>
                  <a:schemeClr val="tx1"/>
                </a:solidFill>
                <a:effectLst/>
                <a:latin typeface="+mn-lt"/>
                <a:ea typeface="+mn-ea"/>
                <a:cs typeface="+mn-cs"/>
              </a:rPr>
              <a:t> are within the range reported in the literature except for Regional Rail</a:t>
            </a:r>
            <a:r>
              <a:rPr lang="en-US" dirty="0" smtClean="0"/>
              <a:t>, which is appears overly sensitive and more elastic than other modes.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22</a:t>
            </a:fld>
            <a:endParaRPr lang="en-US"/>
          </a:p>
        </p:txBody>
      </p:sp>
    </p:spTree>
    <p:extLst>
      <p:ext uri="{BB962C8B-B14F-4D97-AF65-F5344CB8AC3E}">
        <p14:creationId xmlns:p14="http://schemas.microsoft.com/office/powerpoint/2010/main" val="3189836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 modeled the SEPTA’s fare change in July 2010.</a:t>
            </a:r>
            <a:r>
              <a:rPr lang="en-US" sz="1200" kern="1200" baseline="0" dirty="0" smtClean="0">
                <a:solidFill>
                  <a:schemeClr val="tx1"/>
                </a:solidFill>
                <a:effectLst/>
                <a:latin typeface="+mn-lt"/>
                <a:ea typeface="+mn-ea"/>
                <a:cs typeface="+mn-cs"/>
              </a:rPr>
              <a:t>  These were the changes with some fare types at that time.  The average fare increase was less significant, when you considered inflation and calculated the average fares.  However, a significant change was the gas price, which was increased by 28% from 2010 to 2011.  We had considered this in the model by treating the </a:t>
            </a:r>
            <a:r>
              <a:rPr lang="en-US" sz="1200" kern="1200" dirty="0" smtClean="0">
                <a:solidFill>
                  <a:schemeClr val="tx1"/>
                </a:solidFill>
                <a:effectLst/>
                <a:latin typeface="+mn-lt"/>
                <a:ea typeface="+mn-ea"/>
                <a:cs typeface="+mn-cs"/>
              </a:rPr>
              <a:t>gas price difference as a distance-based toll (about 3 cents per mile).</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23</a:t>
            </a:fld>
            <a:endParaRPr lang="en-US"/>
          </a:p>
        </p:txBody>
      </p:sp>
    </p:spTree>
    <p:extLst>
      <p:ext uri="{BB962C8B-B14F-4D97-AF65-F5344CB8AC3E}">
        <p14:creationId xmlns:p14="http://schemas.microsoft.com/office/powerpoint/2010/main" val="5760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Comparing the model results to the observed change in ridership, the model’s predication is largely in the right direction.  However, the magnitude is lower than the observed change. In addition, the model predicts a 1.7 percent decrease for Regional Rail while the actual ridership went up after the fare change. </a:t>
            </a:r>
            <a:endParaRPr lang="en-US" sz="2500" dirty="0" smtClean="0"/>
          </a:p>
        </p:txBody>
      </p:sp>
      <p:sp>
        <p:nvSpPr>
          <p:cNvPr id="4" name="Slide Number Placeholder 3"/>
          <p:cNvSpPr>
            <a:spLocks noGrp="1"/>
          </p:cNvSpPr>
          <p:nvPr>
            <p:ph type="sldNum" sz="quarter" idx="10"/>
          </p:nvPr>
        </p:nvSpPr>
        <p:spPr/>
        <p:txBody>
          <a:bodyPr/>
          <a:lstStyle/>
          <a:p>
            <a:fld id="{068154BE-6546-4F0E-8E73-977C4BCD57DF}" type="slidenum">
              <a:rPr lang="en-US" smtClean="0"/>
              <a:t>24</a:t>
            </a:fld>
            <a:endParaRPr lang="en-US"/>
          </a:p>
        </p:txBody>
      </p:sp>
    </p:spTree>
    <p:extLst>
      <p:ext uri="{BB962C8B-B14F-4D97-AF65-F5344CB8AC3E}">
        <p14:creationId xmlns:p14="http://schemas.microsoft.com/office/powerpoint/2010/main" val="245666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25</a:t>
            </a:fld>
            <a:endParaRPr lang="en-US"/>
          </a:p>
        </p:txBody>
      </p:sp>
    </p:spTree>
    <p:extLst>
      <p:ext uri="{BB962C8B-B14F-4D97-AF65-F5344CB8AC3E}">
        <p14:creationId xmlns:p14="http://schemas.microsoft.com/office/powerpoint/2010/main" val="88243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remarks as scenario 1</a:t>
            </a:r>
          </a:p>
          <a:p>
            <a:r>
              <a:rPr lang="en-US" dirty="0" smtClean="0"/>
              <a:t>Predictions are in right direction but ridership values are underestimated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26</a:t>
            </a:fld>
            <a:endParaRPr lang="en-US"/>
          </a:p>
        </p:txBody>
      </p:sp>
    </p:spTree>
    <p:extLst>
      <p:ext uri="{BB962C8B-B14F-4D97-AF65-F5344CB8AC3E}">
        <p14:creationId xmlns:p14="http://schemas.microsoft.com/office/powerpoint/2010/main" val="682254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NPT Impact - the total ridership was estimated to remain the same if the 95% of token and 75% of cash riders will switch to NPT</a:t>
            </a:r>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27</a:t>
            </a:fld>
            <a:endParaRPr lang="en-US"/>
          </a:p>
        </p:txBody>
      </p:sp>
    </p:spTree>
    <p:extLst>
      <p:ext uri="{BB962C8B-B14F-4D97-AF65-F5344CB8AC3E}">
        <p14:creationId xmlns:p14="http://schemas.microsoft.com/office/powerpoint/2010/main" val="369769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Comparison</a:t>
            </a:r>
            <a:r>
              <a:rPr lang="en-US" altLang="en-US" baseline="0" dirty="0" smtClean="0"/>
              <a:t> of HH Income of City Bus Passengers    versus     people riding Regional Rail – which serves the suburbs</a:t>
            </a:r>
            <a:endParaRPr lang="en-US" altLang="en-US" dirty="0" smtClean="0"/>
          </a:p>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283" indent="-290493" eaLnBrk="0" hangingPunct="0">
              <a:spcBef>
                <a:spcPct val="30000"/>
              </a:spcBef>
              <a:defRPr sz="1200">
                <a:solidFill>
                  <a:schemeClr val="tx1"/>
                </a:solidFill>
                <a:latin typeface="Calibri" pitchFamily="34" charset="0"/>
              </a:defRPr>
            </a:lvl2pPr>
            <a:lvl3pPr marL="1161974" indent="-232395" eaLnBrk="0" hangingPunct="0">
              <a:spcBef>
                <a:spcPct val="30000"/>
              </a:spcBef>
              <a:defRPr sz="1200">
                <a:solidFill>
                  <a:schemeClr val="tx1"/>
                </a:solidFill>
                <a:latin typeface="Calibri" pitchFamily="34" charset="0"/>
              </a:defRPr>
            </a:lvl3pPr>
            <a:lvl4pPr marL="1626763" indent="-232395" eaLnBrk="0" hangingPunct="0">
              <a:spcBef>
                <a:spcPct val="30000"/>
              </a:spcBef>
              <a:defRPr sz="1200">
                <a:solidFill>
                  <a:schemeClr val="tx1"/>
                </a:solidFill>
                <a:latin typeface="Calibri" pitchFamily="34" charset="0"/>
              </a:defRPr>
            </a:lvl4pPr>
            <a:lvl5pPr marL="2091553" indent="-232395" eaLnBrk="0" hangingPunct="0">
              <a:spcBef>
                <a:spcPct val="30000"/>
              </a:spcBef>
              <a:defRPr sz="1200">
                <a:solidFill>
                  <a:schemeClr val="tx1"/>
                </a:solidFill>
                <a:latin typeface="Calibri" pitchFamily="34" charset="0"/>
              </a:defRPr>
            </a:lvl5pPr>
            <a:lvl6pPr marL="2556342" indent="-232395" eaLnBrk="0" fontAlgn="base" hangingPunct="0">
              <a:spcBef>
                <a:spcPct val="30000"/>
              </a:spcBef>
              <a:spcAft>
                <a:spcPct val="0"/>
              </a:spcAft>
              <a:defRPr sz="1200">
                <a:solidFill>
                  <a:schemeClr val="tx1"/>
                </a:solidFill>
                <a:latin typeface="Calibri" pitchFamily="34" charset="0"/>
              </a:defRPr>
            </a:lvl6pPr>
            <a:lvl7pPr marL="3021132" indent="-232395" eaLnBrk="0" fontAlgn="base" hangingPunct="0">
              <a:spcBef>
                <a:spcPct val="30000"/>
              </a:spcBef>
              <a:spcAft>
                <a:spcPct val="0"/>
              </a:spcAft>
              <a:defRPr sz="1200">
                <a:solidFill>
                  <a:schemeClr val="tx1"/>
                </a:solidFill>
                <a:latin typeface="Calibri" pitchFamily="34" charset="0"/>
              </a:defRPr>
            </a:lvl7pPr>
            <a:lvl8pPr marL="3485921" indent="-232395" eaLnBrk="0" fontAlgn="base" hangingPunct="0">
              <a:spcBef>
                <a:spcPct val="30000"/>
              </a:spcBef>
              <a:spcAft>
                <a:spcPct val="0"/>
              </a:spcAft>
              <a:defRPr sz="1200">
                <a:solidFill>
                  <a:schemeClr val="tx1"/>
                </a:solidFill>
                <a:latin typeface="Calibri" pitchFamily="34" charset="0"/>
              </a:defRPr>
            </a:lvl8pPr>
            <a:lvl9pPr marL="3950711" indent="-23239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139AC0-EF67-410D-9B81-A2CA84DF3012}"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786CB-EBAC-4C98-83B9-59C74C5BB18F}" type="slidenum">
              <a:rPr lang="en-US"/>
              <a:pPr/>
              <a:t>3</a:t>
            </a:fld>
            <a:endParaRPr lang="en-US"/>
          </a:p>
        </p:txBody>
      </p:sp>
      <p:sp>
        <p:nvSpPr>
          <p:cNvPr id="62466" name="Rectangle 2"/>
          <p:cNvSpPr>
            <a:spLocks noGrp="1" noRot="1" noChangeAspect="1" noChangeArrowheads="1" noTextEdit="1"/>
          </p:cNvSpPr>
          <p:nvPr>
            <p:ph type="sldImg"/>
          </p:nvPr>
        </p:nvSpPr>
        <p:spPr>
          <a:xfrm>
            <a:off x="1171575" y="698500"/>
            <a:ext cx="4641850" cy="3481388"/>
          </a:xfrm>
          <a:ln/>
        </p:spPr>
      </p:sp>
      <p:sp>
        <p:nvSpPr>
          <p:cNvPr id="62467" name="Rectangle 3"/>
          <p:cNvSpPr>
            <a:spLocks noGrp="1" noChangeArrowheads="1"/>
          </p:cNvSpPr>
          <p:nvPr>
            <p:ph type="body" idx="1"/>
          </p:nvPr>
        </p:nvSpPr>
        <p:spPr>
          <a:xfrm>
            <a:off x="698810" y="4409447"/>
            <a:ext cx="5587383" cy="4177041"/>
          </a:xfrm>
        </p:spPr>
        <p:txBody>
          <a:bodyPr/>
          <a:lstStyle/>
          <a:p>
            <a:r>
              <a:rPr lang="en-US"/>
              <a:t>Created in 1965, the Delaware Valley Regional Planning Commission (DVRPC) is the federally designated Metropolitan Planning Organization (MPO) for the Delaware Valley region (Greater Philadelphia region).  Somewhat unique among MPOs in that we are a bi-state agency covering sections of nj and pa. The region includes Bucks, Chester, Delaware, and Montgomery counties as well as the City of Philadelphia, in Pennsylvania; and Burlington, Camden, Gloucester, and Mercer counties in New Jersey. These nine counties together comprise over 3,800 square miles and are made up of over 350 municipalities. The region is home to 5.5 million residents and 2.8 million jobs. Land use varies from the dense urban core of Center City Philadelphia to the open rural areas of the New Jersey Pinelands.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Set the stage</a:t>
            </a:r>
          </a:p>
          <a:p>
            <a:endParaRPr lang="en-US" dirty="0" smtClean="0"/>
          </a:p>
          <a:p>
            <a:r>
              <a:rPr lang="en-US" dirty="0" smtClean="0"/>
              <a:t>This is a really applied problem, right?</a:t>
            </a:r>
          </a:p>
          <a:p>
            <a:endParaRPr lang="en-US" dirty="0" smtClean="0"/>
          </a:p>
          <a:p>
            <a:r>
              <a:rPr lang="en-US" dirty="0" smtClean="0"/>
              <a:t>How many of you have wondered  - well how sensitive is your</a:t>
            </a:r>
            <a:r>
              <a:rPr lang="en-US" baseline="0" dirty="0" smtClean="0"/>
              <a:t> model to a fare change?</a:t>
            </a:r>
          </a:p>
          <a:p>
            <a:endParaRPr lang="en-US" baseline="0" dirty="0" smtClean="0"/>
          </a:p>
          <a:p>
            <a:r>
              <a:rPr lang="en-US" baseline="0" dirty="0" smtClean="0"/>
              <a:t>We certainly did</a:t>
            </a:r>
          </a:p>
          <a:p>
            <a:endParaRPr lang="en-US" baseline="0" dirty="0" smtClean="0"/>
          </a:p>
          <a:p>
            <a:r>
              <a:rPr lang="en-US" baseline="0" dirty="0" smtClean="0"/>
              <a:t>Part of our motivation for doing this   - we have a lot of transit projects, that we are currently working on.</a:t>
            </a:r>
          </a:p>
          <a:p>
            <a:r>
              <a:rPr lang="en-US" baseline="0" dirty="0" smtClean="0"/>
              <a:t>As well as several major projects that are coming </a:t>
            </a:r>
          </a:p>
          <a:p>
            <a:endParaRPr lang="en-US" baseline="0" dirty="0" smtClean="0"/>
          </a:p>
          <a:p>
            <a:r>
              <a:rPr lang="en-US" baseline="0" dirty="0" smtClean="0"/>
              <a:t>At the same time  - one of the major transit operators in the Philadelphia area (SEPTA) has pretty regular fare changes</a:t>
            </a:r>
          </a:p>
          <a:p>
            <a:r>
              <a:rPr lang="en-US" baseline="0" dirty="0" smtClean="0"/>
              <a:t>About every 3 years</a:t>
            </a:r>
          </a:p>
          <a:p>
            <a:r>
              <a:rPr lang="en-US" baseline="0" dirty="0" smtClean="0"/>
              <a:t>With a major change coming up next  - switch to NPT       electronic payment</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4</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a:t>
            </a:r>
            <a:r>
              <a:rPr lang="en-US" baseline="0" dirty="0" smtClean="0"/>
              <a:t> l</a:t>
            </a:r>
            <a:r>
              <a:rPr lang="en-US" dirty="0" smtClean="0"/>
              <a:t>ooked at observed</a:t>
            </a:r>
            <a:r>
              <a:rPr lang="en-US" baseline="0" dirty="0" smtClean="0"/>
              <a:t> </a:t>
            </a:r>
            <a:r>
              <a:rPr lang="en-US" baseline="0" dirty="0" err="1" smtClean="0"/>
              <a:t>elasticities</a:t>
            </a:r>
            <a:r>
              <a:rPr lang="en-US" baseline="0" dirty="0" smtClean="0"/>
              <a:t> from other studies</a:t>
            </a:r>
          </a:p>
          <a:p>
            <a:endParaRPr lang="en-US" baseline="0" dirty="0" smtClean="0"/>
          </a:p>
          <a:p>
            <a:r>
              <a:rPr lang="en-US" baseline="0" dirty="0" smtClean="0"/>
              <a:t>Mainly from the U.S. and Europe</a:t>
            </a:r>
          </a:p>
          <a:p>
            <a:endParaRPr lang="en-US" baseline="0" dirty="0" smtClean="0"/>
          </a:p>
          <a:p>
            <a:r>
              <a:rPr lang="en-US" baseline="0" dirty="0" err="1" smtClean="0"/>
              <a:t>Sooo</a:t>
            </a:r>
            <a:r>
              <a:rPr lang="en-US" baseline="0" dirty="0" smtClean="0"/>
              <a:t>, if you increase subway fare by 1%      ridership will decrease by 0.09%</a:t>
            </a:r>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5</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a:t>
            </a:r>
            <a:r>
              <a:rPr lang="en-US" baseline="0" dirty="0" smtClean="0"/>
              <a:t> was a lot going on during this time-frame</a:t>
            </a:r>
          </a:p>
          <a:p>
            <a:endParaRPr lang="en-US" baseline="0" dirty="0" smtClean="0"/>
          </a:p>
          <a:p>
            <a:r>
              <a:rPr lang="en-US" baseline="0" dirty="0" smtClean="0"/>
              <a:t>Data spans the Recession</a:t>
            </a:r>
          </a:p>
          <a:p>
            <a:endParaRPr lang="en-US" baseline="0" dirty="0" smtClean="0"/>
          </a:p>
          <a:p>
            <a:r>
              <a:rPr lang="en-US" baseline="0" dirty="0" smtClean="0"/>
              <a:t>The reason we want to show this  - many of the theoretical assumptions underpinning the use of </a:t>
            </a:r>
            <a:r>
              <a:rPr lang="en-US" baseline="0" dirty="0" err="1" smtClean="0"/>
              <a:t>Elasticities</a:t>
            </a:r>
            <a:r>
              <a:rPr lang="en-US" baseline="0" dirty="0" smtClean="0"/>
              <a:t> are based on “Ceteris Paribus”</a:t>
            </a:r>
          </a:p>
          <a:p>
            <a:endParaRPr lang="en-US" baseline="0" dirty="0" smtClean="0"/>
          </a:p>
          <a:p>
            <a:r>
              <a:rPr lang="en-US" baseline="0" dirty="0" smtClean="0"/>
              <a:t>The idea that you are changing 1 thing    - and holding everything else constant</a:t>
            </a:r>
          </a:p>
          <a:p>
            <a:endParaRPr lang="en-US" baseline="0" dirty="0" smtClean="0"/>
          </a:p>
          <a:p>
            <a:r>
              <a:rPr lang="en-US" baseline="0" dirty="0" smtClean="0"/>
              <a:t>Well   - clearly, that was NOT what was going on in Philadelphia during this time period</a:t>
            </a:r>
          </a:p>
          <a:p>
            <a:endParaRPr lang="en-US" baseline="0" dirty="0" smtClean="0"/>
          </a:p>
          <a:p>
            <a:r>
              <a:rPr lang="en-US" baseline="0" dirty="0" smtClean="0"/>
              <a:t>Which definitely complicated things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6</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r>
              <a:rPr lang="en-US" baseline="0" dirty="0" smtClean="0"/>
              <a:t>This figure shows the most recent fare hikes    in 2001, 2007, 2010, and 2013</a:t>
            </a:r>
          </a:p>
          <a:p>
            <a:endParaRPr lang="en-US" baseline="0" dirty="0" smtClean="0"/>
          </a:p>
          <a:p>
            <a:r>
              <a:rPr lang="en-US" baseline="0" dirty="0" smtClean="0"/>
              <a:t>For example, during this time     the Cash Fare went from $1.60      to $2.25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7</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r>
              <a:rPr lang="en-US" baseline="0" dirty="0" smtClean="0"/>
              <a:t>This graph shows the sharp drop in employment during the Recession</a:t>
            </a:r>
          </a:p>
          <a:p>
            <a:endParaRPr lang="en-US" baseline="0" dirty="0" smtClean="0"/>
          </a:p>
          <a:p>
            <a:r>
              <a:rPr lang="en-US" baseline="0" dirty="0" smtClean="0"/>
              <a:t>Philadelphia was a little less impacted than the country as a whole   - but still between 2008 and 2009, employment decreased by about 3%</a:t>
            </a:r>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8</a:t>
            </a:fld>
            <a:endParaRPr lang="en-US"/>
          </a:p>
        </p:txBody>
      </p:sp>
    </p:spTree>
    <p:extLst>
      <p:ext uri="{BB962C8B-B14F-4D97-AF65-F5344CB8AC3E}">
        <p14:creationId xmlns:p14="http://schemas.microsoft.com/office/powerpoint/2010/main" val="86457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r>
              <a:rPr lang="en-US" baseline="0" dirty="0" smtClean="0"/>
              <a:t>This graph shows Unemployment in Philadelphia urban area</a:t>
            </a:r>
          </a:p>
          <a:p>
            <a:endParaRPr lang="en-US" baseline="0" dirty="0" smtClean="0"/>
          </a:p>
          <a:p>
            <a:r>
              <a:rPr lang="en-US" baseline="0" dirty="0" smtClean="0"/>
              <a:t>Again  - sharp increase in 2009        more than doubled</a:t>
            </a:r>
          </a:p>
          <a:p>
            <a:endParaRPr lang="en-US" baseline="0" dirty="0" smtClean="0"/>
          </a:p>
          <a:p>
            <a:r>
              <a:rPr lang="en-US" baseline="0" dirty="0" smtClean="0"/>
              <a:t>From 4.1%  to 9.4%</a:t>
            </a:r>
          </a:p>
          <a:p>
            <a:endParaRPr lang="en-US" baseline="0" dirty="0" smtClean="0"/>
          </a:p>
          <a:p>
            <a:r>
              <a:rPr lang="en-US" baseline="0" dirty="0" smtClean="0"/>
              <a:t>Since then, it has steadily declined      though still not totally back to where we were before the Recession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8154BE-6546-4F0E-8E73-977C4BCD57DF}" type="slidenum">
              <a:rPr lang="en-US" smtClean="0"/>
              <a:t>9</a:t>
            </a:fld>
            <a:endParaRPr lang="en-US"/>
          </a:p>
        </p:txBody>
      </p:sp>
    </p:spTree>
    <p:extLst>
      <p:ext uri="{BB962C8B-B14F-4D97-AF65-F5344CB8AC3E}">
        <p14:creationId xmlns:p14="http://schemas.microsoft.com/office/powerpoint/2010/main" val="86457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59994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667000" y="6044184"/>
            <a:ext cx="647700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743200" y="3657600"/>
            <a:ext cx="62484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667000" y="6050037"/>
            <a:ext cx="64770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9144" y="6068699"/>
            <a:ext cx="2599944"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5/15/2015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5/15/2015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5/15/2015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5/15/2015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5/15/2015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5/15/2015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5/15/2015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442720"/>
            <a:ext cx="5791200" cy="2743470"/>
          </a:xfrm>
        </p:spPr>
        <p:txBody>
          <a:bodyPr>
            <a:normAutofit/>
          </a:bodyPr>
          <a:lstStyle/>
          <a:p>
            <a:r>
              <a:rPr lang="en-US" sz="4000" b="1" dirty="0"/>
              <a:t>SEPTA Fare Sensitivity </a:t>
            </a:r>
            <a:r>
              <a:rPr lang="en-US" sz="4000" b="1" dirty="0" smtClean="0"/>
              <a:t>Analysis</a:t>
            </a:r>
            <a:br>
              <a:rPr lang="en-US" sz="4000" b="1" dirty="0" smtClean="0"/>
            </a:br>
            <a:r>
              <a:rPr lang="en-US" sz="3600" cap="none" dirty="0" smtClean="0"/>
              <a:t>Using </a:t>
            </a:r>
            <a:r>
              <a:rPr lang="en-US" sz="3600" cap="none" dirty="0"/>
              <a:t>DVRPC’s Regional Travel Forecasting </a:t>
            </a:r>
            <a:r>
              <a:rPr lang="en-US" sz="3600" cap="none" dirty="0" smtClean="0"/>
              <a:t>Model</a:t>
            </a:r>
            <a:endParaRPr lang="en-US" sz="4000" b="1" cap="none" dirty="0"/>
          </a:p>
        </p:txBody>
      </p:sp>
      <p:sp>
        <p:nvSpPr>
          <p:cNvPr id="3" name="Subtitle 2"/>
          <p:cNvSpPr>
            <a:spLocks noGrp="1"/>
          </p:cNvSpPr>
          <p:nvPr>
            <p:ph type="subTitle" idx="1"/>
          </p:nvPr>
        </p:nvSpPr>
        <p:spPr>
          <a:xfrm>
            <a:off x="2667000" y="6050037"/>
            <a:ext cx="6324600" cy="685800"/>
          </a:xfrm>
        </p:spPr>
        <p:txBody>
          <a:bodyPr/>
          <a:lstStyle/>
          <a:p>
            <a:pPr algn="r"/>
            <a:r>
              <a:rPr lang="en-US" dirty="0" smtClean="0"/>
              <a:t>Fang Yuan, Brad Lane, and Vanvi Trieu</a:t>
            </a:r>
            <a:endParaRPr lang="en-US" dirty="0"/>
          </a:p>
        </p:txBody>
      </p:sp>
      <p:sp>
        <p:nvSpPr>
          <p:cNvPr id="4" name="Subtitle 2"/>
          <p:cNvSpPr txBox="1">
            <a:spLocks/>
          </p:cNvSpPr>
          <p:nvPr/>
        </p:nvSpPr>
        <p:spPr>
          <a:xfrm>
            <a:off x="0" y="6096000"/>
            <a:ext cx="2590800" cy="6096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t>May 17, 2015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1800" y="2666729"/>
            <a:ext cx="1700787" cy="686341"/>
          </a:xfrm>
          <a:prstGeom prst="rect">
            <a:avLst/>
          </a:prstGeom>
        </p:spPr>
      </p:pic>
      <p:cxnSp>
        <p:nvCxnSpPr>
          <p:cNvPr id="7" name="Straight Connector 6"/>
          <p:cNvCxnSpPr/>
          <p:nvPr/>
        </p:nvCxnSpPr>
        <p:spPr>
          <a:xfrm>
            <a:off x="2590800" y="1828800"/>
            <a:ext cx="0" cy="2286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254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Population</a:t>
            </a:r>
            <a:endParaRPr lang="en-US" dirty="0"/>
          </a:p>
        </p:txBody>
      </p:sp>
      <p:graphicFrame>
        <p:nvGraphicFramePr>
          <p:cNvPr id="5" name="Chart 4"/>
          <p:cNvGraphicFramePr/>
          <p:nvPr>
            <p:extLst>
              <p:ext uri="{D42A27DB-BD31-4B8C-83A1-F6EECF244321}">
                <p14:modId xmlns:p14="http://schemas.microsoft.com/office/powerpoint/2010/main" val="2518544857"/>
              </p:ext>
            </p:extLst>
          </p:nvPr>
        </p:nvGraphicFramePr>
        <p:xfrm>
          <a:off x="520450" y="2133600"/>
          <a:ext cx="7982208"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auto">
          <a:xfrm>
            <a:off x="457200" y="1676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solidFill>
                  <a:srgbClr val="414141"/>
                </a:solidFill>
                <a:ea typeface="Arial Unicode MS" pitchFamily="34" charset="-128"/>
              </a:rPr>
              <a:t>Census Population (2000 – 2013)</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64223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Gas Prices</a:t>
            </a:r>
            <a:endParaRPr lang="en-US" dirty="0"/>
          </a:p>
        </p:txBody>
      </p:sp>
      <p:sp>
        <p:nvSpPr>
          <p:cNvPr id="4" name="Rectangle 2"/>
          <p:cNvSpPr>
            <a:spLocks noChangeArrowheads="1"/>
          </p:cNvSpPr>
          <p:nvPr/>
        </p:nvSpPr>
        <p:spPr bwMode="auto">
          <a:xfrm>
            <a:off x="457200" y="1676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414141"/>
                </a:solidFill>
                <a:effectLst/>
                <a:latin typeface="Arial" pitchFamily="34" charset="0"/>
                <a:ea typeface="Arial Unicode MS" pitchFamily="34" charset="-128"/>
                <a:cs typeface="Arial" pitchFamily="34" charset="0"/>
              </a:rPr>
              <a:t>R</a:t>
            </a:r>
            <a:r>
              <a:rPr kumimoji="0" lang="en-US" altLang="en-US" b="0" i="0" u="none" strike="noStrike" cap="none" normalizeH="0" baseline="0" dirty="0" smtClean="0" bmk="">
                <a:ln>
                  <a:noFill/>
                </a:ln>
                <a:solidFill>
                  <a:srgbClr val="414141"/>
                </a:solidFill>
                <a:effectLst/>
                <a:latin typeface="Arial" pitchFamily="34" charset="0"/>
                <a:ea typeface="Arial Unicode MS" pitchFamily="34" charset="-128"/>
                <a:cs typeface="Arial" pitchFamily="34" charset="0"/>
              </a:rPr>
              <a:t>etail Price of Gasoline - Central Atlantic Region</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262241337"/>
              </p:ext>
            </p:extLst>
          </p:nvPr>
        </p:nvGraphicFramePr>
        <p:xfrm>
          <a:off x="247579" y="2109787"/>
          <a:ext cx="8261443" cy="4367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422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Ridership</a:t>
            </a:r>
            <a:endParaRPr lang="en-US" dirty="0"/>
          </a:p>
        </p:txBody>
      </p:sp>
      <p:graphicFrame>
        <p:nvGraphicFramePr>
          <p:cNvPr id="3" name="Chart 2"/>
          <p:cNvGraphicFramePr/>
          <p:nvPr>
            <p:extLst>
              <p:ext uri="{D42A27DB-BD31-4B8C-83A1-F6EECF244321}">
                <p14:modId xmlns:p14="http://schemas.microsoft.com/office/powerpoint/2010/main" val="4267532373"/>
              </p:ext>
            </p:extLst>
          </p:nvPr>
        </p:nvGraphicFramePr>
        <p:xfrm>
          <a:off x="513783" y="1985961"/>
          <a:ext cx="7639617" cy="473375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457200" y="1676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solidFill>
                  <a:srgbClr val="414141"/>
                </a:solidFill>
                <a:ea typeface="Arial Unicode MS" pitchFamily="34" charset="-128"/>
              </a:rPr>
              <a:t>Total SEPTA Ridership (2000 – 2013)</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0542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Summary 2000 to 2014</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r>
              <a:rPr lang="en-US" dirty="0" smtClean="0"/>
              <a:t>Fares </a:t>
            </a:r>
            <a:r>
              <a:rPr lang="en-US" dirty="0"/>
              <a:t>–</a:t>
            </a:r>
            <a:r>
              <a:rPr lang="en-US" dirty="0" smtClean="0"/>
              <a:t> Increasing</a:t>
            </a:r>
          </a:p>
          <a:p>
            <a:r>
              <a:rPr lang="en-US" dirty="0" smtClean="0"/>
              <a:t>Employment – </a:t>
            </a:r>
          </a:p>
          <a:p>
            <a:pPr lvl="1"/>
            <a:r>
              <a:rPr lang="en-US" dirty="0" smtClean="0"/>
              <a:t>Sharp Drop during Recession, </a:t>
            </a:r>
          </a:p>
          <a:p>
            <a:pPr lvl="1"/>
            <a:r>
              <a:rPr lang="en-US" dirty="0" smtClean="0"/>
              <a:t>then slowly, steadily coming back</a:t>
            </a:r>
          </a:p>
          <a:p>
            <a:r>
              <a:rPr lang="en-US" dirty="0" smtClean="0"/>
              <a:t>Population –</a:t>
            </a:r>
          </a:p>
          <a:p>
            <a:pPr lvl="1"/>
            <a:r>
              <a:rPr lang="en-US" dirty="0" smtClean="0"/>
              <a:t>Steady increase for Region as a whole</a:t>
            </a:r>
          </a:p>
          <a:p>
            <a:pPr lvl="1"/>
            <a:r>
              <a:rPr lang="en-US" dirty="0" smtClean="0"/>
              <a:t>City - Beginning in 2009, first uptick in decades</a:t>
            </a:r>
          </a:p>
          <a:p>
            <a:r>
              <a:rPr lang="en-US" dirty="0" smtClean="0"/>
              <a:t>Gas Prices –</a:t>
            </a:r>
          </a:p>
          <a:p>
            <a:pPr lvl="1"/>
            <a:r>
              <a:rPr lang="en-US" dirty="0" smtClean="0"/>
              <a:t>Sharp Drop during Recession</a:t>
            </a:r>
          </a:p>
          <a:p>
            <a:pPr lvl="1"/>
            <a:r>
              <a:rPr lang="en-US" dirty="0" smtClean="0"/>
              <a:t>Then climbed back</a:t>
            </a:r>
          </a:p>
          <a:p>
            <a:r>
              <a:rPr lang="en-US" dirty="0" smtClean="0"/>
              <a:t>Ridership – Despite (or because of) above - Increasing</a:t>
            </a:r>
          </a:p>
          <a:p>
            <a:endParaRPr lang="en-US" dirty="0" smtClean="0"/>
          </a:p>
          <a:p>
            <a:pPr marL="0" indent="0">
              <a:buNone/>
            </a:pPr>
            <a:endParaRPr lang="en-US" dirty="0" smtClean="0"/>
          </a:p>
        </p:txBody>
      </p:sp>
    </p:spTree>
    <p:extLst>
      <p:ext uri="{BB962C8B-B14F-4D97-AF65-F5344CB8AC3E}">
        <p14:creationId xmlns:p14="http://schemas.microsoft.com/office/powerpoint/2010/main" val="275385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model Fares</a:t>
            </a:r>
            <a:endParaRPr lang="en-US" dirty="0"/>
          </a:p>
        </p:txBody>
      </p:sp>
      <p:sp>
        <p:nvSpPr>
          <p:cNvPr id="3" name="Content Placeholder 2"/>
          <p:cNvSpPr>
            <a:spLocks noGrp="1"/>
          </p:cNvSpPr>
          <p:nvPr>
            <p:ph sz="quarter" idx="1"/>
          </p:nvPr>
        </p:nvSpPr>
        <p:spPr/>
        <p:txBody>
          <a:bodyPr>
            <a:normAutofit/>
          </a:bodyPr>
          <a:lstStyle/>
          <a:p>
            <a:r>
              <a:rPr lang="en-US" dirty="0" smtClean="0"/>
              <a:t>SEPTA has a very complex fare structure</a:t>
            </a:r>
          </a:p>
          <a:p>
            <a:r>
              <a:rPr lang="en-US" dirty="0" smtClean="0"/>
              <a:t>And their ridership and revenue data–by their own admission–it’s not great</a:t>
            </a:r>
          </a:p>
          <a:p>
            <a:r>
              <a:rPr lang="en-US" dirty="0" smtClean="0"/>
              <a:t>Our trip based model (TIM 2.0) and VISUM </a:t>
            </a:r>
          </a:p>
          <a:p>
            <a:pPr marL="0" indent="0">
              <a:buNone/>
            </a:pPr>
            <a:r>
              <a:rPr lang="en-US" dirty="0"/>
              <a:t> </a:t>
            </a:r>
            <a:r>
              <a:rPr lang="en-US" dirty="0" smtClean="0"/>
              <a:t>  need </a:t>
            </a:r>
            <a:r>
              <a:rPr lang="en-US" dirty="0"/>
              <a:t>“aggregate” fare </a:t>
            </a:r>
            <a:r>
              <a:rPr lang="en-US" dirty="0" smtClean="0"/>
              <a:t>inputs</a:t>
            </a:r>
          </a:p>
          <a:p>
            <a:pPr marL="0" indent="0">
              <a:spcBef>
                <a:spcPts val="0"/>
              </a:spcBef>
              <a:buNone/>
            </a:pPr>
            <a:r>
              <a:rPr lang="en-US" sz="500" dirty="0" smtClean="0"/>
              <a:t>    </a:t>
            </a:r>
          </a:p>
          <a:p>
            <a:pPr marL="0" indent="0">
              <a:buNone/>
            </a:pPr>
            <a:r>
              <a:rPr lang="en-US" dirty="0" smtClean="0"/>
              <a:t>   A major </a:t>
            </a:r>
            <a:r>
              <a:rPr lang="en-US" dirty="0"/>
              <a:t>challenge </a:t>
            </a:r>
            <a:r>
              <a:rPr lang="en-US" dirty="0" smtClean="0"/>
              <a:t>is just </a:t>
            </a:r>
            <a:r>
              <a:rPr lang="en-US" dirty="0"/>
              <a:t>to model </a:t>
            </a:r>
            <a:r>
              <a:rPr lang="en-US" dirty="0" smtClean="0"/>
              <a:t>the </a:t>
            </a:r>
          </a:p>
          <a:p>
            <a:pPr marL="0" indent="0">
              <a:buNone/>
            </a:pPr>
            <a:r>
              <a:rPr lang="en-US" dirty="0"/>
              <a:t> </a:t>
            </a:r>
            <a:r>
              <a:rPr lang="en-US" dirty="0" smtClean="0"/>
              <a:t>  existing </a:t>
            </a:r>
            <a:r>
              <a:rPr lang="en-US" dirty="0"/>
              <a:t>fare </a:t>
            </a:r>
            <a:r>
              <a:rPr lang="en-US" dirty="0" smtClean="0"/>
              <a:t>system</a:t>
            </a:r>
            <a:endParaRPr lang="en-US" dirty="0"/>
          </a:p>
        </p:txBody>
      </p:sp>
      <p:pic>
        <p:nvPicPr>
          <p:cNvPr id="4" name="Picture 3" descr="tim_fin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68818" y="3886725"/>
            <a:ext cx="2094182" cy="205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model Fares</a:t>
            </a:r>
            <a:endParaRPr lang="en-US" dirty="0"/>
          </a:p>
        </p:txBody>
      </p:sp>
      <p:sp>
        <p:nvSpPr>
          <p:cNvPr id="3" name="Content Placeholder 2"/>
          <p:cNvSpPr>
            <a:spLocks noGrp="1"/>
          </p:cNvSpPr>
          <p:nvPr>
            <p:ph sz="quarter" idx="1"/>
          </p:nvPr>
        </p:nvSpPr>
        <p:spPr/>
        <p:txBody>
          <a:bodyPr>
            <a:normAutofit/>
          </a:bodyPr>
          <a:lstStyle/>
          <a:p>
            <a:r>
              <a:rPr lang="en-US" dirty="0" smtClean="0"/>
              <a:t>SEPTA has a very complex fare structure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1" t="24497" r="2488" b="3862"/>
          <a:stretch/>
        </p:blipFill>
        <p:spPr bwMode="auto">
          <a:xfrm>
            <a:off x="-6823" y="1524000"/>
            <a:ext cx="9235722"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43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 Fare Modeling TIM 2.1</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554480"/>
            <a:ext cx="7391400" cy="436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6019800"/>
            <a:ext cx="2743200" cy="369332"/>
          </a:xfrm>
          <a:prstGeom prst="rect">
            <a:avLst/>
          </a:prstGeom>
          <a:noFill/>
        </p:spPr>
        <p:txBody>
          <a:bodyPr wrap="square" rtlCol="0">
            <a:spAutoFit/>
          </a:bodyPr>
          <a:lstStyle/>
          <a:p>
            <a:r>
              <a:rPr lang="en-US" dirty="0" smtClean="0"/>
              <a:t>Line </a:t>
            </a:r>
            <a:r>
              <a:rPr lang="en-US" dirty="0"/>
              <a:t>–</a:t>
            </a:r>
            <a:r>
              <a:rPr lang="en-US" dirty="0" smtClean="0"/>
              <a:t>&gt; Fare System</a:t>
            </a:r>
            <a:endParaRPr lang="en-US" dirty="0"/>
          </a:p>
        </p:txBody>
      </p:sp>
      <p:grpSp>
        <p:nvGrpSpPr>
          <p:cNvPr id="7" name="Group 6"/>
          <p:cNvGrpSpPr/>
          <p:nvPr/>
        </p:nvGrpSpPr>
        <p:grpSpPr>
          <a:xfrm>
            <a:off x="3429000" y="2781300"/>
            <a:ext cx="5250180" cy="4103132"/>
            <a:chOff x="3429000" y="2781300"/>
            <a:chExt cx="5250180" cy="4103132"/>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81300"/>
              <a:ext cx="525018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196840" y="6515100"/>
              <a:ext cx="2743200" cy="369332"/>
            </a:xfrm>
            <a:prstGeom prst="rect">
              <a:avLst/>
            </a:prstGeom>
            <a:noFill/>
          </p:spPr>
          <p:txBody>
            <a:bodyPr wrap="square" rtlCol="0">
              <a:spAutoFit/>
            </a:bodyPr>
            <a:lstStyle/>
            <a:p>
              <a:r>
                <a:rPr lang="en-US" dirty="0" smtClean="0"/>
                <a:t>Stop </a:t>
              </a:r>
              <a:r>
                <a:rPr lang="en-US" dirty="0"/>
                <a:t>–</a:t>
              </a:r>
              <a:r>
                <a:rPr lang="en-US" dirty="0" smtClean="0"/>
                <a:t>&gt; Fare Zone</a:t>
              </a:r>
              <a:endParaRPr lang="en-US" dirty="0"/>
            </a:p>
          </p:txBody>
        </p:sp>
      </p:grpSp>
    </p:spTree>
    <p:extLst>
      <p:ext uri="{BB962C8B-B14F-4D97-AF65-F5344CB8AC3E}">
        <p14:creationId xmlns:p14="http://schemas.microsoft.com/office/powerpoint/2010/main" val="31130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Fare Modeling TIM 2.1</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554480"/>
            <a:ext cx="7391400" cy="436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 y="6019800"/>
            <a:ext cx="2743200" cy="646331"/>
          </a:xfrm>
          <a:prstGeom prst="rect">
            <a:avLst/>
          </a:prstGeom>
          <a:noFill/>
        </p:spPr>
        <p:txBody>
          <a:bodyPr wrap="square" rtlCol="0">
            <a:spAutoFit/>
          </a:bodyPr>
          <a:lstStyle/>
          <a:p>
            <a:r>
              <a:rPr lang="en-US" dirty="0" smtClean="0"/>
              <a:t>Fare System</a:t>
            </a:r>
            <a:endParaRPr lang="en-US" dirty="0"/>
          </a:p>
          <a:p>
            <a:r>
              <a:rPr lang="en-US" dirty="0"/>
              <a:t>–&gt; </a:t>
            </a:r>
            <a:r>
              <a:rPr lang="en-US" dirty="0" smtClean="0"/>
              <a:t>Base fare</a:t>
            </a:r>
            <a:endParaRPr lang="en-US" dirty="0"/>
          </a:p>
        </p:txBody>
      </p:sp>
      <p:grpSp>
        <p:nvGrpSpPr>
          <p:cNvPr id="4" name="Group 3"/>
          <p:cNvGrpSpPr/>
          <p:nvPr/>
        </p:nvGrpSpPr>
        <p:grpSpPr>
          <a:xfrm>
            <a:off x="2971800" y="1295400"/>
            <a:ext cx="6185916" cy="3889248"/>
            <a:chOff x="2895600" y="1295400"/>
            <a:chExt cx="6185916" cy="3889248"/>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95400"/>
              <a:ext cx="6185916" cy="388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791200" y="2514600"/>
              <a:ext cx="1866900" cy="369332"/>
            </a:xfrm>
            <a:prstGeom prst="rect">
              <a:avLst/>
            </a:prstGeom>
            <a:noFill/>
          </p:spPr>
          <p:txBody>
            <a:bodyPr wrap="square" rtlCol="0">
              <a:spAutoFit/>
            </a:bodyPr>
            <a:lstStyle/>
            <a:p>
              <a:r>
                <a:rPr lang="en-US" dirty="0"/>
                <a:t> </a:t>
              </a:r>
              <a:r>
                <a:rPr lang="en-US" dirty="0" smtClean="0"/>
                <a:t>Bus – zone based</a:t>
              </a:r>
              <a:endParaRPr lang="en-US" dirty="0"/>
            </a:p>
          </p:txBody>
        </p:sp>
      </p:grpSp>
      <p:grpSp>
        <p:nvGrpSpPr>
          <p:cNvPr id="3" name="Group 2"/>
          <p:cNvGrpSpPr/>
          <p:nvPr/>
        </p:nvGrpSpPr>
        <p:grpSpPr>
          <a:xfrm>
            <a:off x="2971800" y="3322320"/>
            <a:ext cx="6185916" cy="3889248"/>
            <a:chOff x="2895600" y="3322320"/>
            <a:chExt cx="6185916" cy="3889248"/>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22320"/>
              <a:ext cx="6185916" cy="388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781800" y="5082278"/>
              <a:ext cx="2209800" cy="646331"/>
            </a:xfrm>
            <a:prstGeom prst="rect">
              <a:avLst/>
            </a:prstGeom>
            <a:noFill/>
          </p:spPr>
          <p:txBody>
            <a:bodyPr wrap="square" rtlCol="0">
              <a:spAutoFit/>
            </a:bodyPr>
            <a:lstStyle/>
            <a:p>
              <a:r>
                <a:rPr lang="en-US" dirty="0" smtClean="0"/>
                <a:t>Regional Rail – </a:t>
              </a:r>
            </a:p>
            <a:p>
              <a:r>
                <a:rPr lang="en-US" dirty="0" smtClean="0"/>
                <a:t>zone-to-zone based</a:t>
              </a:r>
              <a:endParaRPr lang="en-US" dirty="0"/>
            </a:p>
          </p:txBody>
        </p:sp>
      </p:grpSp>
    </p:spTree>
    <p:extLst>
      <p:ext uri="{BB962C8B-B14F-4D97-AF65-F5344CB8AC3E}">
        <p14:creationId xmlns:p14="http://schemas.microsoft.com/office/powerpoint/2010/main" val="20699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554480"/>
            <a:ext cx="7391400" cy="436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Transit Fare Modeling TIM 2.1</a:t>
            </a:r>
            <a:endParaRPr lang="en-US" dirty="0"/>
          </a:p>
        </p:txBody>
      </p:sp>
      <p:sp>
        <p:nvSpPr>
          <p:cNvPr id="10" name="TextBox 9"/>
          <p:cNvSpPr txBox="1"/>
          <p:nvPr/>
        </p:nvSpPr>
        <p:spPr>
          <a:xfrm>
            <a:off x="457200" y="6019800"/>
            <a:ext cx="2743200" cy="646331"/>
          </a:xfrm>
          <a:prstGeom prst="rect">
            <a:avLst/>
          </a:prstGeom>
          <a:noFill/>
        </p:spPr>
        <p:txBody>
          <a:bodyPr wrap="square" rtlCol="0">
            <a:spAutoFit/>
          </a:bodyPr>
          <a:lstStyle/>
          <a:p>
            <a:r>
              <a:rPr lang="en-US" dirty="0" smtClean="0"/>
              <a:t>Fare System</a:t>
            </a:r>
            <a:endParaRPr lang="en-US" dirty="0"/>
          </a:p>
          <a:p>
            <a:r>
              <a:rPr lang="en-US" dirty="0"/>
              <a:t>–&gt; </a:t>
            </a:r>
            <a:r>
              <a:rPr lang="en-US" dirty="0" smtClean="0"/>
              <a:t>Transfer discount</a:t>
            </a:r>
            <a:endParaRPr lang="en-US"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855" y="3124200"/>
            <a:ext cx="6185916" cy="388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8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 Average Fare – SEPTA City Bus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7292117"/>
              </p:ext>
            </p:extLst>
          </p:nvPr>
        </p:nvGraphicFramePr>
        <p:xfrm>
          <a:off x="648145" y="1752600"/>
          <a:ext cx="7697826" cy="4579341"/>
        </p:xfrm>
        <a:graphic>
          <a:graphicData uri="http://schemas.openxmlformats.org/drawingml/2006/table">
            <a:tbl>
              <a:tblPr firstRow="1" firstCol="1" bandRow="1">
                <a:tableStyleId>{BC89EF96-8CEA-46FF-86C4-4CE0E7609802}</a:tableStyleId>
              </a:tblPr>
              <a:tblGrid>
                <a:gridCol w="1824355"/>
                <a:gridCol w="1209067"/>
                <a:gridCol w="1282809"/>
                <a:gridCol w="1003793"/>
                <a:gridCol w="1194631"/>
                <a:gridCol w="1183171"/>
              </a:tblGrid>
              <a:tr h="549921">
                <a:tc>
                  <a:txBody>
                    <a:bodyPr/>
                    <a:lstStyle/>
                    <a:p>
                      <a:pPr marL="0" marR="0" algn="ctr">
                        <a:spcBef>
                          <a:spcPts val="0"/>
                        </a:spcBef>
                        <a:spcAft>
                          <a:spcPts val="0"/>
                        </a:spcAft>
                      </a:pPr>
                      <a:r>
                        <a:rPr lang="en-US" sz="1800" dirty="0" smtClean="0">
                          <a:effectLst/>
                        </a:rPr>
                        <a:t>Fare Media</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Fare Cost</a:t>
                      </a:r>
                    </a:p>
                  </a:txBody>
                  <a:tcPr marL="68580" marR="68580" marT="0" marB="0" anchor="ctr"/>
                </a:tc>
                <a:tc>
                  <a:txBody>
                    <a:bodyPr/>
                    <a:lstStyle/>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Rides per Fare Media</a:t>
                      </a:r>
                    </a:p>
                  </a:txBody>
                  <a:tcPr marL="68580" marR="68580" marT="0" marB="0" anchor="ctr"/>
                </a:tc>
                <a:tc>
                  <a:txBody>
                    <a:bodyPr/>
                    <a:lstStyle/>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Per-Ride </a:t>
                      </a:r>
                    </a:p>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Fare</a:t>
                      </a:r>
                    </a:p>
                  </a:txBody>
                  <a:tcPr marL="68580" marR="68580" marT="0" marB="0" anchor="ctr"/>
                </a:tc>
                <a:tc>
                  <a:txBody>
                    <a:bodyPr/>
                    <a:lstStyle/>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Weight by Riders</a:t>
                      </a:r>
                    </a:p>
                  </a:txBody>
                  <a:tcPr marL="68580" marR="68580" marT="0" marB="0" anchor="ctr"/>
                </a:tc>
                <a:tc>
                  <a:txBody>
                    <a:bodyPr/>
                    <a:lstStyle/>
                    <a:p>
                      <a:pPr marL="0" marR="0" algn="l" rtl="0" eaLnBrk="1" latinLnBrk="0" hangingPunct="1">
                        <a:spcBef>
                          <a:spcPts val="0"/>
                        </a:spcBef>
                        <a:spcAft>
                          <a:spcPts val="0"/>
                        </a:spcAft>
                      </a:pPr>
                      <a:r>
                        <a:rPr kumimoji="0" lang="en-US" sz="1800" b="1" kern="1200" dirty="0">
                          <a:solidFill>
                            <a:schemeClr val="tx1"/>
                          </a:solidFill>
                          <a:effectLst/>
                          <a:latin typeface="+mn-lt"/>
                          <a:ea typeface="+mn-ea"/>
                          <a:cs typeface="+mn-cs"/>
                        </a:rPr>
                        <a:t>Weighted Fare</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Adult Token</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  $1.55</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a:t>
                      </a: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$1.55</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18.3%</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$0.28</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Cash Fare</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  $2.00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$2.00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15.4%</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$0.31</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Monthly </a:t>
                      </a:r>
                      <a:r>
                        <a:rPr kumimoji="0" lang="en-US" sz="1800" b="0" kern="1200" dirty="0" err="1">
                          <a:solidFill>
                            <a:schemeClr val="tx1"/>
                          </a:solidFill>
                          <a:effectLst/>
                          <a:latin typeface="+mn-lt"/>
                          <a:ea typeface="+mn-ea"/>
                          <a:cs typeface="+mn-cs"/>
                        </a:rPr>
                        <a:t>TransPass</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$83.00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64</a:t>
                      </a: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$1.30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14.2%</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$0.18</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Weekly </a:t>
                      </a:r>
                      <a:r>
                        <a:rPr kumimoji="0" lang="en-US" sz="1800" b="0" kern="1200" dirty="0" err="1">
                          <a:solidFill>
                            <a:schemeClr val="tx1"/>
                          </a:solidFill>
                          <a:effectLst/>
                          <a:latin typeface="+mn-lt"/>
                          <a:ea typeface="+mn-ea"/>
                          <a:cs typeface="+mn-cs"/>
                        </a:rPr>
                        <a:t>TransPass</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$22.00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17</a:t>
                      </a: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$1.30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26.6%</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$0.34</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Senior Citizen</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$1.00</a:t>
                      </a: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1</a:t>
                      </a: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11.6%</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$0.00</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School Ride</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a:t>
                      </a:r>
                      <a:r>
                        <a:rPr kumimoji="0" lang="en-US" sz="1800" b="0" kern="1200" dirty="0" smtClean="0">
                          <a:solidFill>
                            <a:schemeClr val="tx1"/>
                          </a:solidFill>
                          <a:effectLst/>
                          <a:latin typeface="+mn-lt"/>
                          <a:ea typeface="+mn-ea"/>
                          <a:cs typeface="+mn-cs"/>
                        </a:rPr>
                        <a:t>15.36</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9</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$1.77</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11.7%</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$0.21</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Day Pass</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$7.00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7</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0.7%</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$0.01</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Handicap Fare</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$1.00</a:t>
                      </a:r>
                    </a:p>
                  </a:txBody>
                  <a:tcPr marL="68580" marR="68580" marT="0" marB="0" anchor="ct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1.0%</a:t>
                      </a:r>
                      <a:endParaRPr kumimoji="0" lang="en-US" sz="18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$0.01</a:t>
                      </a:r>
                    </a:p>
                  </a:txBody>
                  <a:tcPr marL="68580" marR="68580" marT="0" marB="0" anchor="ctr"/>
                </a:tc>
              </a:tr>
              <a:tr h="402942">
                <a:tc>
                  <a:txBody>
                    <a:bodyPr/>
                    <a:lstStyle/>
                    <a:p>
                      <a:pPr marL="0" marR="0" algn="l" rtl="0" eaLnBrk="1" latinLnBrk="0" hangingPunct="1">
                        <a:spcBef>
                          <a:spcPts val="0"/>
                        </a:spcBef>
                        <a:spcAft>
                          <a:spcPts val="0"/>
                        </a:spcAft>
                      </a:pPr>
                      <a:r>
                        <a:rPr kumimoji="0" lang="en-US" sz="1800" b="0" kern="1200" dirty="0">
                          <a:solidFill>
                            <a:schemeClr val="tx1"/>
                          </a:solidFill>
                          <a:effectLst/>
                          <a:latin typeface="+mn-lt"/>
                          <a:ea typeface="+mn-ea"/>
                          <a:cs typeface="+mn-cs"/>
                        </a:rPr>
                        <a:t>Free Ride</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$0.00</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1</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$0.00</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1800" b="0" kern="1200" dirty="0" smtClean="0">
                          <a:solidFill>
                            <a:schemeClr val="tx1"/>
                          </a:solidFill>
                          <a:effectLst/>
                          <a:latin typeface="+mn-lt"/>
                          <a:ea typeface="+mn-ea"/>
                          <a:cs typeface="+mn-cs"/>
                        </a:rPr>
                        <a:t>0.6%</a:t>
                      </a:r>
                      <a:endParaRPr kumimoji="0" lang="en-US" sz="1800" b="0" kern="1200" dirty="0">
                        <a:solidFill>
                          <a:schemeClr val="tx1"/>
                        </a:solidFill>
                        <a:effectLst/>
                        <a:latin typeface="+mn-lt"/>
                        <a:ea typeface="+mn-ea"/>
                        <a:cs typeface="+mn-cs"/>
                      </a:endParaRP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1800" b="0" kern="1200">
                          <a:solidFill>
                            <a:schemeClr val="tx1"/>
                          </a:solidFill>
                          <a:effectLst/>
                          <a:latin typeface="+mn-lt"/>
                          <a:ea typeface="+mn-ea"/>
                          <a:cs typeface="+mn-cs"/>
                        </a:rPr>
                        <a:t>$0.00</a:t>
                      </a:r>
                    </a:p>
                  </a:txBody>
                  <a:tcPr marL="68580" marR="68580" marT="0" marB="0" anchor="ctr">
                    <a:lnB w="12700" cap="flat" cmpd="sng" algn="ctr">
                      <a:solidFill>
                        <a:srgbClr val="0070C0"/>
                      </a:solidFill>
                      <a:prstDash val="solid"/>
                      <a:round/>
                      <a:headEnd type="none" w="med" len="med"/>
                      <a:tailEnd type="none" w="med" len="med"/>
                    </a:lnB>
                  </a:tcPr>
                </a:tc>
              </a:tr>
              <a:tr h="402942">
                <a:tc>
                  <a:txBody>
                    <a:bodyPr/>
                    <a:lstStyle/>
                    <a:p>
                      <a:pPr marL="0" marR="0" algn="l" rtl="0" eaLnBrk="1" latinLnBrk="0" hangingPunct="1">
                        <a:spcBef>
                          <a:spcPts val="0"/>
                        </a:spcBef>
                        <a:spcAft>
                          <a:spcPts val="0"/>
                        </a:spcAft>
                      </a:pPr>
                      <a:r>
                        <a:rPr kumimoji="0" lang="en-US" sz="1800" b="1" kern="1200" dirty="0" smtClean="0">
                          <a:solidFill>
                            <a:schemeClr val="tx1"/>
                          </a:solidFill>
                          <a:effectLst/>
                          <a:latin typeface="+mn-lt"/>
                          <a:ea typeface="+mn-ea"/>
                          <a:cs typeface="+mn-cs"/>
                        </a:rPr>
                        <a:t>Average Fare</a:t>
                      </a:r>
                      <a:endParaRPr kumimoji="0" lang="en-US" sz="1800" b="1" kern="1200" dirty="0">
                        <a:solidFill>
                          <a:schemeClr val="tx1"/>
                        </a:solidFill>
                        <a:effectLst/>
                        <a:latin typeface="+mn-lt"/>
                        <a:ea typeface="+mn-ea"/>
                        <a:cs typeface="+mn-cs"/>
                      </a:endParaRP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1800" b="0" kern="1200" dirty="0">
                          <a:solidFill>
                            <a:schemeClr val="tx1"/>
                          </a:solidFill>
                          <a:effectLst/>
                          <a:latin typeface="+mn-lt"/>
                          <a:ea typeface="+mn-ea"/>
                          <a:cs typeface="+mn-cs"/>
                        </a:rPr>
                        <a:t>—</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1800" b="1" kern="1200" dirty="0">
                          <a:solidFill>
                            <a:schemeClr val="tx1"/>
                          </a:solidFill>
                          <a:effectLst/>
                          <a:latin typeface="+mn-lt"/>
                          <a:ea typeface="+mn-ea"/>
                          <a:cs typeface="+mn-cs"/>
                        </a:rPr>
                        <a:t>$1.34</a:t>
                      </a:r>
                    </a:p>
                  </a:txBody>
                  <a:tcPr marL="68580" marR="68580" marT="0" marB="0" anchor="ctr">
                    <a:lnT w="12700" cap="flat" cmpd="sng" algn="ctr">
                      <a:solidFill>
                        <a:srgbClr val="0070C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154494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Introduction</a:t>
            </a:r>
          </a:p>
          <a:p>
            <a:r>
              <a:rPr lang="en-US" dirty="0" smtClean="0"/>
              <a:t>Fare </a:t>
            </a:r>
            <a:r>
              <a:rPr lang="en-US" dirty="0" err="1" smtClean="0"/>
              <a:t>Elasticities</a:t>
            </a:r>
            <a:r>
              <a:rPr lang="en-US" dirty="0" smtClean="0"/>
              <a:t> from the Literature</a:t>
            </a:r>
          </a:p>
          <a:p>
            <a:r>
              <a:rPr lang="en-US" dirty="0" smtClean="0"/>
              <a:t>Data</a:t>
            </a:r>
          </a:p>
          <a:p>
            <a:r>
              <a:rPr lang="en-US" dirty="0" smtClean="0"/>
              <a:t>How we model Fares at DVRPC</a:t>
            </a:r>
          </a:p>
          <a:p>
            <a:r>
              <a:rPr lang="en-US" dirty="0" smtClean="0"/>
              <a:t>Scenarios Analyzed</a:t>
            </a:r>
          </a:p>
          <a:p>
            <a:r>
              <a:rPr lang="en-US" dirty="0" smtClean="0"/>
              <a:t>Conclusions and Recommendations</a:t>
            </a:r>
            <a:endParaRPr lang="en-US" dirty="0"/>
          </a:p>
        </p:txBody>
      </p:sp>
    </p:spTree>
    <p:extLst>
      <p:ext uri="{BB962C8B-B14F-4D97-AF65-F5344CB8AC3E}">
        <p14:creationId xmlns:p14="http://schemas.microsoft.com/office/powerpoint/2010/main" val="1803048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6552" cy="990600"/>
          </a:xfrm>
        </p:spPr>
        <p:txBody>
          <a:bodyPr>
            <a:noAutofit/>
          </a:bodyPr>
          <a:lstStyle/>
          <a:p>
            <a:r>
              <a:rPr lang="en-US" sz="3500" dirty="0" smtClean="0"/>
              <a:t>Model Calibration – FY 2011 Daily Ridership</a:t>
            </a:r>
            <a:endParaRPr lang="en-US" sz="3500" dirty="0"/>
          </a:p>
        </p:txBody>
      </p:sp>
      <p:graphicFrame>
        <p:nvGraphicFramePr>
          <p:cNvPr id="4" name="Table 3"/>
          <p:cNvGraphicFramePr>
            <a:graphicFrameLocks noGrp="1"/>
          </p:cNvGraphicFramePr>
          <p:nvPr>
            <p:extLst>
              <p:ext uri="{D42A27DB-BD31-4B8C-83A1-F6EECF244321}">
                <p14:modId xmlns:p14="http://schemas.microsoft.com/office/powerpoint/2010/main" val="1469850365"/>
              </p:ext>
            </p:extLst>
          </p:nvPr>
        </p:nvGraphicFramePr>
        <p:xfrm>
          <a:off x="685800" y="1828800"/>
          <a:ext cx="7613216" cy="4176400"/>
        </p:xfrm>
        <a:graphic>
          <a:graphicData uri="http://schemas.openxmlformats.org/drawingml/2006/table">
            <a:tbl>
              <a:tblPr firstRow="1" firstCol="1" bandRow="1">
                <a:tableStyleId>{BC89EF96-8CEA-46FF-86C4-4CE0E7609802}</a:tableStyleId>
              </a:tblPr>
              <a:tblGrid>
                <a:gridCol w="1905000"/>
                <a:gridCol w="1631960"/>
                <a:gridCol w="1475760"/>
                <a:gridCol w="1190481"/>
                <a:gridCol w="1410015"/>
              </a:tblGrid>
              <a:tr h="549922">
                <a:tc>
                  <a:txBody>
                    <a:bodyPr/>
                    <a:lstStyle/>
                    <a:p>
                      <a:pPr marL="0" marR="0" algn="ctr">
                        <a:spcBef>
                          <a:spcPts val="0"/>
                        </a:spcBef>
                        <a:spcAft>
                          <a:spcPts val="0"/>
                        </a:spcAft>
                      </a:pPr>
                      <a:r>
                        <a:rPr lang="en-US" sz="1800" dirty="0">
                          <a:effectLst/>
                        </a:rPr>
                        <a:t>Transit System</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ctr" rtl="0" eaLnBrk="1" latinLnBrk="0" hangingPunct="1">
                        <a:spcBef>
                          <a:spcPts val="0"/>
                        </a:spcBef>
                        <a:spcAft>
                          <a:spcPts val="0"/>
                        </a:spcAft>
                      </a:pPr>
                      <a:r>
                        <a:rPr kumimoji="0" lang="en-US" sz="1800" b="1" kern="1200" dirty="0" smtClean="0">
                          <a:solidFill>
                            <a:schemeClr val="tx1"/>
                          </a:solidFill>
                          <a:effectLst/>
                          <a:latin typeface="+mn-lt"/>
                          <a:ea typeface="+mn-ea"/>
                          <a:cs typeface="+mn-cs"/>
                        </a:rPr>
                        <a:t>FY 2011 Count</a:t>
                      </a:r>
                      <a:endParaRPr kumimoji="0" lang="en-US" sz="1800" b="1" kern="1200" dirty="0">
                        <a:solidFill>
                          <a:schemeClr val="tx1"/>
                        </a:solidFill>
                        <a:effectLst/>
                        <a:latin typeface="+mn-lt"/>
                        <a:ea typeface="+mn-ea"/>
                        <a:cs typeface="+mn-cs"/>
                      </a:endParaRPr>
                    </a:p>
                  </a:txBody>
                  <a:tcPr marL="68580" marR="68580" marT="0" marB="0" anchor="ctr"/>
                </a:tc>
                <a:tc>
                  <a:txBody>
                    <a:bodyPr/>
                    <a:lstStyle/>
                    <a:p>
                      <a:pPr marL="0" marR="0" algn="ctr" rtl="0" eaLnBrk="1" latinLnBrk="0" hangingPunct="1">
                        <a:spcBef>
                          <a:spcPts val="0"/>
                        </a:spcBef>
                        <a:spcAft>
                          <a:spcPts val="0"/>
                        </a:spcAft>
                      </a:pPr>
                      <a:r>
                        <a:rPr kumimoji="0" lang="en-US" sz="1800" b="1" kern="1200" dirty="0" smtClean="0">
                          <a:solidFill>
                            <a:schemeClr val="tx1"/>
                          </a:solidFill>
                          <a:effectLst/>
                          <a:latin typeface="+mn-lt"/>
                          <a:ea typeface="+mn-ea"/>
                          <a:cs typeface="+mn-cs"/>
                        </a:rPr>
                        <a:t>Model Output</a:t>
                      </a:r>
                      <a:endParaRPr kumimoji="0" lang="en-US" sz="1800" b="1"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800" dirty="0">
                          <a:effectLst/>
                        </a:rPr>
                        <a:t>Difference</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%Difference</a:t>
                      </a:r>
                      <a:endParaRPr lang="en-US" sz="1800" dirty="0">
                        <a:solidFill>
                          <a:srgbClr val="292929"/>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smtClean="0">
                          <a:effectLst/>
                        </a:rPr>
                        <a:t>City </a:t>
                      </a:r>
                      <a:r>
                        <a:rPr lang="en-US" sz="1800" b="0" dirty="0">
                          <a:effectLst/>
                        </a:rPr>
                        <a:t>Rail</a:t>
                      </a:r>
                      <a:endParaRPr lang="en-US" sz="1800" b="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418,420</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367,471</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−50,949</a:t>
                      </a:r>
                      <a:endParaRPr lang="en-US" sz="1800" dirty="0">
                        <a:solidFill>
                          <a:schemeClr val="tx1"/>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−12.2%</a:t>
                      </a:r>
                      <a:endParaRPr lang="en-US" sz="1800" dirty="0">
                        <a:solidFill>
                          <a:schemeClr val="tx1"/>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smtClean="0">
                          <a:effectLst/>
                        </a:rPr>
                        <a:t>City </a:t>
                      </a:r>
                      <a:r>
                        <a:rPr lang="en-US" sz="1800" b="0" dirty="0">
                          <a:effectLst/>
                        </a:rPr>
                        <a:t>Bus</a:t>
                      </a:r>
                      <a:endParaRPr lang="en-US" sz="1800" b="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468,355</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508,701</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40,346</a:t>
                      </a:r>
                      <a:endParaRPr lang="en-US" sz="1800" dirty="0">
                        <a:solidFill>
                          <a:schemeClr val="tx1"/>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solidFill>
                            <a:schemeClr val="tx1"/>
                          </a:solidFill>
                          <a:effectLst/>
                        </a:rPr>
                        <a:t>8.6%</a:t>
                      </a:r>
                      <a:endParaRPr lang="en-US" sz="1800">
                        <a:solidFill>
                          <a:schemeClr val="tx1"/>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smtClean="0">
                          <a:effectLst/>
                        </a:rPr>
                        <a:t>Victory</a:t>
                      </a:r>
                      <a:endParaRPr lang="en-US" sz="1800" b="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56,744</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65,022</a:t>
                      </a:r>
                      <a:endParaRPr lang="en-US" sz="180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8,278</a:t>
                      </a:r>
                      <a:endParaRPr lang="en-US" sz="1800" dirty="0">
                        <a:solidFill>
                          <a:schemeClr val="tx1"/>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14.6%</a:t>
                      </a:r>
                      <a:endParaRPr lang="en-US" sz="1800" dirty="0">
                        <a:solidFill>
                          <a:schemeClr val="tx1"/>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smtClean="0">
                          <a:effectLst/>
                        </a:rPr>
                        <a:t>Frontier</a:t>
                      </a:r>
                      <a:endParaRPr lang="en-US" sz="1800" b="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13,489</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20,732</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7,243</a:t>
                      </a:r>
                      <a:endParaRPr lang="en-US" sz="1800" dirty="0">
                        <a:solidFill>
                          <a:schemeClr val="tx1"/>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53.7%</a:t>
                      </a:r>
                      <a:endParaRPr lang="en-US" sz="1800" dirty="0">
                        <a:solidFill>
                          <a:schemeClr val="tx1"/>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smtClean="0">
                          <a:effectLst/>
                        </a:rPr>
                        <a:t>Regional </a:t>
                      </a:r>
                      <a:r>
                        <a:rPr lang="en-US" sz="1800" b="0" dirty="0">
                          <a:effectLst/>
                        </a:rPr>
                        <a:t>Rail</a:t>
                      </a:r>
                      <a:endParaRPr lang="en-US" sz="1800" b="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effectLst/>
                        </a:rPr>
                        <a:t>118,305</a:t>
                      </a:r>
                      <a:endParaRPr lang="en-US" sz="180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effectLst/>
                        </a:rPr>
                        <a:t>113,947</a:t>
                      </a:r>
                      <a:endParaRPr lang="en-US" sz="180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solidFill>
                            <a:schemeClr val="tx1"/>
                          </a:solidFill>
                          <a:effectLst/>
                        </a:rPr>
                        <a:t>−4,358</a:t>
                      </a:r>
                      <a:endParaRPr lang="en-US" sz="1800" dirty="0">
                        <a:solidFill>
                          <a:schemeClr val="tx1"/>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solidFill>
                            <a:schemeClr val="tx1"/>
                          </a:solidFill>
                          <a:effectLst/>
                        </a:rPr>
                        <a:t>−3.7%</a:t>
                      </a:r>
                      <a:endParaRPr lang="en-US" sz="1800" dirty="0">
                        <a:solidFill>
                          <a:schemeClr val="tx1"/>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r>
              <a:tr h="402942">
                <a:tc>
                  <a:txBody>
                    <a:bodyPr/>
                    <a:lstStyle/>
                    <a:p>
                      <a:pPr marL="0" marR="0" algn="l">
                        <a:spcBef>
                          <a:spcPts val="0"/>
                        </a:spcBef>
                        <a:spcAft>
                          <a:spcPts val="0"/>
                        </a:spcAft>
                      </a:pPr>
                      <a:r>
                        <a:rPr lang="en-US" sz="1800" b="0" dirty="0">
                          <a:effectLst/>
                        </a:rPr>
                        <a:t>SEPTA Total</a:t>
                      </a:r>
                      <a:endParaRPr lang="en-US" sz="1800" b="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effectLst/>
                        </a:rPr>
                        <a:t>1,075,313</a:t>
                      </a:r>
                      <a:endParaRPr lang="en-US" sz="180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effectLst/>
                        </a:rPr>
                        <a:t>1,075,873</a:t>
                      </a:r>
                      <a:endParaRPr lang="en-US" sz="180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solidFill>
                            <a:schemeClr val="tx1"/>
                          </a:solidFill>
                          <a:effectLst/>
                        </a:rPr>
                        <a:t>560</a:t>
                      </a:r>
                      <a:endParaRPr lang="en-US" sz="1800" dirty="0">
                        <a:solidFill>
                          <a:schemeClr val="tx1"/>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solidFill>
                            <a:schemeClr val="tx1"/>
                          </a:solidFill>
                          <a:effectLst/>
                        </a:rPr>
                        <a:t>0.1%</a:t>
                      </a:r>
                      <a:endParaRPr lang="en-US" sz="1800" dirty="0">
                        <a:solidFill>
                          <a:schemeClr val="tx1"/>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r>
              <a:tr h="402942">
                <a:tc>
                  <a:txBody>
                    <a:bodyPr/>
                    <a:lstStyle/>
                    <a:p>
                      <a:pPr marL="0" marR="0" algn="l">
                        <a:spcBef>
                          <a:spcPts val="0"/>
                        </a:spcBef>
                        <a:spcAft>
                          <a:spcPts val="0"/>
                        </a:spcAft>
                      </a:pPr>
                      <a:r>
                        <a:rPr lang="en-US" sz="1800" b="0" dirty="0">
                          <a:effectLst/>
                        </a:rPr>
                        <a:t>PATCO Total</a:t>
                      </a:r>
                      <a:endParaRPr lang="en-US" sz="1800" b="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35,686</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37,000</a:t>
                      </a:r>
                      <a:endParaRPr lang="en-US" sz="1800" dirty="0">
                        <a:solidFill>
                          <a:srgbClr val="292929"/>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1,314</a:t>
                      </a:r>
                      <a:endParaRPr lang="en-US" sz="1800" dirty="0">
                        <a:solidFill>
                          <a:schemeClr val="tx1"/>
                        </a:solidFill>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solidFill>
                            <a:schemeClr val="tx1"/>
                          </a:solidFill>
                          <a:effectLst/>
                        </a:rPr>
                        <a:t>3.7%</a:t>
                      </a:r>
                      <a:endParaRPr lang="en-US" sz="1800" dirty="0">
                        <a:solidFill>
                          <a:schemeClr val="tx1"/>
                        </a:solidFill>
                        <a:effectLst/>
                        <a:latin typeface="Arial"/>
                        <a:ea typeface="Times New Roman"/>
                        <a:cs typeface="Times New Roman"/>
                      </a:endParaRPr>
                    </a:p>
                  </a:txBody>
                  <a:tcPr marL="68580" marR="68580" marT="0" marB="0" anchor="ctr"/>
                </a:tc>
              </a:tr>
              <a:tr h="402942">
                <a:tc>
                  <a:txBody>
                    <a:bodyPr/>
                    <a:lstStyle/>
                    <a:p>
                      <a:pPr marL="0" marR="0" algn="l">
                        <a:spcBef>
                          <a:spcPts val="0"/>
                        </a:spcBef>
                        <a:spcAft>
                          <a:spcPts val="0"/>
                        </a:spcAft>
                      </a:pPr>
                      <a:r>
                        <a:rPr lang="en-US" sz="1800" b="0" dirty="0">
                          <a:effectLst/>
                        </a:rPr>
                        <a:t>NJT Total</a:t>
                      </a:r>
                      <a:endParaRPr lang="en-US" sz="1800" b="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effectLst/>
                        </a:rPr>
                        <a:t>83,402</a:t>
                      </a:r>
                      <a:endParaRPr lang="en-US" sz="180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effectLst/>
                        </a:rPr>
                        <a:t>73,739</a:t>
                      </a:r>
                      <a:endParaRPr lang="en-US" sz="1800" dirty="0">
                        <a:solidFill>
                          <a:srgbClr val="292929"/>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solidFill>
                            <a:schemeClr val="tx1"/>
                          </a:solidFill>
                          <a:effectLst/>
                        </a:rPr>
                        <a:t>−9,663</a:t>
                      </a:r>
                      <a:endParaRPr lang="en-US" sz="1800" dirty="0">
                        <a:solidFill>
                          <a:schemeClr val="tx1"/>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c>
                  <a:txBody>
                    <a:bodyPr/>
                    <a:lstStyle/>
                    <a:p>
                      <a:pPr marL="0" marR="0" algn="r">
                        <a:spcBef>
                          <a:spcPts val="0"/>
                        </a:spcBef>
                        <a:spcAft>
                          <a:spcPts val="0"/>
                        </a:spcAft>
                      </a:pPr>
                      <a:r>
                        <a:rPr lang="en-US" sz="1800" dirty="0">
                          <a:solidFill>
                            <a:schemeClr val="tx1"/>
                          </a:solidFill>
                          <a:effectLst/>
                        </a:rPr>
                        <a:t>−11.6%</a:t>
                      </a:r>
                      <a:endParaRPr lang="en-US" sz="1800" dirty="0">
                        <a:solidFill>
                          <a:schemeClr val="tx1"/>
                        </a:solidFill>
                        <a:effectLst/>
                        <a:latin typeface="Arial"/>
                        <a:ea typeface="Times New Roman"/>
                        <a:cs typeface="Times New Roman"/>
                      </a:endParaRPr>
                    </a:p>
                  </a:txBody>
                  <a:tcPr marL="68580" marR="68580" marT="0" marB="0" anchor="ctr">
                    <a:lnB w="28575" cap="flat" cmpd="sng" algn="ctr">
                      <a:solidFill>
                        <a:schemeClr val="accent1">
                          <a:lumMod val="50000"/>
                        </a:schemeClr>
                      </a:solidFill>
                      <a:prstDash val="solid"/>
                      <a:round/>
                      <a:headEnd type="none" w="med" len="med"/>
                      <a:tailEnd type="none" w="med" len="med"/>
                    </a:lnB>
                  </a:tcPr>
                </a:tc>
              </a:tr>
              <a:tr h="402942">
                <a:tc>
                  <a:txBody>
                    <a:bodyPr/>
                    <a:lstStyle/>
                    <a:p>
                      <a:pPr marL="0" marR="0" algn="l">
                        <a:spcBef>
                          <a:spcPts val="0"/>
                        </a:spcBef>
                        <a:spcAft>
                          <a:spcPts val="0"/>
                        </a:spcAft>
                      </a:pPr>
                      <a:r>
                        <a:rPr lang="en-US" sz="1800" b="0" dirty="0">
                          <a:effectLst/>
                        </a:rPr>
                        <a:t>Region-Wide Total</a:t>
                      </a:r>
                      <a:endParaRPr lang="en-US" sz="1800" b="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effectLst/>
                        </a:rPr>
                        <a:t>1,194,401</a:t>
                      </a:r>
                      <a:endParaRPr lang="en-US" sz="180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effectLst/>
                        </a:rPr>
                        <a:t>1,186,612</a:t>
                      </a:r>
                      <a:endParaRPr lang="en-US" sz="1800" dirty="0">
                        <a:solidFill>
                          <a:srgbClr val="292929"/>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solidFill>
                            <a:schemeClr val="tx1"/>
                          </a:solidFill>
                          <a:effectLst/>
                        </a:rPr>
                        <a:t>−7,789</a:t>
                      </a:r>
                      <a:endParaRPr lang="en-US" sz="1800" dirty="0">
                        <a:solidFill>
                          <a:schemeClr val="tx1"/>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c>
                  <a:txBody>
                    <a:bodyPr/>
                    <a:lstStyle/>
                    <a:p>
                      <a:pPr marL="0" marR="0" algn="r">
                        <a:spcBef>
                          <a:spcPts val="0"/>
                        </a:spcBef>
                        <a:spcAft>
                          <a:spcPts val="0"/>
                        </a:spcAft>
                      </a:pPr>
                      <a:r>
                        <a:rPr lang="en-US" sz="1800" dirty="0">
                          <a:solidFill>
                            <a:schemeClr val="tx1"/>
                          </a:solidFill>
                          <a:effectLst/>
                        </a:rPr>
                        <a:t>−0.7%</a:t>
                      </a:r>
                      <a:endParaRPr lang="en-US" sz="1800" dirty="0">
                        <a:solidFill>
                          <a:schemeClr val="tx1"/>
                        </a:solidFill>
                        <a:effectLst/>
                        <a:latin typeface="Arial"/>
                        <a:ea typeface="Times New Roman"/>
                        <a:cs typeface="Times New Roman"/>
                      </a:endParaRPr>
                    </a:p>
                  </a:txBody>
                  <a:tcPr marL="68580" marR="68580" marT="0" marB="0" anchor="ctr">
                    <a:lnT w="28575" cap="flat" cmpd="sng" algn="ctr">
                      <a:solidFill>
                        <a:schemeClr val="accent1">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87690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Analyzed</a:t>
            </a:r>
            <a:endParaRPr lang="en-US" dirty="0"/>
          </a:p>
        </p:txBody>
      </p:sp>
      <p:sp>
        <p:nvSpPr>
          <p:cNvPr id="3" name="Content Placeholder 2"/>
          <p:cNvSpPr>
            <a:spLocks noGrp="1"/>
          </p:cNvSpPr>
          <p:nvPr>
            <p:ph sz="quarter" idx="1"/>
          </p:nvPr>
        </p:nvSpPr>
        <p:spPr/>
        <p:txBody>
          <a:bodyPr/>
          <a:lstStyle/>
          <a:p>
            <a:r>
              <a:rPr lang="en-US" dirty="0" smtClean="0"/>
              <a:t>Direct </a:t>
            </a:r>
            <a:r>
              <a:rPr lang="en-US" dirty="0"/>
              <a:t>Elasticity </a:t>
            </a:r>
            <a:r>
              <a:rPr lang="en-US" dirty="0" smtClean="0"/>
              <a:t>Test - Hypothetical Fare Changes</a:t>
            </a:r>
          </a:p>
          <a:p>
            <a:r>
              <a:rPr lang="en-US" dirty="0"/>
              <a:t>Cross Elasticity </a:t>
            </a:r>
            <a:r>
              <a:rPr lang="en-US" dirty="0" smtClean="0"/>
              <a:t>Test - Hypothetical </a:t>
            </a:r>
            <a:r>
              <a:rPr lang="en-US" dirty="0"/>
              <a:t>Fare </a:t>
            </a:r>
            <a:r>
              <a:rPr lang="en-US" dirty="0" smtClean="0"/>
              <a:t>Changes</a:t>
            </a:r>
          </a:p>
          <a:p>
            <a:r>
              <a:rPr lang="en-US" dirty="0" err="1"/>
              <a:t>Backcast</a:t>
            </a:r>
            <a:r>
              <a:rPr lang="en-US" dirty="0"/>
              <a:t> and Validation - July 2010 Fare </a:t>
            </a:r>
            <a:r>
              <a:rPr lang="en-US" dirty="0" smtClean="0"/>
              <a:t>Change</a:t>
            </a:r>
          </a:p>
          <a:p>
            <a:r>
              <a:rPr lang="en-US" dirty="0" smtClean="0"/>
              <a:t>Forecast </a:t>
            </a:r>
            <a:r>
              <a:rPr lang="en-US" dirty="0"/>
              <a:t>and Validation - July 2013 Fare Change</a:t>
            </a:r>
          </a:p>
          <a:p>
            <a:r>
              <a:rPr lang="en-US" dirty="0" smtClean="0"/>
              <a:t>Forecast - Impact </a:t>
            </a:r>
            <a:r>
              <a:rPr lang="en-US" dirty="0"/>
              <a:t>of New Payment </a:t>
            </a:r>
            <a:r>
              <a:rPr lang="en-US" dirty="0" smtClean="0"/>
              <a:t>Technology</a:t>
            </a:r>
          </a:p>
        </p:txBody>
      </p:sp>
    </p:spTree>
    <p:extLst>
      <p:ext uri="{BB962C8B-B14F-4D97-AF65-F5344CB8AC3E}">
        <p14:creationId xmlns:p14="http://schemas.microsoft.com/office/powerpoint/2010/main" val="4105368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dirty="0" smtClean="0"/>
              <a:t>Scenario 1: Direct </a:t>
            </a:r>
            <a:r>
              <a:rPr lang="en-US" dirty="0"/>
              <a:t>Elasticity Test </a:t>
            </a:r>
            <a:endParaRPr lang="en-US" altLang="en-US" dirty="0"/>
          </a:p>
        </p:txBody>
      </p:sp>
      <p:graphicFrame>
        <p:nvGraphicFramePr>
          <p:cNvPr id="4" name="Chart 3"/>
          <p:cNvGraphicFramePr/>
          <p:nvPr>
            <p:extLst>
              <p:ext uri="{D42A27DB-BD31-4B8C-83A1-F6EECF244321}">
                <p14:modId xmlns:p14="http://schemas.microsoft.com/office/powerpoint/2010/main" val="3475170582"/>
              </p:ext>
            </p:extLst>
          </p:nvPr>
        </p:nvGraphicFramePr>
        <p:xfrm>
          <a:off x="533400" y="1981200"/>
          <a:ext cx="7924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4223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dirty="0" smtClean="0"/>
              <a:t>Scenario 2: 2010 </a:t>
            </a:r>
            <a:r>
              <a:rPr lang="en-US" dirty="0"/>
              <a:t>Fare </a:t>
            </a:r>
            <a:r>
              <a:rPr lang="en-US" dirty="0" smtClean="0"/>
              <a:t>Change</a:t>
            </a:r>
            <a:endParaRPr lang="en-US" dirty="0"/>
          </a:p>
        </p:txBody>
      </p:sp>
      <p:sp>
        <p:nvSpPr>
          <p:cNvPr id="2" name="Content Placeholder 1"/>
          <p:cNvSpPr>
            <a:spLocks noGrp="1"/>
          </p:cNvSpPr>
          <p:nvPr>
            <p:ph sz="quarter" idx="1"/>
          </p:nvPr>
        </p:nvSpPr>
        <p:spPr>
          <a:xfrm>
            <a:off x="533400" y="1752600"/>
            <a:ext cx="6553200" cy="4572000"/>
          </a:xfrm>
        </p:spPr>
        <p:txBody>
          <a:bodyPr>
            <a:noAutofit/>
          </a:bodyPr>
          <a:lstStyle/>
          <a:p>
            <a:r>
              <a:rPr lang="en-US" sz="2400" dirty="0" smtClean="0"/>
              <a:t>July 2010 Fare Change</a:t>
            </a:r>
          </a:p>
          <a:p>
            <a:pPr lvl="1"/>
            <a:r>
              <a:rPr lang="en-US" sz="2400" dirty="0" smtClean="0"/>
              <a:t>Adult token +7%</a:t>
            </a:r>
          </a:p>
          <a:p>
            <a:pPr lvl="1"/>
            <a:r>
              <a:rPr lang="en-US" sz="2400" dirty="0" smtClean="0"/>
              <a:t>Transfer ticket +33% </a:t>
            </a:r>
          </a:p>
          <a:p>
            <a:pPr lvl="1"/>
            <a:r>
              <a:rPr lang="en-US" sz="2400" dirty="0" err="1" smtClean="0"/>
              <a:t>TransPass</a:t>
            </a:r>
            <a:r>
              <a:rPr lang="en-US" sz="2400" dirty="0" smtClean="0"/>
              <a:t> +6% </a:t>
            </a:r>
          </a:p>
          <a:p>
            <a:pPr lvl="1"/>
            <a:r>
              <a:rPr lang="en-US" sz="2400" dirty="0" err="1" smtClean="0"/>
              <a:t>TrailPass</a:t>
            </a:r>
            <a:r>
              <a:rPr lang="en-US" sz="2400" dirty="0" smtClean="0"/>
              <a:t> +5~10%</a:t>
            </a:r>
          </a:p>
          <a:p>
            <a:r>
              <a:rPr lang="en-US" sz="2500" dirty="0" smtClean="0">
                <a:solidFill>
                  <a:srgbClr val="FF0000"/>
                </a:solidFill>
              </a:rPr>
              <a:t>Gas Price +28% (2010-11)</a:t>
            </a:r>
          </a:p>
          <a:p>
            <a:pPr lvl="1"/>
            <a:r>
              <a:rPr lang="en-US" sz="2100" dirty="0" smtClean="0"/>
              <a:t>Modeled as distance-based toll</a:t>
            </a:r>
          </a:p>
          <a:p>
            <a:r>
              <a:rPr lang="en-US" sz="2400" dirty="0" smtClean="0"/>
              <a:t>Modeling Scenario</a:t>
            </a:r>
          </a:p>
          <a:p>
            <a:pPr lvl="1"/>
            <a:r>
              <a:rPr lang="en-US" sz="2100" dirty="0" smtClean="0"/>
              <a:t>Fare and gas price change</a:t>
            </a:r>
          </a:p>
          <a:p>
            <a:pPr lvl="1"/>
            <a:r>
              <a:rPr lang="en-US" sz="2100" dirty="0" smtClean="0"/>
              <a:t>No population/employment/service change</a:t>
            </a:r>
            <a:endParaRPr lang="en-US" sz="2100" dirty="0"/>
          </a:p>
          <a:p>
            <a:endParaRPr lang="en-US" sz="2500" dirty="0" smtClean="0"/>
          </a:p>
        </p:txBody>
      </p:sp>
      <p:graphicFrame>
        <p:nvGraphicFramePr>
          <p:cNvPr id="9" name="Table 8"/>
          <p:cNvGraphicFramePr>
            <a:graphicFrameLocks noGrp="1"/>
          </p:cNvGraphicFramePr>
          <p:nvPr>
            <p:extLst>
              <p:ext uri="{D42A27DB-BD31-4B8C-83A1-F6EECF244321}">
                <p14:modId xmlns:p14="http://schemas.microsoft.com/office/powerpoint/2010/main" val="1966137083"/>
              </p:ext>
            </p:extLst>
          </p:nvPr>
        </p:nvGraphicFramePr>
        <p:xfrm>
          <a:off x="4876800" y="1905000"/>
          <a:ext cx="3581400" cy="2812532"/>
        </p:xfrm>
        <a:graphic>
          <a:graphicData uri="http://schemas.openxmlformats.org/drawingml/2006/table">
            <a:tbl>
              <a:tblPr firstRow="1" firstCol="1" bandRow="1"/>
              <a:tblGrid>
                <a:gridCol w="1447800"/>
                <a:gridCol w="965752"/>
                <a:gridCol w="1167848"/>
              </a:tblGrid>
              <a:tr h="371877">
                <a:tc>
                  <a:txBody>
                    <a:bodyPr/>
                    <a:lstStyle/>
                    <a:p>
                      <a:pPr algn="l" fontAlgn="ctr"/>
                      <a:r>
                        <a:rPr lang="en-US" sz="1800" b="0" i="0" u="none" strike="noStrike" dirty="0">
                          <a:solidFill>
                            <a:schemeClr val="tx1"/>
                          </a:solidFill>
                          <a:effectLst/>
                          <a:latin typeface="+mj-lt"/>
                        </a:rPr>
                        <a:t> </a:t>
                      </a:r>
                      <a:r>
                        <a:rPr lang="en-US" sz="1800" b="0" i="0" u="none" strike="noStrike" dirty="0" smtClean="0">
                          <a:solidFill>
                            <a:schemeClr val="tx1"/>
                          </a:solidFill>
                          <a:effectLst/>
                          <a:latin typeface="+mj-lt"/>
                        </a:rPr>
                        <a:t>Transit System</a:t>
                      </a:r>
                      <a:endParaRPr lang="en-US" sz="1800" b="0" i="0" u="none" strike="noStrike" dirty="0">
                        <a:solidFill>
                          <a:schemeClr val="tx1"/>
                        </a:solidFill>
                        <a:effectLst/>
                        <a:latin typeface="+mj-lt"/>
                      </a:endParaRPr>
                    </a:p>
                  </a:txBody>
                  <a:tcPr marL="7620" marR="7620" marT="7620" marB="0" anchor="ctr">
                    <a:lnL>
                      <a:noFill/>
                    </a:lnL>
                    <a:lnR w="12700" cap="flat" cmpd="sng" algn="ctr">
                      <a:solidFill>
                        <a:srgbClr val="006EAC"/>
                      </a:solidFill>
                      <a:prstDash val="solid"/>
                      <a:round/>
                      <a:headEnd type="none" w="med" len="med"/>
                      <a:tailEnd type="none" w="med" len="med"/>
                    </a:lnR>
                    <a:lnT w="12700" cap="flat" cmpd="sng" algn="ctr">
                      <a:solidFill>
                        <a:srgbClr val="006EAC"/>
                      </a:solidFill>
                      <a:prstDash val="solid"/>
                      <a:round/>
                      <a:headEnd type="none" w="med" len="med"/>
                      <a:tailEnd type="none" w="med" len="med"/>
                    </a:lnT>
                    <a:lnB w="12700" cap="flat" cmpd="sng" algn="ctr">
                      <a:solidFill>
                        <a:srgbClr val="006EAC"/>
                      </a:solidFill>
                      <a:prstDash val="solid"/>
                      <a:round/>
                      <a:headEnd type="none" w="med" len="med"/>
                      <a:tailEnd type="none" w="med" len="med"/>
                    </a:lnB>
                    <a:solidFill>
                      <a:srgbClr val="FFFFFF"/>
                    </a:solidFill>
                  </a:tcPr>
                </a:tc>
                <a:tc gridSpan="2">
                  <a:txBody>
                    <a:bodyPr/>
                    <a:lstStyle/>
                    <a:p>
                      <a:pPr algn="ctr" fontAlgn="ctr"/>
                      <a:r>
                        <a:rPr lang="it-IT" sz="1800" b="0" i="0" u="none" strike="noStrike" dirty="0">
                          <a:solidFill>
                            <a:schemeClr val="tx1"/>
                          </a:solidFill>
                          <a:effectLst/>
                          <a:latin typeface="+mj-lt"/>
                        </a:rPr>
                        <a:t>Average Fare Increase Per Leg</a:t>
                      </a:r>
                    </a:p>
                  </a:txBody>
                  <a:tcPr marL="7620" marR="7620" marT="7620" marB="0" anchor="ctr">
                    <a:lnL w="12700" cap="flat" cmpd="sng" algn="ctr">
                      <a:solidFill>
                        <a:srgbClr val="006EAC"/>
                      </a:solidFill>
                      <a:prstDash val="solid"/>
                      <a:round/>
                      <a:headEnd type="none" w="med" len="med"/>
                      <a:tailEnd type="none" w="med" len="med"/>
                    </a:lnL>
                    <a:lnR>
                      <a:noFill/>
                    </a:lnR>
                    <a:lnT w="12700" cap="flat" cmpd="sng" algn="ctr">
                      <a:solidFill>
                        <a:srgbClr val="006EAC"/>
                      </a:solidFill>
                      <a:prstDash val="solid"/>
                      <a:round/>
                      <a:headEnd type="none" w="med" len="med"/>
                      <a:tailEnd type="none" w="med" len="med"/>
                    </a:lnT>
                    <a:lnB w="12700" cap="flat" cmpd="sng" algn="ctr">
                      <a:solidFill>
                        <a:srgbClr val="006EAC"/>
                      </a:solidFill>
                      <a:prstDash val="solid"/>
                      <a:round/>
                      <a:headEnd type="none" w="med" len="med"/>
                      <a:tailEnd type="none" w="med" len="med"/>
                    </a:lnB>
                    <a:solidFill>
                      <a:srgbClr val="FFFFFF"/>
                    </a:solidFill>
                  </a:tcPr>
                </a:tc>
                <a:tc hMerge="1">
                  <a:txBody>
                    <a:bodyPr/>
                    <a:lstStyle/>
                    <a:p>
                      <a:endParaRPr lang="en-US"/>
                    </a:p>
                  </a:txBody>
                  <a:tcPr/>
                </a:tc>
              </a:tr>
              <a:tr h="425003">
                <a:tc>
                  <a:txBody>
                    <a:bodyPr/>
                    <a:lstStyle/>
                    <a:p>
                      <a:pPr algn="l" fontAlgn="ctr"/>
                      <a:r>
                        <a:rPr lang="en-US" sz="1800" b="0" i="0" u="none" strike="noStrike" dirty="0">
                          <a:solidFill>
                            <a:schemeClr val="tx1"/>
                          </a:solidFill>
                          <a:effectLst/>
                          <a:latin typeface="+mj-lt"/>
                        </a:rPr>
                        <a:t>City Rail</a:t>
                      </a: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0.04 </a:t>
                      </a:r>
                      <a:endParaRPr lang="en-US" sz="2000" b="0" i="0" u="none" strike="noStrike" dirty="0">
                        <a:solidFill>
                          <a:schemeClr val="tx1"/>
                        </a:solidFill>
                        <a:effectLst/>
                        <a:latin typeface="+mj-lt"/>
                      </a:endParaRP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c>
                  <a:txBody>
                    <a:bodyPr/>
                    <a:lstStyle/>
                    <a:p>
                      <a:pPr algn="r" fontAlgn="ctr"/>
                      <a:r>
                        <a:rPr lang="en-US" sz="2000" b="0" i="0" u="none" strike="noStrike" dirty="0" smtClean="0">
                          <a:solidFill>
                            <a:schemeClr val="tx1"/>
                          </a:solidFill>
                          <a:effectLst/>
                          <a:latin typeface="+mj-lt"/>
                        </a:rPr>
                        <a:t>4%</a:t>
                      </a:r>
                      <a:endParaRPr lang="en-US" sz="2000" b="0" i="0" u="none" strike="noStrike" dirty="0">
                        <a:solidFill>
                          <a:schemeClr val="tx1"/>
                        </a:solidFill>
                        <a:effectLst/>
                        <a:latin typeface="+mj-lt"/>
                      </a:endParaRP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r>
              <a:tr h="425003">
                <a:tc>
                  <a:txBody>
                    <a:bodyPr/>
                    <a:lstStyle/>
                    <a:p>
                      <a:pPr algn="l" fontAlgn="ctr"/>
                      <a:r>
                        <a:rPr lang="en-US" sz="1800" b="0" i="0" u="none" strike="noStrike">
                          <a:solidFill>
                            <a:schemeClr val="tx1"/>
                          </a:solidFill>
                          <a:effectLst/>
                          <a:latin typeface="+mj-lt"/>
                        </a:rPr>
                        <a:t>City Bus</a:t>
                      </a:r>
                    </a:p>
                  </a:txBody>
                  <a:tcPr marL="7620" marR="7620" marT="7620" marB="0" anchor="ctr">
                    <a:lnL>
                      <a:noFill/>
                    </a:lnL>
                    <a:lnR>
                      <a:noFill/>
                    </a:lnR>
                    <a:lnT>
                      <a:noFill/>
                    </a:lnT>
                    <a:lnB>
                      <a:noFill/>
                    </a:lnB>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0.03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c>
                  <a:txBody>
                    <a:bodyPr/>
                    <a:lstStyle/>
                    <a:p>
                      <a:pPr algn="r" fontAlgn="ctr"/>
                      <a:r>
                        <a:rPr lang="en-US" sz="2000" b="0" i="0" u="none" strike="noStrike" dirty="0" smtClean="0">
                          <a:solidFill>
                            <a:schemeClr val="tx1"/>
                          </a:solidFill>
                          <a:effectLst/>
                          <a:latin typeface="+mj-lt"/>
                        </a:rPr>
                        <a:t>3%</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r>
              <a:tr h="425003">
                <a:tc>
                  <a:txBody>
                    <a:bodyPr/>
                    <a:lstStyle/>
                    <a:p>
                      <a:pPr algn="l" fontAlgn="ctr"/>
                      <a:r>
                        <a:rPr lang="en-US" sz="1800" b="0" i="0" u="none" strike="noStrike">
                          <a:solidFill>
                            <a:schemeClr val="tx1"/>
                          </a:solidFill>
                          <a:effectLst/>
                          <a:latin typeface="+mj-lt"/>
                        </a:rPr>
                        <a:t>Victory</a:t>
                      </a:r>
                    </a:p>
                  </a:txBody>
                  <a:tcPr marL="7620" marR="7620" marT="7620" marB="0" anchor="ctr">
                    <a:lnL>
                      <a:noFill/>
                    </a:lnL>
                    <a:lnR>
                      <a:noFill/>
                    </a:lnR>
                    <a:lnT>
                      <a:noFill/>
                    </a:lnT>
                    <a:lnB>
                      <a:noFill/>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0.07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solidFill>
                      <a:srgbClr val="DAEEF7"/>
                    </a:solidFill>
                  </a:tcPr>
                </a:tc>
                <a:tc>
                  <a:txBody>
                    <a:bodyPr/>
                    <a:lstStyle/>
                    <a:p>
                      <a:pPr algn="r" fontAlgn="ctr"/>
                      <a:r>
                        <a:rPr lang="en-US" sz="2000" b="0" i="0" u="none" strike="noStrike" dirty="0" smtClean="0">
                          <a:solidFill>
                            <a:schemeClr val="tx1"/>
                          </a:solidFill>
                          <a:effectLst/>
                          <a:latin typeface="+mj-lt"/>
                        </a:rPr>
                        <a:t>7%</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solidFill>
                      <a:srgbClr val="DAEEF7"/>
                    </a:solidFill>
                  </a:tcPr>
                </a:tc>
              </a:tr>
              <a:tr h="425003">
                <a:tc>
                  <a:txBody>
                    <a:bodyPr/>
                    <a:lstStyle/>
                    <a:p>
                      <a:pPr algn="l" fontAlgn="ctr"/>
                      <a:r>
                        <a:rPr lang="en-US" sz="1800" b="0" i="0" u="none" strike="noStrike" dirty="0">
                          <a:solidFill>
                            <a:schemeClr val="tx1"/>
                          </a:solidFill>
                          <a:effectLst/>
                          <a:latin typeface="+mj-lt"/>
                        </a:rPr>
                        <a:t>Frontier</a:t>
                      </a:r>
                    </a:p>
                  </a:txBody>
                  <a:tcPr marL="7620" marR="7620" marT="7620" marB="0" anchor="ctr">
                    <a:lnL>
                      <a:noFill/>
                    </a:lnL>
                    <a:lnR>
                      <a:noFill/>
                    </a:lnR>
                    <a:lnT>
                      <a:noFill/>
                    </a:lnT>
                    <a:lnB>
                      <a:noFill/>
                    </a:lnB>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0.06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c>
                  <a:txBody>
                    <a:bodyPr/>
                    <a:lstStyle/>
                    <a:p>
                      <a:pPr algn="r" fontAlgn="ctr"/>
                      <a:r>
                        <a:rPr lang="en-US" sz="2000" b="0" i="0" u="none" strike="noStrike" dirty="0" smtClean="0">
                          <a:solidFill>
                            <a:schemeClr val="tx1"/>
                          </a:solidFill>
                          <a:effectLst/>
                          <a:latin typeface="+mj-lt"/>
                        </a:rPr>
                        <a:t>5%</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r>
              <a:tr h="442711">
                <a:tc>
                  <a:txBody>
                    <a:bodyPr/>
                    <a:lstStyle/>
                    <a:p>
                      <a:pPr algn="l" fontAlgn="ctr"/>
                      <a:r>
                        <a:rPr lang="en-US" sz="1800" b="0" i="0" u="none" strike="noStrike" dirty="0">
                          <a:solidFill>
                            <a:schemeClr val="tx1"/>
                          </a:solidFill>
                          <a:effectLst/>
                          <a:latin typeface="+mj-lt"/>
                        </a:rPr>
                        <a:t>Regional </a:t>
                      </a:r>
                      <a:r>
                        <a:rPr lang="en-US" sz="1800" b="0" i="0" u="none" strike="noStrike" dirty="0" smtClean="0">
                          <a:solidFill>
                            <a:schemeClr val="tx1"/>
                          </a:solidFill>
                          <a:effectLst/>
                          <a:latin typeface="+mj-lt"/>
                        </a:rPr>
                        <a:t>Rail</a:t>
                      </a:r>
                    </a:p>
                    <a:p>
                      <a:pPr algn="l" fontAlgn="ctr"/>
                      <a:r>
                        <a:rPr lang="en-US" sz="1800" b="0" i="0" u="none" strike="noStrike" dirty="0" smtClean="0">
                          <a:solidFill>
                            <a:schemeClr val="tx1"/>
                          </a:solidFill>
                          <a:effectLst/>
                          <a:latin typeface="+mj-lt"/>
                        </a:rPr>
                        <a:t>(All</a:t>
                      </a:r>
                      <a:r>
                        <a:rPr lang="en-US" sz="1800" b="0" i="0" u="none" strike="noStrike" baseline="0" dirty="0" smtClean="0">
                          <a:solidFill>
                            <a:schemeClr val="tx1"/>
                          </a:solidFill>
                          <a:effectLst/>
                          <a:latin typeface="+mj-lt"/>
                        </a:rPr>
                        <a:t> Zone Pairs</a:t>
                      </a:r>
                      <a:r>
                        <a:rPr lang="en-US" sz="1800" b="0" i="0" u="none" strike="noStrike" dirty="0" smtClean="0">
                          <a:solidFill>
                            <a:schemeClr val="tx1"/>
                          </a:solidFill>
                          <a:effectLst/>
                          <a:latin typeface="+mj-lt"/>
                        </a:rPr>
                        <a:t>) </a:t>
                      </a:r>
                      <a:endParaRPr lang="en-US" sz="18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0.09 </a:t>
                      </a:r>
                      <a:endParaRPr lang="en-US" sz="20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c>
                  <a:txBody>
                    <a:bodyPr/>
                    <a:lstStyle/>
                    <a:p>
                      <a:pPr algn="r" fontAlgn="ctr"/>
                      <a:r>
                        <a:rPr lang="en-US" sz="2000" b="0" i="0" u="none" strike="noStrike" dirty="0" smtClean="0">
                          <a:solidFill>
                            <a:schemeClr val="tx1"/>
                          </a:solidFill>
                          <a:effectLst/>
                          <a:latin typeface="+mj-lt"/>
                        </a:rPr>
                        <a:t>3%</a:t>
                      </a:r>
                      <a:endParaRPr lang="en-US" sz="20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r>
            </a:tbl>
          </a:graphicData>
        </a:graphic>
      </p:graphicFrame>
    </p:spTree>
    <p:extLst>
      <p:ext uri="{BB962C8B-B14F-4D97-AF65-F5344CB8AC3E}">
        <p14:creationId xmlns:p14="http://schemas.microsoft.com/office/powerpoint/2010/main" val="2362849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vs. Count – before and after 2010 Fare Change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4733637"/>
              </p:ext>
            </p:extLst>
          </p:nvPr>
        </p:nvGraphicFramePr>
        <p:xfrm>
          <a:off x="685800" y="1981200"/>
          <a:ext cx="7772399" cy="3048000"/>
        </p:xfrm>
        <a:graphic>
          <a:graphicData uri="http://schemas.openxmlformats.org/drawingml/2006/table">
            <a:tbl>
              <a:tblPr firstRow="1" firstCol="1" bandRow="1">
                <a:tableStyleId>{BC89EF96-8CEA-46FF-86C4-4CE0E7609802}</a:tableStyleId>
              </a:tblPr>
              <a:tblGrid>
                <a:gridCol w="1827343"/>
                <a:gridCol w="1358572"/>
                <a:gridCol w="1613956"/>
                <a:gridCol w="1358572"/>
                <a:gridCol w="1613956"/>
              </a:tblGrid>
              <a:tr h="381000">
                <a:tc rowSpan="2">
                  <a:txBody>
                    <a:bodyPr/>
                    <a:lstStyle/>
                    <a:p>
                      <a:pPr marL="0" marR="0" algn="ctr">
                        <a:spcBef>
                          <a:spcPts val="0"/>
                        </a:spcBef>
                        <a:spcAft>
                          <a:spcPts val="0"/>
                        </a:spcAft>
                      </a:pPr>
                      <a:r>
                        <a:rPr lang="en-US" sz="2000" b="1" dirty="0" smtClean="0">
                          <a:effectLst/>
                        </a:rPr>
                        <a:t>Transit System</a:t>
                      </a:r>
                      <a:endParaRPr lang="en-US" sz="2000" b="1" dirty="0">
                        <a:solidFill>
                          <a:srgbClr val="292929"/>
                        </a:solidFill>
                        <a:effectLst/>
                        <a:latin typeface="Arial"/>
                        <a:ea typeface="Times New Roman"/>
                        <a:cs typeface="Times New Roman"/>
                      </a:endParaRPr>
                    </a:p>
                  </a:txBody>
                  <a:tcPr marL="68580" marR="68580" marT="0" marB="0" anchor="ctr"/>
                </a:tc>
                <a:tc gridSpan="2">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SEPTA Count</a:t>
                      </a:r>
                    </a:p>
                  </a:txBody>
                  <a:tcPr marL="68580" marR="68580" marT="0" marB="0" anchor="ctr"/>
                </a:tc>
                <a:tc hMerge="1">
                  <a:txBody>
                    <a:bodyPr/>
                    <a:lstStyle/>
                    <a:p>
                      <a:pPr marL="0" marR="0" algn="ctr">
                        <a:spcBef>
                          <a:spcPts val="0"/>
                        </a:spcBef>
                        <a:spcAft>
                          <a:spcPts val="0"/>
                        </a:spcAft>
                      </a:pPr>
                      <a:endParaRPr lang="en-US" sz="1600" dirty="0">
                        <a:solidFill>
                          <a:srgbClr val="292929"/>
                        </a:solidFill>
                        <a:effectLst/>
                        <a:latin typeface="Arial"/>
                        <a:ea typeface="Times New Roman"/>
                        <a:cs typeface="Times New Roman"/>
                      </a:endParaRPr>
                    </a:p>
                  </a:txBody>
                  <a:tcPr marL="68580" marR="68580" marT="0" marB="0" anchor="ctr"/>
                </a:tc>
                <a:tc gridSpan="2">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Model Results</a:t>
                      </a:r>
                    </a:p>
                  </a:txBody>
                  <a:tcPr marL="68580" marR="68580" marT="0" marB="0" anchor="ctr"/>
                </a:tc>
                <a:tc hMerge="1">
                  <a:txBody>
                    <a:bodyPr/>
                    <a:lstStyle/>
                    <a:p>
                      <a:pPr marL="0" marR="0" algn="ctr">
                        <a:spcBef>
                          <a:spcPts val="0"/>
                        </a:spcBef>
                        <a:spcAft>
                          <a:spcPts val="0"/>
                        </a:spcAft>
                      </a:pPr>
                      <a:endParaRPr lang="en-US" sz="1600" dirty="0">
                        <a:solidFill>
                          <a:srgbClr val="292929"/>
                        </a:solidFill>
                        <a:effectLst/>
                        <a:latin typeface="Arial"/>
                        <a:ea typeface="Times New Roman"/>
                        <a:cs typeface="Times New Roman"/>
                      </a:endParaRPr>
                    </a:p>
                  </a:txBody>
                  <a:tcPr marL="68580" marR="68580" marT="0" marB="0" anchor="ctr"/>
                </a:tc>
              </a:tr>
              <a:tr h="381000">
                <a:tc vMerge="1">
                  <a:txBody>
                    <a:bodyPr/>
                    <a:lstStyle/>
                    <a:p>
                      <a:endParaRPr lang="en-US"/>
                    </a:p>
                  </a:txBody>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noFill/>
                  </a:tcP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City Rail</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11,335</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2.8%</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2,746</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0.8%</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City Bus</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15,054</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3.3%</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9,465</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1.9%</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Victory</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3,104</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5.8%</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389</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0.6%</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Frontier</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690</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5.4%</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570</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2.8%</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Regional Rail </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3,280</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2.9%</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−1,959</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−1.7%</a:t>
                      </a:r>
                    </a:p>
                  </a:txBody>
                  <a:tcPr marL="68580" marR="68580" marT="0" marB="0" anchor="ctr">
                    <a:lnB w="12700" cap="flat" cmpd="sng" algn="ctr">
                      <a:solidFill>
                        <a:srgbClr val="0070C0"/>
                      </a:solidFill>
                      <a:prstDash val="solid"/>
                      <a:round/>
                      <a:headEnd type="none" w="med" len="med"/>
                      <a:tailEnd type="none" w="med" len="med"/>
                    </a:lnB>
                  </a:tcP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Total</a:t>
                      </a:r>
                      <a:endParaRPr kumimoji="0" lang="en-US" sz="2000" b="0" kern="1200" dirty="0">
                        <a:solidFill>
                          <a:schemeClr val="tx1"/>
                        </a:solidFill>
                        <a:effectLst/>
                        <a:latin typeface="+mn-lt"/>
                        <a:ea typeface="+mn-ea"/>
                        <a:cs typeface="+mn-cs"/>
                      </a:endParaRP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a:solidFill>
                            <a:schemeClr val="tx1"/>
                          </a:solidFill>
                          <a:effectLst/>
                          <a:latin typeface="+mn-lt"/>
                          <a:ea typeface="+mn-ea"/>
                          <a:cs typeface="+mn-cs"/>
                        </a:rPr>
                        <a:t>33,463</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3.2%</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11,210</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1.1%</a:t>
                      </a:r>
                    </a:p>
                  </a:txBody>
                  <a:tcPr marL="68580" marR="68580" marT="0" marB="0" anchor="ctr">
                    <a:lnT w="12700" cap="flat" cmpd="sng" algn="ctr">
                      <a:solidFill>
                        <a:srgbClr val="0070C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9605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altLang="en-US" dirty="0" smtClean="0"/>
              <a:t>Scenario 3 – 2013 Fare Change</a:t>
            </a:r>
            <a:endParaRPr lang="en-US" altLang="en-US" dirty="0"/>
          </a:p>
        </p:txBody>
      </p:sp>
      <p:sp>
        <p:nvSpPr>
          <p:cNvPr id="2" name="Content Placeholder 1"/>
          <p:cNvSpPr>
            <a:spLocks noGrp="1"/>
          </p:cNvSpPr>
          <p:nvPr>
            <p:ph sz="quarter" idx="1"/>
          </p:nvPr>
        </p:nvSpPr>
        <p:spPr>
          <a:xfrm>
            <a:off x="609600" y="1524000"/>
            <a:ext cx="7543800" cy="4724400"/>
          </a:xfrm>
        </p:spPr>
        <p:txBody>
          <a:bodyPr>
            <a:noAutofit/>
          </a:bodyPr>
          <a:lstStyle/>
          <a:p>
            <a:r>
              <a:rPr lang="en-US" sz="2400" dirty="0" smtClean="0"/>
              <a:t>July 2013 Fare Change</a:t>
            </a:r>
          </a:p>
          <a:p>
            <a:pPr lvl="1"/>
            <a:r>
              <a:rPr lang="en-US" sz="2400" dirty="0" smtClean="0"/>
              <a:t>Adult token +16%</a:t>
            </a:r>
          </a:p>
          <a:p>
            <a:pPr lvl="1"/>
            <a:r>
              <a:rPr lang="en-US" sz="2400" dirty="0"/>
              <a:t>Cash fare  +13%</a:t>
            </a:r>
          </a:p>
          <a:p>
            <a:pPr lvl="1"/>
            <a:r>
              <a:rPr lang="en-US" sz="2400" dirty="0" smtClean="0"/>
              <a:t>Transfer ticket +0%,</a:t>
            </a:r>
          </a:p>
          <a:p>
            <a:pPr lvl="1"/>
            <a:r>
              <a:rPr lang="en-US" sz="2400" dirty="0" err="1" smtClean="0"/>
              <a:t>TransPass</a:t>
            </a:r>
            <a:r>
              <a:rPr lang="en-US" sz="2400" dirty="0" smtClean="0"/>
              <a:t> +9%</a:t>
            </a:r>
          </a:p>
          <a:p>
            <a:pPr lvl="1"/>
            <a:r>
              <a:rPr lang="en-US" sz="2400" dirty="0" smtClean="0"/>
              <a:t>Fare Zone changes</a:t>
            </a:r>
          </a:p>
          <a:p>
            <a:r>
              <a:rPr lang="en-US" sz="2700" dirty="0"/>
              <a:t>Gas Price Stabilized </a:t>
            </a:r>
            <a:r>
              <a:rPr lang="en-US" sz="2400" dirty="0"/>
              <a:t>(2011-14)</a:t>
            </a:r>
          </a:p>
          <a:p>
            <a:r>
              <a:rPr lang="en-US" sz="2500" dirty="0" smtClean="0"/>
              <a:t>Population/Household/Employment  +1% </a:t>
            </a:r>
            <a:r>
              <a:rPr lang="en-US" sz="2400" dirty="0" smtClean="0"/>
              <a:t>(2010-14)</a:t>
            </a:r>
            <a:endParaRPr lang="en-US" sz="2500" dirty="0" smtClean="0"/>
          </a:p>
          <a:p>
            <a:r>
              <a:rPr lang="en-US" sz="2500" dirty="0" smtClean="0"/>
              <a:t>Modeling Scenario</a:t>
            </a:r>
          </a:p>
          <a:p>
            <a:pPr lvl="1"/>
            <a:r>
              <a:rPr lang="en-US" sz="2200" dirty="0" smtClean="0"/>
              <a:t>Fare and population/employment change</a:t>
            </a:r>
          </a:p>
          <a:p>
            <a:pPr lvl="1"/>
            <a:r>
              <a:rPr lang="en-US" sz="2200" dirty="0" smtClean="0"/>
              <a:t>No other changes</a:t>
            </a:r>
          </a:p>
          <a:p>
            <a:pPr lvl="1"/>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3432055849"/>
              </p:ext>
            </p:extLst>
          </p:nvPr>
        </p:nvGraphicFramePr>
        <p:xfrm>
          <a:off x="5334000" y="1600200"/>
          <a:ext cx="3657600" cy="2812532"/>
        </p:xfrm>
        <a:graphic>
          <a:graphicData uri="http://schemas.openxmlformats.org/drawingml/2006/table">
            <a:tbl>
              <a:tblPr firstRow="1" firstCol="1" bandRow="1"/>
              <a:tblGrid>
                <a:gridCol w="1524000"/>
                <a:gridCol w="965752"/>
                <a:gridCol w="1167848"/>
              </a:tblGrid>
              <a:tr h="371877">
                <a:tc>
                  <a:txBody>
                    <a:bodyPr/>
                    <a:lstStyle/>
                    <a:p>
                      <a:pPr algn="l" fontAlgn="ctr"/>
                      <a:r>
                        <a:rPr lang="en-US" sz="1800" b="1" i="0" u="none" strike="noStrike" dirty="0">
                          <a:solidFill>
                            <a:schemeClr val="tx1"/>
                          </a:solidFill>
                          <a:effectLst/>
                          <a:latin typeface="+mj-lt"/>
                        </a:rPr>
                        <a:t> </a:t>
                      </a:r>
                      <a:r>
                        <a:rPr lang="en-US" sz="1800" b="1" i="0" u="none" strike="noStrike" dirty="0" smtClean="0">
                          <a:solidFill>
                            <a:schemeClr val="tx1"/>
                          </a:solidFill>
                          <a:effectLst/>
                          <a:latin typeface="+mj-lt"/>
                        </a:rPr>
                        <a:t>Transit System</a:t>
                      </a:r>
                      <a:endParaRPr lang="en-US" sz="1800" b="1" i="0" u="none" strike="noStrike" dirty="0">
                        <a:solidFill>
                          <a:schemeClr val="tx1"/>
                        </a:solidFill>
                        <a:effectLst/>
                        <a:latin typeface="+mj-lt"/>
                      </a:endParaRPr>
                    </a:p>
                  </a:txBody>
                  <a:tcPr marL="7620" marR="7620" marT="7620" marB="0" anchor="ctr">
                    <a:lnL>
                      <a:noFill/>
                    </a:lnL>
                    <a:lnR w="12700" cap="flat" cmpd="sng" algn="ctr">
                      <a:solidFill>
                        <a:srgbClr val="006EAC"/>
                      </a:solidFill>
                      <a:prstDash val="solid"/>
                      <a:round/>
                      <a:headEnd type="none" w="med" len="med"/>
                      <a:tailEnd type="none" w="med" len="med"/>
                    </a:lnR>
                    <a:lnT w="12700" cap="flat" cmpd="sng" algn="ctr">
                      <a:solidFill>
                        <a:srgbClr val="006EAC"/>
                      </a:solidFill>
                      <a:prstDash val="solid"/>
                      <a:round/>
                      <a:headEnd type="none" w="med" len="med"/>
                      <a:tailEnd type="none" w="med" len="med"/>
                    </a:lnT>
                    <a:lnB w="12700" cap="flat" cmpd="sng" algn="ctr">
                      <a:solidFill>
                        <a:srgbClr val="006EAC"/>
                      </a:solidFill>
                      <a:prstDash val="solid"/>
                      <a:round/>
                      <a:headEnd type="none" w="med" len="med"/>
                      <a:tailEnd type="none" w="med" len="med"/>
                    </a:lnB>
                    <a:solidFill>
                      <a:srgbClr val="FFFFFF"/>
                    </a:solidFill>
                  </a:tcPr>
                </a:tc>
                <a:tc gridSpan="2">
                  <a:txBody>
                    <a:bodyPr/>
                    <a:lstStyle/>
                    <a:p>
                      <a:pPr algn="ctr" fontAlgn="ctr"/>
                      <a:r>
                        <a:rPr lang="it-IT" sz="1800" b="1" i="0" u="none" strike="noStrike" dirty="0">
                          <a:solidFill>
                            <a:schemeClr val="tx1"/>
                          </a:solidFill>
                          <a:effectLst/>
                          <a:latin typeface="+mj-lt"/>
                        </a:rPr>
                        <a:t>Average Fare Increase Per Leg</a:t>
                      </a:r>
                    </a:p>
                  </a:txBody>
                  <a:tcPr marL="7620" marR="7620" marT="7620" marB="0" anchor="ctr">
                    <a:lnL w="12700" cap="flat" cmpd="sng" algn="ctr">
                      <a:solidFill>
                        <a:srgbClr val="006EAC"/>
                      </a:solidFill>
                      <a:prstDash val="solid"/>
                      <a:round/>
                      <a:headEnd type="none" w="med" len="med"/>
                      <a:tailEnd type="none" w="med" len="med"/>
                    </a:lnL>
                    <a:lnR>
                      <a:noFill/>
                    </a:lnR>
                    <a:lnT w="12700" cap="flat" cmpd="sng" algn="ctr">
                      <a:solidFill>
                        <a:srgbClr val="006EAC"/>
                      </a:solidFill>
                      <a:prstDash val="solid"/>
                      <a:round/>
                      <a:headEnd type="none" w="med" len="med"/>
                      <a:tailEnd type="none" w="med" len="med"/>
                    </a:lnT>
                    <a:lnB w="12700" cap="flat" cmpd="sng" algn="ctr">
                      <a:solidFill>
                        <a:srgbClr val="006EAC"/>
                      </a:solidFill>
                      <a:prstDash val="solid"/>
                      <a:round/>
                      <a:headEnd type="none" w="med" len="med"/>
                      <a:tailEnd type="none" w="med" len="med"/>
                    </a:lnB>
                    <a:solidFill>
                      <a:srgbClr val="FFFFFF"/>
                    </a:solidFill>
                  </a:tcPr>
                </a:tc>
                <a:tc hMerge="1">
                  <a:txBody>
                    <a:bodyPr/>
                    <a:lstStyle/>
                    <a:p>
                      <a:endParaRPr lang="en-US"/>
                    </a:p>
                  </a:txBody>
                  <a:tcPr/>
                </a:tc>
              </a:tr>
              <a:tr h="425003">
                <a:tc>
                  <a:txBody>
                    <a:bodyPr/>
                    <a:lstStyle/>
                    <a:p>
                      <a:pPr algn="l" fontAlgn="ctr"/>
                      <a:r>
                        <a:rPr lang="en-US" sz="1800" b="0" i="0" u="none" strike="noStrike" dirty="0">
                          <a:solidFill>
                            <a:schemeClr val="tx1"/>
                          </a:solidFill>
                          <a:effectLst/>
                          <a:latin typeface="+mj-lt"/>
                        </a:rPr>
                        <a:t>City Rail</a:t>
                      </a: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0.06 </a:t>
                      </a:r>
                      <a:endParaRPr lang="en-US" sz="2000" b="0" i="0" u="none" strike="noStrike" dirty="0">
                        <a:solidFill>
                          <a:schemeClr val="tx1"/>
                        </a:solidFill>
                        <a:effectLst/>
                        <a:latin typeface="+mj-lt"/>
                      </a:endParaRP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c>
                  <a:txBody>
                    <a:bodyPr/>
                    <a:lstStyle/>
                    <a:p>
                      <a:pPr algn="r" fontAlgn="ctr"/>
                      <a:r>
                        <a:rPr lang="en-US" sz="2000" b="0" i="0" u="none" strike="noStrike" dirty="0" smtClean="0">
                          <a:solidFill>
                            <a:schemeClr val="tx1"/>
                          </a:solidFill>
                          <a:effectLst/>
                          <a:latin typeface="+mj-lt"/>
                        </a:rPr>
                        <a:t>6%</a:t>
                      </a:r>
                      <a:endParaRPr lang="en-US" sz="2000" b="0" i="0" u="none" strike="noStrike" dirty="0">
                        <a:solidFill>
                          <a:schemeClr val="tx1"/>
                        </a:solidFill>
                        <a:effectLst/>
                        <a:latin typeface="+mj-lt"/>
                      </a:endParaRPr>
                    </a:p>
                  </a:txBody>
                  <a:tcPr marL="7620" marR="7620" marT="7620" marB="0" anchor="ctr">
                    <a:lnL>
                      <a:noFill/>
                    </a:lnL>
                    <a:lnR>
                      <a:noFill/>
                    </a:lnR>
                    <a:lnT w="12700" cap="flat" cmpd="sng" algn="ctr">
                      <a:solidFill>
                        <a:srgbClr val="006EAC"/>
                      </a:solidFill>
                      <a:prstDash val="solid"/>
                      <a:round/>
                      <a:headEnd type="none" w="med" len="med"/>
                      <a:tailEnd type="none" w="med" len="med"/>
                    </a:lnT>
                    <a:lnB>
                      <a:noFill/>
                    </a:lnB>
                    <a:solidFill>
                      <a:srgbClr val="DAEEF7"/>
                    </a:solidFill>
                  </a:tcPr>
                </a:tc>
              </a:tr>
              <a:tr h="425003">
                <a:tc>
                  <a:txBody>
                    <a:bodyPr/>
                    <a:lstStyle/>
                    <a:p>
                      <a:pPr algn="l" fontAlgn="ctr"/>
                      <a:r>
                        <a:rPr lang="en-US" sz="1800" b="0" i="0" u="none" strike="noStrike">
                          <a:solidFill>
                            <a:schemeClr val="tx1"/>
                          </a:solidFill>
                          <a:effectLst/>
                          <a:latin typeface="+mj-lt"/>
                        </a:rPr>
                        <a:t>City Bus</a:t>
                      </a:r>
                    </a:p>
                  </a:txBody>
                  <a:tcPr marL="7620" marR="7620" marT="7620" marB="0" anchor="ctr">
                    <a:lnL>
                      <a:noFill/>
                    </a:lnL>
                    <a:lnR>
                      <a:noFill/>
                    </a:lnR>
                    <a:lnT>
                      <a:noFill/>
                    </a:lnT>
                    <a:lnB>
                      <a:noFill/>
                    </a:lnB>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0.05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c>
                  <a:txBody>
                    <a:bodyPr/>
                    <a:lstStyle/>
                    <a:p>
                      <a:pPr algn="r" fontAlgn="ctr"/>
                      <a:r>
                        <a:rPr lang="en-US" sz="2000" b="0" i="0" u="none" strike="noStrike" dirty="0" smtClean="0">
                          <a:solidFill>
                            <a:schemeClr val="tx1"/>
                          </a:solidFill>
                          <a:effectLst/>
                          <a:latin typeface="+mj-lt"/>
                        </a:rPr>
                        <a:t>6%</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r>
              <a:tr h="425003">
                <a:tc>
                  <a:txBody>
                    <a:bodyPr/>
                    <a:lstStyle/>
                    <a:p>
                      <a:pPr algn="l" fontAlgn="ctr"/>
                      <a:r>
                        <a:rPr lang="en-US" sz="1800" b="0" i="0" u="none" strike="noStrike">
                          <a:solidFill>
                            <a:schemeClr val="tx1"/>
                          </a:solidFill>
                          <a:effectLst/>
                          <a:latin typeface="+mj-lt"/>
                        </a:rPr>
                        <a:t>Victory</a:t>
                      </a:r>
                    </a:p>
                  </a:txBody>
                  <a:tcPr marL="7620" marR="7620" marT="7620" marB="0" anchor="ctr">
                    <a:lnL>
                      <a:noFill/>
                    </a:lnL>
                    <a:lnR>
                      <a:noFill/>
                    </a:lnR>
                    <a:lnT>
                      <a:noFill/>
                    </a:lnT>
                    <a:lnB>
                      <a:noFill/>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0.04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solidFill>
                      <a:srgbClr val="DAEEF7"/>
                    </a:solidFill>
                  </a:tcPr>
                </a:tc>
                <a:tc>
                  <a:txBody>
                    <a:bodyPr/>
                    <a:lstStyle/>
                    <a:p>
                      <a:pPr algn="r" fontAlgn="ctr"/>
                      <a:r>
                        <a:rPr lang="en-US" sz="2000" b="0" i="0" u="none" strike="noStrike" dirty="0" smtClean="0">
                          <a:solidFill>
                            <a:schemeClr val="tx1"/>
                          </a:solidFill>
                          <a:effectLst/>
                          <a:latin typeface="+mj-lt"/>
                        </a:rPr>
                        <a:t>4%</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solidFill>
                      <a:srgbClr val="DAEEF7"/>
                    </a:solidFill>
                  </a:tcPr>
                </a:tc>
              </a:tr>
              <a:tr h="425003">
                <a:tc>
                  <a:txBody>
                    <a:bodyPr/>
                    <a:lstStyle/>
                    <a:p>
                      <a:pPr algn="l" fontAlgn="ctr"/>
                      <a:r>
                        <a:rPr lang="en-US" sz="1800" b="0" i="0" u="none" strike="noStrike">
                          <a:solidFill>
                            <a:schemeClr val="tx1"/>
                          </a:solidFill>
                          <a:effectLst/>
                          <a:latin typeface="+mj-lt"/>
                        </a:rPr>
                        <a:t>Frontier</a:t>
                      </a:r>
                    </a:p>
                  </a:txBody>
                  <a:tcPr marL="7620" marR="7620" marT="7620" marB="0" anchor="ctr">
                    <a:lnL>
                      <a:noFill/>
                    </a:lnL>
                    <a:lnR>
                      <a:noFill/>
                    </a:lnR>
                    <a:lnT>
                      <a:noFill/>
                    </a:lnT>
                    <a:lnB>
                      <a:noFill/>
                    </a:lnB>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0.06 </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c>
                  <a:txBody>
                    <a:bodyPr/>
                    <a:lstStyle/>
                    <a:p>
                      <a:pPr algn="r" fontAlgn="ctr"/>
                      <a:r>
                        <a:rPr lang="en-US" sz="2000" b="0" i="0" u="none" strike="noStrike" dirty="0" smtClean="0">
                          <a:solidFill>
                            <a:schemeClr val="tx1"/>
                          </a:solidFill>
                          <a:effectLst/>
                          <a:latin typeface="+mj-lt"/>
                        </a:rPr>
                        <a:t>5%</a:t>
                      </a:r>
                      <a:endParaRPr lang="en-US" sz="2000" b="0" i="0" u="none" strike="noStrike" dirty="0">
                        <a:solidFill>
                          <a:schemeClr val="tx1"/>
                        </a:solidFill>
                        <a:effectLst/>
                        <a:latin typeface="+mj-lt"/>
                      </a:endParaRPr>
                    </a:p>
                  </a:txBody>
                  <a:tcPr marL="7620" marR="7620" marT="7620" marB="0" anchor="ctr">
                    <a:lnL>
                      <a:noFill/>
                    </a:lnL>
                    <a:lnR>
                      <a:noFill/>
                    </a:lnR>
                    <a:lnT>
                      <a:noFill/>
                    </a:lnT>
                    <a:lnB>
                      <a:noFill/>
                    </a:lnB>
                  </a:tcPr>
                </a:tc>
              </a:tr>
              <a:tr h="442711">
                <a:tc>
                  <a:txBody>
                    <a:bodyPr/>
                    <a:lstStyle/>
                    <a:p>
                      <a:pPr algn="l" fontAlgn="ctr"/>
                      <a:r>
                        <a:rPr lang="en-US" sz="1800" b="0" i="0" u="none" strike="noStrike" dirty="0">
                          <a:solidFill>
                            <a:schemeClr val="tx1"/>
                          </a:solidFill>
                          <a:effectLst/>
                          <a:latin typeface="+mj-lt"/>
                        </a:rPr>
                        <a:t>Regional </a:t>
                      </a:r>
                      <a:r>
                        <a:rPr lang="en-US" sz="1800" b="0" i="0" u="none" strike="noStrike" dirty="0" smtClean="0">
                          <a:solidFill>
                            <a:schemeClr val="tx1"/>
                          </a:solidFill>
                          <a:effectLst/>
                          <a:latin typeface="+mj-lt"/>
                        </a:rPr>
                        <a:t>Rail</a:t>
                      </a:r>
                    </a:p>
                    <a:p>
                      <a:pPr algn="l" fontAlgn="ctr"/>
                      <a:r>
                        <a:rPr lang="en-US" sz="1800" b="0" i="0" u="none" strike="noStrike" dirty="0" smtClean="0">
                          <a:solidFill>
                            <a:schemeClr val="tx1"/>
                          </a:solidFill>
                          <a:effectLst/>
                          <a:latin typeface="+mj-lt"/>
                        </a:rPr>
                        <a:t>(All Zone</a:t>
                      </a:r>
                      <a:r>
                        <a:rPr lang="en-US" sz="1800" b="0" i="0" u="none" strike="noStrike" baseline="0" dirty="0" smtClean="0">
                          <a:solidFill>
                            <a:schemeClr val="tx1"/>
                          </a:solidFill>
                          <a:effectLst/>
                          <a:latin typeface="+mj-lt"/>
                        </a:rPr>
                        <a:t> Pairs</a:t>
                      </a:r>
                      <a:r>
                        <a:rPr lang="en-US" sz="1800" b="0" i="0" u="none" strike="noStrike" dirty="0" smtClean="0">
                          <a:solidFill>
                            <a:schemeClr val="tx1"/>
                          </a:solidFill>
                          <a:effectLst/>
                          <a:latin typeface="+mj-lt"/>
                        </a:rPr>
                        <a:t>) </a:t>
                      </a:r>
                      <a:endParaRPr lang="en-US" sz="18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c>
                  <a:txBody>
                    <a:bodyPr/>
                    <a:lstStyle/>
                    <a:p>
                      <a:pPr algn="r" fontAlgn="ctr"/>
                      <a:r>
                        <a:rPr lang="en-US" sz="2000" b="0" i="0" u="none" strike="noStrike" dirty="0">
                          <a:solidFill>
                            <a:schemeClr val="tx1"/>
                          </a:solidFill>
                          <a:effectLst/>
                          <a:latin typeface="+mj-lt"/>
                        </a:rPr>
                        <a:t> $ </a:t>
                      </a:r>
                      <a:r>
                        <a:rPr lang="en-US" sz="2000" b="0" i="0" u="none" strike="noStrike" dirty="0" smtClean="0">
                          <a:solidFill>
                            <a:schemeClr val="tx1"/>
                          </a:solidFill>
                          <a:effectLst/>
                          <a:latin typeface="+mj-lt"/>
                        </a:rPr>
                        <a:t>0.17 </a:t>
                      </a:r>
                      <a:endParaRPr lang="en-US" sz="20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c>
                  <a:txBody>
                    <a:bodyPr/>
                    <a:lstStyle/>
                    <a:p>
                      <a:pPr algn="r" fontAlgn="ctr"/>
                      <a:r>
                        <a:rPr lang="en-US" sz="2000" b="0" i="0" u="none" strike="noStrike" dirty="0" smtClean="0">
                          <a:solidFill>
                            <a:schemeClr val="tx1"/>
                          </a:solidFill>
                          <a:effectLst/>
                          <a:latin typeface="+mj-lt"/>
                        </a:rPr>
                        <a:t>6%</a:t>
                      </a:r>
                      <a:endParaRPr lang="en-US" sz="2000" b="0" i="0" u="none" strike="noStrike" dirty="0">
                        <a:solidFill>
                          <a:schemeClr val="tx1"/>
                        </a:solidFill>
                        <a:effectLst/>
                        <a:latin typeface="+mj-lt"/>
                      </a:endParaRPr>
                    </a:p>
                  </a:txBody>
                  <a:tcPr marL="7620" marR="7620" marT="7620" marB="0" anchor="ctr">
                    <a:lnL>
                      <a:noFill/>
                    </a:lnL>
                    <a:lnR>
                      <a:noFill/>
                    </a:lnR>
                    <a:lnT>
                      <a:noFill/>
                    </a:lnT>
                    <a:lnB w="12700" cap="flat" cmpd="sng" algn="ctr">
                      <a:solidFill>
                        <a:srgbClr val="006EAC"/>
                      </a:solidFill>
                      <a:prstDash val="solid"/>
                      <a:round/>
                      <a:headEnd type="none" w="med" len="med"/>
                      <a:tailEnd type="none" w="med" len="med"/>
                    </a:lnB>
                    <a:solidFill>
                      <a:srgbClr val="DAEEF7"/>
                    </a:solidFill>
                  </a:tcPr>
                </a:tc>
              </a:tr>
            </a:tbl>
          </a:graphicData>
        </a:graphic>
      </p:graphicFrame>
    </p:spTree>
    <p:extLst>
      <p:ext uri="{BB962C8B-B14F-4D97-AF65-F5344CB8AC3E}">
        <p14:creationId xmlns:p14="http://schemas.microsoft.com/office/powerpoint/2010/main" val="1656848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vs. Count – before and after </a:t>
            </a:r>
            <a:r>
              <a:rPr lang="en-US" dirty="0" smtClean="0"/>
              <a:t>2013 </a:t>
            </a:r>
            <a:r>
              <a:rPr lang="en-US" dirty="0"/>
              <a:t>Fare Change</a:t>
            </a:r>
          </a:p>
        </p:txBody>
      </p:sp>
      <p:graphicFrame>
        <p:nvGraphicFramePr>
          <p:cNvPr id="6" name="Table 5"/>
          <p:cNvGraphicFramePr>
            <a:graphicFrameLocks noGrp="1"/>
          </p:cNvGraphicFramePr>
          <p:nvPr>
            <p:extLst>
              <p:ext uri="{D42A27DB-BD31-4B8C-83A1-F6EECF244321}">
                <p14:modId xmlns:p14="http://schemas.microsoft.com/office/powerpoint/2010/main" val="3896173107"/>
              </p:ext>
            </p:extLst>
          </p:nvPr>
        </p:nvGraphicFramePr>
        <p:xfrm>
          <a:off x="685800" y="1981200"/>
          <a:ext cx="7772399" cy="3048000"/>
        </p:xfrm>
        <a:graphic>
          <a:graphicData uri="http://schemas.openxmlformats.org/drawingml/2006/table">
            <a:tbl>
              <a:tblPr firstRow="1" firstCol="1" bandRow="1">
                <a:tableStyleId>{BC89EF96-8CEA-46FF-86C4-4CE0E7609802}</a:tableStyleId>
              </a:tblPr>
              <a:tblGrid>
                <a:gridCol w="1827343"/>
                <a:gridCol w="1358572"/>
                <a:gridCol w="1613956"/>
                <a:gridCol w="1358572"/>
                <a:gridCol w="1613956"/>
              </a:tblGrid>
              <a:tr h="381000">
                <a:tc rowSpan="2">
                  <a:txBody>
                    <a:bodyPr/>
                    <a:lstStyle/>
                    <a:p>
                      <a:pPr marL="0" marR="0" algn="ctr">
                        <a:spcBef>
                          <a:spcPts val="0"/>
                        </a:spcBef>
                        <a:spcAft>
                          <a:spcPts val="0"/>
                        </a:spcAft>
                      </a:pPr>
                      <a:r>
                        <a:rPr lang="en-US" sz="2000" b="1" dirty="0" smtClean="0">
                          <a:effectLst/>
                        </a:rPr>
                        <a:t>Transit System</a:t>
                      </a:r>
                      <a:endParaRPr lang="en-US" sz="2000" b="1" dirty="0">
                        <a:solidFill>
                          <a:srgbClr val="292929"/>
                        </a:solidFill>
                        <a:effectLst/>
                        <a:latin typeface="Arial"/>
                        <a:ea typeface="Times New Roman"/>
                        <a:cs typeface="Times New Roman"/>
                      </a:endParaRPr>
                    </a:p>
                  </a:txBody>
                  <a:tcPr marL="68580" marR="68580" marT="0" marB="0" anchor="ctr">
                    <a:lnR w="12700" cap="flat" cmpd="sng" algn="ctr">
                      <a:solidFill>
                        <a:schemeClr val="accent1"/>
                      </a:solidFill>
                      <a:prstDash val="solid"/>
                      <a:round/>
                      <a:headEnd type="none" w="med" len="med"/>
                      <a:tailEnd type="none" w="med" len="med"/>
                    </a:lnR>
                  </a:tcPr>
                </a:tc>
                <a:tc gridSpan="2">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SEPTA Counts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solidFill>
                          <a:srgbClr val="292929"/>
                        </a:solidFill>
                        <a:effectLst/>
                        <a:latin typeface="Arial"/>
                        <a:ea typeface="Times New Roman"/>
                        <a:cs typeface="Times New Roman"/>
                      </a:endParaRPr>
                    </a:p>
                  </a:txBody>
                  <a:tcPr marL="68580" marR="68580" marT="0" marB="0" anchor="ctr"/>
                </a:tc>
                <a:tc gridSpan="2">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Model Results</a:t>
                      </a:r>
                    </a:p>
                  </a:txBody>
                  <a:tcPr marL="68580" marR="6858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solidFill>
                          <a:srgbClr val="292929"/>
                        </a:solidFill>
                        <a:effectLst/>
                        <a:latin typeface="Arial"/>
                        <a:ea typeface="Times New Roman"/>
                        <a:cs typeface="Times New Roman"/>
                      </a:endParaRPr>
                    </a:p>
                  </a:txBody>
                  <a:tcPr marL="68580" marR="68580" marT="0" marB="0" anchor="ctr"/>
                </a:tc>
              </a:tr>
              <a:tr h="381000">
                <a:tc vMerge="1">
                  <a:txBody>
                    <a:bodyPr/>
                    <a:lstStyle/>
                    <a:p>
                      <a:endParaRPr lang="en-US"/>
                    </a:p>
                  </a:txBody>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smtClean="0">
                          <a:solidFill>
                            <a:schemeClr val="tx1"/>
                          </a:solidFill>
                          <a:effectLst/>
                          <a:latin typeface="+mn-lt"/>
                          <a:ea typeface="+mn-ea"/>
                          <a:cs typeface="+mn-cs"/>
                        </a:rPr>
                        <a:t>%Difference</a:t>
                      </a:r>
                      <a:endParaRPr kumimoji="0" lang="en-US" sz="2000" b="1" kern="1200" dirty="0">
                        <a:solidFill>
                          <a:schemeClr val="tx1"/>
                        </a:solidFill>
                        <a:effectLst/>
                        <a:latin typeface="+mn-lt"/>
                        <a:ea typeface="+mn-ea"/>
                        <a:cs typeface="+mn-cs"/>
                      </a:endParaRPr>
                    </a:p>
                  </a:txBody>
                  <a:tcPr marL="68580" marR="68580" marT="0" marB="0" anchor="ct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City Rail</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3,536</a:t>
                      </a:r>
                    </a:p>
                  </a:txBody>
                  <a:tcPr marL="68580" marR="68580" marT="0" marB="0" anchor="ctr">
                    <a:lnT w="28575" cap="flat" cmpd="sng" algn="ctr">
                      <a:solidFill>
                        <a:schemeClr val="accent1"/>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0.8%</a:t>
                      </a:r>
                    </a:p>
                  </a:txBody>
                  <a:tcPr marL="68580" marR="68580" marT="0" marB="0" anchor="ctr">
                    <a:lnT w="28575" cap="flat" cmpd="sng" algn="ctr">
                      <a:solidFill>
                        <a:schemeClr val="accent1"/>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6,075</a:t>
                      </a:r>
                    </a:p>
                  </a:txBody>
                  <a:tcPr marL="68580" marR="68580" marT="0" marB="0" anchor="ctr">
                    <a:lnT w="28575" cap="flat" cmpd="sng" algn="ctr">
                      <a:solidFill>
                        <a:schemeClr val="accent1"/>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1.7%</a:t>
                      </a:r>
                    </a:p>
                  </a:txBody>
                  <a:tcPr marL="68580" marR="68580" marT="0" marB="0" anchor="ctr">
                    <a:lnT w="28575" cap="flat" cmpd="sng" algn="ctr">
                      <a:solidFill>
                        <a:schemeClr val="accent1"/>
                      </a:solidFill>
                      <a:prstDash val="solid"/>
                      <a:round/>
                      <a:headEnd type="none" w="med" len="med"/>
                      <a:tailEnd type="none" w="med" len="med"/>
                    </a:lnT>
                  </a:tcP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City Bus</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27,622</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5.9%</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17,617</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3.5%</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Victory</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2,854</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5.0%</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1,181</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1.8%</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Frontier</a:t>
                      </a:r>
                      <a:endParaRPr kumimoji="0" lang="en-US" sz="2000" b="0" kern="1200" dirty="0">
                        <a:solidFill>
                          <a:schemeClr val="tx1"/>
                        </a:solidFill>
                        <a:effectLst/>
                        <a:latin typeface="+mn-lt"/>
                        <a:ea typeface="+mn-ea"/>
                        <a:cs typeface="+mn-cs"/>
                      </a:endParaRPr>
                    </a:p>
                  </a:txBody>
                  <a:tcPr marL="68580" marR="68580" marT="0" marB="0" anchor="ctr"/>
                </a:tc>
                <a:tc>
                  <a:txBody>
                    <a:bodyPr/>
                    <a:lstStyle/>
                    <a:p>
                      <a:pPr marL="0" marR="0" algn="r" rtl="0" eaLnBrk="1" latinLnBrk="0" hangingPunct="1">
                        <a:spcBef>
                          <a:spcPts val="0"/>
                        </a:spcBef>
                        <a:spcAft>
                          <a:spcPts val="0"/>
                        </a:spcAft>
                      </a:pPr>
                      <a:r>
                        <a:rPr kumimoji="0" lang="en-US" sz="2000" b="0" kern="1200">
                          <a:solidFill>
                            <a:schemeClr val="tx1"/>
                          </a:solidFill>
                          <a:effectLst/>
                          <a:latin typeface="+mn-lt"/>
                          <a:ea typeface="+mn-ea"/>
                          <a:cs typeface="+mn-cs"/>
                        </a:rPr>
                        <a:t>69</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0.5%</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261</a:t>
                      </a:r>
                    </a:p>
                  </a:txBody>
                  <a:tcPr marL="68580" marR="68580" marT="0" marB="0" anchor="ct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1.3%</a:t>
                      </a:r>
                    </a:p>
                  </a:txBody>
                  <a:tcPr marL="68580" marR="68580" marT="0" marB="0" anchor="ct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Regional Rail </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a:solidFill>
                            <a:schemeClr val="tx1"/>
                          </a:solidFill>
                          <a:effectLst/>
                          <a:latin typeface="+mn-lt"/>
                          <a:ea typeface="+mn-ea"/>
                          <a:cs typeface="+mn-cs"/>
                        </a:rPr>
                        <a:t>10,510</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8.9%</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−1,031</a:t>
                      </a:r>
                    </a:p>
                  </a:txBody>
                  <a:tcPr marL="68580" marR="68580" marT="0" marB="0" anchor="ctr">
                    <a:lnB w="12700" cap="flat" cmpd="sng" algn="ctr">
                      <a:solidFill>
                        <a:srgbClr val="0070C0"/>
                      </a:solidFill>
                      <a:prstDash val="solid"/>
                      <a:round/>
                      <a:headEnd type="none" w="med" len="med"/>
                      <a:tailEnd type="none" w="med" len="med"/>
                    </a:lnB>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−0.9%</a:t>
                      </a:r>
                    </a:p>
                  </a:txBody>
                  <a:tcPr marL="68580" marR="68580" marT="0" marB="0" anchor="ctr">
                    <a:lnB w="12700" cap="flat" cmpd="sng" algn="ctr">
                      <a:solidFill>
                        <a:srgbClr val="0070C0"/>
                      </a:solidFill>
                      <a:prstDash val="solid"/>
                      <a:round/>
                      <a:headEnd type="none" w="med" len="med"/>
                      <a:tailEnd type="none" w="med" len="med"/>
                    </a:lnB>
                  </a:tcPr>
                </a:tc>
              </a:tr>
              <a:tr h="381000">
                <a:tc>
                  <a:txBody>
                    <a:bodyPr/>
                    <a:lstStyle/>
                    <a:p>
                      <a:pPr marL="0" marR="0" algn="l" rtl="0" eaLnBrk="1" latinLnBrk="0" hangingPunct="1">
                        <a:spcBef>
                          <a:spcPts val="0"/>
                        </a:spcBef>
                        <a:spcAft>
                          <a:spcPts val="0"/>
                        </a:spcAft>
                      </a:pPr>
                      <a:r>
                        <a:rPr kumimoji="0" lang="en-US" sz="2000" b="0" kern="1200" dirty="0" smtClean="0">
                          <a:solidFill>
                            <a:schemeClr val="tx1"/>
                          </a:solidFill>
                          <a:effectLst/>
                          <a:latin typeface="+mn-lt"/>
                          <a:ea typeface="+mn-ea"/>
                          <a:cs typeface="+mn-cs"/>
                        </a:rPr>
                        <a:t>Total</a:t>
                      </a:r>
                      <a:endParaRPr kumimoji="0" lang="en-US" sz="2000" b="0" kern="1200" dirty="0">
                        <a:solidFill>
                          <a:schemeClr val="tx1"/>
                        </a:solidFill>
                        <a:effectLst/>
                        <a:latin typeface="+mn-lt"/>
                        <a:ea typeface="+mn-ea"/>
                        <a:cs typeface="+mn-cs"/>
                      </a:endParaRP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44,592</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4.1%</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24,102</a:t>
                      </a:r>
                    </a:p>
                  </a:txBody>
                  <a:tcPr marL="68580" marR="68580" marT="0" marB="0" anchor="ctr">
                    <a:lnT w="12700" cap="flat" cmpd="sng" algn="ctr">
                      <a:solidFill>
                        <a:srgbClr val="0070C0"/>
                      </a:solidFill>
                      <a:prstDash val="solid"/>
                      <a:round/>
                      <a:headEnd type="none" w="med" len="med"/>
                      <a:tailEnd type="none" w="med" len="med"/>
                    </a:lnT>
                  </a:tcPr>
                </a:tc>
                <a:tc>
                  <a:txBody>
                    <a:bodyPr/>
                    <a:lstStyle/>
                    <a:p>
                      <a:pPr marL="0" marR="0" algn="r" rtl="0" eaLnBrk="1" latinLnBrk="0" hangingPunct="1">
                        <a:spcBef>
                          <a:spcPts val="0"/>
                        </a:spcBef>
                        <a:spcAft>
                          <a:spcPts val="0"/>
                        </a:spcAft>
                      </a:pPr>
                      <a:r>
                        <a:rPr kumimoji="0" lang="en-US" sz="2000" b="0" kern="1200" dirty="0">
                          <a:solidFill>
                            <a:schemeClr val="tx1"/>
                          </a:solidFill>
                          <a:effectLst/>
                          <a:latin typeface="+mn-lt"/>
                          <a:ea typeface="+mn-ea"/>
                          <a:cs typeface="+mn-cs"/>
                        </a:rPr>
                        <a:t>2.2%</a:t>
                      </a:r>
                    </a:p>
                  </a:txBody>
                  <a:tcPr marL="68580" marR="68580" marT="0" marB="0" anchor="ctr">
                    <a:lnT w="12700" cap="flat" cmpd="sng" algn="ctr">
                      <a:solidFill>
                        <a:srgbClr val="0070C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368463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Recommendations</a:t>
            </a:r>
            <a:endParaRPr lang="en-US" dirty="0"/>
          </a:p>
        </p:txBody>
      </p:sp>
      <p:sp>
        <p:nvSpPr>
          <p:cNvPr id="3" name="Content Placeholder 2"/>
          <p:cNvSpPr>
            <a:spLocks noGrp="1"/>
          </p:cNvSpPr>
          <p:nvPr>
            <p:ph sz="quarter" idx="1"/>
          </p:nvPr>
        </p:nvSpPr>
        <p:spPr/>
        <p:txBody>
          <a:bodyPr>
            <a:normAutofit/>
          </a:bodyPr>
          <a:lstStyle/>
          <a:p>
            <a:r>
              <a:rPr lang="en-US" dirty="0" smtClean="0"/>
              <a:t>TIM </a:t>
            </a:r>
            <a:r>
              <a:rPr lang="en-US" dirty="0"/>
              <a:t>2.1 </a:t>
            </a:r>
            <a:r>
              <a:rPr lang="en-US" dirty="0" smtClean="0"/>
              <a:t>performed well in estimating the impact of fare </a:t>
            </a:r>
            <a:r>
              <a:rPr lang="en-US" dirty="0"/>
              <a:t>changes (and simultaneous changes of multiple factors) on </a:t>
            </a:r>
            <a:r>
              <a:rPr lang="en-US" dirty="0" smtClean="0"/>
              <a:t>ridership change</a:t>
            </a:r>
            <a:endParaRPr lang="en-US" dirty="0"/>
          </a:p>
          <a:p>
            <a:r>
              <a:rPr lang="en-US" dirty="0" smtClean="0"/>
              <a:t>Revisit </a:t>
            </a:r>
            <a:r>
              <a:rPr lang="en-US" dirty="0"/>
              <a:t>the model configuration given the </a:t>
            </a:r>
            <a:r>
              <a:rPr lang="en-US" dirty="0" smtClean="0"/>
              <a:t>relatively high </a:t>
            </a:r>
            <a:r>
              <a:rPr lang="en-US" dirty="0"/>
              <a:t>Regional Rail fare sensitivity</a:t>
            </a:r>
          </a:p>
          <a:p>
            <a:r>
              <a:rPr lang="en-US" dirty="0"/>
              <a:t>Include sensitivity test and </a:t>
            </a:r>
            <a:r>
              <a:rPr lang="en-US" dirty="0" err="1"/>
              <a:t>backcasting</a:t>
            </a:r>
            <a:r>
              <a:rPr lang="en-US" dirty="0"/>
              <a:t> exercise as </a:t>
            </a:r>
            <a:r>
              <a:rPr lang="en-US" dirty="0" smtClean="0"/>
              <a:t>a part </a:t>
            </a:r>
            <a:r>
              <a:rPr lang="en-US" dirty="0"/>
              <a:t>of </a:t>
            </a:r>
            <a:r>
              <a:rPr lang="en-US" dirty="0" smtClean="0"/>
              <a:t>the TIM 3.0</a:t>
            </a:r>
            <a:r>
              <a:rPr lang="en-US" dirty="0"/>
              <a:t> </a:t>
            </a:r>
            <a:r>
              <a:rPr lang="en-US" dirty="0" smtClean="0"/>
              <a:t>(ABM) validation</a:t>
            </a:r>
            <a:endParaRPr lang="en-US" dirty="0"/>
          </a:p>
        </p:txBody>
      </p:sp>
    </p:spTree>
    <p:extLst>
      <p:ext uri="{BB962C8B-B14F-4D97-AF65-F5344CB8AC3E}">
        <p14:creationId xmlns:p14="http://schemas.microsoft.com/office/powerpoint/2010/main" val="537328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756354460"/>
              </p:ext>
            </p:extLst>
          </p:nvPr>
        </p:nvGraphicFramePr>
        <p:xfrm>
          <a:off x="609600" y="1600200"/>
          <a:ext cx="8339065" cy="50071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Income Comparison – City Bus Passenger vs. Regional Rail Passenger</a:t>
            </a:r>
            <a:endParaRPr lang="en-US" dirty="0"/>
          </a:p>
        </p:txBody>
      </p:sp>
    </p:spTree>
    <p:extLst>
      <p:ext uri="{BB962C8B-B14F-4D97-AF65-F5344CB8AC3E}">
        <p14:creationId xmlns:p14="http://schemas.microsoft.com/office/powerpoint/2010/main" val="112117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8803"/>
            <a:ext cx="10058400" cy="1143000"/>
          </a:xfrm>
          <a:noFill/>
          <a:ln/>
        </p:spPr>
        <p:txBody>
          <a:bodyPr>
            <a:normAutofit/>
          </a:bodyPr>
          <a:lstStyle/>
          <a:p>
            <a:pPr marL="0" indent="0"/>
            <a:r>
              <a:rPr lang="en-US" sz="3600" dirty="0"/>
              <a:t>Delaware Valley Regional Planning Commission</a:t>
            </a:r>
          </a:p>
        </p:txBody>
      </p:sp>
      <p:sp>
        <p:nvSpPr>
          <p:cNvPr id="61444" name="Rectangle 4"/>
          <p:cNvSpPr>
            <a:spLocks noGrp="1" noChangeArrowheads="1"/>
          </p:cNvSpPr>
          <p:nvPr>
            <p:ph type="body" idx="1"/>
          </p:nvPr>
        </p:nvSpPr>
        <p:spPr>
          <a:xfrm>
            <a:off x="304800" y="533400"/>
            <a:ext cx="9296400" cy="4648200"/>
          </a:xfrm>
          <a:noFill/>
          <a:ln/>
        </p:spPr>
        <p:txBody>
          <a:bodyPr>
            <a:noAutofit/>
          </a:bodyPr>
          <a:lstStyle/>
          <a:p>
            <a:endParaRPr lang="en-US" sz="2400" dirty="0" smtClean="0"/>
          </a:p>
          <a:p>
            <a:endParaRPr lang="en-US" sz="2400" dirty="0"/>
          </a:p>
          <a:p>
            <a:r>
              <a:rPr lang="en-US" sz="2400" dirty="0" smtClean="0"/>
              <a:t>Metropolitan </a:t>
            </a:r>
            <a:r>
              <a:rPr lang="en-US" sz="2400" dirty="0"/>
              <a:t>Planning Organization (MPO)</a:t>
            </a:r>
          </a:p>
          <a:p>
            <a:r>
              <a:rPr lang="en-US" sz="2400" dirty="0"/>
              <a:t>2 States</a:t>
            </a:r>
          </a:p>
          <a:p>
            <a:r>
              <a:rPr lang="en-US" sz="2400" dirty="0"/>
              <a:t>9 Counties</a:t>
            </a:r>
          </a:p>
          <a:p>
            <a:r>
              <a:rPr lang="en-US" sz="2400" dirty="0" smtClean="0"/>
              <a:t>351 </a:t>
            </a:r>
            <a:r>
              <a:rPr lang="en-US" sz="2400" dirty="0"/>
              <a:t>Municipalities</a:t>
            </a:r>
          </a:p>
          <a:p>
            <a:r>
              <a:rPr lang="en-US" sz="2400" dirty="0"/>
              <a:t>5.6 Million Population</a:t>
            </a:r>
          </a:p>
          <a:p>
            <a:r>
              <a:rPr lang="en-US" sz="2400" dirty="0"/>
              <a:t>3,800 sq. </a:t>
            </a:r>
            <a:r>
              <a:rPr lang="en-US" sz="2400" dirty="0" smtClean="0"/>
              <a:t>miles</a:t>
            </a:r>
          </a:p>
          <a:p>
            <a:r>
              <a:rPr lang="en-US" sz="2400" dirty="0"/>
              <a:t>~</a:t>
            </a:r>
            <a:r>
              <a:rPr lang="en-US" sz="2400" dirty="0" smtClean="0"/>
              <a:t>115 employees</a:t>
            </a:r>
          </a:p>
          <a:p>
            <a:endParaRPr lang="en-US" sz="2400" dirty="0"/>
          </a:p>
          <a:p>
            <a:pPr marL="0" indent="0">
              <a:buNone/>
            </a:pPr>
            <a:r>
              <a:rPr lang="en-US" sz="2400" dirty="0" smtClean="0"/>
              <a:t>Activities – </a:t>
            </a:r>
          </a:p>
          <a:p>
            <a:r>
              <a:rPr lang="en-US" sz="2400" dirty="0" smtClean="0"/>
              <a:t>Long Range Plan (LRP)</a:t>
            </a:r>
          </a:p>
          <a:p>
            <a:r>
              <a:rPr lang="en-US" sz="2400" dirty="0" smtClean="0"/>
              <a:t>Transportation Improvement Program (TIP)</a:t>
            </a:r>
          </a:p>
          <a:p>
            <a:r>
              <a:rPr lang="en-US" sz="2400" dirty="0" smtClean="0"/>
              <a:t>Wide range of planning and technical support for regional partners</a:t>
            </a:r>
            <a:endParaRPr lang="en-US" sz="2400" dirty="0"/>
          </a:p>
          <a:p>
            <a:endParaRPr lang="en-US" sz="24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33800" y="1981200"/>
            <a:ext cx="4953000" cy="382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79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r>
              <a:rPr lang="en-US" dirty="0" smtClean="0"/>
              <a:t>Analysis was done as part of model improvement process</a:t>
            </a:r>
          </a:p>
          <a:p>
            <a:endParaRPr lang="en-US" dirty="0" smtClean="0"/>
          </a:p>
          <a:p>
            <a:r>
              <a:rPr lang="en-US" dirty="0" smtClean="0"/>
              <a:t>We have several major transit studies coming up</a:t>
            </a:r>
          </a:p>
          <a:p>
            <a:endParaRPr lang="en-US" dirty="0" smtClean="0"/>
          </a:p>
          <a:p>
            <a:r>
              <a:rPr lang="en-US" dirty="0" smtClean="0"/>
              <a:t>Really wanted to see how well our model does at capturing the impact of fare changes</a:t>
            </a:r>
          </a:p>
          <a:p>
            <a:pPr marL="0" indent="0">
              <a:buNone/>
            </a:pPr>
            <a:endParaRPr lang="en-US" dirty="0" smtClean="0"/>
          </a:p>
          <a:p>
            <a:endParaRPr lang="en-US" dirty="0" smtClean="0"/>
          </a:p>
        </p:txBody>
      </p:sp>
    </p:spTree>
    <p:extLst>
      <p:ext uri="{BB962C8B-B14F-4D97-AF65-F5344CB8AC3E}">
        <p14:creationId xmlns:p14="http://schemas.microsoft.com/office/powerpoint/2010/main" val="262909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Elasticity of </a:t>
            </a:r>
            <a:r>
              <a:rPr lang="en-US" dirty="0" smtClean="0"/>
              <a:t>Ridership in Literature</a:t>
            </a:r>
            <a:endParaRPr lang="en-US" dirty="0"/>
          </a:p>
        </p:txBody>
      </p:sp>
      <p:sp>
        <p:nvSpPr>
          <p:cNvPr id="3" name="Content Placeholder 2"/>
          <p:cNvSpPr>
            <a:spLocks noGrp="1"/>
          </p:cNvSpPr>
          <p:nvPr>
            <p:ph sz="quarter" idx="1"/>
          </p:nvPr>
        </p:nvSpPr>
        <p:spPr>
          <a:xfrm>
            <a:off x="612648" y="1600200"/>
            <a:ext cx="8531352" cy="5105400"/>
          </a:xfrm>
        </p:spPr>
        <p:txBody>
          <a:bodyPr>
            <a:normAutofit/>
          </a:bodyPr>
          <a:lstStyle/>
          <a:p>
            <a:r>
              <a:rPr lang="en-US" dirty="0" smtClean="0"/>
              <a:t>Fare </a:t>
            </a:r>
          </a:p>
          <a:p>
            <a:pPr lvl="1"/>
            <a:r>
              <a:rPr lang="en-US" dirty="0" smtClean="0"/>
              <a:t>Typically -0.33 (-0.1 </a:t>
            </a:r>
            <a:r>
              <a:rPr lang="en-US" dirty="0"/>
              <a:t>to -</a:t>
            </a:r>
            <a:r>
              <a:rPr lang="en-US" dirty="0" smtClean="0"/>
              <a:t>0.6, higher in long term)</a:t>
            </a:r>
          </a:p>
          <a:p>
            <a:pPr lvl="1"/>
            <a:r>
              <a:rPr lang="en-US" dirty="0" smtClean="0"/>
              <a:t>Rail/subway </a:t>
            </a:r>
            <a:r>
              <a:rPr lang="en-US" dirty="0"/>
              <a:t>is less elastic (more resilient) </a:t>
            </a:r>
            <a:r>
              <a:rPr lang="en-US" dirty="0" smtClean="0"/>
              <a:t>than bus</a:t>
            </a:r>
          </a:p>
          <a:p>
            <a:pPr lvl="1"/>
            <a:r>
              <a:rPr lang="en-US" dirty="0" smtClean="0"/>
              <a:t>Peak-hour is less elastic than off-peak</a:t>
            </a:r>
          </a:p>
          <a:p>
            <a:r>
              <a:rPr lang="en-US" dirty="0" smtClean="0"/>
              <a:t>Population </a:t>
            </a:r>
            <a:r>
              <a:rPr lang="en-US" sz="2600" dirty="0" smtClean="0"/>
              <a:t>(+0.61) </a:t>
            </a:r>
            <a:r>
              <a:rPr lang="en-US" dirty="0"/>
              <a:t>and employment </a:t>
            </a:r>
            <a:r>
              <a:rPr lang="en-US" sz="2600" dirty="0"/>
              <a:t>(+0.25)</a:t>
            </a:r>
          </a:p>
          <a:p>
            <a:r>
              <a:rPr lang="en-US" dirty="0" smtClean="0"/>
              <a:t>Service </a:t>
            </a:r>
            <a:r>
              <a:rPr lang="en-US" sz="2600" dirty="0"/>
              <a:t>(+0.71) </a:t>
            </a:r>
          </a:p>
          <a:p>
            <a:r>
              <a:rPr lang="en-US" dirty="0" smtClean="0"/>
              <a:t>Gas price </a:t>
            </a:r>
            <a:r>
              <a:rPr lang="en-US" sz="2600" dirty="0"/>
              <a:t>(+0.12 ~ +0.16)</a:t>
            </a:r>
          </a:p>
          <a:p>
            <a:r>
              <a:rPr lang="en-US" dirty="0" smtClean="0"/>
              <a:t>Trip type and user type</a:t>
            </a:r>
          </a:p>
          <a:p>
            <a:r>
              <a:rPr lang="en-US" dirty="0" smtClean="0"/>
              <a:t>Parking availability/cost and auto ownership</a:t>
            </a:r>
            <a:endParaRPr lang="en-US" dirty="0"/>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4006894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quarter" idx="1"/>
          </p:nvPr>
        </p:nvSpPr>
        <p:spPr/>
        <p:txBody>
          <a:bodyPr>
            <a:normAutofit/>
          </a:bodyPr>
          <a:lstStyle/>
          <a:p>
            <a:r>
              <a:rPr lang="en-US" dirty="0" smtClean="0"/>
              <a:t>Time period:  2000 – 2014 </a:t>
            </a:r>
          </a:p>
          <a:p>
            <a:r>
              <a:rPr lang="en-US" dirty="0" smtClean="0"/>
              <a:t>A lot of changes in Philadelphia </a:t>
            </a:r>
          </a:p>
          <a:p>
            <a:r>
              <a:rPr lang="en-US" dirty="0" smtClean="0"/>
              <a:t>Gathered data on:  </a:t>
            </a:r>
          </a:p>
          <a:p>
            <a:pPr lvl="1"/>
            <a:r>
              <a:rPr lang="en-US" dirty="0" smtClean="0"/>
              <a:t>Fares</a:t>
            </a:r>
          </a:p>
          <a:p>
            <a:pPr lvl="1"/>
            <a:r>
              <a:rPr lang="en-US" dirty="0" smtClean="0"/>
              <a:t>Employment</a:t>
            </a:r>
          </a:p>
          <a:p>
            <a:pPr lvl="1"/>
            <a:r>
              <a:rPr lang="en-US" dirty="0" smtClean="0"/>
              <a:t>Population</a:t>
            </a:r>
          </a:p>
          <a:p>
            <a:pPr lvl="1"/>
            <a:r>
              <a:rPr lang="en-US" dirty="0" smtClean="0"/>
              <a:t>Gas Prices</a:t>
            </a:r>
          </a:p>
          <a:p>
            <a:pPr lvl="1"/>
            <a:r>
              <a:rPr lang="en-US" dirty="0" smtClean="0"/>
              <a:t>Ridership</a:t>
            </a:r>
          </a:p>
          <a:p>
            <a:pPr marL="0" indent="0">
              <a:buNone/>
            </a:pPr>
            <a:endParaRPr lang="en-US" dirty="0" smtClean="0"/>
          </a:p>
        </p:txBody>
      </p:sp>
    </p:spTree>
    <p:extLst>
      <p:ext uri="{BB962C8B-B14F-4D97-AF65-F5344CB8AC3E}">
        <p14:creationId xmlns:p14="http://schemas.microsoft.com/office/powerpoint/2010/main" val="262909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Fares</a:t>
            </a:r>
            <a:endParaRPr lang="en-US" dirty="0"/>
          </a:p>
        </p:txBody>
      </p:sp>
      <p:graphicFrame>
        <p:nvGraphicFramePr>
          <p:cNvPr id="5" name="Chart 4"/>
          <p:cNvGraphicFramePr/>
          <p:nvPr>
            <p:extLst>
              <p:ext uri="{D42A27DB-BD31-4B8C-83A1-F6EECF244321}">
                <p14:modId xmlns:p14="http://schemas.microsoft.com/office/powerpoint/2010/main" val="1172848701"/>
              </p:ext>
            </p:extLst>
          </p:nvPr>
        </p:nvGraphicFramePr>
        <p:xfrm>
          <a:off x="463739" y="1923365"/>
          <a:ext cx="7514218" cy="485843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auto">
          <a:xfrm>
            <a:off x="457200" y="16002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solidFill>
                  <a:srgbClr val="414141"/>
                </a:solidFill>
                <a:ea typeface="Arial Unicode MS" pitchFamily="34" charset="-128"/>
              </a:rPr>
              <a:t>SEPTA Fare Price History (2000 – 2014)</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6422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Employment</a:t>
            </a:r>
            <a:endParaRPr lang="en-US" dirty="0"/>
          </a:p>
        </p:txBody>
      </p:sp>
      <p:sp>
        <p:nvSpPr>
          <p:cNvPr id="6" name="Rectangle 2"/>
          <p:cNvSpPr>
            <a:spLocks noChangeArrowheads="1"/>
          </p:cNvSpPr>
          <p:nvPr/>
        </p:nvSpPr>
        <p:spPr bwMode="auto">
          <a:xfrm>
            <a:off x="457200" y="1676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solidFill>
                  <a:srgbClr val="414141"/>
                </a:solidFill>
                <a:ea typeface="Arial Unicode MS" pitchFamily="34" charset="-128"/>
              </a:rPr>
              <a:t>Percent Annual Change in Employment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495895381"/>
              </p:ext>
            </p:extLst>
          </p:nvPr>
        </p:nvGraphicFramePr>
        <p:xfrm>
          <a:off x="239521" y="2133600"/>
          <a:ext cx="821867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422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Unemployment</a:t>
            </a:r>
            <a:endParaRPr lang="en-US" dirty="0"/>
          </a:p>
        </p:txBody>
      </p:sp>
      <p:sp>
        <p:nvSpPr>
          <p:cNvPr id="6" name="Rectangle 2"/>
          <p:cNvSpPr>
            <a:spLocks noChangeArrowheads="1"/>
          </p:cNvSpPr>
          <p:nvPr/>
        </p:nvSpPr>
        <p:spPr bwMode="auto">
          <a:xfrm>
            <a:off x="457200" y="1676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solidFill>
                  <a:srgbClr val="414141"/>
                </a:solidFill>
                <a:ea typeface="Arial Unicode MS" pitchFamily="34" charset="-128"/>
              </a:rPr>
              <a:t>Unemployment Rate  - Philadelphia-Camden-Wilmington MSA</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1193331149"/>
              </p:ext>
            </p:extLst>
          </p:nvPr>
        </p:nvGraphicFramePr>
        <p:xfrm>
          <a:off x="376988" y="2071687"/>
          <a:ext cx="8223970" cy="448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301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VRPC_Trans-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VRPC_Trans-PPT-templat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16386</TotalTime>
  <Words>2799</Words>
  <Application>Microsoft Office PowerPoint</Application>
  <PresentationFormat>On-screen Show (4:3)</PresentationFormat>
  <Paragraphs>522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SEPTA Fare Sensitivity Analysis Using DVRPC’s Regional Travel Forecasting Model</vt:lpstr>
      <vt:lpstr>Outline</vt:lpstr>
      <vt:lpstr>Delaware Valley Regional Planning Commission</vt:lpstr>
      <vt:lpstr>Introduction</vt:lpstr>
      <vt:lpstr>Elasticity of Ridership in Literature</vt:lpstr>
      <vt:lpstr>Data</vt:lpstr>
      <vt:lpstr>Data - Fares</vt:lpstr>
      <vt:lpstr>Data – Employment</vt:lpstr>
      <vt:lpstr>Data – Unemployment</vt:lpstr>
      <vt:lpstr>Data - Population</vt:lpstr>
      <vt:lpstr>Data – Gas Prices</vt:lpstr>
      <vt:lpstr>Data - Ridership</vt:lpstr>
      <vt:lpstr>Data – Summary 2000 to 2014</vt:lpstr>
      <vt:lpstr>How we model Fares</vt:lpstr>
      <vt:lpstr>How we model Fares</vt:lpstr>
      <vt:lpstr>Transit Fare Modeling TIM 2.1</vt:lpstr>
      <vt:lpstr>Transit Fare Modeling TIM 2.1</vt:lpstr>
      <vt:lpstr>Transit Fare Modeling TIM 2.1</vt:lpstr>
      <vt:lpstr>2010 Average Fare – SEPTA City Bus</vt:lpstr>
      <vt:lpstr>Model Calibration – FY 2011 Daily Ridership</vt:lpstr>
      <vt:lpstr>Scenarios Analyzed</vt:lpstr>
      <vt:lpstr>Scenario 1: Direct Elasticity Test </vt:lpstr>
      <vt:lpstr>Scenario 2: 2010 Fare Change</vt:lpstr>
      <vt:lpstr>Model vs. Count – before and after 2010 Fare Change</vt:lpstr>
      <vt:lpstr>Scenario 3 – 2013 Fare Change</vt:lpstr>
      <vt:lpstr>Model vs. Count – before and after 2013 Fare Change</vt:lpstr>
      <vt:lpstr>Conclusions and Recommendations</vt:lpstr>
      <vt:lpstr>Income Comparison – City Bus Passenger vs. Regional Rail Passenger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Program Ammend</dc:title>
  <dc:creator>Puchalsky, Chris</dc:creator>
  <cp:lastModifiedBy>Lane, Brad</cp:lastModifiedBy>
  <cp:revision>274</cp:revision>
  <cp:lastPrinted>2015-04-24T13:15:03Z</cp:lastPrinted>
  <dcterms:created xsi:type="dcterms:W3CDTF">2012-04-23T15:57:22Z</dcterms:created>
  <dcterms:modified xsi:type="dcterms:W3CDTF">2015-05-15T16:56:50Z</dcterms:modified>
</cp:coreProperties>
</file>