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2" r:id="rId4"/>
    <p:sldId id="283" r:id="rId5"/>
    <p:sldId id="288" r:id="rId6"/>
    <p:sldId id="287" r:id="rId7"/>
    <p:sldId id="262" r:id="rId8"/>
    <p:sldId id="272" r:id="rId9"/>
    <p:sldId id="273" r:id="rId10"/>
    <p:sldId id="281" r:id="rId11"/>
    <p:sldId id="271" r:id="rId12"/>
    <p:sldId id="270" r:id="rId13"/>
    <p:sldId id="274" r:id="rId14"/>
    <p:sldId id="275" r:id="rId15"/>
    <p:sldId id="276" r:id="rId16"/>
    <p:sldId id="280" r:id="rId17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3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95" autoAdjust="0"/>
  </p:normalViewPr>
  <p:slideViewPr>
    <p:cSldViewPr snapToObjects="1"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815529308836446"/>
          <c:y val="2.8724705017397385E-2"/>
          <c:w val="0.80739391951006112"/>
          <c:h val="0.93587429887034612"/>
        </c:manualLayout>
      </c:layout>
      <c:barChart>
        <c:barDir val="col"/>
        <c:grouping val="clustered"/>
        <c:ser>
          <c:idx val="0"/>
          <c:order val="0"/>
          <c:tx>
            <c:strRef>
              <c:f>Sheet1!$C$4</c:f>
              <c:strCache>
                <c:ptCount val="1"/>
                <c:pt idx="0">
                  <c:v>No Reliability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8%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1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Sheet1!$D$3:$F$3</c:f>
              <c:strCache>
                <c:ptCount val="3"/>
                <c:pt idx="0">
                  <c:v>Vehicle
Miles
Traveled</c:v>
                </c:pt>
                <c:pt idx="1">
                  <c:v>Travel Time</c:v>
                </c:pt>
                <c:pt idx="2">
                  <c:v>Delay</c:v>
                </c:pt>
              </c:strCache>
            </c:strRef>
          </c:cat>
          <c:val>
            <c:numRef>
              <c:f>Sheet1!$D$4:$F$4</c:f>
              <c:numCache>
                <c:formatCode>0.0%</c:formatCode>
                <c:ptCount val="3"/>
                <c:pt idx="0">
                  <c:v>6.0000000000000157E-3</c:v>
                </c:pt>
                <c:pt idx="1">
                  <c:v>1.800000000000004E-2</c:v>
                </c:pt>
                <c:pt idx="2">
                  <c:v>7.8000000000000125E-2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Reliability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12%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100"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Sheet1!$D$3:$F$3</c:f>
              <c:strCache>
                <c:ptCount val="3"/>
                <c:pt idx="0">
                  <c:v>Vehicle
Miles
Traveled</c:v>
                </c:pt>
                <c:pt idx="1">
                  <c:v>Travel Time</c:v>
                </c:pt>
                <c:pt idx="2">
                  <c:v>Delay</c:v>
                </c:pt>
              </c:strCache>
            </c:strRef>
          </c:cat>
          <c:val>
            <c:numRef>
              <c:f>Sheet1!$D$5:$F$5</c:f>
              <c:numCache>
                <c:formatCode>0.0%</c:formatCode>
                <c:ptCount val="3"/>
                <c:pt idx="0">
                  <c:v>2.4000000000000039E-2</c:v>
                </c:pt>
                <c:pt idx="1">
                  <c:v>0.11500000000000014</c:v>
                </c:pt>
                <c:pt idx="2">
                  <c:v>0.11700000000000019</c:v>
                </c:pt>
              </c:numCache>
            </c:numRef>
          </c:val>
        </c:ser>
        <c:axId val="49860992"/>
        <c:axId val="49862528"/>
      </c:barChart>
      <c:catAx>
        <c:axId val="49860992"/>
        <c:scaling>
          <c:orientation val="minMax"/>
        </c:scaling>
        <c:delete val="1"/>
        <c:axPos val="t"/>
        <c:tickLblPos val="none"/>
        <c:crossAx val="49862528"/>
        <c:crosses val="autoZero"/>
        <c:auto val="1"/>
        <c:lblAlgn val="ctr"/>
        <c:lblOffset val="100"/>
      </c:catAx>
      <c:valAx>
        <c:axId val="49862528"/>
        <c:scaling>
          <c:orientation val="maxMin"/>
          <c:max val="0.2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9860992"/>
        <c:crosses val="autoZero"/>
        <c:crossBetween val="between"/>
        <c:majorUnit val="5.00000000000001E-2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815529308836451"/>
          <c:y val="2.5942477085652251E-2"/>
          <c:w val="0.80739391951006112"/>
          <c:h val="0.93630319229697334"/>
        </c:manualLayout>
      </c:layout>
      <c:barChart>
        <c:barDir val="col"/>
        <c:grouping val="clustered"/>
        <c:ser>
          <c:idx val="0"/>
          <c:order val="0"/>
          <c:tx>
            <c:strRef>
              <c:f>Sheet1!$C$6</c:f>
              <c:strCache>
                <c:ptCount val="1"/>
                <c:pt idx="0">
                  <c:v>No Reliability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1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Sheet1!$D$3:$F$3</c:f>
              <c:strCache>
                <c:ptCount val="3"/>
                <c:pt idx="0">
                  <c:v>Vehicle
Miles
Traveled</c:v>
                </c:pt>
                <c:pt idx="1">
                  <c:v>Travel Time</c:v>
                </c:pt>
                <c:pt idx="2">
                  <c:v>Delay</c:v>
                </c:pt>
              </c:strCache>
            </c:strRef>
          </c:cat>
          <c:val>
            <c:numRef>
              <c:f>Sheet1!$D$6:$F$6</c:f>
              <c:numCache>
                <c:formatCode>0.0%</c:formatCode>
                <c:ptCount val="3"/>
                <c:pt idx="0">
                  <c:v>1.6000000000000021E-2</c:v>
                </c:pt>
                <c:pt idx="1">
                  <c:v>4.1000000000000002E-2</c:v>
                </c:pt>
                <c:pt idx="2">
                  <c:v>4.2000000000000023E-2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Reliability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100"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Sheet1!$D$3:$F$3</c:f>
              <c:strCache>
                <c:ptCount val="3"/>
                <c:pt idx="0">
                  <c:v>Vehicle
Miles
Traveled</c:v>
                </c:pt>
                <c:pt idx="1">
                  <c:v>Travel Time</c:v>
                </c:pt>
                <c:pt idx="2">
                  <c:v>Delay</c:v>
                </c:pt>
              </c:strCache>
            </c:strRef>
          </c:cat>
          <c:val>
            <c:numRef>
              <c:f>Sheet1!$D$7:$F$7</c:f>
              <c:numCache>
                <c:formatCode>0.0%</c:formatCode>
                <c:ptCount val="3"/>
                <c:pt idx="0">
                  <c:v>2.5999999999999999E-2</c:v>
                </c:pt>
                <c:pt idx="1">
                  <c:v>0.10100000000000002</c:v>
                </c:pt>
                <c:pt idx="2">
                  <c:v>0.18800000000000033</c:v>
                </c:pt>
              </c:numCache>
            </c:numRef>
          </c:val>
        </c:ser>
        <c:axId val="50428160"/>
        <c:axId val="50454528"/>
      </c:barChart>
      <c:catAx>
        <c:axId val="50428160"/>
        <c:scaling>
          <c:orientation val="minMax"/>
        </c:scaling>
        <c:delete val="1"/>
        <c:axPos val="t"/>
        <c:tickLblPos val="none"/>
        <c:crossAx val="50454528"/>
        <c:crosses val="autoZero"/>
        <c:auto val="1"/>
        <c:lblAlgn val="ctr"/>
        <c:lblOffset val="100"/>
      </c:catAx>
      <c:valAx>
        <c:axId val="50454528"/>
        <c:scaling>
          <c:orientation val="maxMin"/>
          <c:max val="0.2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0428160"/>
        <c:crosses val="autoZero"/>
        <c:crossBetween val="between"/>
        <c:majorUnit val="0.05"/>
      </c:valAx>
    </c:plotArea>
    <c:plotVisOnly val="1"/>
    <c:dispBlanksAs val="gap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6A458-A38D-432D-8018-56E5382CF74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2F6DD-87CF-441B-8424-E221CC125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2F78-ED7C-4FB1-8F8F-23B2CDFE186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2F78-ED7C-4FB1-8F8F-23B2CDFE186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2F78-ED7C-4FB1-8F8F-23B2CDFE186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0"/>
            <a:ext cx="5957047" cy="762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743200" y="2333440"/>
            <a:ext cx="5957047" cy="11717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43200" y="3910013"/>
            <a:ext cx="5957047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" y="9144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7200" y="23622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" y="38862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text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400800" y="0"/>
            <a:ext cx="4572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447800"/>
            <a:ext cx="9372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10275"/>
            <a:ext cx="9372600" cy="8477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4763"/>
            <a:ext cx="9372600" cy="457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681163" y="0"/>
            <a:ext cx="4572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699500" y="0"/>
            <a:ext cx="4572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599" y="1905000"/>
            <a:ext cx="4267199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858000" y="1904999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text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447801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58000" y="14478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858000" y="28956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8000" y="44196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text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599" y="1905000"/>
            <a:ext cx="4267199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58000" y="19049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858000" y="33527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8000" y="48767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bullets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858000" y="1447801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447800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bullets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858000" y="1904999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905000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447800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58000" y="14478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858000" y="2895601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8000" y="44196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58000" y="19049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858000" y="33528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8000" y="48767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905000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1447799"/>
            <a:ext cx="4572000" cy="36576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5524501"/>
            <a:ext cx="6553200" cy="4191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1904998"/>
            <a:ext cx="4572000" cy="36576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5981700"/>
            <a:ext cx="6553200" cy="4191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vertical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1447799"/>
            <a:ext cx="3657600" cy="4572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019800" y="4343400"/>
            <a:ext cx="2667000" cy="16763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43047" cy="12954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743200" y="2362200"/>
            <a:ext cx="5957047" cy="11717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43200" y="3910013"/>
            <a:ext cx="5957047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7200" y="239096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" y="38862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vertical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1905000"/>
            <a:ext cx="3657600" cy="4572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019800" y="4800601"/>
            <a:ext cx="2667000" cy="16763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7 x 5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133600" y="304800"/>
            <a:ext cx="6400800" cy="4572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5105400"/>
            <a:ext cx="6400800" cy="1371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7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228600"/>
            <a:ext cx="4572000" cy="6400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010400" y="3429000"/>
            <a:ext cx="1676400" cy="32004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-152400"/>
            <a:ext cx="9144000" cy="73152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/>
          <a:lstStyle>
            <a:lvl1pPr marL="0">
              <a:buFontTx/>
              <a:buNone/>
              <a:tabLst>
                <a:tab pos="53975" algn="l"/>
              </a:tabLst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533400" y="5562600"/>
            <a:ext cx="8153400" cy="9144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C85C66-A69A-479D-A9DB-2825FAC31C2E}" type="datetimeFigureOut">
              <a:rPr lang="en-US" smtClean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CCA9-74BD-4D8D-B63D-84A594BB31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C85C66-A69A-479D-A9DB-2825FAC31C2E}" type="datetimeFigureOut">
              <a:rPr lang="en-US" smtClean="0"/>
              <a:pPr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CCA9-74BD-4D8D-B63D-84A594BB31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0"/>
            <a:ext cx="5957047" cy="762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743200" y="2333440"/>
            <a:ext cx="5957047" cy="11717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43200" y="3910013"/>
            <a:ext cx="5957047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57200" y="914400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0"/>
            <a:ext cx="5957047" cy="27432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43200" y="3910013"/>
            <a:ext cx="5957047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57200" y="914400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text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447800"/>
            <a:ext cx="6553200" cy="45719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text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905000"/>
            <a:ext cx="6553200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bullets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0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371600"/>
            <a:ext cx="6553200" cy="46481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bullets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905000"/>
            <a:ext cx="6553200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text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447801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858000" y="1447801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7338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2916B-60DA-4AAF-8F3D-74ADB56D48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54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5" r:id="rId24"/>
    <p:sldLayoutId id="2147483756" r:id="rId2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Bosa@oregonmetro.gov" TargetMode="External"/><Relationship Id="rId2" Type="http://schemas.openxmlformats.org/officeDocument/2006/relationships/hyperlink" Target="http://onlinepubs.trb.org/onlinepubs/shrp2/SHRP2_S2-L35A-RW-1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chiu@email.arizona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2"/>
          <p:cNvSpPr>
            <a:spLocks noGrp="1"/>
          </p:cNvSpPr>
          <p:nvPr>
            <p:ph type="body" sz="quarter" idx="17"/>
          </p:nvPr>
        </p:nvSpPr>
        <p:spPr bwMode="auto">
          <a:xfrm>
            <a:off x="1524000" y="914400"/>
            <a:ext cx="5956300" cy="1600200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00"/>
              </a:spcBef>
            </a:pPr>
            <a:r>
              <a:rPr lang="en-US" b="1" dirty="0" smtClean="0"/>
              <a:t>Integrating Travel Time Reliability, Dynamic Assignments, and a </a:t>
            </a:r>
          </a:p>
          <a:p>
            <a:pPr eaLnBrk="1" hangingPunct="1">
              <a:spcBef>
                <a:spcPts val="600"/>
              </a:spcBef>
            </a:pPr>
            <a:r>
              <a:rPr lang="en-US" b="1" dirty="0" smtClean="0"/>
              <a:t>Trip-Based Travel Demand Model</a:t>
            </a:r>
          </a:p>
        </p:txBody>
      </p:sp>
      <p:sp>
        <p:nvSpPr>
          <p:cNvPr id="2052" name="Text Placeholder 3"/>
          <p:cNvSpPr>
            <a:spLocks noGrp="1"/>
          </p:cNvSpPr>
          <p:nvPr>
            <p:ph type="body" sz="quarter" idx="18"/>
          </p:nvPr>
        </p:nvSpPr>
        <p:spPr bwMode="auto">
          <a:xfrm>
            <a:off x="1524000" y="3124200"/>
            <a:ext cx="5956300" cy="2693194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TRB Transportation Planning Applications Conference</a:t>
            </a:r>
          </a:p>
          <a:p>
            <a:pPr eaLnBrk="1" hangingPunct="1"/>
            <a:r>
              <a:rPr lang="en-US" dirty="0" smtClean="0"/>
              <a:t>May 20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Peter Bosa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Senior Researcher and Modeler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Modeling Services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Metro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Portland, 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57200" y="4724400"/>
            <a:ext cx="388620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b="1" dirty="0" smtClean="0"/>
              <a:t>Skim Building / Final Route Choice</a:t>
            </a:r>
          </a:p>
          <a:p>
            <a:pPr marL="342900" indent="-342900" algn="ctr"/>
            <a:r>
              <a:rPr lang="en-US" sz="1400" dirty="0" smtClean="0"/>
              <a:t>Zone-to-zone travel times</a:t>
            </a:r>
          </a:p>
          <a:p>
            <a:pPr marL="342900" indent="-342900" algn="ctr"/>
            <a:r>
              <a:rPr lang="en-US" sz="1400" dirty="0" smtClean="0"/>
              <a:t>Including Travel Time Equivalent of Reliability</a:t>
            </a:r>
          </a:p>
          <a:p>
            <a:pPr marL="342900" indent="-342900" algn="ctr"/>
            <a:endParaRPr lang="en-US" sz="1600" dirty="0" smtClean="0"/>
          </a:p>
          <a:p>
            <a:pPr marL="342900" indent="-342900" algn="ctr"/>
            <a:endParaRPr lang="en-US" sz="1600" dirty="0" smtClean="0"/>
          </a:p>
          <a:p>
            <a:pPr marL="342900" indent="-342900" algn="ctr"/>
            <a:endParaRPr lang="en-US" sz="1600" dirty="0" smtClean="0"/>
          </a:p>
          <a:p>
            <a:pPr marL="342900" indent="-342900" algn="ctr"/>
            <a:endParaRPr lang="en-US" sz="1600" dirty="0" smtClean="0"/>
          </a:p>
        </p:txBody>
      </p:sp>
      <p:grpSp>
        <p:nvGrpSpPr>
          <p:cNvPr id="7" name="Group 47"/>
          <p:cNvGrpSpPr/>
          <p:nvPr/>
        </p:nvGrpSpPr>
        <p:grpSpPr>
          <a:xfrm>
            <a:off x="304800" y="5452646"/>
            <a:ext cx="4267200" cy="1088886"/>
            <a:chOff x="76200" y="2252246"/>
            <a:chExt cx="4267200" cy="1088886"/>
          </a:xfrm>
        </p:grpSpPr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4097" t="31203" r="49109" b="59263"/>
            <a:stretch>
              <a:fillRect/>
            </a:stretch>
          </p:blipFill>
          <p:spPr bwMode="auto">
            <a:xfrm>
              <a:off x="381000" y="2526268"/>
              <a:ext cx="1600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2057400" y="2678668"/>
              <a:ext cx="205740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itchFamily="34" charset="0"/>
                </a:rPr>
                <a:t>FAST-TrIPs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7200" y="2971800"/>
              <a:ext cx="1295400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b="1" dirty="0" smtClean="0"/>
                <a:t>auto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86000" y="2971800"/>
              <a:ext cx="1524000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b="1" dirty="0" smtClean="0"/>
                <a:t>transit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200" y="2252246"/>
              <a:ext cx="4267200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sz="1400" b="1" i="1" dirty="0" smtClean="0"/>
                <a:t>Integrated dynamic assignment model</a:t>
              </a:r>
            </a:p>
          </p:txBody>
        </p:sp>
      </p:grpSp>
      <p:cxnSp>
        <p:nvCxnSpPr>
          <p:cNvPr id="63" name="Shape 62"/>
          <p:cNvCxnSpPr>
            <a:stCxn id="25" idx="2"/>
            <a:endCxn id="53" idx="3"/>
          </p:cNvCxnSpPr>
          <p:nvPr/>
        </p:nvCxnSpPr>
        <p:spPr>
          <a:xfrm rot="5400000">
            <a:off x="5443523" y="4225185"/>
            <a:ext cx="276255" cy="2476500"/>
          </a:xfrm>
          <a:prstGeom prst="bentConnector2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19700" y="2370892"/>
            <a:ext cx="3200400" cy="67710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000" b="1" dirty="0" smtClean="0">
                <a:solidFill>
                  <a:srgbClr val="0070C0"/>
                </a:solidFill>
              </a:rPr>
              <a:t>Trip Generation</a:t>
            </a:r>
          </a:p>
          <a:p>
            <a:pPr marL="342900" indent="-342900" algn="ctr"/>
            <a:r>
              <a:rPr lang="en-US" dirty="0" smtClean="0">
                <a:solidFill>
                  <a:srgbClr val="0070C0"/>
                </a:solidFill>
              </a:rPr>
              <a:t>How many trips by category?</a:t>
            </a:r>
          </a:p>
        </p:txBody>
      </p:sp>
      <p:cxnSp>
        <p:nvCxnSpPr>
          <p:cNvPr id="16" name="Straight Arrow Connector 15"/>
          <p:cNvCxnSpPr>
            <a:stCxn id="13" idx="2"/>
            <a:endCxn id="22" idx="0"/>
          </p:cNvCxnSpPr>
          <p:nvPr/>
        </p:nvCxnSpPr>
        <p:spPr>
          <a:xfrm>
            <a:off x="6819900" y="3048000"/>
            <a:ext cx="0" cy="4572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2" idx="2"/>
            <a:endCxn id="25" idx="0"/>
          </p:cNvCxnSpPr>
          <p:nvPr/>
        </p:nvCxnSpPr>
        <p:spPr>
          <a:xfrm>
            <a:off x="6819900" y="4182308"/>
            <a:ext cx="0" cy="46589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19700" y="3505200"/>
            <a:ext cx="3200400" cy="67710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000" b="1" dirty="0" smtClean="0">
                <a:solidFill>
                  <a:srgbClr val="0070C0"/>
                </a:solidFill>
              </a:rPr>
              <a:t>Destination Choice</a:t>
            </a:r>
          </a:p>
          <a:p>
            <a:pPr marL="342900" indent="-342900" algn="ctr"/>
            <a:r>
              <a:rPr lang="en-US" dirty="0" smtClean="0">
                <a:solidFill>
                  <a:srgbClr val="0070C0"/>
                </a:solidFill>
              </a:rPr>
              <a:t>Where do those trips go?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19700" y="4648200"/>
            <a:ext cx="3200400" cy="67710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000" b="1" dirty="0" smtClean="0">
                <a:solidFill>
                  <a:srgbClr val="0070C0"/>
                </a:solidFill>
              </a:rPr>
              <a:t>Mode Choice</a:t>
            </a:r>
          </a:p>
          <a:p>
            <a:pPr marL="342900" indent="-342900" algn="ctr"/>
            <a:r>
              <a:rPr lang="en-US" dirty="0" smtClean="0">
                <a:solidFill>
                  <a:srgbClr val="0070C0"/>
                </a:solidFill>
              </a:rPr>
              <a:t>How do those trips get there?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6800" y="152400"/>
            <a:ext cx="3886199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000" b="1" dirty="0" smtClean="0">
                <a:solidFill>
                  <a:srgbClr val="0070C0"/>
                </a:solidFill>
              </a:rPr>
              <a:t>Metro Travel Demand Model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grpSp>
        <p:nvGrpSpPr>
          <p:cNvPr id="9" name="Group 75"/>
          <p:cNvGrpSpPr/>
          <p:nvPr/>
        </p:nvGrpSpPr>
        <p:grpSpPr>
          <a:xfrm>
            <a:off x="4648200" y="685800"/>
            <a:ext cx="4267200" cy="1131332"/>
            <a:chOff x="4876800" y="838200"/>
            <a:chExt cx="4267200" cy="1131332"/>
          </a:xfrm>
        </p:grpSpPr>
        <p:sp>
          <p:nvSpPr>
            <p:cNvPr id="65" name="TextBox 64"/>
            <p:cNvSpPr txBox="1"/>
            <p:nvPr/>
          </p:nvSpPr>
          <p:spPr>
            <a:xfrm>
              <a:off x="5105400" y="838200"/>
              <a:ext cx="3886200" cy="110799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b="1" dirty="0" smtClean="0">
                  <a:solidFill>
                    <a:srgbClr val="0070C0"/>
                  </a:solidFill>
                </a:rPr>
                <a:t>Initial Assignment (Skim Building)</a:t>
              </a:r>
            </a:p>
            <a:p>
              <a:pPr marL="342900" indent="-342900" algn="ctr"/>
              <a:r>
                <a:rPr lang="en-US" sz="1600" dirty="0" smtClean="0">
                  <a:solidFill>
                    <a:srgbClr val="0070C0"/>
                  </a:solidFill>
                </a:rPr>
                <a:t>Regional zone-to-zone travel times</a:t>
              </a:r>
            </a:p>
            <a:p>
              <a:pPr marL="342900" indent="-342900" algn="ctr"/>
              <a:endParaRPr lang="en-US" sz="1600" dirty="0" smtClean="0">
                <a:solidFill>
                  <a:srgbClr val="0070C0"/>
                </a:solidFill>
              </a:endParaRPr>
            </a:p>
            <a:p>
              <a:pPr marL="342900" indent="-342900" algn="ctr"/>
              <a:endParaRPr lang="en-US" sz="1600" dirty="0" smtClean="0">
                <a:solidFill>
                  <a:srgbClr val="0070C0"/>
                </a:solidFill>
              </a:endParaRPr>
            </a:p>
          </p:txBody>
        </p:sp>
        <p:grpSp>
          <p:nvGrpSpPr>
            <p:cNvPr id="10" name="Group 47"/>
            <p:cNvGrpSpPr/>
            <p:nvPr/>
          </p:nvGrpSpPr>
          <p:grpSpPr>
            <a:xfrm>
              <a:off x="4876800" y="1371600"/>
              <a:ext cx="4267200" cy="597932"/>
              <a:chOff x="76200" y="2057400"/>
              <a:chExt cx="4267200" cy="597932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066800" y="2286000"/>
                <a:ext cx="2286000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ctr"/>
                <a:r>
                  <a:rPr lang="en-US" b="1" dirty="0" smtClean="0">
                    <a:solidFill>
                      <a:srgbClr val="0070C0"/>
                    </a:solidFill>
                  </a:rPr>
                  <a:t>auto + transit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6200" y="2057400"/>
                <a:ext cx="4267200" cy="3385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ctr"/>
                <a:r>
                  <a:rPr lang="en-US" sz="1600" b="1" i="1" dirty="0" smtClean="0">
                    <a:solidFill>
                      <a:srgbClr val="0070C0"/>
                    </a:solidFill>
                  </a:rPr>
                  <a:t>Regional static assignment model</a:t>
                </a:r>
              </a:p>
            </p:txBody>
          </p:sp>
        </p:grpSp>
      </p:grpSp>
      <p:cxnSp>
        <p:nvCxnSpPr>
          <p:cNvPr id="72" name="Straight Arrow Connector 71"/>
          <p:cNvCxnSpPr>
            <a:stCxn id="65" idx="2"/>
            <a:endCxn id="13" idx="0"/>
          </p:cNvCxnSpPr>
          <p:nvPr/>
        </p:nvCxnSpPr>
        <p:spPr>
          <a:xfrm>
            <a:off x="6819900" y="1793796"/>
            <a:ext cx="0" cy="57709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hape 43"/>
          <p:cNvCxnSpPr/>
          <p:nvPr/>
        </p:nvCxnSpPr>
        <p:spPr>
          <a:xfrm flipV="1">
            <a:off x="4343400" y="4952996"/>
            <a:ext cx="876300" cy="4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/>
          <a:srcRect l="31243" t="11851" r="23432" b="4444"/>
          <a:stretch>
            <a:fillRect/>
          </a:stretch>
        </p:blipFill>
        <p:spPr bwMode="auto">
          <a:xfrm>
            <a:off x="609600" y="406893"/>
            <a:ext cx="3657600" cy="401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1828800" y="1981200"/>
            <a:ext cx="9144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3" grpId="0" animBg="1"/>
      <p:bldP spid="22" grpId="0" animBg="1"/>
      <p:bldP spid="25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Scenario Testing: Transit</a:t>
            </a: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2" cstate="print"/>
          <a:srcRect l="7406" r="6518"/>
          <a:stretch>
            <a:fillRect/>
          </a:stretch>
        </p:blipFill>
        <p:spPr bwMode="auto">
          <a:xfrm>
            <a:off x="2743200" y="1525805"/>
            <a:ext cx="5181600" cy="129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 cstate="print"/>
          <a:srcRect l="9020" r="8723"/>
          <a:stretch>
            <a:fillRect/>
          </a:stretch>
        </p:blipFill>
        <p:spPr bwMode="auto">
          <a:xfrm>
            <a:off x="2819400" y="5410200"/>
            <a:ext cx="495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2373582" y="5040868"/>
            <a:ext cx="586740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000" b="1" dirty="0" smtClean="0">
                <a:latin typeface="+mn-lt"/>
              </a:rPr>
              <a:t>BRT in exclusive ROW by converting auto lane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/>
          <a:srcRect l="8945" r="4098"/>
          <a:stretch>
            <a:fillRect/>
          </a:stretch>
        </p:blipFill>
        <p:spPr bwMode="auto">
          <a:xfrm>
            <a:off x="2411682" y="3481686"/>
            <a:ext cx="5791200" cy="131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46765" y="1125695"/>
            <a:ext cx="7521035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000" b="1" dirty="0" smtClean="0">
                <a:latin typeface="+mn-lt"/>
              </a:rPr>
              <a:t>Existing Transit (Baseline) and BRT in Mixed </a:t>
            </a:r>
            <a:r>
              <a:rPr lang="en-US" sz="2000" b="1" dirty="0">
                <a:latin typeface="+mn-lt"/>
              </a:rPr>
              <a:t>T</a:t>
            </a:r>
            <a:r>
              <a:rPr lang="en-US" sz="2000" b="1" dirty="0" smtClean="0">
                <a:latin typeface="+mn-lt"/>
              </a:rPr>
              <a:t>raffic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73582" y="3124200"/>
            <a:ext cx="586740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000" b="1" dirty="0" smtClean="0">
                <a:latin typeface="+mn-lt"/>
              </a:rPr>
              <a:t>BRT in exclusive ROW by adding transit 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Scenario Testing: VMS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62400" y="1371601"/>
            <a:ext cx="5029200" cy="5333999"/>
            <a:chOff x="381000" y="1295400"/>
            <a:chExt cx="5029200" cy="5333999"/>
          </a:xfrm>
        </p:grpSpPr>
        <p:grpSp>
          <p:nvGrpSpPr>
            <p:cNvPr id="8" name="Group 113"/>
            <p:cNvGrpSpPr/>
            <p:nvPr/>
          </p:nvGrpSpPr>
          <p:grpSpPr>
            <a:xfrm>
              <a:off x="381000" y="1295400"/>
              <a:ext cx="4919661" cy="5333999"/>
              <a:chOff x="381000" y="1295400"/>
              <a:chExt cx="4919661" cy="5333999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9923" t="14815" r="28713" b="8889"/>
              <a:stretch>
                <a:fillRect/>
              </a:stretch>
            </p:blipFill>
            <p:spPr bwMode="auto">
              <a:xfrm>
                <a:off x="381000" y="1295400"/>
                <a:ext cx="4919661" cy="5313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oup 25"/>
              <p:cNvGrpSpPr/>
              <p:nvPr/>
            </p:nvGrpSpPr>
            <p:grpSpPr>
              <a:xfrm>
                <a:off x="4387010" y="3581400"/>
                <a:ext cx="281123" cy="307776"/>
                <a:chOff x="6324600" y="3048000"/>
                <a:chExt cx="304800" cy="338554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6324600" y="3102977"/>
                  <a:ext cx="304800" cy="2286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350202" y="3048000"/>
                  <a:ext cx="253596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 Black" pitchFamily="34" charset="0"/>
                    </a:rPr>
                    <a:t>i</a:t>
                  </a:r>
                  <a:endParaRPr lang="en-US" sz="1600" b="1" dirty="0"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22" name="Group 26"/>
              <p:cNvGrpSpPr/>
              <p:nvPr/>
            </p:nvGrpSpPr>
            <p:grpSpPr>
              <a:xfrm>
                <a:off x="4105886" y="1711036"/>
                <a:ext cx="281123" cy="307776"/>
                <a:chOff x="6324600" y="3048000"/>
                <a:chExt cx="304800" cy="338554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6324600" y="3102977"/>
                  <a:ext cx="304800" cy="2286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6350202" y="3048000"/>
                  <a:ext cx="253596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 Black" pitchFamily="34" charset="0"/>
                    </a:rPr>
                    <a:t>i</a:t>
                  </a:r>
                  <a:endParaRPr lang="en-US" sz="1600" b="1" dirty="0"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23" name="Group 29"/>
              <p:cNvGrpSpPr/>
              <p:nvPr/>
            </p:nvGrpSpPr>
            <p:grpSpPr>
              <a:xfrm>
                <a:off x="4808695" y="1711036"/>
                <a:ext cx="281123" cy="307776"/>
                <a:chOff x="6324600" y="3048000"/>
                <a:chExt cx="304800" cy="338554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6324600" y="3102977"/>
                  <a:ext cx="304800" cy="2286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350202" y="3048000"/>
                  <a:ext cx="253596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 Black" pitchFamily="34" charset="0"/>
                    </a:rPr>
                    <a:t>i</a:t>
                  </a:r>
                  <a:endParaRPr lang="en-US" sz="1600" b="1" dirty="0"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24" name="Group 32"/>
              <p:cNvGrpSpPr/>
              <p:nvPr/>
            </p:nvGrpSpPr>
            <p:grpSpPr>
              <a:xfrm>
                <a:off x="3121954" y="4343399"/>
                <a:ext cx="281123" cy="307776"/>
                <a:chOff x="6324600" y="3048000"/>
                <a:chExt cx="304800" cy="338554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6324600" y="3102977"/>
                  <a:ext cx="304800" cy="2286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350202" y="3048000"/>
                  <a:ext cx="253596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 Black" pitchFamily="34" charset="0"/>
                    </a:rPr>
                    <a:t>i</a:t>
                  </a:r>
                  <a:endParaRPr lang="en-US" sz="1600" b="1" dirty="0"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25" name="Group 35"/>
              <p:cNvGrpSpPr/>
              <p:nvPr/>
            </p:nvGrpSpPr>
            <p:grpSpPr>
              <a:xfrm>
                <a:off x="2067741" y="5036127"/>
                <a:ext cx="281123" cy="307776"/>
                <a:chOff x="6324600" y="3048000"/>
                <a:chExt cx="304800" cy="338554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6324600" y="3102977"/>
                  <a:ext cx="304800" cy="2286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350202" y="3048000"/>
                  <a:ext cx="253596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 Black" pitchFamily="34" charset="0"/>
                    </a:rPr>
                    <a:t>i</a:t>
                  </a:r>
                  <a:endParaRPr lang="en-US" sz="1600" b="1" dirty="0"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26" name="Group 38"/>
              <p:cNvGrpSpPr/>
              <p:nvPr/>
            </p:nvGrpSpPr>
            <p:grpSpPr>
              <a:xfrm>
                <a:off x="1997460" y="6321623"/>
                <a:ext cx="281123" cy="307776"/>
                <a:chOff x="6324600" y="3048000"/>
                <a:chExt cx="304800" cy="338554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6324600" y="3102977"/>
                  <a:ext cx="304800" cy="2286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6350202" y="3048000"/>
                  <a:ext cx="253596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 Black" pitchFamily="34" charset="0"/>
                    </a:rPr>
                    <a:t>i</a:t>
                  </a:r>
                  <a:endParaRPr lang="en-US" sz="1600" b="1" dirty="0"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27" name="Group 100"/>
              <p:cNvGrpSpPr/>
              <p:nvPr/>
            </p:nvGrpSpPr>
            <p:grpSpPr>
              <a:xfrm>
                <a:off x="1552162" y="5086106"/>
                <a:ext cx="281123" cy="307776"/>
                <a:chOff x="1552162" y="5086106"/>
                <a:chExt cx="281123" cy="307776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1552162" y="5136085"/>
                  <a:ext cx="281123" cy="20781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575775" y="5086106"/>
                  <a:ext cx="233897" cy="30777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 Black" pitchFamily="34" charset="0"/>
                    </a:rPr>
                    <a:t>i</a:t>
                  </a:r>
                  <a:endParaRPr lang="en-US" sz="1600" b="1" dirty="0"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28" name="Group 101"/>
              <p:cNvGrpSpPr/>
              <p:nvPr/>
            </p:nvGrpSpPr>
            <p:grpSpPr>
              <a:xfrm>
                <a:off x="2981392" y="4189511"/>
                <a:ext cx="281123" cy="307776"/>
                <a:chOff x="1552162" y="5086106"/>
                <a:chExt cx="281123" cy="307776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1552162" y="5136085"/>
                  <a:ext cx="281123" cy="20781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575775" y="5086106"/>
                  <a:ext cx="233897" cy="30777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 Black" pitchFamily="34" charset="0"/>
                    </a:rPr>
                    <a:t>i</a:t>
                  </a:r>
                  <a:endParaRPr lang="en-US" sz="1600" b="1" dirty="0"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29" name="Group 104"/>
              <p:cNvGrpSpPr/>
              <p:nvPr/>
            </p:nvGrpSpPr>
            <p:grpSpPr>
              <a:xfrm>
                <a:off x="4290877" y="3352800"/>
                <a:ext cx="281123" cy="307776"/>
                <a:chOff x="1552162" y="5086106"/>
                <a:chExt cx="281123" cy="307776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1552162" y="5136085"/>
                  <a:ext cx="281123" cy="20781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575775" y="5086106"/>
                  <a:ext cx="233897" cy="30777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 Black" pitchFamily="34" charset="0"/>
                    </a:rPr>
                    <a:t>i</a:t>
                  </a:r>
                  <a:endParaRPr lang="en-US" sz="1600" b="1" dirty="0"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30" name="Group 107"/>
              <p:cNvGrpSpPr/>
              <p:nvPr/>
            </p:nvGrpSpPr>
            <p:grpSpPr>
              <a:xfrm>
                <a:off x="4267200" y="1524000"/>
                <a:ext cx="281123" cy="307776"/>
                <a:chOff x="1552162" y="5086106"/>
                <a:chExt cx="281123" cy="307776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1552162" y="5136085"/>
                  <a:ext cx="281123" cy="20781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575775" y="5086106"/>
                  <a:ext cx="233897" cy="30777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 Black" pitchFamily="34" charset="0"/>
                    </a:rPr>
                    <a:t>i</a:t>
                  </a:r>
                  <a:endParaRPr lang="en-US" sz="1600" b="1" dirty="0">
                    <a:latin typeface="Arial Black" pitchFamily="34" charset="0"/>
                  </a:endParaRPr>
                </a:p>
              </p:txBody>
            </p:sp>
          </p:grpSp>
        </p:grpSp>
        <p:grpSp>
          <p:nvGrpSpPr>
            <p:cNvPr id="9" name="Group 116"/>
            <p:cNvGrpSpPr/>
            <p:nvPr/>
          </p:nvGrpSpPr>
          <p:grpSpPr>
            <a:xfrm>
              <a:off x="3200400" y="5638800"/>
              <a:ext cx="2209800" cy="940620"/>
              <a:chOff x="5638800" y="5638800"/>
              <a:chExt cx="2209800" cy="94062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638800" y="5638800"/>
                <a:ext cx="2209800" cy="9406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14"/>
              <p:cNvGrpSpPr/>
              <p:nvPr/>
            </p:nvGrpSpPr>
            <p:grpSpPr>
              <a:xfrm>
                <a:off x="5814877" y="5780902"/>
                <a:ext cx="1854931" cy="696098"/>
                <a:chOff x="5814877" y="5780902"/>
                <a:chExt cx="1854931" cy="696098"/>
              </a:xfrm>
            </p:grpSpPr>
            <p:grpSp>
              <p:nvGrpSpPr>
                <p:cNvPr id="12" name="Group 44"/>
                <p:cNvGrpSpPr/>
                <p:nvPr/>
              </p:nvGrpSpPr>
              <p:grpSpPr>
                <a:xfrm>
                  <a:off x="5815328" y="6138446"/>
                  <a:ext cx="304800" cy="338554"/>
                  <a:chOff x="6324600" y="3048000"/>
                  <a:chExt cx="304800" cy="338554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6324600" y="3102977"/>
                    <a:ext cx="304800" cy="2286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350202" y="3048000"/>
                    <a:ext cx="25359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latin typeface="Arial Black" pitchFamily="34" charset="0"/>
                      </a:rPr>
                      <a:t>i</a:t>
                    </a:r>
                    <a:endParaRPr lang="en-US" sz="1600" b="1" dirty="0">
                      <a:latin typeface="Arial Black" pitchFamily="34" charset="0"/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6196328" y="5780902"/>
                  <a:ext cx="1473480" cy="27699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US" sz="1200" b="1" dirty="0" smtClean="0">
                      <a:latin typeface="Calibri" pitchFamily="34" charset="0"/>
                      <a:cs typeface="Calibri" pitchFamily="34" charset="0"/>
                    </a:rPr>
                    <a:t>VMS on Barbur Blvd</a:t>
                  </a:r>
                  <a:endParaRPr lang="en-US" sz="12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196328" y="6169224"/>
                  <a:ext cx="1346844" cy="27699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US" sz="1200" b="1" dirty="0" smtClean="0">
                      <a:latin typeface="Calibri" pitchFamily="34" charset="0"/>
                      <a:cs typeface="Calibri" pitchFamily="34" charset="0"/>
                    </a:rPr>
                    <a:t>VMS on I-5 / I-405</a:t>
                  </a:r>
                  <a:endParaRPr lang="en-US" sz="12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5" name="Group 110"/>
                <p:cNvGrpSpPr/>
                <p:nvPr/>
              </p:nvGrpSpPr>
              <p:grpSpPr>
                <a:xfrm>
                  <a:off x="5814877" y="5788224"/>
                  <a:ext cx="281123" cy="307776"/>
                  <a:chOff x="1552162" y="5086106"/>
                  <a:chExt cx="281123" cy="307776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1552162" y="5136085"/>
                    <a:ext cx="281123" cy="207818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575775" y="5086106"/>
                    <a:ext cx="233897" cy="30777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latin typeface="Arial Black" pitchFamily="34" charset="0"/>
                      </a:rPr>
                      <a:t>i</a:t>
                    </a:r>
                    <a:endParaRPr lang="en-US" sz="1600" b="1" dirty="0">
                      <a:latin typeface="Arial Black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51" name="Picture 2" descr="File:Electronic message sign with travel tim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599" y="1676400"/>
            <a:ext cx="2672811" cy="1752601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1662914" y="3429000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+mn-lt"/>
              </a:rPr>
              <a:t>Source: Wikimedia Commons</a:t>
            </a:r>
            <a:endParaRPr lang="en-US" sz="10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315200" cy="715962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Impact of VMS on T</a:t>
            </a:r>
            <a:r>
              <a:rPr lang="en-US" sz="3100" b="1" dirty="0" smtClean="0"/>
              <a:t>ransit </a:t>
            </a:r>
            <a:r>
              <a:rPr lang="en-US" sz="3100" b="1" dirty="0"/>
              <a:t>M</a:t>
            </a:r>
            <a:r>
              <a:rPr lang="en-US" sz="3100" b="1" dirty="0" smtClean="0"/>
              <a:t>ode </a:t>
            </a:r>
            <a:r>
              <a:rPr lang="en-US" sz="3100" b="1" dirty="0"/>
              <a:t>S</a:t>
            </a:r>
            <a:r>
              <a:rPr lang="en-US" sz="3100" b="1" dirty="0" smtClean="0"/>
              <a:t>hares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200" dirty="0"/>
              <a:t>Intra Southwest Corridor Transit </a:t>
            </a:r>
            <a:r>
              <a:rPr lang="en-US" sz="2200" dirty="0" smtClean="0"/>
              <a:t>% (all scenarios w/ reliability)</a:t>
            </a:r>
            <a:endParaRPr lang="en-US" sz="22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 l="19112" t="22593" r="26172" b="7037"/>
          <a:stretch>
            <a:fillRect/>
          </a:stretch>
        </p:blipFill>
        <p:spPr bwMode="auto">
          <a:xfrm>
            <a:off x="1981200" y="1239659"/>
            <a:ext cx="6629400" cy="507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7406" r="6518"/>
          <a:stretch>
            <a:fillRect/>
          </a:stretch>
        </p:blipFill>
        <p:spPr bwMode="auto">
          <a:xfrm>
            <a:off x="2819400" y="6324600"/>
            <a:ext cx="1524000" cy="3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9020" r="8723"/>
          <a:stretch>
            <a:fillRect/>
          </a:stretch>
        </p:blipFill>
        <p:spPr bwMode="auto">
          <a:xfrm>
            <a:off x="6858000" y="6318634"/>
            <a:ext cx="1456765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8945" r="4098"/>
          <a:stretch>
            <a:fillRect/>
          </a:stretch>
        </p:blipFill>
        <p:spPr bwMode="auto">
          <a:xfrm>
            <a:off x="4724400" y="6334130"/>
            <a:ext cx="1703294" cy="3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6858000" y="2133600"/>
            <a:ext cx="381000" cy="381000"/>
          </a:xfrm>
          <a:prstGeom prst="mathPlus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315200" cy="1371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Impact of Reliability on Scenario Analysis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Average % reduction from Baseline scenario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for all person trips on Barbur (auto &amp; transit)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76200" y="3914001"/>
          <a:ext cx="4572000" cy="225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572000" y="3894178"/>
          <a:ext cx="4572000" cy="227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8945" r="4098"/>
          <a:stretch>
            <a:fillRect/>
          </a:stretch>
        </p:blipFill>
        <p:spPr bwMode="auto">
          <a:xfrm>
            <a:off x="762000" y="2667000"/>
            <a:ext cx="3695700" cy="8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42950" y="2434925"/>
            <a:ext cx="37338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b="1" dirty="0" smtClean="0">
                <a:latin typeface="+mn-lt"/>
              </a:rPr>
              <a:t>BRT in exclusive ROW by adding transit lane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8945" r="4098"/>
          <a:stretch>
            <a:fillRect/>
          </a:stretch>
        </p:blipFill>
        <p:spPr bwMode="auto">
          <a:xfrm>
            <a:off x="5219700" y="2667000"/>
            <a:ext cx="3695700" cy="8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200650" y="2438400"/>
            <a:ext cx="37338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b="1" dirty="0" smtClean="0">
                <a:latin typeface="+mn-lt"/>
              </a:rPr>
              <a:t>BRT in exclusive ROW by adding transit lane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4061524" y="6200001"/>
            <a:ext cx="1196276" cy="505599"/>
            <a:chOff x="685800" y="1219200"/>
            <a:chExt cx="1196276" cy="505599"/>
          </a:xfrm>
        </p:grpSpPr>
        <p:grpSp>
          <p:nvGrpSpPr>
            <p:cNvPr id="3" name="Group 16"/>
            <p:cNvGrpSpPr/>
            <p:nvPr/>
          </p:nvGrpSpPr>
          <p:grpSpPr>
            <a:xfrm>
              <a:off x="685800" y="1447800"/>
              <a:ext cx="976665" cy="276999"/>
              <a:chOff x="685800" y="1447800"/>
              <a:chExt cx="976665" cy="27699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838200" y="1447800"/>
                <a:ext cx="8242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Reliability</a:t>
                </a:r>
                <a:endParaRPr lang="en-US" sz="1200" b="1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85800" y="1524000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4" name="Group 15"/>
            <p:cNvGrpSpPr/>
            <p:nvPr/>
          </p:nvGrpSpPr>
          <p:grpSpPr>
            <a:xfrm>
              <a:off x="685800" y="1219200"/>
              <a:ext cx="1196276" cy="276999"/>
              <a:chOff x="685800" y="1676400"/>
              <a:chExt cx="1196276" cy="27699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838200" y="1676400"/>
                <a:ext cx="10438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No Reliability</a:t>
                </a:r>
                <a:endParaRPr lang="en-US" sz="1200" b="1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85800" y="1752600"/>
                <a:ext cx="152400" cy="152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pic>
        <p:nvPicPr>
          <p:cNvPr id="30" name="Picture 2" descr="File:Electronic message sign with travel time 1.jpg"/>
          <p:cNvPicPr>
            <a:picLocks noChangeAspect="1" noChangeArrowheads="1"/>
          </p:cNvPicPr>
          <p:nvPr/>
        </p:nvPicPr>
        <p:blipFill>
          <a:blip r:embed="rId5" cstate="print"/>
          <a:srcRect l="47059" t="4086" r="7058" b="76178"/>
          <a:stretch>
            <a:fillRect/>
          </a:stretch>
        </p:blipFill>
        <p:spPr bwMode="auto">
          <a:xfrm>
            <a:off x="6267450" y="1682262"/>
            <a:ext cx="1600200" cy="45133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200650" y="1371600"/>
            <a:ext cx="37338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b="1" dirty="0" smtClean="0">
                <a:latin typeface="+mn-lt"/>
              </a:rPr>
              <a:t>Variable Message Signs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81000" y="1371600"/>
            <a:ext cx="838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8200" y="1371600"/>
            <a:ext cx="0" cy="4800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895350" y="3500735"/>
            <a:ext cx="3524250" cy="466130"/>
            <a:chOff x="895350" y="3500735"/>
            <a:chExt cx="3524250" cy="466130"/>
          </a:xfrm>
        </p:grpSpPr>
        <p:sp>
          <p:nvSpPr>
            <p:cNvPr id="23" name="TextBox 22"/>
            <p:cNvSpPr txBox="1"/>
            <p:nvPr/>
          </p:nvSpPr>
          <p:spPr>
            <a:xfrm>
              <a:off x="895350" y="3505200"/>
              <a:ext cx="108585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sz="1200" b="1" dirty="0" smtClean="0">
                  <a:latin typeface="+mn-lt"/>
                </a:rPr>
                <a:t>Vehicle Miles</a:t>
              </a:r>
            </a:p>
            <a:p>
              <a:pPr marL="342900" indent="-342900" algn="ctr"/>
              <a:r>
                <a:rPr lang="en-US" sz="1200" b="1" dirty="0" smtClean="0">
                  <a:latin typeface="+mn-lt"/>
                </a:rPr>
                <a:t>Traveled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4550" y="3500735"/>
              <a:ext cx="108585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sz="1200" b="1" dirty="0" smtClean="0">
                  <a:latin typeface="+mn-lt"/>
                </a:rPr>
                <a:t>Average</a:t>
              </a:r>
            </a:p>
            <a:p>
              <a:pPr marL="342900" indent="-342900" algn="ctr"/>
              <a:r>
                <a:rPr lang="en-US" sz="1200" b="1" dirty="0" smtClean="0">
                  <a:latin typeface="+mn-lt"/>
                </a:rPr>
                <a:t>Travel Time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33750" y="3505200"/>
              <a:ext cx="108585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sz="1200" b="1" dirty="0" smtClean="0">
                  <a:latin typeface="+mn-lt"/>
                </a:rPr>
                <a:t>Total</a:t>
              </a:r>
            </a:p>
            <a:p>
              <a:pPr marL="342900" indent="-342900" algn="ctr"/>
              <a:r>
                <a:rPr lang="en-US" sz="1200" b="1" dirty="0" smtClean="0">
                  <a:latin typeface="+mn-lt"/>
                </a:rPr>
                <a:t>Delay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91150" y="3500735"/>
            <a:ext cx="3524250" cy="466130"/>
            <a:chOff x="895350" y="3500735"/>
            <a:chExt cx="3524250" cy="466130"/>
          </a:xfrm>
        </p:grpSpPr>
        <p:sp>
          <p:nvSpPr>
            <p:cNvPr id="38" name="TextBox 37"/>
            <p:cNvSpPr txBox="1"/>
            <p:nvPr/>
          </p:nvSpPr>
          <p:spPr>
            <a:xfrm>
              <a:off x="895350" y="3505200"/>
              <a:ext cx="108585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sz="1200" b="1" dirty="0" smtClean="0">
                  <a:latin typeface="+mn-lt"/>
                </a:rPr>
                <a:t>Vehicle Miles</a:t>
              </a:r>
            </a:p>
            <a:p>
              <a:pPr marL="342900" indent="-342900" algn="ctr"/>
              <a:r>
                <a:rPr lang="en-US" sz="1200" b="1" dirty="0" smtClean="0">
                  <a:latin typeface="+mn-lt"/>
                </a:rPr>
                <a:t>Traveled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14550" y="3500735"/>
              <a:ext cx="108585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sz="1200" b="1" dirty="0" smtClean="0">
                  <a:latin typeface="+mn-lt"/>
                </a:rPr>
                <a:t>Average</a:t>
              </a:r>
            </a:p>
            <a:p>
              <a:pPr marL="342900" indent="-342900" algn="ctr"/>
              <a:r>
                <a:rPr lang="en-US" sz="1200" b="1" dirty="0" smtClean="0">
                  <a:latin typeface="+mn-lt"/>
                </a:rPr>
                <a:t>Travel Time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33750" y="3500735"/>
              <a:ext cx="108585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sz="1200" b="1" dirty="0" smtClean="0">
                  <a:latin typeface="+mn-lt"/>
                </a:rPr>
                <a:t>Total</a:t>
              </a:r>
            </a:p>
            <a:p>
              <a:pPr marL="342900" indent="-342900" algn="ctr"/>
              <a:r>
                <a:rPr lang="en-US" sz="1200" b="1" dirty="0" smtClean="0">
                  <a:latin typeface="+mn-lt"/>
                </a:rPr>
                <a:t>Delay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911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1036637"/>
            <a:ext cx="70104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Effectively captured reliability in route and mode choice analysis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Demonstrated ability to capture corridor improvements related to operational strategies (VMS)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latin typeface="+mn-lt"/>
              </a:rPr>
              <a:t>Recognized limits of VTTR survey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Expand VTTR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survey to larger group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aseline="0" dirty="0" smtClean="0">
                <a:latin typeface="+mn-lt"/>
              </a:rPr>
              <a:t>Explore role</a:t>
            </a:r>
            <a:r>
              <a:rPr lang="en-US" sz="2400" dirty="0" smtClean="0">
                <a:latin typeface="+mn-lt"/>
              </a:rPr>
              <a:t> of VTTR perception within DC, MC, RC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latin typeface="+mn-lt"/>
              </a:rPr>
              <a:t>Re-estimate models ?!?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latin typeface="+mn-lt"/>
              </a:rPr>
              <a:t>Promote integrated model methodology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4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400" dirty="0" smtClean="0">
                <a:latin typeface="Calibri" pitchFamily="34" charset="0"/>
                <a:cs typeface="Calibri" pitchFamily="34" charset="0"/>
              </a:rPr>
              <a:t>Stakeholder Feedback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2133600" y="4114800"/>
            <a:ext cx="65532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133600" y="1417637"/>
            <a:ext cx="70104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b="1" dirty="0" smtClean="0">
                <a:latin typeface="+mn-lt"/>
              </a:rPr>
              <a:t>SHRP2 L35(A) final report:</a:t>
            </a:r>
          </a:p>
          <a:p>
            <a:pPr lvl="0" eaLnBrk="0" hangingPunct="0">
              <a:spcBef>
                <a:spcPts val="0"/>
              </a:spcBef>
            </a:pPr>
            <a:r>
              <a:rPr lang="en-US" sz="1600" dirty="0" smtClean="0">
                <a:latin typeface="+mn-lt"/>
              </a:rPr>
              <a:t>Value </a:t>
            </a:r>
            <a:r>
              <a:rPr lang="en-US" sz="1600" dirty="0">
                <a:latin typeface="+mn-lt"/>
              </a:rPr>
              <a:t>of Travel Time Reliability in Transportation Decision Making: </a:t>
            </a:r>
            <a:endParaRPr lang="en-US" sz="1600" dirty="0" smtClean="0">
              <a:latin typeface="+mn-lt"/>
            </a:endParaRPr>
          </a:p>
          <a:p>
            <a:pPr lvl="0" eaLnBrk="0" hangingPunct="0">
              <a:spcBef>
                <a:spcPts val="0"/>
              </a:spcBef>
            </a:pPr>
            <a:r>
              <a:rPr lang="en-US" sz="1600" dirty="0" smtClean="0">
                <a:latin typeface="+mn-lt"/>
              </a:rPr>
              <a:t>Proof of </a:t>
            </a:r>
            <a:r>
              <a:rPr lang="en-US" sz="1600" dirty="0">
                <a:latin typeface="+mn-lt"/>
              </a:rPr>
              <a:t>Concept—Portland, Oregon, </a:t>
            </a:r>
            <a:r>
              <a:rPr lang="en-US" sz="1600" dirty="0" smtClean="0">
                <a:latin typeface="+mn-lt"/>
              </a:rPr>
              <a:t>Metro</a:t>
            </a:r>
            <a:endParaRPr lang="en-US" sz="1600" dirty="0">
              <a:latin typeface="+mn-lt"/>
            </a:endParaRPr>
          </a:p>
          <a:p>
            <a:pPr lvl="0" eaLnBrk="0" hangingPunct="0">
              <a:spcBef>
                <a:spcPct val="20000"/>
              </a:spcBef>
            </a:pPr>
            <a:endParaRPr lang="en-US" sz="1600" dirty="0" smtClean="0">
              <a:latin typeface="+mn-lt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70C0"/>
                </a:solidFill>
                <a:latin typeface="+mn-lt"/>
                <a:hlinkClick r:id="rId2"/>
              </a:rPr>
              <a:t>http://onlinepubs.trb.org/onlinepubs/shrp2/SHRP2_S2-L35A-RW-1.pdf</a:t>
            </a:r>
            <a:endParaRPr lang="en-US" sz="1600" dirty="0" smtClean="0">
              <a:solidFill>
                <a:srgbClr val="0070C0"/>
              </a:solidFill>
              <a:latin typeface="+mn-lt"/>
            </a:endParaRPr>
          </a:p>
          <a:p>
            <a:pPr lvl="0" eaLnBrk="0" hangingPunct="0">
              <a:spcBef>
                <a:spcPct val="20000"/>
              </a:spcBef>
            </a:pPr>
            <a:endParaRPr lang="en-US" dirty="0">
              <a:solidFill>
                <a:srgbClr val="0070C0"/>
              </a:solidFill>
              <a:latin typeface="+mn-lt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endParaRPr lang="en-US" sz="1600" b="1" dirty="0" smtClean="0">
              <a:latin typeface="+mn-lt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1600" b="1" u="sng" dirty="0" smtClean="0">
                <a:latin typeface="+mn-lt"/>
              </a:rPr>
              <a:t>Contacts</a:t>
            </a:r>
            <a:endParaRPr lang="en-US" sz="1600" b="1" u="sng" dirty="0">
              <a:latin typeface="+mn-lt"/>
            </a:endParaRPr>
          </a:p>
          <a:p>
            <a:pPr eaLnBrk="1" hangingPunct="1"/>
            <a:endParaRPr lang="en-US" sz="1600" b="1" dirty="0" smtClean="0">
              <a:latin typeface="+mn-lt"/>
            </a:endParaRPr>
          </a:p>
          <a:p>
            <a:pPr marL="230188"/>
            <a:r>
              <a:rPr lang="en-US" sz="1600" b="1" dirty="0" smtClean="0">
                <a:latin typeface="+mn-lt"/>
              </a:rPr>
              <a:t>Peter Bosa</a:t>
            </a:r>
          </a:p>
          <a:p>
            <a:pPr marL="230188">
              <a:spcBef>
                <a:spcPts val="0"/>
              </a:spcBef>
            </a:pPr>
            <a:r>
              <a:rPr lang="en-US" sz="1600" dirty="0" smtClean="0">
                <a:latin typeface="+mn-lt"/>
              </a:rPr>
              <a:t>Metro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- Portland, OR</a:t>
            </a:r>
          </a:p>
          <a:p>
            <a:pPr marL="230188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70C0"/>
                </a:solidFill>
                <a:latin typeface="+mn-lt"/>
                <a:hlinkClick r:id="rId3"/>
              </a:rPr>
              <a:t>Peter.Bosa@oregonmetro.gov</a:t>
            </a:r>
            <a:endParaRPr lang="en-US" sz="1600" dirty="0" smtClean="0">
              <a:solidFill>
                <a:srgbClr val="0070C0"/>
              </a:solidFill>
              <a:latin typeface="+mn-lt"/>
            </a:endParaRPr>
          </a:p>
          <a:p>
            <a:pPr marL="230188" eaLnBrk="0" hangingPunct="0">
              <a:spcBef>
                <a:spcPct val="20000"/>
              </a:spcBef>
            </a:pPr>
            <a:endParaRPr lang="en-US" sz="1600" dirty="0" smtClean="0">
              <a:solidFill>
                <a:srgbClr val="0070C0"/>
              </a:solidFill>
              <a:latin typeface="+mn-lt"/>
            </a:endParaRPr>
          </a:p>
          <a:p>
            <a:pPr marL="230188" eaLnBrk="0" hangingPunct="0">
              <a:spcBef>
                <a:spcPct val="20000"/>
              </a:spcBef>
            </a:pPr>
            <a:r>
              <a:rPr lang="en-US" sz="1600" b="1" dirty="0" smtClean="0">
                <a:latin typeface="+mn-lt"/>
              </a:rPr>
              <a:t>Dr. Yi-Chang Chiu</a:t>
            </a:r>
          </a:p>
          <a:p>
            <a:pPr marL="230188" eaLnBrk="0" hangingPunct="0">
              <a:spcBef>
                <a:spcPct val="20000"/>
              </a:spcBef>
            </a:pPr>
            <a:r>
              <a:rPr lang="en-US" sz="1600" dirty="0" smtClean="0">
                <a:latin typeface="+mn-lt"/>
              </a:rPr>
              <a:t>University of Arizona</a:t>
            </a:r>
          </a:p>
          <a:p>
            <a:pPr marL="230188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70C0"/>
                </a:solidFill>
                <a:latin typeface="+mn-lt"/>
                <a:hlinkClick r:id="rId4"/>
              </a:rPr>
              <a:t>chiu@email.arizona.edu</a:t>
            </a:r>
            <a:endParaRPr lang="en-US" sz="1600" dirty="0" smtClean="0">
              <a:solidFill>
                <a:srgbClr val="0070C0"/>
              </a:solidFill>
              <a:latin typeface="+mn-lt"/>
            </a:endParaRPr>
          </a:p>
          <a:p>
            <a:pPr lvl="0" eaLnBrk="0" hangingPunct="0">
              <a:spcBef>
                <a:spcPct val="20000"/>
              </a:spcBef>
            </a:pPr>
            <a:endParaRPr lang="en-US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074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TRB SHRP2 L35(A)</a:t>
            </a:r>
          </a:p>
        </p:txBody>
      </p:sp>
      <p:sp>
        <p:nvSpPr>
          <p:cNvPr id="3075" name="Text Placeholder 7"/>
          <p:cNvSpPr>
            <a:spLocks noGrp="1"/>
          </p:cNvSpPr>
          <p:nvPr>
            <p:ph type="body" sz="quarter" idx="17"/>
          </p:nvPr>
        </p:nvSpPr>
        <p:spPr bwMode="auto">
          <a:xfrm>
            <a:off x="2133600" y="1447800"/>
            <a:ext cx="6553200" cy="1981200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Local Methods for Modeling, Economic Evaluation, Justification and Use of the Value of Time Reliability in Transportation Decision Making</a:t>
            </a:r>
            <a:endParaRPr lang="en-US" sz="2800" b="1" u="sng" dirty="0" smtClean="0"/>
          </a:p>
        </p:txBody>
      </p:sp>
      <p:sp>
        <p:nvSpPr>
          <p:cNvPr id="4" name="Text Placeholder 7"/>
          <p:cNvSpPr txBox="1">
            <a:spLocks/>
          </p:cNvSpPr>
          <p:nvPr/>
        </p:nvSpPr>
        <p:spPr bwMode="auto">
          <a:xfrm>
            <a:off x="2133600" y="4267200"/>
            <a:ext cx="6553200" cy="2133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2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Arizona</a:t>
            </a:r>
          </a:p>
          <a:p>
            <a:pPr marL="228600" eaLnBrk="0" hangingPunct="0">
              <a:spcBef>
                <a:spcPts val="0"/>
              </a:spcBef>
              <a:buFont typeface="Arial" charset="0"/>
              <a:buNone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3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Yi-Chang Chiu</a:t>
            </a:r>
          </a:p>
          <a:p>
            <a:pPr marL="228600" eaLnBrk="0" hangingPunct="0">
              <a:spcBef>
                <a:spcPts val="0"/>
              </a:spcBef>
              <a:buFont typeface="Arial" charset="0"/>
              <a:buNone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3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Hyunsoo Noh</a:t>
            </a:r>
          </a:p>
          <a:p>
            <a:pPr marL="228600" eaLnBrk="0" hangingPunct="0">
              <a:spcBef>
                <a:spcPts val="0"/>
              </a:spcBef>
              <a:buFont typeface="Arial" charset="0"/>
              <a:buNone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3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Alireza Khani</a:t>
            </a:r>
          </a:p>
          <a:p>
            <a:pPr marL="228600" eaLnBrk="0" hangingPunct="0">
              <a:spcBef>
                <a:spcPts val="0"/>
              </a:spcBef>
              <a:buFont typeface="Arial" charset="0"/>
              <a:buNone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3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 Tian</a:t>
            </a:r>
          </a:p>
          <a:p>
            <a:pPr marL="228600" eaLnBrk="0" hangingPunct="0">
              <a:spcBef>
                <a:spcPts val="0"/>
              </a:spcBef>
              <a:buFont typeface="Arial" charset="0"/>
              <a:buNone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3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Andisheh Ranjbari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Portland Metro</a:t>
            </a:r>
          </a:p>
          <a:p>
            <a:pPr marL="228600" eaLnBrk="0" hangingPunct="0">
              <a:spcBef>
                <a:spcPts val="0"/>
              </a:spcBef>
              <a:buFont typeface="Arial" charset="0"/>
              <a:buNone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3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Richard Walker</a:t>
            </a:r>
          </a:p>
          <a:p>
            <a:pPr marL="228600" eaLnBrk="0" hangingPunct="0">
              <a:spcBef>
                <a:spcPts val="0"/>
              </a:spcBef>
              <a:buFont typeface="Arial" charset="0"/>
              <a:buNone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3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Bosa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RST International Inc.</a:t>
            </a:r>
          </a:p>
          <a:p>
            <a:pPr marL="228600" marR="0" lvl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3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Robert Tung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 bwMode="auto">
          <a:xfrm>
            <a:off x="2133600" y="3810000"/>
            <a:ext cx="7010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2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TRB SHRP2 L35(A)</a:t>
            </a:r>
          </a:p>
        </p:txBody>
      </p:sp>
      <p:sp>
        <p:nvSpPr>
          <p:cNvPr id="3075" name="Text Placeholder 7"/>
          <p:cNvSpPr>
            <a:spLocks noGrp="1"/>
          </p:cNvSpPr>
          <p:nvPr>
            <p:ph type="body" sz="quarter" idx="17"/>
          </p:nvPr>
        </p:nvSpPr>
        <p:spPr bwMode="auto">
          <a:xfrm>
            <a:off x="2133600" y="1447800"/>
            <a:ext cx="6553200" cy="5181600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lvl="1" indent="0">
              <a:buNone/>
            </a:pPr>
            <a:r>
              <a:rPr lang="en-US" sz="2400" b="1" dirty="0" smtClean="0"/>
              <a:t>Project </a:t>
            </a:r>
            <a:r>
              <a:rPr lang="en-US" sz="2400" b="1" dirty="0" smtClean="0"/>
              <a:t>Goals</a:t>
            </a:r>
            <a:endParaRPr lang="en-US" sz="2400" b="1" dirty="0" smtClean="0"/>
          </a:p>
          <a:p>
            <a:pPr marL="230188" lvl="1" indent="-230188">
              <a:buFont typeface="Arial" pitchFamily="34" charset="0"/>
              <a:buChar char="•"/>
            </a:pPr>
            <a:r>
              <a:rPr lang="en-US" sz="2000" dirty="0" smtClean="0"/>
              <a:t>Demonstrate value of travel time reliability measures (TTRM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230188" lvl="1" indent="-230188">
              <a:buFont typeface="Arial" pitchFamily="34" charset="0"/>
              <a:buChar char="•"/>
            </a:pPr>
            <a:r>
              <a:rPr lang="en-US" sz="2000" dirty="0" smtClean="0"/>
              <a:t>Demonstrate process to engage decision makers on reliability</a:t>
            </a:r>
          </a:p>
          <a:p>
            <a:pPr marL="230188" lvl="1" indent="-230188">
              <a:buFont typeface="Arial" pitchFamily="34" charset="0"/>
              <a:buChar char="•"/>
            </a:pPr>
            <a:endParaRPr lang="en-US" sz="2000" dirty="0" smtClean="0"/>
          </a:p>
          <a:p>
            <a:pPr marL="0" lvl="1" indent="0">
              <a:buNone/>
            </a:pPr>
            <a:r>
              <a:rPr lang="en-US" sz="2400" b="1" dirty="0" smtClean="0"/>
              <a:t>Project Accomplishments</a:t>
            </a:r>
          </a:p>
          <a:p>
            <a:pPr marL="230188" lvl="1" indent="-230188">
              <a:buFont typeface="Arial" pitchFamily="34" charset="0"/>
              <a:buChar char="•"/>
            </a:pPr>
            <a:r>
              <a:rPr lang="en-US" sz="2000" dirty="0" smtClean="0"/>
              <a:t>Incorporate reliability </a:t>
            </a:r>
            <a:r>
              <a:rPr lang="en-US" sz="2000" dirty="0" smtClean="0"/>
              <a:t>within existing model </a:t>
            </a:r>
            <a:r>
              <a:rPr lang="en-US" sz="2000" dirty="0" smtClean="0"/>
              <a:t>framework</a:t>
            </a:r>
            <a:endParaRPr lang="en-US" sz="2000" dirty="0" smtClean="0"/>
          </a:p>
          <a:p>
            <a:pPr marL="230188" lvl="1" indent="-230188">
              <a:buFont typeface="Arial" pitchFamily="34" charset="0"/>
              <a:buChar char="•"/>
            </a:pPr>
            <a:r>
              <a:rPr lang="en-US" sz="2000" dirty="0" smtClean="0"/>
              <a:t>Survey </a:t>
            </a:r>
            <a:r>
              <a:rPr lang="en-US" sz="2000" dirty="0" smtClean="0"/>
              <a:t>to established local travel time reliability ratio</a:t>
            </a:r>
          </a:p>
          <a:p>
            <a:pPr marL="230188" lvl="1" indent="-230188">
              <a:buFont typeface="Arial" pitchFamily="34" charset="0"/>
              <a:buChar char="•"/>
            </a:pPr>
            <a:r>
              <a:rPr lang="en-US" sz="2000" dirty="0" smtClean="0"/>
              <a:t>Linkage </a:t>
            </a:r>
            <a:r>
              <a:rPr lang="en-US" sz="2000" dirty="0" smtClean="0"/>
              <a:t>of dynamic assignments &amp; travel demand model with feedback mechanism</a:t>
            </a:r>
          </a:p>
          <a:p>
            <a:pPr marL="230188" lvl="1" indent="-230188">
              <a:buFont typeface="Arial" pitchFamily="34" charset="0"/>
              <a:buChar char="•"/>
            </a:pPr>
            <a:r>
              <a:rPr lang="en-US" sz="2000" dirty="0" smtClean="0"/>
              <a:t>Application </a:t>
            </a:r>
            <a:r>
              <a:rPr lang="en-US" sz="2000" dirty="0" smtClean="0"/>
              <a:t>of </a:t>
            </a:r>
            <a:r>
              <a:rPr lang="en-US" sz="2000" dirty="0" smtClean="0"/>
              <a:t>model using test </a:t>
            </a:r>
            <a:r>
              <a:rPr lang="en-US" sz="2000" dirty="0" smtClean="0"/>
              <a:t>scenarios</a:t>
            </a:r>
          </a:p>
          <a:p>
            <a:pPr marL="0" lvl="1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673"/>
          <a:stretch>
            <a:fillRect/>
          </a:stretch>
        </p:blipFill>
        <p:spPr bwMode="auto">
          <a:xfrm>
            <a:off x="188050" y="838200"/>
            <a:ext cx="8955950" cy="327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Travel Time Reliability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3245" y="6553200"/>
            <a:ext cx="22605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+mn-lt"/>
              </a:rPr>
              <a:t>Source: Federal Highway Administration</a:t>
            </a:r>
            <a:endParaRPr lang="en-US" sz="1000" i="1" dirty="0">
              <a:latin typeface="+mn-lt"/>
            </a:endParaRPr>
          </a:p>
        </p:txBody>
      </p:sp>
      <p:pic>
        <p:nvPicPr>
          <p:cNvPr id="1026" name="Picture 2" descr="http://ops.fhwa.dot.gov/perf_measurement/reliability_measures/images/figure2.jpg"/>
          <p:cNvPicPr>
            <a:picLocks noChangeAspect="1" noChangeArrowheads="1"/>
          </p:cNvPicPr>
          <p:nvPr/>
        </p:nvPicPr>
        <p:blipFill>
          <a:blip r:embed="rId3"/>
          <a:srcRect r="56097"/>
          <a:stretch>
            <a:fillRect/>
          </a:stretch>
        </p:blipFill>
        <p:spPr bwMode="auto">
          <a:xfrm>
            <a:off x="457200" y="3962400"/>
            <a:ext cx="3505200" cy="2554891"/>
          </a:xfrm>
          <a:prstGeom prst="rect">
            <a:avLst/>
          </a:prstGeom>
          <a:noFill/>
        </p:spPr>
      </p:pic>
      <p:pic>
        <p:nvPicPr>
          <p:cNvPr id="9" name="Picture 2" descr="http://ops.fhwa.dot.gov/perf_measurement/reliability_measures/images/figure2.jpg"/>
          <p:cNvPicPr>
            <a:picLocks noChangeAspect="1" noChangeArrowheads="1"/>
          </p:cNvPicPr>
          <p:nvPr/>
        </p:nvPicPr>
        <p:blipFill>
          <a:blip r:embed="rId3"/>
          <a:srcRect l="56310"/>
          <a:stretch>
            <a:fillRect/>
          </a:stretch>
        </p:blipFill>
        <p:spPr bwMode="auto">
          <a:xfrm>
            <a:off x="4419600" y="3962400"/>
            <a:ext cx="3488234" cy="2554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Incorporating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Reliability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1600200"/>
            <a:ext cx="7315200" cy="4221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Modified SHRP2 L03 methodology: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dirty="0" smtClean="0">
              <a:latin typeface="+mn-lt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+mn-lt"/>
              </a:rPr>
              <a:t>Reliability Ratio =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+mn-lt"/>
              </a:rPr>
              <a:t>Value of Travel Time Reliability / Value of Travel Time  </a:t>
            </a:r>
            <a:endParaRPr lang="en-US" sz="2400" b="1" dirty="0" smtClean="0">
              <a:latin typeface="+mn-lt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dirty="0" smtClean="0">
              <a:latin typeface="+mn-lt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Travel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Equivalent (TTE)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Travel Time (TT) +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Reliability Ratio x Std(TT)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Travel Time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used in trip-based model</a:t>
            </a:r>
          </a:p>
          <a:p>
            <a:pPr marL="117475" marR="0" lvl="0" indent="-1174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latin typeface="+mn-lt"/>
              </a:rPr>
              <a:t>Dynamic assignment models updated to reflect TTE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Survey: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Phase 2 Web-based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94" t="8597" r="19061" b="65263"/>
          <a:stretch/>
        </p:blipFill>
        <p:spPr bwMode="auto">
          <a:xfrm>
            <a:off x="1740108" y="1371600"/>
            <a:ext cx="694669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87" t="51371" r="37107" b="33659"/>
          <a:stretch/>
        </p:blipFill>
        <p:spPr bwMode="auto">
          <a:xfrm>
            <a:off x="1729073" y="3581400"/>
            <a:ext cx="7491127" cy="14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Incorporating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Reliability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2484437"/>
            <a:ext cx="7315200" cy="4221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Travel Time Equivalent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 Travel Time (TT) +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Reliability Ratio x Std(TT)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 Travel Time (auto and transit) = 10 min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deviation (reliability) = 6 min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 reliability time = 6 min *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0.83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5 min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travel time equivalent for autos = 10 min +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min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15 minutes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 reliability time = 6 min *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1.55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9.3 min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travel time equivalent for transit = 10 min +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9.3 min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19.3 minutes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6129247"/>
              </p:ext>
            </p:extLst>
          </p:nvPr>
        </p:nvGraphicFramePr>
        <p:xfrm>
          <a:off x="2438400" y="1093010"/>
          <a:ext cx="6248400" cy="1192990"/>
        </p:xfrm>
        <a:graphic>
          <a:graphicData uri="http://schemas.openxmlformats.org/drawingml/2006/table">
            <a:tbl>
              <a:tblPr/>
              <a:tblGrid>
                <a:gridCol w="2362200"/>
                <a:gridCol w="2102072"/>
                <a:gridCol w="1784128"/>
              </a:tblGrid>
              <a:tr h="420037">
                <a:tc rowSpan="2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R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eliability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R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atio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756">
                <a:tc v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Auto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ransit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Work,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Peak hour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cs typeface="Arial"/>
                        </a:rPr>
                        <a:t>0.83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j-lt"/>
                          <a:cs typeface="Arial"/>
                        </a:rPr>
                        <a:t>1.55</a:t>
                      </a:r>
                      <a:endParaRPr lang="en-US" sz="2000" b="1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315200" cy="7159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Impact of Reliability on Auto Route Choice</a:t>
            </a:r>
            <a:br>
              <a:rPr lang="en-US" sz="2800" b="1" dirty="0" smtClean="0"/>
            </a:br>
            <a:r>
              <a:rPr lang="en-US" sz="2200" dirty="0" smtClean="0"/>
              <a:t>Route options between Portland CBD and Tigard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091"/>
          <a:stretch>
            <a:fillRect/>
          </a:stretch>
        </p:blipFill>
        <p:spPr bwMode="auto">
          <a:xfrm>
            <a:off x="5695950" y="1905000"/>
            <a:ext cx="32956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962150" y="1893332"/>
            <a:ext cx="3581400" cy="4310618"/>
            <a:chOff x="1752600" y="1937782"/>
            <a:chExt cx="3581400" cy="431061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23" t="2404" r="50713" b="2521"/>
            <a:stretch>
              <a:fillRect/>
            </a:stretch>
          </p:blipFill>
          <p:spPr bwMode="auto">
            <a:xfrm>
              <a:off x="1752600" y="1937782"/>
              <a:ext cx="3429000" cy="4310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648200" y="4114800"/>
              <a:ext cx="6858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58640" y="1460440"/>
            <a:ext cx="218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Without Reliability</a:t>
            </a:r>
            <a:endParaRPr lang="en-US" sz="20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1506" y="1447800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With Reliability</a:t>
            </a:r>
            <a:endParaRPr lang="en-US" sz="2000" b="1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76600" y="2819400"/>
            <a:ext cx="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2743200" y="3200400"/>
            <a:ext cx="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7108" y="3429000"/>
            <a:ext cx="13724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Very congested 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corridors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(unreliable)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6800" y="2362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95600" y="5029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86800" y="2209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29400" y="4953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6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905000" y="4876800"/>
          <a:ext cx="7086600" cy="1524000"/>
        </p:xfrm>
        <a:graphic>
          <a:graphicData uri="http://schemas.openxmlformats.org/drawingml/2006/table">
            <a:tbl>
              <a:tblPr/>
              <a:tblGrid>
                <a:gridCol w="3260648"/>
                <a:gridCol w="1227428"/>
                <a:gridCol w="1011926"/>
                <a:gridCol w="1586598"/>
              </a:tblGrid>
              <a:tr h="507597"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36" marR="11536" marT="115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travel time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equivalent (min)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Travel time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(min)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Travel time equivalent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reliability (min)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9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Baseline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(no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reliability)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379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Baseline (reliability)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088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BRT in exclusive ROW via add lane (reliability)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1536" marR="11536" marT="11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5000" y="4953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Single Occupancy Vehicle </a:t>
            </a:r>
            <a:endParaRPr lang="en-US" b="1" dirty="0">
              <a:latin typeface="+mn-lt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3810000" y="1269128"/>
            <a:ext cx="3200400" cy="3379072"/>
            <a:chOff x="1143000" y="1276927"/>
            <a:chExt cx="2286000" cy="2609273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34763" t="16296" r="21672"/>
            <a:stretch>
              <a:fillRect/>
            </a:stretch>
          </p:blipFill>
          <p:spPr bwMode="auto">
            <a:xfrm>
              <a:off x="1143000" y="1276927"/>
              <a:ext cx="2286000" cy="2609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312420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1600200" y="3276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87630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Impact of </a:t>
            </a:r>
            <a:r>
              <a:rPr lang="en-US" sz="2800" b="1" dirty="0" smtClean="0"/>
              <a:t>Reliability </a:t>
            </a:r>
            <a:r>
              <a:rPr lang="en-US" sz="2800" b="1" dirty="0"/>
              <a:t>on </a:t>
            </a:r>
            <a:r>
              <a:rPr lang="en-US" sz="2800" b="1" dirty="0" smtClean="0"/>
              <a:t>Perceived </a:t>
            </a:r>
            <a:r>
              <a:rPr lang="en-US" sz="2800" b="1" dirty="0"/>
              <a:t>T</a:t>
            </a:r>
            <a:r>
              <a:rPr lang="en-US" sz="2800" b="1" dirty="0" smtClean="0"/>
              <a:t>ravel </a:t>
            </a:r>
            <a:r>
              <a:rPr lang="en-US" sz="2800" b="1" dirty="0"/>
              <a:t>T</a:t>
            </a:r>
            <a:r>
              <a:rPr lang="en-US" sz="2800" b="1" dirty="0" smtClean="0"/>
              <a:t>imes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200" dirty="0" smtClean="0"/>
              <a:t>Peak travel </a:t>
            </a:r>
            <a:r>
              <a:rPr lang="en-US" sz="2200" dirty="0"/>
              <a:t>time equivalent between Tigard and Portland </a:t>
            </a:r>
            <a:r>
              <a:rPr lang="en-US" sz="2200" dirty="0" smtClean="0"/>
              <a:t>CBD</a:t>
            </a:r>
            <a:endParaRPr lang="en-US" sz="2200" dirty="0"/>
          </a:p>
        </p:txBody>
      </p:sp>
      <p:sp>
        <p:nvSpPr>
          <p:cNvPr id="9" name="Oval 8"/>
          <p:cNvSpPr/>
          <p:nvPr/>
        </p:nvSpPr>
        <p:spPr>
          <a:xfrm>
            <a:off x="6583680" y="126912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19600" y="3810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_tan_p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Map_tan_pp_template</Template>
  <TotalTime>9061</TotalTime>
  <Words>680</Words>
  <Application>Microsoft Office PowerPoint</Application>
  <PresentationFormat>On-screen Show (4:3)</PresentationFormat>
  <Paragraphs>199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Map_tan_pp_template</vt:lpstr>
      <vt:lpstr>Slide 1</vt:lpstr>
      <vt:lpstr>TRB SHRP2 L35(A)</vt:lpstr>
      <vt:lpstr>TRB SHRP2 L35(A)</vt:lpstr>
      <vt:lpstr>Travel Time Reliability</vt:lpstr>
      <vt:lpstr>Incorporating Reliability</vt:lpstr>
      <vt:lpstr>Survey: Phase 2 Web-based</vt:lpstr>
      <vt:lpstr>Incorporating Reliability</vt:lpstr>
      <vt:lpstr>Impact of Reliability on Auto Route Choice Route options between Portland CBD and Tigard</vt:lpstr>
      <vt:lpstr>Impact of Reliability on Perceived Travel Times Peak travel time equivalent between Tigard and Portland CBD</vt:lpstr>
      <vt:lpstr>Slide 10</vt:lpstr>
      <vt:lpstr>Scenario Testing: Transit</vt:lpstr>
      <vt:lpstr>Scenario Testing: VMS</vt:lpstr>
      <vt:lpstr>Impact of VMS on Transit Mode Shares Intra Southwest Corridor Transit % (all scenarios w/ reliability)</vt:lpstr>
      <vt:lpstr>Impact of Reliability on Scenario Analysis Average % reduction from Baseline scenario for all person trips on Barbur (auto &amp; transit)</vt:lpstr>
      <vt:lpstr>Stakeholder Feedback</vt:lpstr>
      <vt:lpstr>Information</vt:lpstr>
    </vt:vector>
  </TitlesOfParts>
  <Company>Metro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Roberta Altstadt</dc:creator>
  <cp:lastModifiedBy>MRCLAPTOP</cp:lastModifiedBy>
  <cp:revision>83</cp:revision>
  <dcterms:created xsi:type="dcterms:W3CDTF">2010-06-09T21:01:53Z</dcterms:created>
  <dcterms:modified xsi:type="dcterms:W3CDTF">2015-05-19T13:52:22Z</dcterms:modified>
</cp:coreProperties>
</file>