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8"/>
  </p:notesMasterIdLst>
  <p:handoutMasterIdLst>
    <p:handoutMasterId r:id="rId29"/>
  </p:handoutMasterIdLst>
  <p:sldIdLst>
    <p:sldId id="256" r:id="rId5"/>
    <p:sldId id="306" r:id="rId6"/>
    <p:sldId id="305" r:id="rId7"/>
    <p:sldId id="259" r:id="rId8"/>
    <p:sldId id="308" r:id="rId9"/>
    <p:sldId id="261" r:id="rId10"/>
    <p:sldId id="275" r:id="rId11"/>
    <p:sldId id="277" r:id="rId12"/>
    <p:sldId id="301" r:id="rId13"/>
    <p:sldId id="274" r:id="rId14"/>
    <p:sldId id="307" r:id="rId15"/>
    <p:sldId id="278" r:id="rId16"/>
    <p:sldId id="279" r:id="rId17"/>
    <p:sldId id="302" r:id="rId18"/>
    <p:sldId id="280" r:id="rId19"/>
    <p:sldId id="303" r:id="rId20"/>
    <p:sldId id="293" r:id="rId21"/>
    <p:sldId id="294" r:id="rId22"/>
    <p:sldId id="296" r:id="rId23"/>
    <p:sldId id="298" r:id="rId24"/>
    <p:sldId id="299" r:id="rId25"/>
    <p:sldId id="300" r:id="rId26"/>
    <p:sldId id="25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1FF"/>
    <a:srgbClr val="D5B8EA"/>
    <a:srgbClr val="9AFEED"/>
    <a:srgbClr val="99FFCC"/>
    <a:srgbClr val="B7F296"/>
    <a:srgbClr val="DBBAF0"/>
    <a:srgbClr val="FFE8A7"/>
    <a:srgbClr val="EDFECE"/>
    <a:srgbClr val="F09ADE"/>
    <a:srgbClr val="EE8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6187" autoAdjust="0"/>
  </p:normalViewPr>
  <p:slideViewPr>
    <p:cSldViewPr snapToGrid="0" showGuides="1">
      <p:cViewPr>
        <p:scale>
          <a:sx n="84" d="100"/>
          <a:sy n="84" d="100"/>
        </p:scale>
        <p:origin x="-86" y="-58"/>
      </p:cViewPr>
      <p:guideLst>
        <p:guide orient="horz" pos="2160"/>
        <p:guide orient="horz" pos="3840"/>
        <p:guide pos="2880"/>
        <p:guide pos="288"/>
        <p:guide pos="54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Projects\District%207%20Truck%20Touring\DATA\MasterData\MasterData_Stat_2015_02_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Projects\District%207%20Truck%20Touring\Presentations\2015_04_28th_Meeting\Char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Projects\District%207%20Truck%20Touring\Presentations\2015_04_28th_Meeting\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17392744085399"/>
          <c:y val="3.0072093392594701E-2"/>
          <c:w val="0.62448614223608701"/>
          <c:h val="0.9108792128108369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DE941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EE8EA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F09AD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B7F29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EDFEC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FFE8A7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solidFill>
                <a:srgbClr val="E0C1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9AFEED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4"/>
              <c:layout>
                <c:manualLayout>
                  <c:x val="-1.6034698285832601E-2"/>
                  <c:y val="-7.61793558941138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Stats!$A$360:$A$395</c:f>
              <c:strCache>
                <c:ptCount val="36"/>
                <c:pt idx="0">
                  <c:v>Hillsborough County</c:v>
                </c:pt>
                <c:pt idx="1">
                  <c:v>Orange County</c:v>
                </c:pt>
                <c:pt idx="2">
                  <c:v>Pinellas County</c:v>
                </c:pt>
                <c:pt idx="3">
                  <c:v>Pasco County</c:v>
                </c:pt>
                <c:pt idx="4">
                  <c:v>Polk County</c:v>
                </c:pt>
                <c:pt idx="5">
                  <c:v>Manatee County</c:v>
                </c:pt>
                <c:pt idx="6">
                  <c:v>Sarasota County</c:v>
                </c:pt>
                <c:pt idx="7">
                  <c:v>Marion County</c:v>
                </c:pt>
                <c:pt idx="8">
                  <c:v>Lee County</c:v>
                </c:pt>
                <c:pt idx="9">
                  <c:v>Citrus County</c:v>
                </c:pt>
                <c:pt idx="10">
                  <c:v>Miami-Dade County</c:v>
                </c:pt>
                <c:pt idx="11">
                  <c:v>Hernando County</c:v>
                </c:pt>
                <c:pt idx="12">
                  <c:v>Alachua County</c:v>
                </c:pt>
                <c:pt idx="13">
                  <c:v>Brevard County</c:v>
                </c:pt>
                <c:pt idx="14">
                  <c:v>Charlotte County</c:v>
                </c:pt>
                <c:pt idx="15">
                  <c:v>Duval County</c:v>
                </c:pt>
                <c:pt idx="16">
                  <c:v>Volusia County</c:v>
                </c:pt>
                <c:pt idx="17">
                  <c:v>St. Lucie County</c:v>
                </c:pt>
                <c:pt idx="18">
                  <c:v>Seminole County</c:v>
                </c:pt>
                <c:pt idx="19">
                  <c:v>Lake County</c:v>
                </c:pt>
                <c:pt idx="20">
                  <c:v>Palm Beach County</c:v>
                </c:pt>
                <c:pt idx="21">
                  <c:v>Highlands County</c:v>
                </c:pt>
                <c:pt idx="22">
                  <c:v>Broward County</c:v>
                </c:pt>
                <c:pt idx="23">
                  <c:v>Collier County</c:v>
                </c:pt>
                <c:pt idx="24">
                  <c:v>Osceola County</c:v>
                </c:pt>
                <c:pt idx="25">
                  <c:v>Indian River County</c:v>
                </c:pt>
                <c:pt idx="26">
                  <c:v>Martin County</c:v>
                </c:pt>
                <c:pt idx="27">
                  <c:v>DeSoto County</c:v>
                </c:pt>
                <c:pt idx="28">
                  <c:v>Gilchrist County</c:v>
                </c:pt>
                <c:pt idx="29">
                  <c:v>Hardee County</c:v>
                </c:pt>
                <c:pt idx="30">
                  <c:v>St. Johns County</c:v>
                </c:pt>
                <c:pt idx="31">
                  <c:v>Sumter County</c:v>
                </c:pt>
                <c:pt idx="32">
                  <c:v>Okeechobee County</c:v>
                </c:pt>
                <c:pt idx="33">
                  <c:v>Putnam County</c:v>
                </c:pt>
                <c:pt idx="34">
                  <c:v>Baker County</c:v>
                </c:pt>
                <c:pt idx="35">
                  <c:v>Flagler County</c:v>
                </c:pt>
              </c:strCache>
            </c:strRef>
          </c:cat>
          <c:val>
            <c:numRef>
              <c:f>Stats!$H$360:$H$395</c:f>
              <c:numCache>
                <c:formatCode>0%</c:formatCode>
                <c:ptCount val="36"/>
                <c:pt idx="0">
                  <c:v>0.245920745920746</c:v>
                </c:pt>
                <c:pt idx="1">
                  <c:v>0.17016317016317001</c:v>
                </c:pt>
                <c:pt idx="2">
                  <c:v>0.14452214452214501</c:v>
                </c:pt>
                <c:pt idx="3">
                  <c:v>0.115384615384615</c:v>
                </c:pt>
                <c:pt idx="4">
                  <c:v>0.114219114219114</c:v>
                </c:pt>
                <c:pt idx="5">
                  <c:v>6.75990675990676E-2</c:v>
                </c:pt>
                <c:pt idx="6">
                  <c:v>5.9440559440559398E-2</c:v>
                </c:pt>
                <c:pt idx="7">
                  <c:v>5.5944055944055902E-2</c:v>
                </c:pt>
                <c:pt idx="8">
                  <c:v>5.3613053613053602E-2</c:v>
                </c:pt>
                <c:pt idx="9">
                  <c:v>3.37995337995338E-2</c:v>
                </c:pt>
                <c:pt idx="10">
                  <c:v>3.03030303030303E-2</c:v>
                </c:pt>
                <c:pt idx="11">
                  <c:v>2.6806526806526801E-2</c:v>
                </c:pt>
                <c:pt idx="12">
                  <c:v>2.5641025641025599E-2</c:v>
                </c:pt>
                <c:pt idx="13">
                  <c:v>2.5641025641025599E-2</c:v>
                </c:pt>
                <c:pt idx="14">
                  <c:v>2.3310023310023301E-2</c:v>
                </c:pt>
                <c:pt idx="15">
                  <c:v>2.3310023310023301E-2</c:v>
                </c:pt>
                <c:pt idx="16">
                  <c:v>2.3310023310023301E-2</c:v>
                </c:pt>
                <c:pt idx="17">
                  <c:v>2.2144522144522099E-2</c:v>
                </c:pt>
                <c:pt idx="18">
                  <c:v>2.0979020979021001E-2</c:v>
                </c:pt>
                <c:pt idx="19">
                  <c:v>1.9813519813519798E-2</c:v>
                </c:pt>
                <c:pt idx="20">
                  <c:v>1.9813519813519798E-2</c:v>
                </c:pt>
                <c:pt idx="21">
                  <c:v>1.7482517482517501E-2</c:v>
                </c:pt>
                <c:pt idx="22">
                  <c:v>1.3986013986014E-2</c:v>
                </c:pt>
                <c:pt idx="23">
                  <c:v>1.3986013986014E-2</c:v>
                </c:pt>
                <c:pt idx="24">
                  <c:v>1.3986013986014E-2</c:v>
                </c:pt>
                <c:pt idx="25">
                  <c:v>9.3240093240093205E-3</c:v>
                </c:pt>
                <c:pt idx="26">
                  <c:v>9.3240093240093205E-3</c:v>
                </c:pt>
                <c:pt idx="27">
                  <c:v>6.9930069930069904E-3</c:v>
                </c:pt>
                <c:pt idx="28">
                  <c:v>5.8275058275058297E-3</c:v>
                </c:pt>
                <c:pt idx="29">
                  <c:v>5.8275058275058297E-3</c:v>
                </c:pt>
                <c:pt idx="30">
                  <c:v>4.6620046620046603E-3</c:v>
                </c:pt>
                <c:pt idx="31">
                  <c:v>3.4965034965035E-3</c:v>
                </c:pt>
                <c:pt idx="32">
                  <c:v>2.3310023310023301E-3</c:v>
                </c:pt>
                <c:pt idx="33">
                  <c:v>2.3310023310023301E-3</c:v>
                </c:pt>
                <c:pt idx="34">
                  <c:v>1.1655011655011701E-3</c:v>
                </c:pt>
                <c:pt idx="35">
                  <c:v>1.1655011655011701E-3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7530880"/>
        <c:axId val="127532416"/>
      </c:barChart>
      <c:catAx>
        <c:axId val="12753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32416"/>
        <c:crosses val="autoZero"/>
        <c:auto val="1"/>
        <c:lblAlgn val="ctr"/>
        <c:lblOffset val="100"/>
        <c:noMultiLvlLbl val="0"/>
      </c:catAx>
      <c:valAx>
        <c:axId val="12753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53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Recipient Firms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236418744753298E-2"/>
          <c:y val="0.105417209637541"/>
          <c:w val="0.89763415695025595"/>
          <c:h val="0.687886287001193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Sheet1!$J$4:$J$8</c:f>
              <c:strCache>
                <c:ptCount val="5"/>
                <c:pt idx="0">
                  <c:v>Manufacturing</c:v>
                </c:pt>
                <c:pt idx="1">
                  <c:v>Retail Trade</c:v>
                </c:pt>
                <c:pt idx="2">
                  <c:v>Wholesale Trade</c:v>
                </c:pt>
                <c:pt idx="3">
                  <c:v>Transportation &amp; Warehousing</c:v>
                </c:pt>
                <c:pt idx="4">
                  <c:v>Total</c:v>
                </c:pt>
              </c:strCache>
            </c:strRef>
          </c:cat>
          <c:val>
            <c:numRef>
              <c:f>Sheet1!$K$4:$K$8</c:f>
              <c:numCache>
                <c:formatCode>_(* #,##0_);_(* \(#,##0\);_(* "-"??_);_(@_)</c:formatCode>
                <c:ptCount val="5"/>
                <c:pt idx="0">
                  <c:v>4175</c:v>
                </c:pt>
                <c:pt idx="1">
                  <c:v>13717</c:v>
                </c:pt>
                <c:pt idx="2">
                  <c:v>4150</c:v>
                </c:pt>
                <c:pt idx="3">
                  <c:v>1740</c:v>
                </c:pt>
                <c:pt idx="4">
                  <c:v>23872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8661376"/>
        <c:axId val="148664320"/>
      </c:barChart>
      <c:catAx>
        <c:axId val="14866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64320"/>
        <c:crosses val="autoZero"/>
        <c:auto val="1"/>
        <c:lblAlgn val="ctr"/>
        <c:lblOffset val="100"/>
        <c:noMultiLvlLbl val="0"/>
      </c:catAx>
      <c:valAx>
        <c:axId val="14866432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486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Truck Touring Firms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Sheet1!$A$4:$A$6</c:f>
              <c:strCache>
                <c:ptCount val="3"/>
                <c:pt idx="0">
                  <c:v>Wholesale Trade</c:v>
                </c:pt>
                <c:pt idx="1">
                  <c:v>Transportation &amp; Warehousing</c:v>
                </c:pt>
                <c:pt idx="2">
                  <c:v>Total</c:v>
                </c:pt>
              </c:strCache>
            </c:strRef>
          </c:cat>
          <c:val>
            <c:numRef>
              <c:f>Sheet1!$B$4:$B$6</c:f>
              <c:numCache>
                <c:formatCode>_(* #,##0_);_(* \(#,##0\);_(* "-"??_);_(@_)</c:formatCode>
                <c:ptCount val="3"/>
                <c:pt idx="0">
                  <c:v>4147</c:v>
                </c:pt>
                <c:pt idx="1">
                  <c:v>743</c:v>
                </c:pt>
                <c:pt idx="2">
                  <c:v>4890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48675200"/>
        <c:axId val="148694528"/>
      </c:barChart>
      <c:catAx>
        <c:axId val="1486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94528"/>
        <c:crosses val="autoZero"/>
        <c:auto val="1"/>
        <c:lblAlgn val="ctr"/>
        <c:lblOffset val="100"/>
        <c:noMultiLvlLbl val="0"/>
      </c:catAx>
      <c:valAx>
        <c:axId val="148694528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4867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BA2D0-02F6-465B-8D66-453480E00EA0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5C750F-8B23-4931-897D-788CA8108565}">
      <dgm:prSet phldrT="[Text]"/>
      <dgm:spPr>
        <a:xfrm>
          <a:off x="247015" y="674560"/>
          <a:ext cx="3458210" cy="413280"/>
        </a:xfr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Tour Generation</a:t>
          </a:r>
          <a:endParaRPr lang="en-U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430C386B-3C49-41B2-AFD2-A1894F8040EE}" type="parTrans" cxnId="{93E63E63-FF88-4DF1-93EB-273B94897065}">
      <dgm:prSet/>
      <dgm:spPr/>
      <dgm:t>
        <a:bodyPr/>
        <a:lstStyle/>
        <a:p>
          <a:endParaRPr lang="en-US"/>
        </a:p>
      </dgm:t>
    </dgm:pt>
    <dgm:pt modelId="{38F0690D-1BAA-4945-AC94-8BA730FFC081}" type="sibTrans" cxnId="{93E63E63-FF88-4DF1-93EB-273B94897065}">
      <dgm:prSet/>
      <dgm:spPr/>
      <dgm:t>
        <a:bodyPr/>
        <a:lstStyle/>
        <a:p>
          <a:endParaRPr lang="en-US"/>
        </a:p>
      </dgm:t>
    </dgm:pt>
    <dgm:pt modelId="{36CB9F7C-0E5A-4F01-810A-8C13A044D210}">
      <dgm:prSet phldrT="[Text]"/>
      <dgm:spPr>
        <a:xfrm>
          <a:off x="247015" y="1309601"/>
          <a:ext cx="3458210" cy="413280"/>
        </a:xfr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Stop Frequency Estimation</a:t>
          </a:r>
          <a:endParaRPr lang="en-U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9CC2FEF0-8E11-4172-9A34-F5257C558EC9}" type="parTrans" cxnId="{CF1CAB6B-BA5F-4FF9-B5C1-BD06AC5D1C43}">
      <dgm:prSet/>
      <dgm:spPr/>
      <dgm:t>
        <a:bodyPr/>
        <a:lstStyle/>
        <a:p>
          <a:endParaRPr lang="en-US"/>
        </a:p>
      </dgm:t>
    </dgm:pt>
    <dgm:pt modelId="{782E28EC-278F-4AA1-B8AC-0C14F395C74B}" type="sibTrans" cxnId="{CF1CAB6B-BA5F-4FF9-B5C1-BD06AC5D1C43}">
      <dgm:prSet/>
      <dgm:spPr/>
      <dgm:t>
        <a:bodyPr/>
        <a:lstStyle/>
        <a:p>
          <a:endParaRPr lang="en-US"/>
        </a:p>
      </dgm:t>
    </dgm:pt>
    <dgm:pt modelId="{AF598132-ED87-4DBF-83E3-79649DA23C88}">
      <dgm:prSet phldrT="[Text]"/>
      <dgm:spPr>
        <a:xfrm>
          <a:off x="247015" y="1944641"/>
          <a:ext cx="3458210" cy="413280"/>
        </a:xfr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Destination Choice</a:t>
          </a:r>
          <a:endParaRPr lang="en-U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C8828E3-496B-411A-8C3F-7884187687E7}" type="parTrans" cxnId="{E3EB905C-1EE3-4D99-AEBC-42C1931C7DE1}">
      <dgm:prSet/>
      <dgm:spPr/>
      <dgm:t>
        <a:bodyPr/>
        <a:lstStyle/>
        <a:p>
          <a:endParaRPr lang="en-US"/>
        </a:p>
      </dgm:t>
    </dgm:pt>
    <dgm:pt modelId="{BA078751-2461-4A65-A5F2-94E546364F70}" type="sibTrans" cxnId="{E3EB905C-1EE3-4D99-AEBC-42C1931C7DE1}">
      <dgm:prSet/>
      <dgm:spPr/>
      <dgm:t>
        <a:bodyPr/>
        <a:lstStyle/>
        <a:p>
          <a:endParaRPr lang="en-US"/>
        </a:p>
      </dgm:t>
    </dgm:pt>
    <dgm:pt modelId="{D590C0C1-0C56-4870-884F-FA0CDE4EFC06}">
      <dgm:prSet phldrT="[Text]"/>
      <dgm:spPr>
        <a:xfrm>
          <a:off x="247015" y="39520"/>
          <a:ext cx="3458210" cy="413280"/>
        </a:xfr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Firm Synthesis</a:t>
          </a:r>
          <a:endParaRPr lang="en-U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1CD133F4-D34C-4EC5-AE8D-C16CA6DCFE45}" type="parTrans" cxnId="{6725AB22-7688-4487-A315-86E25BA6173E}">
      <dgm:prSet/>
      <dgm:spPr/>
      <dgm:t>
        <a:bodyPr/>
        <a:lstStyle/>
        <a:p>
          <a:endParaRPr lang="en-US"/>
        </a:p>
      </dgm:t>
    </dgm:pt>
    <dgm:pt modelId="{221AEC5A-FA7E-41C7-A18C-3A06D1C08E54}" type="sibTrans" cxnId="{6725AB22-7688-4487-A315-86E25BA6173E}">
      <dgm:prSet/>
      <dgm:spPr/>
      <dgm:t>
        <a:bodyPr/>
        <a:lstStyle/>
        <a:p>
          <a:endParaRPr lang="en-US"/>
        </a:p>
      </dgm:t>
    </dgm:pt>
    <dgm:pt modelId="{614595F0-BF5C-4D24-A4BF-D1119F02F472}">
      <dgm:prSet phldrT="[Text]"/>
      <dgm:spPr>
        <a:xfrm>
          <a:off x="247015" y="2579681"/>
          <a:ext cx="3458210" cy="413280"/>
        </a:xfr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Joint Network Assignment</a:t>
          </a:r>
          <a:endParaRPr lang="en-US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CA7ED75E-94D0-41A6-BBE1-060386964CAF}" type="parTrans" cxnId="{A93BF0E5-21D1-479D-B995-4DD975DF118B}">
      <dgm:prSet/>
      <dgm:spPr/>
      <dgm:t>
        <a:bodyPr/>
        <a:lstStyle/>
        <a:p>
          <a:endParaRPr lang="en-US"/>
        </a:p>
      </dgm:t>
    </dgm:pt>
    <dgm:pt modelId="{8F2BC609-952C-47AC-AB0A-57EEAB1206DD}" type="sibTrans" cxnId="{A93BF0E5-21D1-479D-B995-4DD975DF118B}">
      <dgm:prSet/>
      <dgm:spPr/>
      <dgm:t>
        <a:bodyPr/>
        <a:lstStyle/>
        <a:p>
          <a:endParaRPr lang="en-US"/>
        </a:p>
      </dgm:t>
    </dgm:pt>
    <dgm:pt modelId="{E84D56B2-0502-49AA-A024-97F495C9BCEA}" type="pres">
      <dgm:prSet presAssocID="{7A6BA2D0-02F6-465B-8D66-453480E00E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4F8B0-8406-42DC-A361-B706D361DFC5}" type="pres">
      <dgm:prSet presAssocID="{D590C0C1-0C56-4870-884F-FA0CDE4EFC06}" presName="parentLin" presStyleCnt="0"/>
      <dgm:spPr/>
    </dgm:pt>
    <dgm:pt modelId="{3C20F34D-C01B-4616-965A-CB6A30749315}" type="pres">
      <dgm:prSet presAssocID="{D590C0C1-0C56-4870-884F-FA0CDE4EFC06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AD5E1BE-DCB5-4EDB-A12B-1AC4399E3E99}" type="pres">
      <dgm:prSet presAssocID="{D590C0C1-0C56-4870-884F-FA0CDE4EFC0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4897A-0561-4B40-8CC6-5D8BFE8F514D}" type="pres">
      <dgm:prSet presAssocID="{D590C0C1-0C56-4870-884F-FA0CDE4EFC06}" presName="negativeSpace" presStyleCnt="0"/>
      <dgm:spPr/>
    </dgm:pt>
    <dgm:pt modelId="{88259E90-6874-4B54-8FF2-57DC38E1E37D}" type="pres">
      <dgm:prSet presAssocID="{D590C0C1-0C56-4870-884F-FA0CDE4EFC06}" presName="childText" presStyleLbl="conFgAcc1" presStyleIdx="0" presStyleCnt="5">
        <dgm:presLayoutVars>
          <dgm:bulletEnabled val="1"/>
        </dgm:presLayoutVars>
      </dgm:prSet>
      <dgm:spPr>
        <a:xfrm>
          <a:off x="0" y="246160"/>
          <a:ext cx="49403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A764CA41-B94B-4F0F-88DF-00CCEA36E3C6}" type="pres">
      <dgm:prSet presAssocID="{221AEC5A-FA7E-41C7-A18C-3A06D1C08E54}" presName="spaceBetweenRectangles" presStyleCnt="0"/>
      <dgm:spPr/>
    </dgm:pt>
    <dgm:pt modelId="{876312AA-35B3-4780-8C6C-8F24CF220C9F}" type="pres">
      <dgm:prSet presAssocID="{1E5C750F-8B23-4931-897D-788CA8108565}" presName="parentLin" presStyleCnt="0"/>
      <dgm:spPr/>
    </dgm:pt>
    <dgm:pt modelId="{15B6D78B-B6AD-4CF3-A912-A22519E73CA6}" type="pres">
      <dgm:prSet presAssocID="{1E5C750F-8B23-4931-897D-788CA8108565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B221EC3-0210-4AE4-9A0F-63ECCD826C9A}" type="pres">
      <dgm:prSet presAssocID="{1E5C750F-8B23-4931-897D-788CA810856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56475-0292-4ADC-BD50-FCF51698EB83}" type="pres">
      <dgm:prSet presAssocID="{1E5C750F-8B23-4931-897D-788CA8108565}" presName="negativeSpace" presStyleCnt="0"/>
      <dgm:spPr/>
    </dgm:pt>
    <dgm:pt modelId="{DF772084-2AD3-4A99-B46A-D39AA9C3627A}" type="pres">
      <dgm:prSet presAssocID="{1E5C750F-8B23-4931-897D-788CA8108565}" presName="childText" presStyleLbl="conFgAcc1" presStyleIdx="1" presStyleCnt="5">
        <dgm:presLayoutVars>
          <dgm:bulletEnabled val="1"/>
        </dgm:presLayoutVars>
      </dgm:prSet>
      <dgm:spPr>
        <a:xfrm>
          <a:off x="0" y="881201"/>
          <a:ext cx="4940300" cy="352800"/>
        </a:xfrm>
        <a:prstGeom prst="rect">
          <a:avLst/>
        </a:prstGeom>
        <a:noFill/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E7E88577-CF83-4C40-9A89-6C17681A6FEA}" type="pres">
      <dgm:prSet presAssocID="{38F0690D-1BAA-4945-AC94-8BA730FFC081}" presName="spaceBetweenRectangles" presStyleCnt="0"/>
      <dgm:spPr/>
    </dgm:pt>
    <dgm:pt modelId="{95A8A669-40E5-40AC-921A-E0DC8CD47C66}" type="pres">
      <dgm:prSet presAssocID="{36CB9F7C-0E5A-4F01-810A-8C13A044D210}" presName="parentLin" presStyleCnt="0"/>
      <dgm:spPr/>
    </dgm:pt>
    <dgm:pt modelId="{42256BCB-586C-4039-8FDC-4B8EABC8A246}" type="pres">
      <dgm:prSet presAssocID="{36CB9F7C-0E5A-4F01-810A-8C13A044D210}" presName="parentLeftMargin" presStyleLbl="node1" presStyleIdx="1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AAC335-F796-417C-A84E-67BB42DC5B0B}" type="pres">
      <dgm:prSet presAssocID="{36CB9F7C-0E5A-4F01-810A-8C13A044D2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CB31D-2518-4ACB-8D6B-8631F7B102A0}" type="pres">
      <dgm:prSet presAssocID="{36CB9F7C-0E5A-4F01-810A-8C13A044D210}" presName="negativeSpace" presStyleCnt="0"/>
      <dgm:spPr/>
    </dgm:pt>
    <dgm:pt modelId="{A5F5048E-11DA-4784-A23D-A73F5698D43C}" type="pres">
      <dgm:prSet presAssocID="{36CB9F7C-0E5A-4F01-810A-8C13A044D210}" presName="childText" presStyleLbl="conFgAcc1" presStyleIdx="2" presStyleCnt="5">
        <dgm:presLayoutVars>
          <dgm:bulletEnabled val="1"/>
        </dgm:presLayoutVars>
      </dgm:prSet>
      <dgm:spPr>
        <a:xfrm>
          <a:off x="0" y="1516241"/>
          <a:ext cx="4940300" cy="352800"/>
        </a:xfrm>
        <a:prstGeom prst="rect">
          <a:avLst/>
        </a:prstGeom>
        <a:noFill/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BBE1E24-F536-4767-9675-653C89379CCA}" type="pres">
      <dgm:prSet presAssocID="{782E28EC-278F-4AA1-B8AC-0C14F395C74B}" presName="spaceBetweenRectangles" presStyleCnt="0"/>
      <dgm:spPr/>
    </dgm:pt>
    <dgm:pt modelId="{9CC326F7-8DCA-4D4A-BDD7-3AB5EBC4D510}" type="pres">
      <dgm:prSet presAssocID="{AF598132-ED87-4DBF-83E3-79649DA23C88}" presName="parentLin" presStyleCnt="0"/>
      <dgm:spPr/>
    </dgm:pt>
    <dgm:pt modelId="{958D684A-77FB-481F-94EB-989B5A642FBA}" type="pres">
      <dgm:prSet presAssocID="{AF598132-ED87-4DBF-83E3-79649DA23C88}" presName="parentLeftMargin" presStyleLbl="node1" presStyleIdx="2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3EAC658-8A23-4982-BA18-5DA43A6CECD1}" type="pres">
      <dgm:prSet presAssocID="{AF598132-ED87-4DBF-83E3-79649DA23C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9500B-002C-477D-A942-A2312A57B805}" type="pres">
      <dgm:prSet presAssocID="{AF598132-ED87-4DBF-83E3-79649DA23C88}" presName="negativeSpace" presStyleCnt="0"/>
      <dgm:spPr/>
    </dgm:pt>
    <dgm:pt modelId="{C03F1179-5D6D-4543-B8CF-CC5A026188AC}" type="pres">
      <dgm:prSet presAssocID="{AF598132-ED87-4DBF-83E3-79649DA23C88}" presName="childText" presStyleLbl="conFgAcc1" presStyleIdx="3" presStyleCnt="5">
        <dgm:presLayoutVars>
          <dgm:bulletEnabled val="1"/>
        </dgm:presLayoutVars>
      </dgm:prSet>
      <dgm:spPr>
        <a:xfrm>
          <a:off x="0" y="2151281"/>
          <a:ext cx="4940300" cy="352800"/>
        </a:xfrm>
        <a:prstGeom prst="rect">
          <a:avLst/>
        </a:prstGeom>
        <a:noFill/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CC52009E-689C-46F1-B3CE-3A3C53CCB1EA}" type="pres">
      <dgm:prSet presAssocID="{BA078751-2461-4A65-A5F2-94E546364F70}" presName="spaceBetweenRectangles" presStyleCnt="0"/>
      <dgm:spPr/>
    </dgm:pt>
    <dgm:pt modelId="{79435B9C-BF03-4589-947F-3A3A0B34BDA6}" type="pres">
      <dgm:prSet presAssocID="{614595F0-BF5C-4D24-A4BF-D1119F02F472}" presName="parentLin" presStyleCnt="0"/>
      <dgm:spPr/>
    </dgm:pt>
    <dgm:pt modelId="{54E28732-27CA-4A1A-8659-B406107C653D}" type="pres">
      <dgm:prSet presAssocID="{614595F0-BF5C-4D24-A4BF-D1119F02F472}" presName="parentLeftMargin" presStyleLbl="node1" presStyleIdx="3" presStyleCnt="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14859A7-8DF9-4B14-97DB-970C262773CD}" type="pres">
      <dgm:prSet presAssocID="{614595F0-BF5C-4D24-A4BF-D1119F02F4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630BA-39F1-4C1B-99F9-DDDF6F7ABD88}" type="pres">
      <dgm:prSet presAssocID="{614595F0-BF5C-4D24-A4BF-D1119F02F472}" presName="negativeSpace" presStyleCnt="0"/>
      <dgm:spPr/>
    </dgm:pt>
    <dgm:pt modelId="{84AA1F14-63BC-4EBB-932D-7B23FC4C8590}" type="pres">
      <dgm:prSet presAssocID="{614595F0-BF5C-4D24-A4BF-D1119F02F472}" presName="childText" presStyleLbl="conFgAcc1" presStyleIdx="4" presStyleCnt="5">
        <dgm:presLayoutVars>
          <dgm:bulletEnabled val="1"/>
        </dgm:presLayoutVars>
      </dgm:prSet>
      <dgm:spPr>
        <a:xfrm>
          <a:off x="0" y="2786321"/>
          <a:ext cx="4940300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3C9C1C26-B7F2-4D82-AC83-69253F050662}" type="presOf" srcId="{AF598132-ED87-4DBF-83E3-79649DA23C88}" destId="{D3EAC658-8A23-4982-BA18-5DA43A6CECD1}" srcOrd="1" destOrd="0" presId="urn:microsoft.com/office/officeart/2005/8/layout/list1"/>
    <dgm:cxn modelId="{A93BF0E5-21D1-479D-B995-4DD975DF118B}" srcId="{7A6BA2D0-02F6-465B-8D66-453480E00EA0}" destId="{614595F0-BF5C-4D24-A4BF-D1119F02F472}" srcOrd="4" destOrd="0" parTransId="{CA7ED75E-94D0-41A6-BBE1-060386964CAF}" sibTransId="{8F2BC609-952C-47AC-AB0A-57EEAB1206DD}"/>
    <dgm:cxn modelId="{E4528B59-D62A-4E79-AC98-6236F6918A5C}" type="presOf" srcId="{AF598132-ED87-4DBF-83E3-79649DA23C88}" destId="{958D684A-77FB-481F-94EB-989B5A642FBA}" srcOrd="0" destOrd="0" presId="urn:microsoft.com/office/officeart/2005/8/layout/list1"/>
    <dgm:cxn modelId="{2969DB2A-1E57-4B67-8991-7C19CF4A011B}" type="presOf" srcId="{36CB9F7C-0E5A-4F01-810A-8C13A044D210}" destId="{42256BCB-586C-4039-8FDC-4B8EABC8A246}" srcOrd="0" destOrd="0" presId="urn:microsoft.com/office/officeart/2005/8/layout/list1"/>
    <dgm:cxn modelId="{CB0D53FB-8850-422F-AFDF-CE8A4F6CA68F}" type="presOf" srcId="{1E5C750F-8B23-4931-897D-788CA8108565}" destId="{15B6D78B-B6AD-4CF3-A912-A22519E73CA6}" srcOrd="0" destOrd="0" presId="urn:microsoft.com/office/officeart/2005/8/layout/list1"/>
    <dgm:cxn modelId="{38262FAB-79AB-4CF7-A61F-ED512F6FF0CA}" type="presOf" srcId="{1E5C750F-8B23-4931-897D-788CA8108565}" destId="{9B221EC3-0210-4AE4-9A0F-63ECCD826C9A}" srcOrd="1" destOrd="0" presId="urn:microsoft.com/office/officeart/2005/8/layout/list1"/>
    <dgm:cxn modelId="{F8155A13-628C-41AA-BA16-4D125429CD6F}" type="presOf" srcId="{D590C0C1-0C56-4870-884F-FA0CDE4EFC06}" destId="{5AD5E1BE-DCB5-4EDB-A12B-1AC4399E3E99}" srcOrd="1" destOrd="0" presId="urn:microsoft.com/office/officeart/2005/8/layout/list1"/>
    <dgm:cxn modelId="{A2DBC01F-2A24-4091-9E61-23F0090437F2}" type="presOf" srcId="{D590C0C1-0C56-4870-884F-FA0CDE4EFC06}" destId="{3C20F34D-C01B-4616-965A-CB6A30749315}" srcOrd="0" destOrd="0" presId="urn:microsoft.com/office/officeart/2005/8/layout/list1"/>
    <dgm:cxn modelId="{CF1CAB6B-BA5F-4FF9-B5C1-BD06AC5D1C43}" srcId="{7A6BA2D0-02F6-465B-8D66-453480E00EA0}" destId="{36CB9F7C-0E5A-4F01-810A-8C13A044D210}" srcOrd="2" destOrd="0" parTransId="{9CC2FEF0-8E11-4172-9A34-F5257C558EC9}" sibTransId="{782E28EC-278F-4AA1-B8AC-0C14F395C74B}"/>
    <dgm:cxn modelId="{FE4EEDE0-1BB0-48A6-BC04-775A5B166B66}" type="presOf" srcId="{614595F0-BF5C-4D24-A4BF-D1119F02F472}" destId="{214859A7-8DF9-4B14-97DB-970C262773CD}" srcOrd="1" destOrd="0" presId="urn:microsoft.com/office/officeart/2005/8/layout/list1"/>
    <dgm:cxn modelId="{E3B2FDA4-87E6-4662-8D1C-B3424E1ECF06}" type="presOf" srcId="{7A6BA2D0-02F6-465B-8D66-453480E00EA0}" destId="{E84D56B2-0502-49AA-A024-97F495C9BCEA}" srcOrd="0" destOrd="0" presId="urn:microsoft.com/office/officeart/2005/8/layout/list1"/>
    <dgm:cxn modelId="{783A3B62-D086-4578-BAB6-D3CD8B72B60D}" type="presOf" srcId="{36CB9F7C-0E5A-4F01-810A-8C13A044D210}" destId="{F8AAC335-F796-417C-A84E-67BB42DC5B0B}" srcOrd="1" destOrd="0" presId="urn:microsoft.com/office/officeart/2005/8/layout/list1"/>
    <dgm:cxn modelId="{85434FA1-4BBB-4E02-8EB7-ABA5C545624A}" type="presOf" srcId="{614595F0-BF5C-4D24-A4BF-D1119F02F472}" destId="{54E28732-27CA-4A1A-8659-B406107C653D}" srcOrd="0" destOrd="0" presId="urn:microsoft.com/office/officeart/2005/8/layout/list1"/>
    <dgm:cxn modelId="{6725AB22-7688-4487-A315-86E25BA6173E}" srcId="{7A6BA2D0-02F6-465B-8D66-453480E00EA0}" destId="{D590C0C1-0C56-4870-884F-FA0CDE4EFC06}" srcOrd="0" destOrd="0" parTransId="{1CD133F4-D34C-4EC5-AE8D-C16CA6DCFE45}" sibTransId="{221AEC5A-FA7E-41C7-A18C-3A06D1C08E54}"/>
    <dgm:cxn modelId="{93E63E63-FF88-4DF1-93EB-273B94897065}" srcId="{7A6BA2D0-02F6-465B-8D66-453480E00EA0}" destId="{1E5C750F-8B23-4931-897D-788CA8108565}" srcOrd="1" destOrd="0" parTransId="{430C386B-3C49-41B2-AFD2-A1894F8040EE}" sibTransId="{38F0690D-1BAA-4945-AC94-8BA730FFC081}"/>
    <dgm:cxn modelId="{E3EB905C-1EE3-4D99-AEBC-42C1931C7DE1}" srcId="{7A6BA2D0-02F6-465B-8D66-453480E00EA0}" destId="{AF598132-ED87-4DBF-83E3-79649DA23C88}" srcOrd="3" destOrd="0" parTransId="{FC8828E3-496B-411A-8C3F-7884187687E7}" sibTransId="{BA078751-2461-4A65-A5F2-94E546364F70}"/>
    <dgm:cxn modelId="{7235D35D-2D5A-4C91-BFD4-6616862C354C}" type="presParOf" srcId="{E84D56B2-0502-49AA-A024-97F495C9BCEA}" destId="{1754F8B0-8406-42DC-A361-B706D361DFC5}" srcOrd="0" destOrd="0" presId="urn:microsoft.com/office/officeart/2005/8/layout/list1"/>
    <dgm:cxn modelId="{9F54D3AD-9B10-4AA9-AC55-EBCA615C21C0}" type="presParOf" srcId="{1754F8B0-8406-42DC-A361-B706D361DFC5}" destId="{3C20F34D-C01B-4616-965A-CB6A30749315}" srcOrd="0" destOrd="0" presId="urn:microsoft.com/office/officeart/2005/8/layout/list1"/>
    <dgm:cxn modelId="{925BB85A-7E18-4643-9946-E1F1A11D47DD}" type="presParOf" srcId="{1754F8B0-8406-42DC-A361-B706D361DFC5}" destId="{5AD5E1BE-DCB5-4EDB-A12B-1AC4399E3E99}" srcOrd="1" destOrd="0" presId="urn:microsoft.com/office/officeart/2005/8/layout/list1"/>
    <dgm:cxn modelId="{C01F1D7D-C386-49FC-A384-6358E4A6CC44}" type="presParOf" srcId="{E84D56B2-0502-49AA-A024-97F495C9BCEA}" destId="{FDF4897A-0561-4B40-8CC6-5D8BFE8F514D}" srcOrd="1" destOrd="0" presId="urn:microsoft.com/office/officeart/2005/8/layout/list1"/>
    <dgm:cxn modelId="{462E3397-DE11-440C-9246-DE726E94FF47}" type="presParOf" srcId="{E84D56B2-0502-49AA-A024-97F495C9BCEA}" destId="{88259E90-6874-4B54-8FF2-57DC38E1E37D}" srcOrd="2" destOrd="0" presId="urn:microsoft.com/office/officeart/2005/8/layout/list1"/>
    <dgm:cxn modelId="{4F1FF709-A188-4956-B48C-0587211BA7D4}" type="presParOf" srcId="{E84D56B2-0502-49AA-A024-97F495C9BCEA}" destId="{A764CA41-B94B-4F0F-88DF-00CCEA36E3C6}" srcOrd="3" destOrd="0" presId="urn:microsoft.com/office/officeart/2005/8/layout/list1"/>
    <dgm:cxn modelId="{ABE09026-DC2A-409E-A459-C41E8F693BA2}" type="presParOf" srcId="{E84D56B2-0502-49AA-A024-97F495C9BCEA}" destId="{876312AA-35B3-4780-8C6C-8F24CF220C9F}" srcOrd="4" destOrd="0" presId="urn:microsoft.com/office/officeart/2005/8/layout/list1"/>
    <dgm:cxn modelId="{45C84083-5F74-479B-A80A-07837FC8DEC0}" type="presParOf" srcId="{876312AA-35B3-4780-8C6C-8F24CF220C9F}" destId="{15B6D78B-B6AD-4CF3-A912-A22519E73CA6}" srcOrd="0" destOrd="0" presId="urn:microsoft.com/office/officeart/2005/8/layout/list1"/>
    <dgm:cxn modelId="{D9C46CEE-C243-4427-B3E4-0AA30B214A5F}" type="presParOf" srcId="{876312AA-35B3-4780-8C6C-8F24CF220C9F}" destId="{9B221EC3-0210-4AE4-9A0F-63ECCD826C9A}" srcOrd="1" destOrd="0" presId="urn:microsoft.com/office/officeart/2005/8/layout/list1"/>
    <dgm:cxn modelId="{A77DAF7B-4563-4FBF-B273-EF8C5D1E917D}" type="presParOf" srcId="{E84D56B2-0502-49AA-A024-97F495C9BCEA}" destId="{E1F56475-0292-4ADC-BD50-FCF51698EB83}" srcOrd="5" destOrd="0" presId="urn:microsoft.com/office/officeart/2005/8/layout/list1"/>
    <dgm:cxn modelId="{528984F1-922F-424C-9491-E1FD4B876E02}" type="presParOf" srcId="{E84D56B2-0502-49AA-A024-97F495C9BCEA}" destId="{DF772084-2AD3-4A99-B46A-D39AA9C3627A}" srcOrd="6" destOrd="0" presId="urn:microsoft.com/office/officeart/2005/8/layout/list1"/>
    <dgm:cxn modelId="{545DCAC0-8C57-471A-BBA0-F6ABF746B1B7}" type="presParOf" srcId="{E84D56B2-0502-49AA-A024-97F495C9BCEA}" destId="{E7E88577-CF83-4C40-9A89-6C17681A6FEA}" srcOrd="7" destOrd="0" presId="urn:microsoft.com/office/officeart/2005/8/layout/list1"/>
    <dgm:cxn modelId="{DF26AB84-A2D6-4EE0-9ADA-6CE4BDCD01C4}" type="presParOf" srcId="{E84D56B2-0502-49AA-A024-97F495C9BCEA}" destId="{95A8A669-40E5-40AC-921A-E0DC8CD47C66}" srcOrd="8" destOrd="0" presId="urn:microsoft.com/office/officeart/2005/8/layout/list1"/>
    <dgm:cxn modelId="{209AE9DC-472C-4799-AA09-71A884E4CAE7}" type="presParOf" srcId="{95A8A669-40E5-40AC-921A-E0DC8CD47C66}" destId="{42256BCB-586C-4039-8FDC-4B8EABC8A246}" srcOrd="0" destOrd="0" presId="urn:microsoft.com/office/officeart/2005/8/layout/list1"/>
    <dgm:cxn modelId="{8F275851-453D-4527-8EE8-2A618AD9E25B}" type="presParOf" srcId="{95A8A669-40E5-40AC-921A-E0DC8CD47C66}" destId="{F8AAC335-F796-417C-A84E-67BB42DC5B0B}" srcOrd="1" destOrd="0" presId="urn:microsoft.com/office/officeart/2005/8/layout/list1"/>
    <dgm:cxn modelId="{BEB9AA1E-B0FE-4C02-975D-07C2516420BF}" type="presParOf" srcId="{E84D56B2-0502-49AA-A024-97F495C9BCEA}" destId="{7E4CB31D-2518-4ACB-8D6B-8631F7B102A0}" srcOrd="9" destOrd="0" presId="urn:microsoft.com/office/officeart/2005/8/layout/list1"/>
    <dgm:cxn modelId="{9AB4DB4B-1944-411C-B3E1-A3C725785DD8}" type="presParOf" srcId="{E84D56B2-0502-49AA-A024-97F495C9BCEA}" destId="{A5F5048E-11DA-4784-A23D-A73F5698D43C}" srcOrd="10" destOrd="0" presId="urn:microsoft.com/office/officeart/2005/8/layout/list1"/>
    <dgm:cxn modelId="{4EBA3266-D9E3-4033-A504-5EB9C6326DAF}" type="presParOf" srcId="{E84D56B2-0502-49AA-A024-97F495C9BCEA}" destId="{2BBE1E24-F536-4767-9675-653C89379CCA}" srcOrd="11" destOrd="0" presId="urn:microsoft.com/office/officeart/2005/8/layout/list1"/>
    <dgm:cxn modelId="{BA2794A5-3D26-4511-BBDE-FFE1EF3B7682}" type="presParOf" srcId="{E84D56B2-0502-49AA-A024-97F495C9BCEA}" destId="{9CC326F7-8DCA-4D4A-BDD7-3AB5EBC4D510}" srcOrd="12" destOrd="0" presId="urn:microsoft.com/office/officeart/2005/8/layout/list1"/>
    <dgm:cxn modelId="{E9C714C7-716F-45AF-83E7-1C4A90C2F926}" type="presParOf" srcId="{9CC326F7-8DCA-4D4A-BDD7-3AB5EBC4D510}" destId="{958D684A-77FB-481F-94EB-989B5A642FBA}" srcOrd="0" destOrd="0" presId="urn:microsoft.com/office/officeart/2005/8/layout/list1"/>
    <dgm:cxn modelId="{BE9BF048-03C6-4FC2-8FE8-23BBD51A56CC}" type="presParOf" srcId="{9CC326F7-8DCA-4D4A-BDD7-3AB5EBC4D510}" destId="{D3EAC658-8A23-4982-BA18-5DA43A6CECD1}" srcOrd="1" destOrd="0" presId="urn:microsoft.com/office/officeart/2005/8/layout/list1"/>
    <dgm:cxn modelId="{10B79C47-1DEF-4C57-AA17-7D5272248D44}" type="presParOf" srcId="{E84D56B2-0502-49AA-A024-97F495C9BCEA}" destId="{35D9500B-002C-477D-A942-A2312A57B805}" srcOrd="13" destOrd="0" presId="urn:microsoft.com/office/officeart/2005/8/layout/list1"/>
    <dgm:cxn modelId="{4D32C1F8-64BD-4255-BAED-BA18F6D42D3B}" type="presParOf" srcId="{E84D56B2-0502-49AA-A024-97F495C9BCEA}" destId="{C03F1179-5D6D-4543-B8CF-CC5A026188AC}" srcOrd="14" destOrd="0" presId="urn:microsoft.com/office/officeart/2005/8/layout/list1"/>
    <dgm:cxn modelId="{CF33C02F-BD77-4C44-88D2-9627C5C4EF6B}" type="presParOf" srcId="{E84D56B2-0502-49AA-A024-97F495C9BCEA}" destId="{CC52009E-689C-46F1-B3CE-3A3C53CCB1EA}" srcOrd="15" destOrd="0" presId="urn:microsoft.com/office/officeart/2005/8/layout/list1"/>
    <dgm:cxn modelId="{E9A61ECB-F292-43B0-A547-AAD83FE9EF67}" type="presParOf" srcId="{E84D56B2-0502-49AA-A024-97F495C9BCEA}" destId="{79435B9C-BF03-4589-947F-3A3A0B34BDA6}" srcOrd="16" destOrd="0" presId="urn:microsoft.com/office/officeart/2005/8/layout/list1"/>
    <dgm:cxn modelId="{FDC130C7-9354-479B-9C2B-57F4D2618421}" type="presParOf" srcId="{79435B9C-BF03-4589-947F-3A3A0B34BDA6}" destId="{54E28732-27CA-4A1A-8659-B406107C653D}" srcOrd="0" destOrd="0" presId="urn:microsoft.com/office/officeart/2005/8/layout/list1"/>
    <dgm:cxn modelId="{860FDCDC-1839-4CA8-BBC6-BD172D6F3E76}" type="presParOf" srcId="{79435B9C-BF03-4589-947F-3A3A0B34BDA6}" destId="{214859A7-8DF9-4B14-97DB-970C262773CD}" srcOrd="1" destOrd="0" presId="urn:microsoft.com/office/officeart/2005/8/layout/list1"/>
    <dgm:cxn modelId="{393301E7-ABDD-47D6-B4FE-7A81DBBE9C8F}" type="presParOf" srcId="{E84D56B2-0502-49AA-A024-97F495C9BCEA}" destId="{303630BA-39F1-4C1B-99F9-DDDF6F7ABD88}" srcOrd="17" destOrd="0" presId="urn:microsoft.com/office/officeart/2005/8/layout/list1"/>
    <dgm:cxn modelId="{EA0089A1-F1B0-4C8A-A039-0576F1B57B00}" type="presParOf" srcId="{E84D56B2-0502-49AA-A024-97F495C9BCEA}" destId="{84AA1F14-63BC-4EBB-932D-7B23FC4C859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59E90-6874-4B54-8FF2-57DC38E1E37D}">
      <dsp:nvSpPr>
        <dsp:cNvPr id="0" name=""/>
        <dsp:cNvSpPr/>
      </dsp:nvSpPr>
      <dsp:spPr>
        <a:xfrm>
          <a:off x="0" y="246160"/>
          <a:ext cx="4940299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5E1BE-DCB5-4EDB-A12B-1AC4399E3E99}">
      <dsp:nvSpPr>
        <dsp:cNvPr id="0" name=""/>
        <dsp:cNvSpPr/>
      </dsp:nvSpPr>
      <dsp:spPr>
        <a:xfrm>
          <a:off x="247015" y="39520"/>
          <a:ext cx="3458210" cy="413280"/>
        </a:xfrm>
        <a:prstGeom prst="roundRect">
          <a:avLst/>
        </a:prstGeo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2" tIns="0" rIns="1307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Firm Synthesis</a:t>
          </a:r>
          <a:endParaRPr lang="en-US" sz="1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7190" y="59695"/>
        <a:ext cx="3417860" cy="372930"/>
      </dsp:txXfrm>
    </dsp:sp>
    <dsp:sp modelId="{DF772084-2AD3-4A99-B46A-D39AA9C3627A}">
      <dsp:nvSpPr>
        <dsp:cNvPr id="0" name=""/>
        <dsp:cNvSpPr/>
      </dsp:nvSpPr>
      <dsp:spPr>
        <a:xfrm>
          <a:off x="0" y="881200"/>
          <a:ext cx="4940299" cy="352800"/>
        </a:xfrm>
        <a:prstGeom prst="rect">
          <a:avLst/>
        </a:prstGeom>
        <a:noFill/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21EC3-0210-4AE4-9A0F-63ECCD826C9A}">
      <dsp:nvSpPr>
        <dsp:cNvPr id="0" name=""/>
        <dsp:cNvSpPr/>
      </dsp:nvSpPr>
      <dsp:spPr>
        <a:xfrm>
          <a:off x="247015" y="674560"/>
          <a:ext cx="3458210" cy="413280"/>
        </a:xfrm>
        <a:prstGeom prst="roundRect">
          <a:avLst/>
        </a:prstGeo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2" tIns="0" rIns="1307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Tour Generation</a:t>
          </a:r>
          <a:endParaRPr lang="en-US" sz="1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7190" y="694735"/>
        <a:ext cx="3417860" cy="372930"/>
      </dsp:txXfrm>
    </dsp:sp>
    <dsp:sp modelId="{A5F5048E-11DA-4784-A23D-A73F5698D43C}">
      <dsp:nvSpPr>
        <dsp:cNvPr id="0" name=""/>
        <dsp:cNvSpPr/>
      </dsp:nvSpPr>
      <dsp:spPr>
        <a:xfrm>
          <a:off x="0" y="1516241"/>
          <a:ext cx="4940299" cy="352800"/>
        </a:xfrm>
        <a:prstGeom prst="rect">
          <a:avLst/>
        </a:prstGeom>
        <a:noFill/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AC335-F796-417C-A84E-67BB42DC5B0B}">
      <dsp:nvSpPr>
        <dsp:cNvPr id="0" name=""/>
        <dsp:cNvSpPr/>
      </dsp:nvSpPr>
      <dsp:spPr>
        <a:xfrm>
          <a:off x="247015" y="1309601"/>
          <a:ext cx="3458210" cy="413280"/>
        </a:xfrm>
        <a:prstGeom prst="roundRect">
          <a:avLst/>
        </a:prstGeo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2" tIns="0" rIns="1307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Stop Frequency Estimation</a:t>
          </a:r>
          <a:endParaRPr lang="en-US" sz="1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7190" y="1329776"/>
        <a:ext cx="3417860" cy="372930"/>
      </dsp:txXfrm>
    </dsp:sp>
    <dsp:sp modelId="{C03F1179-5D6D-4543-B8CF-CC5A026188AC}">
      <dsp:nvSpPr>
        <dsp:cNvPr id="0" name=""/>
        <dsp:cNvSpPr/>
      </dsp:nvSpPr>
      <dsp:spPr>
        <a:xfrm>
          <a:off x="0" y="2151281"/>
          <a:ext cx="4940299" cy="352800"/>
        </a:xfrm>
        <a:prstGeom prst="rect">
          <a:avLst/>
        </a:prstGeom>
        <a:noFill/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EAC658-8A23-4982-BA18-5DA43A6CECD1}">
      <dsp:nvSpPr>
        <dsp:cNvPr id="0" name=""/>
        <dsp:cNvSpPr/>
      </dsp:nvSpPr>
      <dsp:spPr>
        <a:xfrm>
          <a:off x="247015" y="1944641"/>
          <a:ext cx="3458210" cy="413280"/>
        </a:xfrm>
        <a:prstGeom prst="roundRect">
          <a:avLst/>
        </a:prstGeo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2" tIns="0" rIns="1307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Destination Choice</a:t>
          </a:r>
          <a:endParaRPr lang="en-US" sz="1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7190" y="1964816"/>
        <a:ext cx="3417860" cy="372930"/>
      </dsp:txXfrm>
    </dsp:sp>
    <dsp:sp modelId="{84AA1F14-63BC-4EBB-932D-7B23FC4C8590}">
      <dsp:nvSpPr>
        <dsp:cNvPr id="0" name=""/>
        <dsp:cNvSpPr/>
      </dsp:nvSpPr>
      <dsp:spPr>
        <a:xfrm>
          <a:off x="0" y="2786321"/>
          <a:ext cx="4940299" cy="3528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26599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859A7-8DF9-4B14-97DB-970C262773CD}">
      <dsp:nvSpPr>
        <dsp:cNvPr id="0" name=""/>
        <dsp:cNvSpPr/>
      </dsp:nvSpPr>
      <dsp:spPr>
        <a:xfrm>
          <a:off x="247015" y="2579680"/>
          <a:ext cx="3458210" cy="413280"/>
        </a:xfrm>
        <a:prstGeom prst="roundRect">
          <a:avLst/>
        </a:prstGeom>
        <a:solidFill>
          <a:srgbClr val="26599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12" tIns="0" rIns="13071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Joint Network Assignment</a:t>
          </a:r>
          <a:endParaRPr lang="en-US" sz="1400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67190" y="2599855"/>
        <a:ext cx="341786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A4F0E86C-ED9C-4408-BFB5-8DE3C68C17D5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A6EF19D-E2AD-4B47-9618-F09750DFD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0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9B2B305-300B-4167-A4B3-21FA3FCE13F6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C62E024-B930-43FB-80BF-DC020D80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0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7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might remind the audience that the estimation is based on 5-6 companies and we would expect different results with an expanded data sample.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9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5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might mention again that the estimation is based on 5-6 companies and we would expect different results with an expanded data sample.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17">
              <a:defRPr/>
            </a:pPr>
            <a:r>
              <a:rPr lang="en-US" dirty="0" smtClean="0"/>
              <a:t>You might mention that Hillsborough, Pasco, Pinellas County</a:t>
            </a:r>
            <a:r>
              <a:rPr lang="en-US" baseline="0" dirty="0" smtClean="0"/>
              <a:t> were selected for the prototype implementation because they were the counties that we had </a:t>
            </a:r>
            <a:r>
              <a:rPr lang="en-US" baseline="0" dirty="0" err="1" smtClean="0"/>
              <a:t>Infogroup</a:t>
            </a:r>
            <a:r>
              <a:rPr lang="en-US" baseline="0" dirty="0" smtClean="0"/>
              <a:t> data for. However, for the full implementation, we might get a larger </a:t>
            </a:r>
            <a:r>
              <a:rPr lang="en-US" baseline="0" dirty="0" err="1" smtClean="0"/>
              <a:t>Infogroup</a:t>
            </a:r>
            <a:r>
              <a:rPr lang="en-US" baseline="0" dirty="0" smtClean="0"/>
              <a:t> sample – it is available for the entire state.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2E024-B930-43FB-80BF-DC020D8053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9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5710 h 6858000"/>
              <a:gd name="connsiteX1" fmla="*/ 4650035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923215 h 6858000"/>
              <a:gd name="connsiteX4" fmla="*/ 5478184 w 9144000"/>
              <a:gd name="connsiteY4" fmla="*/ 923365 h 6858000"/>
              <a:gd name="connsiteX5" fmla="*/ 4920702 w 9144000"/>
              <a:gd name="connsiteY5" fmla="*/ 4105175 h 6858000"/>
              <a:gd name="connsiteX6" fmla="*/ 0 w 9144000"/>
              <a:gd name="connsiteY6" fmla="*/ 4112292 h 6858000"/>
              <a:gd name="connsiteX7" fmla="*/ 5860184 w 9144000"/>
              <a:gd name="connsiteY7" fmla="*/ 0 h 6858000"/>
              <a:gd name="connsiteX8" fmla="*/ 9144000 w 9144000"/>
              <a:gd name="connsiteY8" fmla="*/ 0 h 6858000"/>
              <a:gd name="connsiteX9" fmla="*/ 9144000 w 9144000"/>
              <a:gd name="connsiteY9" fmla="*/ 6858000 h 6858000"/>
              <a:gd name="connsiteX10" fmla="*/ 4650035 w 9144000"/>
              <a:gd name="connsiteY10" fmla="*/ 6858000 h 6858000"/>
              <a:gd name="connsiteX0" fmla="*/ 0 w 9144000"/>
              <a:gd name="connsiteY0" fmla="*/ 6858000 h 6858000"/>
              <a:gd name="connsiteX1" fmla="*/ 4650035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923215 h 6858000"/>
              <a:gd name="connsiteX4" fmla="*/ 5478184 w 9144000"/>
              <a:gd name="connsiteY4" fmla="*/ 923365 h 6858000"/>
              <a:gd name="connsiteX5" fmla="*/ 4920702 w 9144000"/>
              <a:gd name="connsiteY5" fmla="*/ 4105175 h 6858000"/>
              <a:gd name="connsiteX6" fmla="*/ 0 w 9144000"/>
              <a:gd name="connsiteY6" fmla="*/ 4112292 h 6858000"/>
              <a:gd name="connsiteX7" fmla="*/ 0 w 9144000"/>
              <a:gd name="connsiteY7" fmla="*/ 923215 h 6858000"/>
              <a:gd name="connsiteX8" fmla="*/ 5860184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4650035 w 9144000"/>
              <a:gd name="connsiteY11" fmla="*/ 6858000 h 6858000"/>
              <a:gd name="connsiteX12" fmla="*/ 5860184 w 9144000"/>
              <a:gd name="connsiteY12" fmla="*/ 0 h 6858000"/>
              <a:gd name="connsiteX0" fmla="*/ 0 w 9144000"/>
              <a:gd name="connsiteY0" fmla="*/ 923215 h 6858000"/>
              <a:gd name="connsiteX1" fmla="*/ 5478184 w 9144000"/>
              <a:gd name="connsiteY1" fmla="*/ 923365 h 6858000"/>
              <a:gd name="connsiteX2" fmla="*/ 4920702 w 9144000"/>
              <a:gd name="connsiteY2" fmla="*/ 4105175 h 6858000"/>
              <a:gd name="connsiteX3" fmla="*/ 0 w 9144000"/>
              <a:gd name="connsiteY3" fmla="*/ 4112292 h 6858000"/>
              <a:gd name="connsiteX4" fmla="*/ 0 w 9144000"/>
              <a:gd name="connsiteY4" fmla="*/ 923215 h 6858000"/>
              <a:gd name="connsiteX5" fmla="*/ 5860184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6858000 h 6858000"/>
              <a:gd name="connsiteX8" fmla="*/ 4650035 w 9144000"/>
              <a:gd name="connsiteY8" fmla="*/ 6858000 h 6858000"/>
              <a:gd name="connsiteX9" fmla="*/ 5860184 w 914400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923215"/>
                </a:moveTo>
                <a:lnTo>
                  <a:pt x="5478184" y="923365"/>
                </a:lnTo>
                <a:lnTo>
                  <a:pt x="4920702" y="4105175"/>
                </a:lnTo>
                <a:lnTo>
                  <a:pt x="0" y="4112292"/>
                </a:lnTo>
                <a:lnTo>
                  <a:pt x="0" y="923215"/>
                </a:lnTo>
                <a:close/>
                <a:moveTo>
                  <a:pt x="5860184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4650035" y="6858000"/>
                </a:lnTo>
                <a:lnTo>
                  <a:pt x="5860184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r"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082" y="1143026"/>
            <a:ext cx="4420397" cy="1828780"/>
          </a:xfrm>
        </p:spPr>
        <p:txBody>
          <a:bodyPr anchor="b" anchorCtr="0">
            <a:noAutofit/>
          </a:bodyPr>
          <a:lstStyle>
            <a:lvl1pPr algn="l">
              <a:defRPr sz="3000" i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3081" y="3100750"/>
            <a:ext cx="4420397" cy="565701"/>
          </a:xfrm>
        </p:spPr>
        <p:txBody>
          <a:bodyPr>
            <a:noAutofit/>
          </a:bodyPr>
          <a:lstStyle>
            <a:lvl1pPr marL="0" indent="0" algn="l">
              <a:buNone/>
              <a:defRPr sz="1800" i="1" cap="all" baseline="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8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0088" y="6080736"/>
            <a:ext cx="1234427" cy="640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794" y="6339834"/>
            <a:ext cx="8229600" cy="380975"/>
          </a:xfrm>
        </p:spPr>
        <p:txBody>
          <a:bodyPr>
            <a:noAutofit/>
          </a:bodyPr>
          <a:lstStyle>
            <a:lvl1pPr>
              <a:defRPr sz="1800" i="1" baseline="0">
                <a:solidFill>
                  <a:srgbClr val="0073C6"/>
                </a:solidFill>
                <a:latin typeface="+mn-lt"/>
              </a:defRPr>
            </a:lvl1pPr>
          </a:lstStyle>
          <a:p>
            <a:r>
              <a:rPr lang="en-US" dirty="0" smtClean="0"/>
              <a:t>Title/description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187386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0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4651920" y="-9259"/>
            <a:ext cx="4492080" cy="6867259"/>
          </a:xfrm>
          <a:custGeom>
            <a:avLst/>
            <a:gdLst>
              <a:gd name="connsiteX0" fmla="*/ 1237700 w 4295527"/>
              <a:gd name="connsiteY0" fmla="*/ 0 h 6858001"/>
              <a:gd name="connsiteX1" fmla="*/ 4212498 w 4295527"/>
              <a:gd name="connsiteY1" fmla="*/ 0 h 6858001"/>
              <a:gd name="connsiteX2" fmla="*/ 4295527 w 4295527"/>
              <a:gd name="connsiteY2" fmla="*/ 0 h 6858001"/>
              <a:gd name="connsiteX3" fmla="*/ 4295527 w 4295527"/>
              <a:gd name="connsiteY3" fmla="*/ 6858001 h 6858001"/>
              <a:gd name="connsiteX4" fmla="*/ 0 w 4295527"/>
              <a:gd name="connsiteY4" fmla="*/ 6858001 h 6858001"/>
              <a:gd name="connsiteX0" fmla="*/ 1237700 w 4295527"/>
              <a:gd name="connsiteY0" fmla="*/ 0 h 6858001"/>
              <a:gd name="connsiteX1" fmla="*/ 4295527 w 4295527"/>
              <a:gd name="connsiteY1" fmla="*/ 0 h 6858001"/>
              <a:gd name="connsiteX2" fmla="*/ 4295527 w 4295527"/>
              <a:gd name="connsiteY2" fmla="*/ 6858001 h 6858001"/>
              <a:gd name="connsiteX3" fmla="*/ 0 w 4295527"/>
              <a:gd name="connsiteY3" fmla="*/ 6858001 h 6858001"/>
              <a:gd name="connsiteX4" fmla="*/ 1237700 w 4295527"/>
              <a:gd name="connsiteY4" fmla="*/ 0 h 6858001"/>
              <a:gd name="connsiteX0" fmla="*/ 1006964 w 4295527"/>
              <a:gd name="connsiteY0" fmla="*/ 0 h 6858001"/>
              <a:gd name="connsiteX1" fmla="*/ 4295527 w 4295527"/>
              <a:gd name="connsiteY1" fmla="*/ 0 h 6858001"/>
              <a:gd name="connsiteX2" fmla="*/ 4295527 w 4295527"/>
              <a:gd name="connsiteY2" fmla="*/ 6858001 h 6858001"/>
              <a:gd name="connsiteX3" fmla="*/ 0 w 4295527"/>
              <a:gd name="connsiteY3" fmla="*/ 6858001 h 6858001"/>
              <a:gd name="connsiteX4" fmla="*/ 1006964 w 4295527"/>
              <a:gd name="connsiteY4" fmla="*/ 0 h 6858001"/>
              <a:gd name="connsiteX0" fmla="*/ 1203517 w 4492080"/>
              <a:gd name="connsiteY0" fmla="*/ 0 h 6858001"/>
              <a:gd name="connsiteX1" fmla="*/ 4492080 w 4492080"/>
              <a:gd name="connsiteY1" fmla="*/ 0 h 6858001"/>
              <a:gd name="connsiteX2" fmla="*/ 4492080 w 4492080"/>
              <a:gd name="connsiteY2" fmla="*/ 6858001 h 6858001"/>
              <a:gd name="connsiteX3" fmla="*/ 0 w 4492080"/>
              <a:gd name="connsiteY3" fmla="*/ 6858001 h 6858001"/>
              <a:gd name="connsiteX4" fmla="*/ 1203517 w 4492080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080" h="6858001">
                <a:moveTo>
                  <a:pt x="1203517" y="0"/>
                </a:moveTo>
                <a:lnTo>
                  <a:pt x="4492080" y="0"/>
                </a:lnTo>
                <a:lnTo>
                  <a:pt x="4492080" y="6858001"/>
                </a:lnTo>
                <a:lnTo>
                  <a:pt x="0" y="6858001"/>
                </a:lnTo>
                <a:lnTo>
                  <a:pt x="1203517" y="0"/>
                </a:lnTo>
                <a:close/>
              </a:path>
            </a:pathLst>
          </a:custGeom>
          <a:solidFill>
            <a:srgbClr val="0073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latin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200" y="530944"/>
            <a:ext cx="3389676" cy="520642"/>
          </a:xfrm>
        </p:spPr>
        <p:txBody>
          <a:bodyPr anchor="t" anchorCtr="0">
            <a:noAutofit/>
          </a:bodyPr>
          <a:lstStyle>
            <a:lvl1pPr>
              <a:defRPr sz="2400" i="1" cap="none" baseline="0"/>
            </a:lvl1pPr>
          </a:lstStyle>
          <a:p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575" y="2895600"/>
            <a:ext cx="4930377" cy="3200400"/>
          </a:xfrm>
        </p:spPr>
        <p:txBody>
          <a:bodyPr>
            <a:noAutofit/>
          </a:bodyPr>
          <a:lstStyle>
            <a:lvl1pPr marL="230188" indent="-230188">
              <a:defRPr sz="2000" b="0">
                <a:solidFill>
                  <a:srgbClr val="0073C6"/>
                </a:solidFill>
              </a:defRPr>
            </a:lvl1pPr>
            <a:lvl2pPr>
              <a:defRPr sz="1800">
                <a:solidFill>
                  <a:srgbClr val="00A0DD"/>
                </a:solidFill>
              </a:defRPr>
            </a:lvl2pPr>
            <a:lvl3pPr>
              <a:defRPr sz="1800">
                <a:solidFill>
                  <a:srgbClr val="1F275C"/>
                </a:solidFill>
              </a:defRPr>
            </a:lvl3pPr>
            <a:lvl4pPr>
              <a:defRPr sz="1800">
                <a:solidFill>
                  <a:srgbClr val="1F275C"/>
                </a:solidFill>
              </a:defRPr>
            </a:lvl4pPr>
            <a:lvl5pPr>
              <a:defRPr sz="1800">
                <a:solidFill>
                  <a:srgbClr val="1F275C"/>
                </a:solidFill>
              </a:defRPr>
            </a:lvl5pPr>
          </a:lstStyle>
          <a:p>
            <a:pPr lvl="0"/>
            <a:r>
              <a:rPr lang="en-US" dirty="0" smtClean="0"/>
              <a:t>Project role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5809" y="533401"/>
            <a:ext cx="1760191" cy="2133599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 smtClean="0"/>
              <a:t>Headshot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91200" y="527259"/>
            <a:ext cx="3124200" cy="6025941"/>
          </a:xfrm>
        </p:spPr>
        <p:txBody>
          <a:bodyPr numCol="2" spcCol="274320">
            <a:noAutofit/>
          </a:bodyPr>
          <a:lstStyle>
            <a:lvl1pPr marL="171450" indent="-171450">
              <a:buFont typeface="Segoe UI" panose="020B0502040204020203" pitchFamily="34" charset="0"/>
              <a:buChar char="»"/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Experience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62201" y="1099706"/>
            <a:ext cx="3389712" cy="433388"/>
          </a:xfrm>
        </p:spPr>
        <p:txBody>
          <a:bodyPr>
            <a:noAutofit/>
          </a:bodyPr>
          <a:lstStyle>
            <a:lvl1pPr marL="0" indent="0">
              <a:buNone/>
              <a:defRPr sz="1500" i="1" cap="none" baseline="0">
                <a:solidFill>
                  <a:srgbClr val="1F275C"/>
                </a:solidFill>
              </a:defRPr>
            </a:lvl1pPr>
          </a:lstStyle>
          <a:p>
            <a:pPr lvl="0"/>
            <a:r>
              <a:rPr lang="en-US" dirty="0" smtClean="0"/>
              <a:t>Credentials/Title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9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77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25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76088" y="6186956"/>
            <a:ext cx="1172497" cy="42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3314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081" y="1051590"/>
            <a:ext cx="4677877" cy="1905001"/>
          </a:xfrm>
        </p:spPr>
        <p:txBody>
          <a:bodyPr anchor="b" anchorCtr="0">
            <a:noAutofit/>
          </a:bodyPr>
          <a:lstStyle>
            <a:lvl1pPr algn="l">
              <a:defRPr sz="3000" i="1" cap="none" baseline="0">
                <a:solidFill>
                  <a:srgbClr val="00A3DD"/>
                </a:solidFill>
              </a:defRPr>
            </a:lvl1pPr>
          </a:lstStyle>
          <a:p>
            <a:r>
              <a:rPr lang="en-US" dirty="0" smtClean="0"/>
              <a:t>DIVIDER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50035" y="0"/>
            <a:ext cx="4493965" cy="6858000"/>
          </a:xfrm>
          <a:custGeom>
            <a:avLst/>
            <a:gdLst>
              <a:gd name="connsiteX0" fmla="*/ 0 w 9144000"/>
              <a:gd name="connsiteY0" fmla="*/ 6855710 h 6858000"/>
              <a:gd name="connsiteX1" fmla="*/ 4650035 w 9144000"/>
              <a:gd name="connsiteY1" fmla="*/ 6858000 h 6858000"/>
              <a:gd name="connsiteX2" fmla="*/ 0 w 9144000"/>
              <a:gd name="connsiteY2" fmla="*/ 6858000 h 6858000"/>
              <a:gd name="connsiteX3" fmla="*/ 5860184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6858000 h 6858000"/>
              <a:gd name="connsiteX6" fmla="*/ 4650035 w 9144000"/>
              <a:gd name="connsiteY6" fmla="*/ 6858000 h 6858000"/>
              <a:gd name="connsiteX0" fmla="*/ 0 w 9144000"/>
              <a:gd name="connsiteY0" fmla="*/ 6858000 h 6858000"/>
              <a:gd name="connsiteX1" fmla="*/ 4650035 w 9144000"/>
              <a:gd name="connsiteY1" fmla="*/ 6858000 h 6858000"/>
              <a:gd name="connsiteX2" fmla="*/ 0 w 9144000"/>
              <a:gd name="connsiteY2" fmla="*/ 6858000 h 6858000"/>
              <a:gd name="connsiteX3" fmla="*/ 5860184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6858000 h 6858000"/>
              <a:gd name="connsiteX6" fmla="*/ 4650035 w 9144000"/>
              <a:gd name="connsiteY6" fmla="*/ 6858000 h 6858000"/>
              <a:gd name="connsiteX7" fmla="*/ 5860184 w 9144000"/>
              <a:gd name="connsiteY7" fmla="*/ 0 h 6858000"/>
              <a:gd name="connsiteX0" fmla="*/ 1210149 w 4493965"/>
              <a:gd name="connsiteY0" fmla="*/ 0 h 6858000"/>
              <a:gd name="connsiteX1" fmla="*/ 4493965 w 4493965"/>
              <a:gd name="connsiteY1" fmla="*/ 0 h 6858000"/>
              <a:gd name="connsiteX2" fmla="*/ 4493965 w 4493965"/>
              <a:gd name="connsiteY2" fmla="*/ 6858000 h 6858000"/>
              <a:gd name="connsiteX3" fmla="*/ 0 w 4493965"/>
              <a:gd name="connsiteY3" fmla="*/ 6858000 h 6858000"/>
              <a:gd name="connsiteX4" fmla="*/ 1210149 w 449396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3965" h="6858000">
                <a:moveTo>
                  <a:pt x="1210149" y="0"/>
                </a:moveTo>
                <a:lnTo>
                  <a:pt x="4493965" y="0"/>
                </a:lnTo>
                <a:lnTo>
                  <a:pt x="4493965" y="6858000"/>
                </a:lnTo>
                <a:lnTo>
                  <a:pt x="0" y="6858000"/>
                </a:lnTo>
                <a:lnTo>
                  <a:pt x="121014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r"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3081" y="3059269"/>
            <a:ext cx="4641783" cy="964904"/>
          </a:xfrm>
        </p:spPr>
        <p:txBody>
          <a:bodyPr>
            <a:noAutofit/>
          </a:bodyPr>
          <a:lstStyle>
            <a:lvl1pPr marL="0" indent="0" algn="l">
              <a:buNone/>
              <a:defRPr sz="1800" i="1" cap="none" baseline="0">
                <a:solidFill>
                  <a:srgbClr val="0073C6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73C6"/>
                </a:solidFill>
              </a:defRPr>
            </a:lvl1pPr>
            <a:lvl2pPr>
              <a:defRPr>
                <a:solidFill>
                  <a:srgbClr val="00A0DD"/>
                </a:solidFill>
              </a:defRPr>
            </a:lvl2pPr>
            <a:lvl3pPr>
              <a:defRPr>
                <a:solidFill>
                  <a:srgbClr val="1F275C"/>
                </a:solidFill>
              </a:defRPr>
            </a:lvl3pPr>
            <a:lvl4pPr>
              <a:defRPr>
                <a:solidFill>
                  <a:srgbClr val="1F275C"/>
                </a:solidFill>
              </a:defRPr>
            </a:lvl4pPr>
            <a:lvl5pPr>
              <a:defRPr>
                <a:solidFill>
                  <a:srgbClr val="1F27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8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796" y="365129"/>
            <a:ext cx="4391523" cy="9302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576" y="1524000"/>
            <a:ext cx="4381743" cy="43053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4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796" y="365129"/>
            <a:ext cx="4391523" cy="9302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577" y="1524000"/>
            <a:ext cx="4107424" cy="430530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690889" y="1524000"/>
            <a:ext cx="4107424" cy="430530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9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794" y="365129"/>
            <a:ext cx="4311939" cy="9302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576" y="1714501"/>
            <a:ext cx="4302157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46320" y="2383356"/>
            <a:ext cx="4297680" cy="2092061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46320" y="135991"/>
            <a:ext cx="4297680" cy="2111376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46320" y="4611406"/>
            <a:ext cx="4297680" cy="2110603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9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794" y="365129"/>
            <a:ext cx="4311939" cy="9302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576" y="1714501"/>
            <a:ext cx="4302157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46320" y="3501057"/>
            <a:ext cx="4297680" cy="2739483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46320" y="621584"/>
            <a:ext cx="4297680" cy="2739483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3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4794" y="365129"/>
            <a:ext cx="4311939" cy="93027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576" y="1714501"/>
            <a:ext cx="4302157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46319" y="135990"/>
            <a:ext cx="4297681" cy="6586018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0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4577" y="1714501"/>
            <a:ext cx="4259824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46319" y="1714500"/>
            <a:ext cx="4297681" cy="4114800"/>
          </a:xfrm>
          <a:solidFill>
            <a:srgbClr val="DEEBF7"/>
          </a:solidFill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94" y="365129"/>
            <a:ext cx="8229600" cy="9302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94" y="1515533"/>
            <a:ext cx="8229600" cy="4556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24495" y="6206252"/>
            <a:ext cx="860232" cy="256699"/>
            <a:chOff x="524495" y="6206252"/>
            <a:chExt cx="860232" cy="256699"/>
          </a:xfrm>
        </p:grpSpPr>
        <p:sp>
          <p:nvSpPr>
            <p:cNvPr id="11" name="Freeform 90"/>
            <p:cNvSpPr>
              <a:spLocks/>
            </p:cNvSpPr>
            <p:nvPr/>
          </p:nvSpPr>
          <p:spPr bwMode="auto">
            <a:xfrm>
              <a:off x="524495" y="6210729"/>
              <a:ext cx="241442" cy="247745"/>
            </a:xfrm>
            <a:custGeom>
              <a:avLst/>
              <a:gdLst>
                <a:gd name="T0" fmla="*/ 400314 w 970"/>
                <a:gd name="T1" fmla="*/ 337344 h 996"/>
                <a:gd name="T2" fmla="*/ 412309 w 970"/>
                <a:gd name="T3" fmla="*/ 337344 h 996"/>
                <a:gd name="T4" fmla="*/ 434798 w 970"/>
                <a:gd name="T5" fmla="*/ 332846 h 996"/>
                <a:gd name="T6" fmla="*/ 455789 w 970"/>
                <a:gd name="T7" fmla="*/ 325349 h 996"/>
                <a:gd name="T8" fmla="*/ 473780 w 970"/>
                <a:gd name="T9" fmla="*/ 314854 h 996"/>
                <a:gd name="T10" fmla="*/ 488773 w 970"/>
                <a:gd name="T11" fmla="*/ 301360 h 996"/>
                <a:gd name="T12" fmla="*/ 500768 w 970"/>
                <a:gd name="T13" fmla="*/ 284868 h 996"/>
                <a:gd name="T14" fmla="*/ 508264 w 970"/>
                <a:gd name="T15" fmla="*/ 266876 h 996"/>
                <a:gd name="T16" fmla="*/ 512762 w 970"/>
                <a:gd name="T17" fmla="*/ 245886 h 996"/>
                <a:gd name="T18" fmla="*/ 512762 w 970"/>
                <a:gd name="T19" fmla="*/ 233892 h 996"/>
                <a:gd name="T20" fmla="*/ 508264 w 970"/>
                <a:gd name="T21" fmla="*/ 200907 h 996"/>
                <a:gd name="T22" fmla="*/ 491772 w 970"/>
                <a:gd name="T23" fmla="*/ 178417 h 996"/>
                <a:gd name="T24" fmla="*/ 464785 w 970"/>
                <a:gd name="T25" fmla="*/ 164924 h 996"/>
                <a:gd name="T26" fmla="*/ 431800 w 970"/>
                <a:gd name="T27" fmla="*/ 160426 h 996"/>
                <a:gd name="T28" fmla="*/ 209903 w 970"/>
                <a:gd name="T29" fmla="*/ 746654 h 996"/>
                <a:gd name="T30" fmla="*/ 131939 w 970"/>
                <a:gd name="T31" fmla="*/ 0 h 996"/>
                <a:gd name="T32" fmla="*/ 449792 w 970"/>
                <a:gd name="T33" fmla="*/ 0 h 996"/>
                <a:gd name="T34" fmla="*/ 512762 w 970"/>
                <a:gd name="T35" fmla="*/ 4498 h 996"/>
                <a:gd name="T36" fmla="*/ 566737 w 970"/>
                <a:gd name="T37" fmla="*/ 16492 h 996"/>
                <a:gd name="T38" fmla="*/ 614715 w 970"/>
                <a:gd name="T39" fmla="*/ 35983 h 996"/>
                <a:gd name="T40" fmla="*/ 655196 w 970"/>
                <a:gd name="T41" fmla="*/ 62971 h 996"/>
                <a:gd name="T42" fmla="*/ 686682 w 970"/>
                <a:gd name="T43" fmla="*/ 94456 h 996"/>
                <a:gd name="T44" fmla="*/ 709171 w 970"/>
                <a:gd name="T45" fmla="*/ 133438 h 996"/>
                <a:gd name="T46" fmla="*/ 722665 w 970"/>
                <a:gd name="T47" fmla="*/ 176918 h 996"/>
                <a:gd name="T48" fmla="*/ 727163 w 970"/>
                <a:gd name="T49" fmla="*/ 226395 h 996"/>
                <a:gd name="T50" fmla="*/ 727163 w 970"/>
                <a:gd name="T51" fmla="*/ 250384 h 996"/>
                <a:gd name="T52" fmla="*/ 718167 w 970"/>
                <a:gd name="T53" fmla="*/ 296862 h 996"/>
                <a:gd name="T54" fmla="*/ 703174 w 970"/>
                <a:gd name="T55" fmla="*/ 335844 h 996"/>
                <a:gd name="T56" fmla="*/ 680685 w 970"/>
                <a:gd name="T57" fmla="*/ 371828 h 996"/>
                <a:gd name="T58" fmla="*/ 652198 w 970"/>
                <a:gd name="T59" fmla="*/ 401814 h 996"/>
                <a:gd name="T60" fmla="*/ 617714 w 970"/>
                <a:gd name="T61" fmla="*/ 427302 h 996"/>
                <a:gd name="T62" fmla="*/ 580231 w 970"/>
                <a:gd name="T63" fmla="*/ 448292 h 996"/>
                <a:gd name="T64" fmla="*/ 539750 w 970"/>
                <a:gd name="T65" fmla="*/ 463285 h 996"/>
                <a:gd name="T66" fmla="*/ 631207 w 970"/>
                <a:gd name="T67" fmla="*/ 746654 h 996"/>
                <a:gd name="T68" fmla="*/ 277371 w 970"/>
                <a:gd name="T69" fmla="*/ 367330 h 9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70" h="996">
                  <a:moveTo>
                    <a:pt x="376" y="450"/>
                  </a:moveTo>
                  <a:lnTo>
                    <a:pt x="534" y="450"/>
                  </a:lnTo>
                  <a:lnTo>
                    <a:pt x="550" y="450"/>
                  </a:lnTo>
                  <a:lnTo>
                    <a:pt x="566" y="448"/>
                  </a:lnTo>
                  <a:lnTo>
                    <a:pt x="580" y="444"/>
                  </a:lnTo>
                  <a:lnTo>
                    <a:pt x="594" y="440"/>
                  </a:lnTo>
                  <a:lnTo>
                    <a:pt x="608" y="434"/>
                  </a:lnTo>
                  <a:lnTo>
                    <a:pt x="620" y="428"/>
                  </a:lnTo>
                  <a:lnTo>
                    <a:pt x="632" y="420"/>
                  </a:lnTo>
                  <a:lnTo>
                    <a:pt x="642" y="412"/>
                  </a:lnTo>
                  <a:lnTo>
                    <a:pt x="652" y="402"/>
                  </a:lnTo>
                  <a:lnTo>
                    <a:pt x="660" y="392"/>
                  </a:lnTo>
                  <a:lnTo>
                    <a:pt x="668" y="380"/>
                  </a:lnTo>
                  <a:lnTo>
                    <a:pt x="674" y="368"/>
                  </a:lnTo>
                  <a:lnTo>
                    <a:pt x="678" y="356"/>
                  </a:lnTo>
                  <a:lnTo>
                    <a:pt x="682" y="342"/>
                  </a:lnTo>
                  <a:lnTo>
                    <a:pt x="684" y="328"/>
                  </a:lnTo>
                  <a:lnTo>
                    <a:pt x="684" y="312"/>
                  </a:lnTo>
                  <a:lnTo>
                    <a:pt x="682" y="288"/>
                  </a:lnTo>
                  <a:lnTo>
                    <a:pt x="678" y="268"/>
                  </a:lnTo>
                  <a:lnTo>
                    <a:pt x="668" y="252"/>
                  </a:lnTo>
                  <a:lnTo>
                    <a:pt x="656" y="238"/>
                  </a:lnTo>
                  <a:lnTo>
                    <a:pt x="640" y="228"/>
                  </a:lnTo>
                  <a:lnTo>
                    <a:pt x="620" y="220"/>
                  </a:lnTo>
                  <a:lnTo>
                    <a:pt x="600" y="216"/>
                  </a:lnTo>
                  <a:lnTo>
                    <a:pt x="576" y="214"/>
                  </a:lnTo>
                  <a:lnTo>
                    <a:pt x="418" y="214"/>
                  </a:lnTo>
                  <a:lnTo>
                    <a:pt x="280" y="996"/>
                  </a:lnTo>
                  <a:lnTo>
                    <a:pt x="0" y="996"/>
                  </a:lnTo>
                  <a:lnTo>
                    <a:pt x="176" y="0"/>
                  </a:lnTo>
                  <a:lnTo>
                    <a:pt x="600" y="0"/>
                  </a:lnTo>
                  <a:lnTo>
                    <a:pt x="644" y="2"/>
                  </a:lnTo>
                  <a:lnTo>
                    <a:pt x="684" y="6"/>
                  </a:lnTo>
                  <a:lnTo>
                    <a:pt x="722" y="12"/>
                  </a:lnTo>
                  <a:lnTo>
                    <a:pt x="756" y="22"/>
                  </a:lnTo>
                  <a:lnTo>
                    <a:pt x="790" y="34"/>
                  </a:lnTo>
                  <a:lnTo>
                    <a:pt x="820" y="48"/>
                  </a:lnTo>
                  <a:lnTo>
                    <a:pt x="848" y="64"/>
                  </a:lnTo>
                  <a:lnTo>
                    <a:pt x="874" y="84"/>
                  </a:lnTo>
                  <a:lnTo>
                    <a:pt x="896" y="104"/>
                  </a:lnTo>
                  <a:lnTo>
                    <a:pt x="916" y="126"/>
                  </a:lnTo>
                  <a:lnTo>
                    <a:pt x="932" y="152"/>
                  </a:lnTo>
                  <a:lnTo>
                    <a:pt x="946" y="178"/>
                  </a:lnTo>
                  <a:lnTo>
                    <a:pt x="956" y="206"/>
                  </a:lnTo>
                  <a:lnTo>
                    <a:pt x="964" y="236"/>
                  </a:lnTo>
                  <a:lnTo>
                    <a:pt x="970" y="268"/>
                  </a:lnTo>
                  <a:lnTo>
                    <a:pt x="970" y="302"/>
                  </a:lnTo>
                  <a:lnTo>
                    <a:pt x="970" y="334"/>
                  </a:lnTo>
                  <a:lnTo>
                    <a:pt x="966" y="366"/>
                  </a:lnTo>
                  <a:lnTo>
                    <a:pt x="958" y="396"/>
                  </a:lnTo>
                  <a:lnTo>
                    <a:pt x="948" y="422"/>
                  </a:lnTo>
                  <a:lnTo>
                    <a:pt x="938" y="448"/>
                  </a:lnTo>
                  <a:lnTo>
                    <a:pt x="924" y="474"/>
                  </a:lnTo>
                  <a:lnTo>
                    <a:pt x="908" y="496"/>
                  </a:lnTo>
                  <a:lnTo>
                    <a:pt x="890" y="516"/>
                  </a:lnTo>
                  <a:lnTo>
                    <a:pt x="870" y="536"/>
                  </a:lnTo>
                  <a:lnTo>
                    <a:pt x="848" y="554"/>
                  </a:lnTo>
                  <a:lnTo>
                    <a:pt x="824" y="570"/>
                  </a:lnTo>
                  <a:lnTo>
                    <a:pt x="800" y="584"/>
                  </a:lnTo>
                  <a:lnTo>
                    <a:pt x="774" y="598"/>
                  </a:lnTo>
                  <a:lnTo>
                    <a:pt x="748" y="608"/>
                  </a:lnTo>
                  <a:lnTo>
                    <a:pt x="720" y="618"/>
                  </a:lnTo>
                  <a:lnTo>
                    <a:pt x="690" y="626"/>
                  </a:lnTo>
                  <a:lnTo>
                    <a:pt x="842" y="996"/>
                  </a:lnTo>
                  <a:lnTo>
                    <a:pt x="576" y="996"/>
                  </a:lnTo>
                  <a:lnTo>
                    <a:pt x="370" y="490"/>
                  </a:lnTo>
                  <a:lnTo>
                    <a:pt x="376" y="450"/>
                  </a:lnTo>
                  <a:close/>
                </a:path>
              </a:pathLst>
            </a:custGeom>
            <a:solidFill>
              <a:srgbClr val="007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748016" y="6206252"/>
              <a:ext cx="220534" cy="256699"/>
            </a:xfrm>
            <a:custGeom>
              <a:avLst/>
              <a:gdLst>
                <a:gd name="T0" fmla="*/ 133438 w 886"/>
                <a:gd name="T1" fmla="*/ 541249 h 1032"/>
                <a:gd name="T2" fmla="*/ 206904 w 886"/>
                <a:gd name="T3" fmla="*/ 575733 h 1032"/>
                <a:gd name="T4" fmla="*/ 284868 w 886"/>
                <a:gd name="T5" fmla="*/ 593724 h 1032"/>
                <a:gd name="T6" fmla="*/ 329847 w 886"/>
                <a:gd name="T7" fmla="*/ 593724 h 1032"/>
                <a:gd name="T8" fmla="*/ 374826 w 886"/>
                <a:gd name="T9" fmla="*/ 578731 h 1032"/>
                <a:gd name="T10" fmla="*/ 397316 w 886"/>
                <a:gd name="T11" fmla="*/ 548745 h 1032"/>
                <a:gd name="T12" fmla="*/ 398815 w 886"/>
                <a:gd name="T13" fmla="*/ 529254 h 1032"/>
                <a:gd name="T14" fmla="*/ 389819 w 886"/>
                <a:gd name="T15" fmla="*/ 511263 h 1032"/>
                <a:gd name="T16" fmla="*/ 364331 w 886"/>
                <a:gd name="T17" fmla="*/ 493271 h 1032"/>
                <a:gd name="T18" fmla="*/ 275872 w 886"/>
                <a:gd name="T19" fmla="*/ 461786 h 1032"/>
                <a:gd name="T20" fmla="*/ 206904 w 886"/>
                <a:gd name="T21" fmla="*/ 434798 h 1032"/>
                <a:gd name="T22" fmla="*/ 158926 w 886"/>
                <a:gd name="T23" fmla="*/ 407811 h 1032"/>
                <a:gd name="T24" fmla="*/ 118445 w 886"/>
                <a:gd name="T25" fmla="*/ 370328 h 1032"/>
                <a:gd name="T26" fmla="*/ 91458 w 886"/>
                <a:gd name="T27" fmla="*/ 317853 h 1032"/>
                <a:gd name="T28" fmla="*/ 80962 w 886"/>
                <a:gd name="T29" fmla="*/ 248885 h 1032"/>
                <a:gd name="T30" fmla="*/ 86960 w 886"/>
                <a:gd name="T31" fmla="*/ 197908 h 1032"/>
                <a:gd name="T32" fmla="*/ 113947 w 886"/>
                <a:gd name="T33" fmla="*/ 128940 h 1032"/>
                <a:gd name="T34" fmla="*/ 161925 w 886"/>
                <a:gd name="T35" fmla="*/ 71967 h 1032"/>
                <a:gd name="T36" fmla="*/ 230893 w 886"/>
                <a:gd name="T37" fmla="*/ 29986 h 1032"/>
                <a:gd name="T38" fmla="*/ 317853 w 886"/>
                <a:gd name="T39" fmla="*/ 4498 h 1032"/>
                <a:gd name="T40" fmla="*/ 386821 w 886"/>
                <a:gd name="T41" fmla="*/ 0 h 1032"/>
                <a:gd name="T42" fmla="*/ 500768 w 886"/>
                <a:gd name="T43" fmla="*/ 13494 h 1032"/>
                <a:gd name="T44" fmla="*/ 604220 w 886"/>
                <a:gd name="T45" fmla="*/ 46478 h 1032"/>
                <a:gd name="T46" fmla="*/ 569736 w 886"/>
                <a:gd name="T47" fmla="*/ 229394 h 1032"/>
                <a:gd name="T48" fmla="*/ 523257 w 886"/>
                <a:gd name="T49" fmla="*/ 206904 h 1032"/>
                <a:gd name="T50" fmla="*/ 452790 w 886"/>
                <a:gd name="T51" fmla="*/ 184414 h 1032"/>
                <a:gd name="T52" fmla="*/ 385321 w 886"/>
                <a:gd name="T53" fmla="*/ 178417 h 1032"/>
                <a:gd name="T54" fmla="*/ 350837 w 886"/>
                <a:gd name="T55" fmla="*/ 181416 h 1032"/>
                <a:gd name="T56" fmla="*/ 314854 w 886"/>
                <a:gd name="T57" fmla="*/ 202406 h 1032"/>
                <a:gd name="T58" fmla="*/ 302860 w 886"/>
                <a:gd name="T59" fmla="*/ 233891 h 1032"/>
                <a:gd name="T60" fmla="*/ 304359 w 886"/>
                <a:gd name="T61" fmla="*/ 247385 h 1032"/>
                <a:gd name="T62" fmla="*/ 316353 w 886"/>
                <a:gd name="T63" fmla="*/ 263878 h 1032"/>
                <a:gd name="T64" fmla="*/ 353836 w 886"/>
                <a:gd name="T65" fmla="*/ 284868 h 1032"/>
                <a:gd name="T66" fmla="*/ 419805 w 886"/>
                <a:gd name="T67" fmla="*/ 307357 h 1032"/>
                <a:gd name="T68" fmla="*/ 506765 w 886"/>
                <a:gd name="T69" fmla="*/ 340342 h 1032"/>
                <a:gd name="T70" fmla="*/ 553243 w 886"/>
                <a:gd name="T71" fmla="*/ 370328 h 1032"/>
                <a:gd name="T72" fmla="*/ 590726 w 886"/>
                <a:gd name="T73" fmla="*/ 412309 h 1032"/>
                <a:gd name="T74" fmla="*/ 614715 w 886"/>
                <a:gd name="T75" fmla="*/ 470782 h 1032"/>
                <a:gd name="T76" fmla="*/ 619213 w 886"/>
                <a:gd name="T77" fmla="*/ 521758 h 1032"/>
                <a:gd name="T78" fmla="*/ 608718 w 886"/>
                <a:gd name="T79" fmla="*/ 596723 h 1032"/>
                <a:gd name="T80" fmla="*/ 575733 w 886"/>
                <a:gd name="T81" fmla="*/ 664192 h 1032"/>
                <a:gd name="T82" fmla="*/ 520259 w 886"/>
                <a:gd name="T83" fmla="*/ 716667 h 1032"/>
                <a:gd name="T84" fmla="*/ 440796 w 886"/>
                <a:gd name="T85" fmla="*/ 754150 h 1032"/>
                <a:gd name="T86" fmla="*/ 338843 w 886"/>
                <a:gd name="T87" fmla="*/ 773641 h 1032"/>
                <a:gd name="T88" fmla="*/ 278871 w 886"/>
                <a:gd name="T89" fmla="*/ 773641 h 1032"/>
                <a:gd name="T90" fmla="*/ 214401 w 886"/>
                <a:gd name="T91" fmla="*/ 766144 h 1032"/>
                <a:gd name="T92" fmla="*/ 94456 w 886"/>
                <a:gd name="T93" fmla="*/ 727163 h 1032"/>
                <a:gd name="T94" fmla="*/ 0 w 886"/>
                <a:gd name="T95" fmla="*/ 671688 h 10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6" h="1032">
                  <a:moveTo>
                    <a:pt x="148" y="702"/>
                  </a:moveTo>
                  <a:lnTo>
                    <a:pt x="148" y="702"/>
                  </a:lnTo>
                  <a:lnTo>
                    <a:pt x="178" y="722"/>
                  </a:lnTo>
                  <a:lnTo>
                    <a:pt x="210" y="740"/>
                  </a:lnTo>
                  <a:lnTo>
                    <a:pt x="242" y="754"/>
                  </a:lnTo>
                  <a:lnTo>
                    <a:pt x="276" y="768"/>
                  </a:lnTo>
                  <a:lnTo>
                    <a:pt x="310" y="778"/>
                  </a:lnTo>
                  <a:lnTo>
                    <a:pt x="344" y="786"/>
                  </a:lnTo>
                  <a:lnTo>
                    <a:pt x="380" y="792"/>
                  </a:lnTo>
                  <a:lnTo>
                    <a:pt x="414" y="794"/>
                  </a:lnTo>
                  <a:lnTo>
                    <a:pt x="440" y="792"/>
                  </a:lnTo>
                  <a:lnTo>
                    <a:pt x="464" y="788"/>
                  </a:lnTo>
                  <a:lnTo>
                    <a:pt x="484" y="780"/>
                  </a:lnTo>
                  <a:lnTo>
                    <a:pt x="500" y="772"/>
                  </a:lnTo>
                  <a:lnTo>
                    <a:pt x="514" y="760"/>
                  </a:lnTo>
                  <a:lnTo>
                    <a:pt x="524" y="748"/>
                  </a:lnTo>
                  <a:lnTo>
                    <a:pt x="530" y="732"/>
                  </a:lnTo>
                  <a:lnTo>
                    <a:pt x="532" y="716"/>
                  </a:lnTo>
                  <a:lnTo>
                    <a:pt x="532" y="706"/>
                  </a:lnTo>
                  <a:lnTo>
                    <a:pt x="530" y="698"/>
                  </a:lnTo>
                  <a:lnTo>
                    <a:pt x="526" y="690"/>
                  </a:lnTo>
                  <a:lnTo>
                    <a:pt x="520" y="682"/>
                  </a:lnTo>
                  <a:lnTo>
                    <a:pt x="514" y="676"/>
                  </a:lnTo>
                  <a:lnTo>
                    <a:pt x="506" y="668"/>
                  </a:lnTo>
                  <a:lnTo>
                    <a:pt x="486" y="658"/>
                  </a:lnTo>
                  <a:lnTo>
                    <a:pt x="460" y="646"/>
                  </a:lnTo>
                  <a:lnTo>
                    <a:pt x="432" y="636"/>
                  </a:lnTo>
                  <a:lnTo>
                    <a:pt x="368" y="616"/>
                  </a:lnTo>
                  <a:lnTo>
                    <a:pt x="322" y="600"/>
                  </a:lnTo>
                  <a:lnTo>
                    <a:pt x="276" y="580"/>
                  </a:lnTo>
                  <a:lnTo>
                    <a:pt x="254" y="570"/>
                  </a:lnTo>
                  <a:lnTo>
                    <a:pt x="232" y="558"/>
                  </a:lnTo>
                  <a:lnTo>
                    <a:pt x="212" y="544"/>
                  </a:lnTo>
                  <a:lnTo>
                    <a:pt x="192" y="528"/>
                  </a:lnTo>
                  <a:lnTo>
                    <a:pt x="174" y="512"/>
                  </a:lnTo>
                  <a:lnTo>
                    <a:pt x="158" y="494"/>
                  </a:lnTo>
                  <a:lnTo>
                    <a:pt x="144" y="472"/>
                  </a:lnTo>
                  <a:lnTo>
                    <a:pt x="132" y="450"/>
                  </a:lnTo>
                  <a:lnTo>
                    <a:pt x="122" y="424"/>
                  </a:lnTo>
                  <a:lnTo>
                    <a:pt x="114" y="396"/>
                  </a:lnTo>
                  <a:lnTo>
                    <a:pt x="110" y="364"/>
                  </a:lnTo>
                  <a:lnTo>
                    <a:pt x="108" y="332"/>
                  </a:lnTo>
                  <a:lnTo>
                    <a:pt x="110" y="296"/>
                  </a:lnTo>
                  <a:lnTo>
                    <a:pt x="116" y="264"/>
                  </a:lnTo>
                  <a:lnTo>
                    <a:pt x="124" y="232"/>
                  </a:lnTo>
                  <a:lnTo>
                    <a:pt x="136" y="202"/>
                  </a:lnTo>
                  <a:lnTo>
                    <a:pt x="152" y="172"/>
                  </a:lnTo>
                  <a:lnTo>
                    <a:pt x="170" y="144"/>
                  </a:lnTo>
                  <a:lnTo>
                    <a:pt x="192" y="120"/>
                  </a:lnTo>
                  <a:lnTo>
                    <a:pt x="216" y="96"/>
                  </a:lnTo>
                  <a:lnTo>
                    <a:pt x="244" y="74"/>
                  </a:lnTo>
                  <a:lnTo>
                    <a:pt x="274" y="56"/>
                  </a:lnTo>
                  <a:lnTo>
                    <a:pt x="308" y="40"/>
                  </a:lnTo>
                  <a:lnTo>
                    <a:pt x="344" y="26"/>
                  </a:lnTo>
                  <a:lnTo>
                    <a:pt x="382" y="14"/>
                  </a:lnTo>
                  <a:lnTo>
                    <a:pt x="424" y="6"/>
                  </a:lnTo>
                  <a:lnTo>
                    <a:pt x="468" y="2"/>
                  </a:lnTo>
                  <a:lnTo>
                    <a:pt x="516" y="0"/>
                  </a:lnTo>
                  <a:lnTo>
                    <a:pt x="568" y="2"/>
                  </a:lnTo>
                  <a:lnTo>
                    <a:pt x="618" y="8"/>
                  </a:lnTo>
                  <a:lnTo>
                    <a:pt x="668" y="18"/>
                  </a:lnTo>
                  <a:lnTo>
                    <a:pt x="716" y="30"/>
                  </a:lnTo>
                  <a:lnTo>
                    <a:pt x="762" y="44"/>
                  </a:lnTo>
                  <a:lnTo>
                    <a:pt x="806" y="62"/>
                  </a:lnTo>
                  <a:lnTo>
                    <a:pt x="848" y="82"/>
                  </a:lnTo>
                  <a:lnTo>
                    <a:pt x="886" y="104"/>
                  </a:lnTo>
                  <a:lnTo>
                    <a:pt x="760" y="306"/>
                  </a:lnTo>
                  <a:lnTo>
                    <a:pt x="728" y="290"/>
                  </a:lnTo>
                  <a:lnTo>
                    <a:pt x="698" y="276"/>
                  </a:lnTo>
                  <a:lnTo>
                    <a:pt x="666" y="264"/>
                  </a:lnTo>
                  <a:lnTo>
                    <a:pt x="636" y="254"/>
                  </a:lnTo>
                  <a:lnTo>
                    <a:pt x="604" y="246"/>
                  </a:lnTo>
                  <a:lnTo>
                    <a:pt x="574" y="242"/>
                  </a:lnTo>
                  <a:lnTo>
                    <a:pt x="544" y="238"/>
                  </a:lnTo>
                  <a:lnTo>
                    <a:pt x="514" y="238"/>
                  </a:lnTo>
                  <a:lnTo>
                    <a:pt x="490" y="238"/>
                  </a:lnTo>
                  <a:lnTo>
                    <a:pt x="468" y="242"/>
                  </a:lnTo>
                  <a:lnTo>
                    <a:pt x="448" y="250"/>
                  </a:lnTo>
                  <a:lnTo>
                    <a:pt x="432" y="258"/>
                  </a:lnTo>
                  <a:lnTo>
                    <a:pt x="420" y="270"/>
                  </a:lnTo>
                  <a:lnTo>
                    <a:pt x="410" y="282"/>
                  </a:lnTo>
                  <a:lnTo>
                    <a:pt x="406" y="298"/>
                  </a:lnTo>
                  <a:lnTo>
                    <a:pt x="404" y="312"/>
                  </a:lnTo>
                  <a:lnTo>
                    <a:pt x="404" y="322"/>
                  </a:lnTo>
                  <a:lnTo>
                    <a:pt x="406" y="330"/>
                  </a:lnTo>
                  <a:lnTo>
                    <a:pt x="410" y="338"/>
                  </a:lnTo>
                  <a:lnTo>
                    <a:pt x="416" y="346"/>
                  </a:lnTo>
                  <a:lnTo>
                    <a:pt x="422" y="352"/>
                  </a:lnTo>
                  <a:lnTo>
                    <a:pt x="430" y="358"/>
                  </a:lnTo>
                  <a:lnTo>
                    <a:pt x="448" y="370"/>
                  </a:lnTo>
                  <a:lnTo>
                    <a:pt x="472" y="380"/>
                  </a:lnTo>
                  <a:lnTo>
                    <a:pt x="498" y="390"/>
                  </a:lnTo>
                  <a:lnTo>
                    <a:pt x="560" y="410"/>
                  </a:lnTo>
                  <a:lnTo>
                    <a:pt x="606" y="426"/>
                  </a:lnTo>
                  <a:lnTo>
                    <a:pt x="652" y="444"/>
                  </a:lnTo>
                  <a:lnTo>
                    <a:pt x="676" y="454"/>
                  </a:lnTo>
                  <a:lnTo>
                    <a:pt x="698" y="466"/>
                  </a:lnTo>
                  <a:lnTo>
                    <a:pt x="718" y="478"/>
                  </a:lnTo>
                  <a:lnTo>
                    <a:pt x="738" y="494"/>
                  </a:lnTo>
                  <a:lnTo>
                    <a:pt x="756" y="510"/>
                  </a:lnTo>
                  <a:lnTo>
                    <a:pt x="774" y="528"/>
                  </a:lnTo>
                  <a:lnTo>
                    <a:pt x="788" y="550"/>
                  </a:lnTo>
                  <a:lnTo>
                    <a:pt x="802" y="572"/>
                  </a:lnTo>
                  <a:lnTo>
                    <a:pt x="812" y="600"/>
                  </a:lnTo>
                  <a:lnTo>
                    <a:pt x="820" y="628"/>
                  </a:lnTo>
                  <a:lnTo>
                    <a:pt x="824" y="660"/>
                  </a:lnTo>
                  <a:lnTo>
                    <a:pt x="826" y="696"/>
                  </a:lnTo>
                  <a:lnTo>
                    <a:pt x="824" y="730"/>
                  </a:lnTo>
                  <a:lnTo>
                    <a:pt x="820" y="764"/>
                  </a:lnTo>
                  <a:lnTo>
                    <a:pt x="812" y="796"/>
                  </a:lnTo>
                  <a:lnTo>
                    <a:pt x="800" y="828"/>
                  </a:lnTo>
                  <a:lnTo>
                    <a:pt x="786" y="858"/>
                  </a:lnTo>
                  <a:lnTo>
                    <a:pt x="768" y="886"/>
                  </a:lnTo>
                  <a:lnTo>
                    <a:pt x="746" y="912"/>
                  </a:lnTo>
                  <a:lnTo>
                    <a:pt x="722" y="936"/>
                  </a:lnTo>
                  <a:lnTo>
                    <a:pt x="694" y="956"/>
                  </a:lnTo>
                  <a:lnTo>
                    <a:pt x="662" y="976"/>
                  </a:lnTo>
                  <a:lnTo>
                    <a:pt x="626" y="992"/>
                  </a:lnTo>
                  <a:lnTo>
                    <a:pt x="588" y="1006"/>
                  </a:lnTo>
                  <a:lnTo>
                    <a:pt x="546" y="1018"/>
                  </a:lnTo>
                  <a:lnTo>
                    <a:pt x="502" y="1026"/>
                  </a:lnTo>
                  <a:lnTo>
                    <a:pt x="452" y="1032"/>
                  </a:lnTo>
                  <a:lnTo>
                    <a:pt x="400" y="1032"/>
                  </a:lnTo>
                  <a:lnTo>
                    <a:pt x="372" y="1032"/>
                  </a:lnTo>
                  <a:lnTo>
                    <a:pt x="342" y="1030"/>
                  </a:lnTo>
                  <a:lnTo>
                    <a:pt x="314" y="1026"/>
                  </a:lnTo>
                  <a:lnTo>
                    <a:pt x="286" y="1022"/>
                  </a:lnTo>
                  <a:lnTo>
                    <a:pt x="230" y="1008"/>
                  </a:lnTo>
                  <a:lnTo>
                    <a:pt x="176" y="992"/>
                  </a:lnTo>
                  <a:lnTo>
                    <a:pt x="126" y="970"/>
                  </a:lnTo>
                  <a:lnTo>
                    <a:pt x="78" y="948"/>
                  </a:lnTo>
                  <a:lnTo>
                    <a:pt x="36" y="922"/>
                  </a:lnTo>
                  <a:lnTo>
                    <a:pt x="0" y="896"/>
                  </a:lnTo>
                  <a:lnTo>
                    <a:pt x="148" y="702"/>
                  </a:lnTo>
                  <a:close/>
                </a:path>
              </a:pathLst>
            </a:custGeom>
            <a:solidFill>
              <a:srgbClr val="007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93"/>
            <p:cNvSpPr>
              <a:spLocks noEditPoints="1"/>
            </p:cNvSpPr>
            <p:nvPr/>
          </p:nvSpPr>
          <p:spPr bwMode="auto">
            <a:xfrm>
              <a:off x="959091" y="6210729"/>
              <a:ext cx="425636" cy="247745"/>
            </a:xfrm>
            <a:custGeom>
              <a:avLst/>
              <a:gdLst>
                <a:gd name="T0" fmla="*/ 218899 w 1710"/>
                <a:gd name="T1" fmla="*/ 574234 h 996"/>
                <a:gd name="T2" fmla="*/ 184415 w 1710"/>
                <a:gd name="T3" fmla="*/ 560740 h 996"/>
                <a:gd name="T4" fmla="*/ 167922 w 1710"/>
                <a:gd name="T5" fmla="*/ 533753 h 996"/>
                <a:gd name="T6" fmla="*/ 166423 w 1710"/>
                <a:gd name="T7" fmla="*/ 511263 h 996"/>
                <a:gd name="T8" fmla="*/ 179917 w 1710"/>
                <a:gd name="T9" fmla="*/ 484276 h 996"/>
                <a:gd name="T10" fmla="*/ 203906 w 1710"/>
                <a:gd name="T11" fmla="*/ 463285 h 996"/>
                <a:gd name="T12" fmla="*/ 259380 w 1710"/>
                <a:gd name="T13" fmla="*/ 506765 h 996"/>
                <a:gd name="T14" fmla="*/ 289366 w 1710"/>
                <a:gd name="T15" fmla="*/ 562239 h 996"/>
                <a:gd name="T16" fmla="*/ 232392 w 1710"/>
                <a:gd name="T17" fmla="*/ 574234 h 996"/>
                <a:gd name="T18" fmla="*/ 803628 w 1710"/>
                <a:gd name="T19" fmla="*/ 289366 h 996"/>
                <a:gd name="T20" fmla="*/ 572735 w 1710"/>
                <a:gd name="T21" fmla="*/ 410810 h 996"/>
                <a:gd name="T22" fmla="*/ 370328 w 1710"/>
                <a:gd name="T23" fmla="*/ 395817 h 996"/>
                <a:gd name="T24" fmla="*/ 292365 w 1710"/>
                <a:gd name="T25" fmla="*/ 307358 h 996"/>
                <a:gd name="T26" fmla="*/ 274373 w 1710"/>
                <a:gd name="T27" fmla="*/ 275872 h 996"/>
                <a:gd name="T28" fmla="*/ 271374 w 1710"/>
                <a:gd name="T29" fmla="*/ 259380 h 996"/>
                <a:gd name="T30" fmla="*/ 275872 w 1710"/>
                <a:gd name="T31" fmla="*/ 242887 h 996"/>
                <a:gd name="T32" fmla="*/ 287867 w 1710"/>
                <a:gd name="T33" fmla="*/ 232392 h 996"/>
                <a:gd name="T34" fmla="*/ 301360 w 1710"/>
                <a:gd name="T35" fmla="*/ 229394 h 996"/>
                <a:gd name="T36" fmla="*/ 331346 w 1710"/>
                <a:gd name="T37" fmla="*/ 238390 h 996"/>
                <a:gd name="T38" fmla="*/ 374826 w 1710"/>
                <a:gd name="T39" fmla="*/ 274373 h 996"/>
                <a:gd name="T40" fmla="*/ 473780 w 1710"/>
                <a:gd name="T41" fmla="*/ 170921 h 996"/>
                <a:gd name="T42" fmla="*/ 412309 w 1710"/>
                <a:gd name="T43" fmla="*/ 124442 h 996"/>
                <a:gd name="T44" fmla="*/ 358334 w 1710"/>
                <a:gd name="T45" fmla="*/ 103452 h 996"/>
                <a:gd name="T46" fmla="*/ 310356 w 1710"/>
                <a:gd name="T47" fmla="*/ 95956 h 996"/>
                <a:gd name="T48" fmla="*/ 275872 w 1710"/>
                <a:gd name="T49" fmla="*/ 95956 h 996"/>
                <a:gd name="T50" fmla="*/ 224896 w 1710"/>
                <a:gd name="T51" fmla="*/ 106451 h 996"/>
                <a:gd name="T52" fmla="*/ 178417 w 1710"/>
                <a:gd name="T53" fmla="*/ 127441 h 996"/>
                <a:gd name="T54" fmla="*/ 140935 w 1710"/>
                <a:gd name="T55" fmla="*/ 160426 h 996"/>
                <a:gd name="T56" fmla="*/ 115447 w 1710"/>
                <a:gd name="T57" fmla="*/ 202406 h 996"/>
                <a:gd name="T58" fmla="*/ 106451 w 1710"/>
                <a:gd name="T59" fmla="*/ 254882 h 996"/>
                <a:gd name="T60" fmla="*/ 107950 w 1710"/>
                <a:gd name="T61" fmla="*/ 281869 h 996"/>
                <a:gd name="T62" fmla="*/ 124442 w 1710"/>
                <a:gd name="T63" fmla="*/ 335844 h 996"/>
                <a:gd name="T64" fmla="*/ 122943 w 1710"/>
                <a:gd name="T65" fmla="*/ 368829 h 996"/>
                <a:gd name="T66" fmla="*/ 82462 w 1710"/>
                <a:gd name="T67" fmla="*/ 392818 h 996"/>
                <a:gd name="T68" fmla="*/ 47978 w 1710"/>
                <a:gd name="T69" fmla="*/ 424303 h 996"/>
                <a:gd name="T70" fmla="*/ 22490 w 1710"/>
                <a:gd name="T71" fmla="*/ 460287 h 996"/>
                <a:gd name="T72" fmla="*/ 5997 w 1710"/>
                <a:gd name="T73" fmla="*/ 500768 h 996"/>
                <a:gd name="T74" fmla="*/ 0 w 1710"/>
                <a:gd name="T75" fmla="*/ 545747 h 996"/>
                <a:gd name="T76" fmla="*/ 4498 w 1710"/>
                <a:gd name="T77" fmla="*/ 580231 h 996"/>
                <a:gd name="T78" fmla="*/ 23989 w 1710"/>
                <a:gd name="T79" fmla="*/ 628209 h 996"/>
                <a:gd name="T80" fmla="*/ 56974 w 1710"/>
                <a:gd name="T81" fmla="*/ 667191 h 996"/>
                <a:gd name="T82" fmla="*/ 104951 w 1710"/>
                <a:gd name="T83" fmla="*/ 695678 h 996"/>
                <a:gd name="T84" fmla="*/ 163424 w 1710"/>
                <a:gd name="T85" fmla="*/ 712170 h 996"/>
                <a:gd name="T86" fmla="*/ 208403 w 1710"/>
                <a:gd name="T87" fmla="*/ 715169 h 996"/>
                <a:gd name="T88" fmla="*/ 281869 w 1710"/>
                <a:gd name="T89" fmla="*/ 706173 h 996"/>
                <a:gd name="T90" fmla="*/ 361333 w 1710"/>
                <a:gd name="T91" fmla="*/ 682184 h 996"/>
                <a:gd name="T92" fmla="*/ 539750 w 1710"/>
                <a:gd name="T93" fmla="*/ 590726 h 996"/>
                <a:gd name="T94" fmla="*/ 772142 w 1710"/>
                <a:gd name="T95" fmla="*/ 467783 h 996"/>
                <a:gd name="T96" fmla="*/ 1149967 w 1710"/>
                <a:gd name="T97" fmla="*/ 746654 h 9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10" h="996">
                  <a:moveTo>
                    <a:pt x="310" y="766"/>
                  </a:moveTo>
                  <a:lnTo>
                    <a:pt x="310" y="766"/>
                  </a:lnTo>
                  <a:lnTo>
                    <a:pt x="292" y="766"/>
                  </a:lnTo>
                  <a:lnTo>
                    <a:pt x="274" y="762"/>
                  </a:lnTo>
                  <a:lnTo>
                    <a:pt x="258" y="756"/>
                  </a:lnTo>
                  <a:lnTo>
                    <a:pt x="246" y="748"/>
                  </a:lnTo>
                  <a:lnTo>
                    <a:pt x="236" y="738"/>
                  </a:lnTo>
                  <a:lnTo>
                    <a:pt x="228" y="726"/>
                  </a:lnTo>
                  <a:lnTo>
                    <a:pt x="224" y="712"/>
                  </a:lnTo>
                  <a:lnTo>
                    <a:pt x="222" y="696"/>
                  </a:lnTo>
                  <a:lnTo>
                    <a:pt x="222" y="682"/>
                  </a:lnTo>
                  <a:lnTo>
                    <a:pt x="226" y="668"/>
                  </a:lnTo>
                  <a:lnTo>
                    <a:pt x="232" y="656"/>
                  </a:lnTo>
                  <a:lnTo>
                    <a:pt x="240" y="646"/>
                  </a:lnTo>
                  <a:lnTo>
                    <a:pt x="250" y="636"/>
                  </a:lnTo>
                  <a:lnTo>
                    <a:pt x="260" y="626"/>
                  </a:lnTo>
                  <a:lnTo>
                    <a:pt x="272" y="618"/>
                  </a:lnTo>
                  <a:lnTo>
                    <a:pt x="286" y="610"/>
                  </a:lnTo>
                  <a:lnTo>
                    <a:pt x="346" y="676"/>
                  </a:lnTo>
                  <a:lnTo>
                    <a:pt x="410" y="738"/>
                  </a:lnTo>
                  <a:lnTo>
                    <a:pt x="386" y="750"/>
                  </a:lnTo>
                  <a:lnTo>
                    <a:pt x="360" y="760"/>
                  </a:lnTo>
                  <a:lnTo>
                    <a:pt x="336" y="764"/>
                  </a:lnTo>
                  <a:lnTo>
                    <a:pt x="310" y="766"/>
                  </a:lnTo>
                  <a:close/>
                  <a:moveTo>
                    <a:pt x="1432" y="0"/>
                  </a:moveTo>
                  <a:lnTo>
                    <a:pt x="1392" y="216"/>
                  </a:lnTo>
                  <a:lnTo>
                    <a:pt x="1072" y="386"/>
                  </a:lnTo>
                  <a:lnTo>
                    <a:pt x="1140" y="0"/>
                  </a:lnTo>
                  <a:lnTo>
                    <a:pt x="860" y="0"/>
                  </a:lnTo>
                  <a:lnTo>
                    <a:pt x="764" y="548"/>
                  </a:lnTo>
                  <a:lnTo>
                    <a:pt x="596" y="636"/>
                  </a:lnTo>
                  <a:lnTo>
                    <a:pt x="494" y="528"/>
                  </a:lnTo>
                  <a:lnTo>
                    <a:pt x="408" y="432"/>
                  </a:lnTo>
                  <a:lnTo>
                    <a:pt x="390" y="410"/>
                  </a:lnTo>
                  <a:lnTo>
                    <a:pt x="374" y="388"/>
                  </a:lnTo>
                  <a:lnTo>
                    <a:pt x="370" y="378"/>
                  </a:lnTo>
                  <a:lnTo>
                    <a:pt x="366" y="368"/>
                  </a:lnTo>
                  <a:lnTo>
                    <a:pt x="362" y="356"/>
                  </a:lnTo>
                  <a:lnTo>
                    <a:pt x="362" y="346"/>
                  </a:lnTo>
                  <a:lnTo>
                    <a:pt x="362" y="338"/>
                  </a:lnTo>
                  <a:lnTo>
                    <a:pt x="364" y="332"/>
                  </a:lnTo>
                  <a:lnTo>
                    <a:pt x="368" y="324"/>
                  </a:lnTo>
                  <a:lnTo>
                    <a:pt x="372" y="318"/>
                  </a:lnTo>
                  <a:lnTo>
                    <a:pt x="378" y="314"/>
                  </a:lnTo>
                  <a:lnTo>
                    <a:pt x="384" y="310"/>
                  </a:lnTo>
                  <a:lnTo>
                    <a:pt x="392" y="308"/>
                  </a:lnTo>
                  <a:lnTo>
                    <a:pt x="402" y="306"/>
                  </a:lnTo>
                  <a:lnTo>
                    <a:pt x="416" y="308"/>
                  </a:lnTo>
                  <a:lnTo>
                    <a:pt x="430" y="312"/>
                  </a:lnTo>
                  <a:lnTo>
                    <a:pt x="442" y="318"/>
                  </a:lnTo>
                  <a:lnTo>
                    <a:pt x="456" y="326"/>
                  </a:lnTo>
                  <a:lnTo>
                    <a:pt x="480" y="346"/>
                  </a:lnTo>
                  <a:lnTo>
                    <a:pt x="500" y="366"/>
                  </a:lnTo>
                  <a:lnTo>
                    <a:pt x="652" y="252"/>
                  </a:lnTo>
                  <a:lnTo>
                    <a:pt x="632" y="228"/>
                  </a:lnTo>
                  <a:lnTo>
                    <a:pt x="608" y="206"/>
                  </a:lnTo>
                  <a:lnTo>
                    <a:pt x="580" y="186"/>
                  </a:lnTo>
                  <a:lnTo>
                    <a:pt x="550" y="166"/>
                  </a:lnTo>
                  <a:lnTo>
                    <a:pt x="516" y="150"/>
                  </a:lnTo>
                  <a:lnTo>
                    <a:pt x="498" y="144"/>
                  </a:lnTo>
                  <a:lnTo>
                    <a:pt x="478" y="138"/>
                  </a:lnTo>
                  <a:lnTo>
                    <a:pt x="458" y="134"/>
                  </a:lnTo>
                  <a:lnTo>
                    <a:pt x="436" y="130"/>
                  </a:lnTo>
                  <a:lnTo>
                    <a:pt x="414" y="128"/>
                  </a:lnTo>
                  <a:lnTo>
                    <a:pt x="392" y="128"/>
                  </a:lnTo>
                  <a:lnTo>
                    <a:pt x="368" y="128"/>
                  </a:lnTo>
                  <a:lnTo>
                    <a:pt x="344" y="132"/>
                  </a:lnTo>
                  <a:lnTo>
                    <a:pt x="322" y="136"/>
                  </a:lnTo>
                  <a:lnTo>
                    <a:pt x="300" y="142"/>
                  </a:lnTo>
                  <a:lnTo>
                    <a:pt x="278" y="150"/>
                  </a:lnTo>
                  <a:lnTo>
                    <a:pt x="258" y="160"/>
                  </a:lnTo>
                  <a:lnTo>
                    <a:pt x="238" y="170"/>
                  </a:lnTo>
                  <a:lnTo>
                    <a:pt x="220" y="184"/>
                  </a:lnTo>
                  <a:lnTo>
                    <a:pt x="202" y="198"/>
                  </a:lnTo>
                  <a:lnTo>
                    <a:pt x="188" y="214"/>
                  </a:lnTo>
                  <a:lnTo>
                    <a:pt x="174" y="230"/>
                  </a:lnTo>
                  <a:lnTo>
                    <a:pt x="164" y="250"/>
                  </a:lnTo>
                  <a:lnTo>
                    <a:pt x="154" y="270"/>
                  </a:lnTo>
                  <a:lnTo>
                    <a:pt x="148" y="292"/>
                  </a:lnTo>
                  <a:lnTo>
                    <a:pt x="144" y="314"/>
                  </a:lnTo>
                  <a:lnTo>
                    <a:pt x="142" y="340"/>
                  </a:lnTo>
                  <a:lnTo>
                    <a:pt x="142" y="358"/>
                  </a:lnTo>
                  <a:lnTo>
                    <a:pt x="144" y="376"/>
                  </a:lnTo>
                  <a:lnTo>
                    <a:pt x="148" y="394"/>
                  </a:lnTo>
                  <a:lnTo>
                    <a:pt x="152" y="412"/>
                  </a:lnTo>
                  <a:lnTo>
                    <a:pt x="166" y="448"/>
                  </a:lnTo>
                  <a:lnTo>
                    <a:pt x="184" y="482"/>
                  </a:lnTo>
                  <a:lnTo>
                    <a:pt x="164" y="492"/>
                  </a:lnTo>
                  <a:lnTo>
                    <a:pt x="144" y="502"/>
                  </a:lnTo>
                  <a:lnTo>
                    <a:pt x="126" y="512"/>
                  </a:lnTo>
                  <a:lnTo>
                    <a:pt x="110" y="524"/>
                  </a:lnTo>
                  <a:lnTo>
                    <a:pt x="94" y="538"/>
                  </a:lnTo>
                  <a:lnTo>
                    <a:pt x="78" y="550"/>
                  </a:lnTo>
                  <a:lnTo>
                    <a:pt x="64" y="566"/>
                  </a:lnTo>
                  <a:lnTo>
                    <a:pt x="52" y="580"/>
                  </a:lnTo>
                  <a:lnTo>
                    <a:pt x="40" y="596"/>
                  </a:lnTo>
                  <a:lnTo>
                    <a:pt x="30" y="614"/>
                  </a:lnTo>
                  <a:lnTo>
                    <a:pt x="22" y="630"/>
                  </a:lnTo>
                  <a:lnTo>
                    <a:pt x="14" y="650"/>
                  </a:lnTo>
                  <a:lnTo>
                    <a:pt x="8" y="668"/>
                  </a:lnTo>
                  <a:lnTo>
                    <a:pt x="4" y="688"/>
                  </a:lnTo>
                  <a:lnTo>
                    <a:pt x="2" y="708"/>
                  </a:lnTo>
                  <a:lnTo>
                    <a:pt x="0" y="728"/>
                  </a:lnTo>
                  <a:lnTo>
                    <a:pt x="2" y="752"/>
                  </a:lnTo>
                  <a:lnTo>
                    <a:pt x="6" y="774"/>
                  </a:lnTo>
                  <a:lnTo>
                    <a:pt x="12" y="796"/>
                  </a:lnTo>
                  <a:lnTo>
                    <a:pt x="20" y="818"/>
                  </a:lnTo>
                  <a:lnTo>
                    <a:pt x="32" y="838"/>
                  </a:lnTo>
                  <a:lnTo>
                    <a:pt x="44" y="856"/>
                  </a:lnTo>
                  <a:lnTo>
                    <a:pt x="60" y="874"/>
                  </a:lnTo>
                  <a:lnTo>
                    <a:pt x="76" y="890"/>
                  </a:lnTo>
                  <a:lnTo>
                    <a:pt x="96" y="904"/>
                  </a:lnTo>
                  <a:lnTo>
                    <a:pt x="116" y="916"/>
                  </a:lnTo>
                  <a:lnTo>
                    <a:pt x="140" y="928"/>
                  </a:lnTo>
                  <a:lnTo>
                    <a:pt x="164" y="938"/>
                  </a:lnTo>
                  <a:lnTo>
                    <a:pt x="190" y="944"/>
                  </a:lnTo>
                  <a:lnTo>
                    <a:pt x="218" y="950"/>
                  </a:lnTo>
                  <a:lnTo>
                    <a:pt x="248" y="954"/>
                  </a:lnTo>
                  <a:lnTo>
                    <a:pt x="278" y="954"/>
                  </a:lnTo>
                  <a:lnTo>
                    <a:pt x="310" y="952"/>
                  </a:lnTo>
                  <a:lnTo>
                    <a:pt x="342" y="948"/>
                  </a:lnTo>
                  <a:lnTo>
                    <a:pt x="376" y="942"/>
                  </a:lnTo>
                  <a:lnTo>
                    <a:pt x="412" y="934"/>
                  </a:lnTo>
                  <a:lnTo>
                    <a:pt x="448" y="922"/>
                  </a:lnTo>
                  <a:lnTo>
                    <a:pt x="482" y="910"/>
                  </a:lnTo>
                  <a:lnTo>
                    <a:pt x="516" y="894"/>
                  </a:lnTo>
                  <a:lnTo>
                    <a:pt x="548" y="878"/>
                  </a:lnTo>
                  <a:lnTo>
                    <a:pt x="720" y="788"/>
                  </a:lnTo>
                  <a:lnTo>
                    <a:pt x="684" y="996"/>
                  </a:lnTo>
                  <a:lnTo>
                    <a:pt x="964" y="996"/>
                  </a:lnTo>
                  <a:lnTo>
                    <a:pt x="1030" y="624"/>
                  </a:lnTo>
                  <a:lnTo>
                    <a:pt x="1350" y="456"/>
                  </a:lnTo>
                  <a:lnTo>
                    <a:pt x="1254" y="996"/>
                  </a:lnTo>
                  <a:lnTo>
                    <a:pt x="1534" y="996"/>
                  </a:lnTo>
                  <a:lnTo>
                    <a:pt x="1710" y="0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007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2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6" r:id="rId3"/>
    <p:sldLayoutId id="2147483678" r:id="rId4"/>
    <p:sldLayoutId id="2147483682" r:id="rId5"/>
    <p:sldLayoutId id="2147483664" r:id="rId6"/>
    <p:sldLayoutId id="2147483685" r:id="rId7"/>
    <p:sldLayoutId id="2147483684" r:id="rId8"/>
    <p:sldLayoutId id="2147483683" r:id="rId9"/>
    <p:sldLayoutId id="2147483681" r:id="rId10"/>
    <p:sldLayoutId id="2147483671" r:id="rId11"/>
    <p:sldLayoutId id="2147483680" r:id="rId12"/>
    <p:sldLayoutId id="2147483672" r:id="rId13"/>
    <p:sldLayoutId id="2147483679" r:id="rId14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A3DD"/>
          </a:solidFill>
          <a:latin typeface="+mn-lt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82575" indent="-282575" algn="l" defTabSz="685783" rtl="0" eaLnBrk="1" latinLnBrk="0" hangingPunct="1">
        <a:lnSpc>
          <a:spcPct val="85000"/>
        </a:lnSpc>
        <a:spcBef>
          <a:spcPts val="0"/>
        </a:spcBef>
        <a:spcAft>
          <a:spcPts val="720"/>
        </a:spcAft>
        <a:buFont typeface="Segoe UI" panose="020B0502040204020203" pitchFamily="34" charset="0"/>
        <a:buChar char="»"/>
        <a:defRPr sz="2400" kern="1200">
          <a:solidFill>
            <a:srgbClr val="0073C6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12763" indent="-230188" algn="l" defTabSz="685783" rtl="0" eaLnBrk="1" latinLnBrk="0" hangingPunct="1">
        <a:lnSpc>
          <a:spcPct val="85000"/>
        </a:lnSpc>
        <a:spcBef>
          <a:spcPts val="0"/>
        </a:spcBef>
        <a:spcAft>
          <a:spcPts val="720"/>
        </a:spcAft>
        <a:buFont typeface="Segoe UI" panose="020B0502040204020203" pitchFamily="34" charset="0"/>
        <a:buChar char="–"/>
        <a:defRPr sz="2200" kern="1200">
          <a:solidFill>
            <a:srgbClr val="00A0DD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803275" indent="-230188" algn="l" defTabSz="685783" rtl="0" eaLnBrk="1" latinLnBrk="0" hangingPunct="1">
        <a:lnSpc>
          <a:spcPct val="85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2000" i="1" kern="1200">
          <a:solidFill>
            <a:srgbClr val="1F275C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025525" indent="-222250" algn="l" defTabSz="685783" rtl="0" eaLnBrk="1" latinLnBrk="0" hangingPunct="1">
        <a:lnSpc>
          <a:spcPct val="85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2000" kern="1200">
          <a:solidFill>
            <a:srgbClr val="1F275C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244173" indent="-214308" algn="l" defTabSz="685783" rtl="0" eaLnBrk="1" latinLnBrk="0" hangingPunct="1">
        <a:lnSpc>
          <a:spcPct val="85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2000" kern="1200">
          <a:solidFill>
            <a:srgbClr val="1F275C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21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Zahra.Pourabdollahi@rsandh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onique.Stinson@rsandh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2489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dirty="0" smtClean="0"/>
              <a:t>Tour-Based </a:t>
            </a:r>
            <a:r>
              <a:rPr lang="en-US" sz="2800" dirty="0"/>
              <a:t>Freight Model for </a:t>
            </a:r>
            <a:r>
              <a:rPr lang="en-US" sz="2800" dirty="0" smtClean="0"/>
              <a:t>the Tampa, Florida Metropolitan Region</a:t>
            </a:r>
            <a:endParaRPr lang="en-US" sz="2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63081" y="3100750"/>
            <a:ext cx="4589490" cy="565701"/>
          </a:xfrm>
        </p:spPr>
        <p:txBody>
          <a:bodyPr/>
          <a:lstStyle/>
          <a:p>
            <a:r>
              <a:rPr lang="en-US" sz="1300" dirty="0" smtClean="0"/>
              <a:t>Monique Stinson, Zahra Pourabdollahi, Richard Tillery, Kai Zuehlke</a:t>
            </a:r>
          </a:p>
          <a:p>
            <a:endParaRPr lang="en-US" sz="1300" dirty="0"/>
          </a:p>
          <a:p>
            <a:r>
              <a:rPr lang="en-US" sz="1300" dirty="0" smtClean="0"/>
              <a:t>May 2015</a:t>
            </a:r>
            <a:endParaRPr lang="en-US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6324600"/>
            <a:ext cx="3614935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br>
              <a:rPr lang="en-US" dirty="0" smtClean="0"/>
            </a:br>
            <a:r>
              <a:rPr lang="en-US" sz="2400" dirty="0" smtClean="0"/>
              <a:t>Model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868744" y="2122980"/>
          <a:ext cx="4940300" cy="317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74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br>
              <a:rPr lang="en-US" dirty="0" smtClean="0"/>
            </a:br>
            <a:r>
              <a:rPr lang="en-US" sz="2400" dirty="0" smtClean="0"/>
              <a:t>Firm Synthesis - Freight Generator Agents</a:t>
            </a:r>
            <a:endParaRPr lang="en-US" sz="2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71450" y="1269184"/>
          <a:ext cx="8679942" cy="5257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720"/>
                <a:gridCol w="4871402"/>
                <a:gridCol w="1326220"/>
                <a:gridCol w="1371600"/>
              </a:tblGrid>
              <a:tr h="723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2012 NAICS Code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2012 NAICS </a:t>
                      </a:r>
                      <a:r>
                        <a:rPr lang="en-US" sz="1400" b="0" dirty="0" smtClean="0">
                          <a:effectLst/>
                        </a:rPr>
                        <a:t>Industry</a:t>
                      </a:r>
                      <a:r>
                        <a:rPr lang="en-US" sz="1400" b="0" baseline="0" dirty="0" smtClean="0"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effectLst/>
                        </a:rPr>
                        <a:t>Description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Major </a:t>
                      </a:r>
                      <a:r>
                        <a:rPr lang="en-US" sz="1400" b="0" dirty="0" smtClean="0">
                          <a:effectLst/>
                        </a:rPr>
                        <a:t>Commodity </a:t>
                      </a:r>
                      <a:r>
                        <a:rPr lang="en-US" sz="1400" b="0" baseline="0" dirty="0" smtClean="0">
                          <a:effectLst/>
                        </a:rPr>
                        <a:t>Truck Producer?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Include </a:t>
                      </a:r>
                      <a:r>
                        <a:rPr lang="en-US" sz="1400" b="0" dirty="0">
                          <a:effectLst/>
                        </a:rPr>
                        <a:t>in </a:t>
                      </a:r>
                      <a:r>
                        <a:rPr lang="en-US" sz="1400" b="0" dirty="0" smtClean="0">
                          <a:effectLst/>
                        </a:rPr>
                        <a:t>Full Model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ctr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11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Agriculture, Forestry, Fishing </a:t>
                      </a:r>
                      <a:r>
                        <a:rPr lang="en-US" sz="1400" b="0" dirty="0" smtClean="0">
                          <a:effectLst/>
                        </a:rPr>
                        <a:t>&amp; Hunting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Yes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21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Mining, Quarrying, and Oil </a:t>
                      </a:r>
                      <a:r>
                        <a:rPr lang="en-US" sz="1400" b="0" dirty="0" smtClean="0">
                          <a:effectLst/>
                        </a:rPr>
                        <a:t>&amp; Gas </a:t>
                      </a:r>
                      <a:r>
                        <a:rPr lang="en-US" sz="1400" b="0" dirty="0">
                          <a:effectLst/>
                        </a:rPr>
                        <a:t>Extraction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Yes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22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Utilities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23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Construction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Moderate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261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31-33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Manufacturing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Yes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X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Wholesale Trade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Yes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X*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</a:tr>
              <a:tr h="3142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44-45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Retail Trade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Moderate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X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</a:tr>
              <a:tr h="265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48-49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Transportation </a:t>
                      </a:r>
                      <a:r>
                        <a:rPr lang="en-US" sz="1400" b="0" dirty="0" smtClean="0">
                          <a:effectLst/>
                        </a:rPr>
                        <a:t>and Warehousing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Yes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X*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Information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52-53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Finance, insurance, real estate, rental, and leasing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No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54-56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effectLst/>
                        </a:rPr>
                        <a:t>Prof., </a:t>
                      </a:r>
                      <a:r>
                        <a:rPr lang="en-US" sz="1400" b="0" dirty="0">
                          <a:effectLst/>
                        </a:rPr>
                        <a:t>Scientific, </a:t>
                      </a:r>
                      <a:r>
                        <a:rPr lang="en-US" sz="1400" b="0" dirty="0" smtClean="0">
                          <a:effectLst/>
                        </a:rPr>
                        <a:t>&amp; Technical Services, Mgmt. of Companies &amp; Enterprises</a:t>
                      </a: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baseline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</a:rPr>
                        <a:t>Admin. &amp; Support; Waste Mgmt. &amp; Remediation Services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No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61-62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Educational </a:t>
                      </a:r>
                      <a:r>
                        <a:rPr lang="en-US" sz="1400" b="0" dirty="0" smtClean="0">
                          <a:effectLst/>
                        </a:rPr>
                        <a:t>Services; Health Care &amp; Social Assistance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No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71-72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effectLst/>
                        </a:rPr>
                        <a:t>Arts, Entertainment, </a:t>
                      </a:r>
                      <a:r>
                        <a:rPr lang="en-US" sz="1400" b="0" dirty="0" smtClean="0">
                          <a:effectLst/>
                        </a:rPr>
                        <a:t>&amp; Recreation; Accommodation &amp; Food Services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No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81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Other Services (except Public Administration)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No</a:t>
                      </a:r>
                      <a:endParaRPr lang="en-US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  <a:tr h="157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92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Public Administration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38" marR="3073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738" marR="30738" marT="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493" y="6543086"/>
            <a:ext cx="39950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 smtClean="0"/>
              <a:t>Adapted for FDOT District Seven from</a:t>
            </a:r>
            <a:r>
              <a:rPr lang="en-US" sz="500" i="1" dirty="0" smtClean="0"/>
              <a:t> M. Stinson for Florida Department of Transportation, </a:t>
            </a:r>
            <a:r>
              <a:rPr lang="en-US" sz="500" i="1" dirty="0"/>
              <a:t>SWOT Analysis of Commodity Flow </a:t>
            </a:r>
            <a:r>
              <a:rPr lang="en-US" sz="500" i="1" dirty="0" smtClean="0"/>
              <a:t>Datasets, </a:t>
            </a:r>
          </a:p>
          <a:p>
            <a:r>
              <a:rPr lang="en-US" sz="500" i="1" dirty="0" smtClean="0"/>
              <a:t>presented to Florida Model Task Force meeting on May 5 &amp; 6, 2015. </a:t>
            </a:r>
            <a:endParaRPr lang="en-US" sz="5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912864" y="6512307"/>
            <a:ext cx="1918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*Included in Version 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31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br>
              <a:rPr lang="en-US" dirty="0" smtClean="0"/>
            </a:br>
            <a:r>
              <a:rPr lang="en-US" sz="2400" dirty="0" smtClean="0"/>
              <a:t>Tour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number of daily tours generated by individual firms</a:t>
            </a:r>
          </a:p>
          <a:p>
            <a:r>
              <a:rPr lang="en-US" dirty="0"/>
              <a:t>Based on firms’ characteristics:</a:t>
            </a:r>
          </a:p>
          <a:p>
            <a:pPr lvl="1"/>
            <a:r>
              <a:rPr lang="en-US" dirty="0"/>
              <a:t>Industry type </a:t>
            </a:r>
          </a:p>
          <a:p>
            <a:pPr lvl="1"/>
            <a:r>
              <a:rPr lang="en-US" dirty="0" smtClean="0"/>
              <a:t>Employment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925698"/>
              </p:ext>
            </p:extLst>
          </p:nvPr>
        </p:nvGraphicFramePr>
        <p:xfrm>
          <a:off x="1979947" y="3475782"/>
          <a:ext cx="5544803" cy="27693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403"/>
                <a:gridCol w="3068872"/>
                <a:gridCol w="1655528"/>
              </a:tblGrid>
              <a:tr h="40548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NAICS Code</a:t>
                      </a:r>
                    </a:p>
                  </a:txBody>
                  <a:tcPr marR="5904" marT="59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Industry Classification</a:t>
                      </a:r>
                    </a:p>
                  </a:txBody>
                  <a:tcPr marR="5904" marT="590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Daily Tour Generation Rate per </a:t>
                      </a:r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Employee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R="5904" marT="5904" marB="0" anchor="ctr">
                    <a:solidFill>
                      <a:schemeClr val="accent1"/>
                    </a:solidFill>
                  </a:tcPr>
                </a:tc>
              </a:tr>
              <a:tr h="40548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4236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Household Appliances and Electrical and Electronic Goods Merchant Wholesalers 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548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4244</a:t>
                      </a:r>
                    </a:p>
                  </a:txBody>
                  <a:tcPr marR="5904" marT="5904" marB="0" anchor="ctr"/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Grocery and Related Product Merchant Wholesalers </a:t>
                      </a:r>
                    </a:p>
                  </a:txBody>
                  <a:tcPr marR="5904" marT="5904" marB="0" anchor="ctr"/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R="5904" marT="5904" marB="0" anchor="ctr"/>
                </a:tc>
              </a:tr>
              <a:tr h="40548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4246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Chemical and Allied Products Merchant Wholesalers 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6978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4841</a:t>
                      </a:r>
                    </a:p>
                  </a:txBody>
                  <a:tcPr marR="5904" marT="5904" marB="0" anchor="ctr"/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General Freight Trucking</a:t>
                      </a:r>
                    </a:p>
                  </a:txBody>
                  <a:tcPr marR="5904" marT="5904" marB="0" anchor="ctr"/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R="5904" marT="5904" marB="0" anchor="ctr"/>
                </a:tc>
              </a:tr>
              <a:tr h="299185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4842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Specialized Freight Trucking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R="5904" marT="5904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9320"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4931</a:t>
                      </a:r>
                    </a:p>
                  </a:txBody>
                  <a:tcPr marR="5904" marT="5904" marB="0" anchor="ctr"/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Warehousing and Storage</a:t>
                      </a:r>
                    </a:p>
                  </a:txBody>
                  <a:tcPr marR="5904" marT="5904" marB="0" anchor="ctr"/>
                </a:tc>
                <a:tc>
                  <a:txBody>
                    <a:bodyPr/>
                    <a:lstStyle/>
                    <a:p>
                      <a:pPr marL="0" algn="l" defTabSz="685783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0.23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R="5904" marT="590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81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br>
              <a:rPr lang="en-US" dirty="0" smtClean="0"/>
            </a:br>
            <a:r>
              <a:rPr lang="en-US" sz="2400" dirty="0" smtClean="0"/>
              <a:t>Stop Frequency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 number of intermediate stops in each tour</a:t>
            </a:r>
          </a:p>
          <a:p>
            <a:r>
              <a:rPr lang="en-US" dirty="0"/>
              <a:t>Determine tour </a:t>
            </a:r>
            <a:r>
              <a:rPr lang="en-US" dirty="0" smtClean="0"/>
              <a:t>pattern</a:t>
            </a:r>
          </a:p>
          <a:p>
            <a:r>
              <a:rPr lang="en-US" dirty="0"/>
              <a:t>Ordered Response Discrete Choice </a:t>
            </a:r>
            <a:r>
              <a:rPr lang="en-US" dirty="0" smtClean="0"/>
              <a:t>Model</a:t>
            </a:r>
          </a:p>
          <a:p>
            <a:pPr lvl="1"/>
            <a:r>
              <a:rPr lang="en-US" dirty="0"/>
              <a:t>Characteristics of decision making firm:</a:t>
            </a:r>
          </a:p>
          <a:p>
            <a:pPr lvl="2"/>
            <a:r>
              <a:rPr lang="en-US" dirty="0"/>
              <a:t>Industry Class</a:t>
            </a:r>
          </a:p>
          <a:p>
            <a:pPr lvl="2"/>
            <a:r>
              <a:rPr lang="en-US" dirty="0"/>
              <a:t>Employment</a:t>
            </a:r>
          </a:p>
          <a:p>
            <a:pPr lvl="2"/>
            <a:r>
              <a:rPr lang="en-US" dirty="0"/>
              <a:t>Geographical </a:t>
            </a:r>
            <a:r>
              <a:rPr lang="en-US" dirty="0" smtClean="0"/>
              <a:t>Coverage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1800" dirty="0" smtClean="0"/>
              <a:t>Direct </a:t>
            </a:r>
            <a:r>
              <a:rPr lang="en-US" sz="1800" dirty="0"/>
              <a:t>Tour		</a:t>
            </a:r>
            <a:r>
              <a:rPr lang="en-US" sz="1800" dirty="0" smtClean="0"/>
              <a:t>	       Peddling</a:t>
            </a:r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61" y="4911853"/>
            <a:ext cx="2293125" cy="9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400" y="4852988"/>
            <a:ext cx="2680254" cy="13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568" y="4911853"/>
            <a:ext cx="2050826" cy="10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24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br>
              <a:rPr lang="en-US" dirty="0" smtClean="0"/>
            </a:br>
            <a:r>
              <a:rPr lang="en-US" sz="2400" dirty="0" smtClean="0"/>
              <a:t>Stop Frequency Model Results (y=#Stops per Tour)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593610"/>
              </p:ext>
            </p:extLst>
          </p:nvPr>
        </p:nvGraphicFramePr>
        <p:xfrm>
          <a:off x="454794" y="1295400"/>
          <a:ext cx="8365356" cy="4728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9875"/>
                <a:gridCol w="1142231"/>
                <a:gridCol w="790575"/>
                <a:gridCol w="2352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 Estimate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</a:t>
                      </a:r>
                      <a:endParaRPr lang="en-US" sz="1600" dirty="0"/>
                    </a:p>
                  </a:txBody>
                  <a:tcPr/>
                </a:tc>
              </a:tr>
              <a:tr h="300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Constants</a:t>
                      </a: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marL="0" marR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(adjusted in calibration)</a:t>
                      </a:r>
                    </a:p>
                  </a:txBody>
                  <a:tcPr marT="0" marB="0" anchor="b"/>
                </a:tc>
              </a:tr>
              <a:tr h="285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Company Size</a:t>
                      </a: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Employment &lt;= 50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Smaller companies make more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stops per tour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Employment &gt; 50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(Base)</a:t>
                      </a: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  <a:tr h="3708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Geographic Coverage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 Company’s Tours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area</a:t>
                      </a: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(Base)</a:t>
                      </a: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0" marB="0" anchor="b"/>
                </a:tc>
                <a:tc rowSpan="3">
                  <a:txBody>
                    <a:bodyPr/>
                    <a:lstStyle/>
                    <a:p>
                      <a:pPr marL="0" marR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Greater coverage </a:t>
                      </a:r>
                    </a:p>
                    <a:p>
                      <a:pPr marL="628642" marR="0" lvl="1" indent="-28575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fewer stops; </a:t>
                      </a:r>
                    </a:p>
                    <a:p>
                      <a:pPr marL="342892" marR="0" lvl="1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6857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Need more data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Local area + Central Florida + Coastal areas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-1.42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-5.46</a:t>
                      </a: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Local area + Central Florida</a:t>
                      </a: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-3.26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-10.04</a:t>
                      </a: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Breakpoints</a:t>
                      </a: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  <a:tr h="25463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tau1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fixed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  <a:tr h="295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  <a:tr h="2190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22.76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b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66950" y="6048375"/>
            <a:ext cx="4838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Statistics: 646 observations</a:t>
            </a:r>
          </a:p>
          <a:p>
            <a:r>
              <a:rPr lang="en-US" b="1" dirty="0"/>
              <a:t>	</a:t>
            </a:r>
            <a:r>
              <a:rPr lang="en-US" b="1" dirty="0" smtClean="0"/>
              <a:t>	Adjusted rho-square: 0.23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32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br>
              <a:rPr lang="en-US" dirty="0" smtClean="0"/>
            </a:br>
            <a:r>
              <a:rPr lang="en-US" sz="2400" dirty="0" smtClean="0"/>
              <a:t>Destination Choice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concept as of destination choice in passenger travel models</a:t>
            </a:r>
          </a:p>
          <a:p>
            <a:r>
              <a:rPr lang="en-US" dirty="0" smtClean="0"/>
              <a:t>Formed </a:t>
            </a:r>
            <a:r>
              <a:rPr lang="en-US" dirty="0"/>
              <a:t>a choice </a:t>
            </a:r>
            <a:r>
              <a:rPr lang="en-US" dirty="0" smtClean="0"/>
              <a:t>set of 11 zone </a:t>
            </a:r>
            <a:r>
              <a:rPr lang="en-US" dirty="0"/>
              <a:t>options </a:t>
            </a:r>
            <a:r>
              <a:rPr lang="en-US" dirty="0" smtClean="0"/>
              <a:t>(including chosen zone) for each firm</a:t>
            </a:r>
            <a:endParaRPr lang="en-US" dirty="0"/>
          </a:p>
          <a:p>
            <a:r>
              <a:rPr lang="en-US" dirty="0"/>
              <a:t>Predict the location of </a:t>
            </a:r>
            <a:r>
              <a:rPr lang="en-US" dirty="0" smtClean="0"/>
              <a:t>next </a:t>
            </a:r>
            <a:r>
              <a:rPr lang="en-US" dirty="0"/>
              <a:t>stop in tour</a:t>
            </a:r>
          </a:p>
          <a:p>
            <a:r>
              <a:rPr lang="en-US" dirty="0"/>
              <a:t>Multinomial Logit (MNL) Model Structure</a:t>
            </a:r>
          </a:p>
          <a:p>
            <a:r>
              <a:rPr lang="en-US" dirty="0" smtClean="0"/>
              <a:t>Descriptive Variables:</a:t>
            </a:r>
            <a:endParaRPr lang="en-US" dirty="0"/>
          </a:p>
          <a:p>
            <a:pPr lvl="1"/>
            <a:r>
              <a:rPr lang="en-US" dirty="0"/>
              <a:t>Characteristics of the decision </a:t>
            </a:r>
            <a:r>
              <a:rPr lang="en-US" dirty="0" smtClean="0"/>
              <a:t>maker</a:t>
            </a:r>
            <a:endParaRPr lang="en-US" dirty="0"/>
          </a:p>
          <a:p>
            <a:pPr lvl="1"/>
            <a:r>
              <a:rPr lang="en-US" dirty="0"/>
              <a:t>Attributes of potential </a:t>
            </a:r>
            <a:r>
              <a:rPr lang="en-US" dirty="0" smtClean="0"/>
              <a:t>destination</a:t>
            </a:r>
            <a:endParaRPr lang="en-US" dirty="0"/>
          </a:p>
          <a:p>
            <a:pPr lvl="1"/>
            <a:r>
              <a:rPr lang="en-US" dirty="0"/>
              <a:t>Attributes of </a:t>
            </a:r>
            <a:r>
              <a:rPr lang="en-US" dirty="0" smtClean="0"/>
              <a:t>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0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Design</a:t>
            </a:r>
            <a:br>
              <a:rPr lang="en-US" dirty="0" smtClean="0"/>
            </a:br>
            <a:r>
              <a:rPr lang="en-US" sz="2400" dirty="0" smtClean="0"/>
              <a:t>Destination Choice </a:t>
            </a:r>
            <a:r>
              <a:rPr lang="en-US" sz="2400" dirty="0"/>
              <a:t>Model Results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66180"/>
              </p:ext>
            </p:extLst>
          </p:nvPr>
        </p:nvGraphicFramePr>
        <p:xfrm>
          <a:off x="257175" y="1516063"/>
          <a:ext cx="86487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5"/>
                <a:gridCol w="1162050"/>
                <a:gridCol w="800100"/>
                <a:gridCol w="32099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 Estimate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t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Terms (Great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Circle Distance; Miles)</a:t>
                      </a: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 Tours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lvl="2"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Distance to Stop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15.9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to Next Stop has similar impact for Direct &amp; Peddling Tours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Peddling Tours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to Next Stop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between Next Stop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 Home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(Final Stop Only)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 Last Stop tends to be closer to home base</a:t>
                      </a:r>
                    </a:p>
                  </a:txBody>
                  <a:tcPr marT="0" marB="0" anchor="ctr"/>
                </a:tc>
              </a:tr>
              <a:tr h="3708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Establishments in Zone</a:t>
                      </a:r>
                    </a:p>
                  </a:txBody>
                  <a:tcPr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2"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#Firms, NAICS 31-33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Manufacturers attract a lot of stops</a:t>
                      </a: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lvl="2"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#Firms, </a:t>
                      </a: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NAICS 42-49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Wholesale, Retail &amp; Transportation/Warehousing also attracts some stop activity</a:t>
                      </a: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4550" y="6038850"/>
            <a:ext cx="4838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 Statistics: 3,026 observations</a:t>
            </a:r>
          </a:p>
          <a:p>
            <a:r>
              <a:rPr lang="en-US" b="1" dirty="0"/>
              <a:t>	</a:t>
            </a:r>
            <a:r>
              <a:rPr lang="en-US" b="1" dirty="0" smtClean="0"/>
              <a:t>	Adjusted rho-square: 0.59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76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Application</a:t>
            </a:r>
            <a:br>
              <a:rPr lang="en-US" dirty="0" smtClean="0"/>
            </a:br>
            <a:r>
              <a:rPr lang="en-US" sz="2400" dirty="0" smtClean="0"/>
              <a:t>For The Base Year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 Synthesis</a:t>
            </a:r>
            <a:endParaRPr lang="en-US" dirty="0"/>
          </a:p>
          <a:p>
            <a:pPr lvl="1"/>
            <a:r>
              <a:rPr lang="en-US" dirty="0" smtClean="0"/>
              <a:t>1,745 </a:t>
            </a:r>
            <a:r>
              <a:rPr lang="en-US" dirty="0"/>
              <a:t>TAZ</a:t>
            </a:r>
          </a:p>
          <a:p>
            <a:pPr lvl="1"/>
            <a:r>
              <a:rPr lang="en-US" dirty="0"/>
              <a:t>Hillsborough, Pasco, Pinellas </a:t>
            </a:r>
            <a:r>
              <a:rPr lang="en-US" dirty="0" smtClean="0"/>
              <a:t>County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5781161"/>
              </p:ext>
            </p:extLst>
          </p:nvPr>
        </p:nvGraphicFramePr>
        <p:xfrm>
          <a:off x="4386648" y="2885882"/>
          <a:ext cx="4658497" cy="355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145957"/>
              </p:ext>
            </p:extLst>
          </p:nvPr>
        </p:nvGraphicFramePr>
        <p:xfrm>
          <a:off x="98855" y="2887133"/>
          <a:ext cx="4213654" cy="356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60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Logistics Choice Replication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278346"/>
              </p:ext>
            </p:extLst>
          </p:nvPr>
        </p:nvGraphicFramePr>
        <p:xfrm>
          <a:off x="848005" y="1984031"/>
          <a:ext cx="4292204" cy="1656858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3119061"/>
                <a:gridCol w="1173143"/>
              </a:tblGrid>
              <a:tr h="416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Daily Tours Generated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15,071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4857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Average number of Daily Tour Per Firm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3.1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41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Average Number of Stops Per Tour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335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Estimated Truck Trips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51,500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22026"/>
              </p:ext>
            </p:extLst>
          </p:nvPr>
        </p:nvGraphicFramePr>
        <p:xfrm>
          <a:off x="864326" y="3996611"/>
          <a:ext cx="4614866" cy="1934764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662242"/>
                <a:gridCol w="1228725"/>
                <a:gridCol w="723899"/>
              </a:tblGrid>
              <a:tr h="5142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 Number </a:t>
                      </a:r>
                      <a:r>
                        <a:rPr lang="en-US" sz="1600" u="none" strike="noStrike" dirty="0">
                          <a:effectLst/>
                        </a:rPr>
                        <a:t>of Stops Per Tour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Frequency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4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2,452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16 %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4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6,379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42 %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4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3,741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25 %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4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 4+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2,499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17 %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84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  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15,071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100 %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32681" y="2074082"/>
            <a:ext cx="2526743" cy="1363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Tour-based model estimates </a:t>
            </a:r>
            <a:r>
              <a:rPr lang="en-US" sz="13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53.3 %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truck trips </a:t>
            </a:r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predicted by 3-step truck model</a:t>
            </a: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33420" y="2603672"/>
            <a:ext cx="638175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29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Application</a:t>
            </a:r>
            <a:br>
              <a:rPr lang="en-US" dirty="0" smtClean="0"/>
            </a:br>
            <a:r>
              <a:rPr lang="en-US" sz="2400" dirty="0"/>
              <a:t>An Instance of Synthesized Agents And Simulated 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Firm ID: 93000</a:t>
            </a:r>
          </a:p>
          <a:p>
            <a:r>
              <a:rPr lang="en-US" sz="1800" dirty="0"/>
              <a:t>Company: </a:t>
            </a:r>
            <a:r>
              <a:rPr lang="en-US" sz="1800" dirty="0" smtClean="0"/>
              <a:t>A family-owned packing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house for farmed goods</a:t>
            </a:r>
          </a:p>
          <a:p>
            <a:r>
              <a:rPr lang="en-US" sz="1800" dirty="0" smtClean="0"/>
              <a:t>Industry </a:t>
            </a:r>
            <a:r>
              <a:rPr lang="en-US" sz="1800" dirty="0"/>
              <a:t>Class: Grocery and Related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	Product </a:t>
            </a:r>
            <a:r>
              <a:rPr lang="en-US" sz="1800" dirty="0"/>
              <a:t>Merchant Wholesalers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	[</a:t>
            </a:r>
            <a:r>
              <a:rPr lang="en-US" sz="1800" dirty="0"/>
              <a:t>NAICS 4244]</a:t>
            </a:r>
          </a:p>
          <a:p>
            <a:r>
              <a:rPr lang="en-US" sz="1800" dirty="0" smtClean="0"/>
              <a:t>Employees: </a:t>
            </a:r>
            <a:r>
              <a:rPr lang="en-US" sz="1800" dirty="0"/>
              <a:t>60</a:t>
            </a:r>
          </a:p>
          <a:p>
            <a:r>
              <a:rPr lang="en-US" sz="1800" dirty="0"/>
              <a:t>Location: </a:t>
            </a:r>
          </a:p>
          <a:p>
            <a:pPr lvl="1"/>
            <a:r>
              <a:rPr lang="en-US" sz="1800" dirty="0" err="1"/>
              <a:t>Parcel_ID</a:t>
            </a:r>
            <a:r>
              <a:rPr lang="en-US" sz="1800" dirty="0"/>
              <a:t>: 22283158Z000000000010P </a:t>
            </a:r>
          </a:p>
          <a:p>
            <a:pPr lvl="1"/>
            <a:r>
              <a:rPr lang="en-US" sz="1800" dirty="0"/>
              <a:t>TAZ: 577,  Hillsborough County </a:t>
            </a:r>
          </a:p>
          <a:p>
            <a:r>
              <a:rPr lang="en-US" sz="1800" dirty="0" smtClean="0"/>
              <a:t>Estimated:</a:t>
            </a:r>
          </a:p>
          <a:p>
            <a:pPr lvl="1"/>
            <a:r>
              <a:rPr lang="en-US" sz="1600" dirty="0" smtClean="0"/>
              <a:t>Number of </a:t>
            </a:r>
            <a:r>
              <a:rPr lang="en-US" sz="1600" dirty="0"/>
              <a:t>Daily </a:t>
            </a:r>
            <a:r>
              <a:rPr lang="en-US" sz="1600" dirty="0" smtClean="0"/>
              <a:t>Tours: </a:t>
            </a:r>
            <a:r>
              <a:rPr lang="en-US" sz="1600" dirty="0"/>
              <a:t>27</a:t>
            </a:r>
          </a:p>
          <a:p>
            <a:pPr lvl="1"/>
            <a:r>
              <a:rPr lang="en-US" sz="1600" dirty="0"/>
              <a:t>Average Number of Stops Per </a:t>
            </a:r>
            <a:r>
              <a:rPr lang="en-US" sz="1600" dirty="0" smtClean="0"/>
              <a:t>Tour:  </a:t>
            </a:r>
            <a:r>
              <a:rPr lang="en-US" sz="1600" dirty="0"/>
              <a:t>1.8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229" y="1295400"/>
            <a:ext cx="4033407" cy="55949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284885" y="2521670"/>
            <a:ext cx="148590" cy="399984"/>
            <a:chOff x="4739640" y="-1554480"/>
            <a:chExt cx="198120" cy="533312"/>
          </a:xfrm>
          <a:solidFill>
            <a:srgbClr val="FF0000"/>
          </a:solidFill>
        </p:grpSpPr>
        <p:sp>
          <p:nvSpPr>
            <p:cNvPr id="6" name="Flowchart: Punched Tape 5"/>
            <p:cNvSpPr/>
            <p:nvPr/>
          </p:nvSpPr>
          <p:spPr>
            <a:xfrm>
              <a:off x="4739640" y="-1554480"/>
              <a:ext cx="198120" cy="213360"/>
            </a:xfrm>
            <a:prstGeom prst="flowChartPunchedTap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1"/>
            </p:cNvCxnSpPr>
            <p:nvPr/>
          </p:nvCxnSpPr>
          <p:spPr>
            <a:xfrm>
              <a:off x="4739640" y="-1447800"/>
              <a:ext cx="0" cy="426632"/>
            </a:xfrm>
            <a:prstGeom prst="line">
              <a:avLst/>
            </a:prstGeom>
            <a:grpFill/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9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-1.38889E-6 0.2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3081" y="146931"/>
            <a:ext cx="4677877" cy="1905001"/>
          </a:xfrm>
        </p:spPr>
        <p:txBody>
          <a:bodyPr/>
          <a:lstStyle/>
          <a:p>
            <a:pPr algn="ctr"/>
            <a:r>
              <a:rPr lang="en-US" dirty="0" smtClean="0"/>
              <a:t>Acknowledgment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r="26"/>
          <a:stretch/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3081" y="3899439"/>
            <a:ext cx="4641783" cy="964904"/>
          </a:xfrm>
          <a:noFill/>
        </p:spPr>
        <p:txBody>
          <a:bodyPr/>
          <a:lstStyle/>
          <a:p>
            <a:r>
              <a:rPr lang="en-US" sz="2000" dirty="0" smtClean="0"/>
              <a:t>Florida Department of Transportation – District 7</a:t>
            </a:r>
            <a:endParaRPr lang="en-US" sz="2000" dirty="0"/>
          </a:p>
        </p:txBody>
      </p:sp>
      <p:pic>
        <p:nvPicPr>
          <p:cNvPr id="6" name="Picture 5" descr="FDO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3239" y="2494239"/>
            <a:ext cx="1371600" cy="12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15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4" t="4131" r="9518" b="4183"/>
          <a:stretch/>
        </p:blipFill>
        <p:spPr>
          <a:xfrm>
            <a:off x="4544676" y="150127"/>
            <a:ext cx="4763069" cy="6851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Application</a:t>
            </a:r>
            <a:br>
              <a:rPr lang="en-US" dirty="0" smtClean="0"/>
            </a:br>
            <a:r>
              <a:rPr lang="en-US" sz="2400" dirty="0" smtClean="0"/>
              <a:t>A Simulated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782551" y="3414501"/>
            <a:ext cx="2655810" cy="1212090"/>
          </a:xfrm>
          <a:prstGeom prst="line">
            <a:avLst/>
          </a:prstGeom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98596" y="3107838"/>
            <a:ext cx="183955" cy="306663"/>
          </a:xfrm>
          <a:prstGeom prst="line">
            <a:avLst/>
          </a:prstGeom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39063" y="3107838"/>
            <a:ext cx="359533" cy="1825498"/>
          </a:xfrm>
          <a:prstGeom prst="line">
            <a:avLst/>
          </a:prstGeom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39063" y="4678296"/>
            <a:ext cx="3199298" cy="255040"/>
          </a:xfrm>
          <a:prstGeom prst="line">
            <a:avLst/>
          </a:prstGeom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40272"/>
              </p:ext>
            </p:extLst>
          </p:nvPr>
        </p:nvGraphicFramePr>
        <p:xfrm>
          <a:off x="454794" y="2898247"/>
          <a:ext cx="4698084" cy="1177979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309064"/>
                <a:gridCol w="320777"/>
                <a:gridCol w="769320"/>
                <a:gridCol w="723954"/>
                <a:gridCol w="846749"/>
                <a:gridCol w="586248"/>
                <a:gridCol w="325748"/>
                <a:gridCol w="816224"/>
              </a:tblGrid>
              <a:tr h="5510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Stop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TAZ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# of</a:t>
                      </a:r>
                    </a:p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Establishment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effectLst/>
                        </a:rPr>
                        <a:t>Employment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Manufacturing </a:t>
                      </a:r>
                      <a:r>
                        <a:rPr lang="en-US" sz="900" u="none" strike="noStrike" dirty="0" smtClean="0">
                          <a:effectLst/>
                        </a:rPr>
                        <a:t>Firms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Wholesale Firms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Retail Firms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Transportation &amp; Warehousing Firms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08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08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  <a:tr h="208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4793" y="1510402"/>
            <a:ext cx="5054755" cy="978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 defTabSz="685783">
              <a:lnSpc>
                <a:spcPct val="85000"/>
              </a:lnSpc>
              <a:spcAft>
                <a:spcPts val="720"/>
              </a:spcAft>
              <a:buFont typeface="Segoe UI" panose="020B0502040204020203" pitchFamily="34" charset="0"/>
              <a:buChar char="»"/>
            </a:pPr>
            <a:r>
              <a:rPr lang="en-US" dirty="0">
                <a:solidFill>
                  <a:srgbClr val="0073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Tour #2 </a:t>
            </a:r>
          </a:p>
          <a:p>
            <a:pPr marL="282575" indent="-282575" defTabSz="685783">
              <a:lnSpc>
                <a:spcPct val="85000"/>
              </a:lnSpc>
              <a:spcAft>
                <a:spcPts val="720"/>
              </a:spcAft>
              <a:buFont typeface="Segoe UI" panose="020B0502040204020203" pitchFamily="34" charset="0"/>
              <a:buChar char="»"/>
            </a:pPr>
            <a:r>
              <a:rPr lang="en-US" dirty="0">
                <a:solidFill>
                  <a:srgbClr val="0073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Number of Intermediate stops : 3</a:t>
            </a:r>
          </a:p>
          <a:p>
            <a:pPr marL="282575" indent="-282575" defTabSz="685783">
              <a:lnSpc>
                <a:spcPct val="85000"/>
              </a:lnSpc>
              <a:spcAft>
                <a:spcPts val="720"/>
              </a:spcAft>
              <a:buFont typeface="Segoe UI" panose="020B0502040204020203" pitchFamily="34" charset="0"/>
              <a:buChar char="»"/>
            </a:pPr>
            <a:r>
              <a:rPr lang="en-US" dirty="0">
                <a:solidFill>
                  <a:srgbClr val="0073C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Destination Choices: TAZ  2157,  2117,  1230</a:t>
            </a:r>
          </a:p>
        </p:txBody>
      </p:sp>
    </p:spTree>
    <p:extLst>
      <p:ext uri="{BB962C8B-B14F-4D97-AF65-F5344CB8AC3E}">
        <p14:creationId xmlns:p14="http://schemas.microsoft.com/office/powerpoint/2010/main" val="38992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operational tour-based </a:t>
            </a:r>
            <a:r>
              <a:rPr lang="en-US" dirty="0" smtClean="0"/>
              <a:t>prototype model</a:t>
            </a:r>
            <a:endParaRPr lang="en-US" dirty="0"/>
          </a:p>
          <a:p>
            <a:r>
              <a:rPr lang="en-US" dirty="0"/>
              <a:t>Two </a:t>
            </a:r>
            <a:r>
              <a:rPr lang="en-US" dirty="0" smtClean="0"/>
              <a:t>industries represented:</a:t>
            </a:r>
          </a:p>
          <a:p>
            <a:pPr lvl="1"/>
            <a:r>
              <a:rPr lang="en-US" dirty="0" smtClean="0"/>
              <a:t>Wholesale Trade</a:t>
            </a:r>
          </a:p>
          <a:p>
            <a:pPr lvl="1"/>
            <a:r>
              <a:rPr lang="en-US" dirty="0" smtClean="0"/>
              <a:t>Transportation </a:t>
            </a:r>
            <a:r>
              <a:rPr lang="en-US" dirty="0"/>
              <a:t>&amp; Warehousing</a:t>
            </a:r>
          </a:p>
          <a:p>
            <a:r>
              <a:rPr lang="en-US" dirty="0" smtClean="0"/>
              <a:t>Incorporated critical </a:t>
            </a:r>
            <a:r>
              <a:rPr lang="en-US" dirty="0"/>
              <a:t>logistics &amp; </a:t>
            </a:r>
            <a:r>
              <a:rPr lang="en-US" dirty="0" smtClean="0"/>
              <a:t>choice </a:t>
            </a:r>
            <a:r>
              <a:rPr lang="en-US" dirty="0"/>
              <a:t>models : </a:t>
            </a:r>
            <a:r>
              <a:rPr lang="en-US" b="1" dirty="0"/>
              <a:t>Tour generation, Stop Frequency, Destination Choice</a:t>
            </a:r>
          </a:p>
          <a:p>
            <a:r>
              <a:rPr lang="en-US" dirty="0"/>
              <a:t>Simulates freight movements at firm level </a:t>
            </a:r>
          </a:p>
          <a:p>
            <a:r>
              <a:rPr lang="en-US" dirty="0" smtClean="0"/>
              <a:t>Better integration with disaggregate </a:t>
            </a:r>
            <a:r>
              <a:rPr lang="en-US" dirty="0"/>
              <a:t>passenger travel demand models such as ABM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Greater industry coverage</a:t>
            </a:r>
            <a:endParaRPr lang="en-US" dirty="0"/>
          </a:p>
          <a:p>
            <a:r>
              <a:rPr lang="en-US" dirty="0"/>
              <a:t>Improve </a:t>
            </a:r>
            <a:r>
              <a:rPr lang="en-US" dirty="0" smtClean="0"/>
              <a:t>each model component with expanded data</a:t>
            </a:r>
          </a:p>
          <a:p>
            <a:r>
              <a:rPr lang="en-US" dirty="0" smtClean="0"/>
              <a:t>Consider estimating recipient firm location (instead of zone) in next stop model</a:t>
            </a:r>
            <a:endParaRPr lang="en-US" dirty="0"/>
          </a:p>
          <a:p>
            <a:r>
              <a:rPr lang="en-US" dirty="0"/>
              <a:t>Consider estimating the commodities being carried to improve destination choice</a:t>
            </a:r>
          </a:p>
          <a:p>
            <a:pPr lvl="1"/>
            <a:r>
              <a:rPr lang="en-US" dirty="0" smtClean="0"/>
              <a:t>Allows estimation of disaggregate commodity flows distributed daily </a:t>
            </a:r>
            <a:r>
              <a:rPr lang="en-US" dirty="0"/>
              <a:t>in the area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3081" y="472856"/>
            <a:ext cx="4677877" cy="1905001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r="26"/>
          <a:stretch/>
        </p:blipFill>
        <p:spPr/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Zahra Pourabdollahi</a:t>
            </a:r>
          </a:p>
          <a:p>
            <a:r>
              <a:rPr lang="en-US" dirty="0" smtClean="0">
                <a:hlinkClick r:id="rId3"/>
              </a:rPr>
              <a:t>Zahra.Pourabdollahi@rsandh.com</a:t>
            </a:r>
            <a:endParaRPr lang="en-US" dirty="0" smtClean="0"/>
          </a:p>
          <a:p>
            <a:r>
              <a:rPr lang="en-US" dirty="0"/>
              <a:t>(813) 636-2654</a:t>
            </a:r>
          </a:p>
          <a:p>
            <a:endParaRPr lang="en-US" dirty="0"/>
          </a:p>
          <a:p>
            <a:r>
              <a:rPr lang="en-US" dirty="0" smtClean="0"/>
              <a:t>Monique A. Stinson</a:t>
            </a:r>
          </a:p>
          <a:p>
            <a:r>
              <a:rPr lang="en-US" dirty="0" smtClean="0">
                <a:hlinkClick r:id="rId4"/>
              </a:rPr>
              <a:t>Monique.Stinson@rsandh.com</a:t>
            </a:r>
            <a:endParaRPr lang="en-US" dirty="0" smtClean="0"/>
          </a:p>
          <a:p>
            <a:r>
              <a:rPr lang="en-US" dirty="0" smtClean="0"/>
              <a:t>(312) 526-5043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59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/>
              <a:t>Data</a:t>
            </a:r>
          </a:p>
          <a:p>
            <a:r>
              <a:rPr lang="en-US" dirty="0" smtClean="0"/>
              <a:t>Framework Design</a:t>
            </a:r>
            <a:endParaRPr lang="en-US" dirty="0"/>
          </a:p>
          <a:p>
            <a:r>
              <a:rPr lang="en-US" dirty="0" smtClean="0"/>
              <a:t>Model Application</a:t>
            </a:r>
            <a:endParaRPr lang="en-US" dirty="0"/>
          </a:p>
          <a:p>
            <a:r>
              <a:rPr lang="en-US" dirty="0" smtClean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2252932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/>
              <a:t>Urban</a:t>
            </a:r>
            <a:r>
              <a:rPr lang="en-US" dirty="0" smtClean="0"/>
              <a:t> </a:t>
            </a:r>
            <a:r>
              <a:rPr lang="en-US" sz="2400" dirty="0" smtClean="0"/>
              <a:t>Freight Movements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Freight activities are key elements of economic </a:t>
            </a:r>
            <a:r>
              <a:rPr lang="en-US" altLang="en-US" dirty="0"/>
              <a:t>prosperity &amp; </a:t>
            </a:r>
            <a:r>
              <a:rPr lang="en-US" altLang="en-US" dirty="0" smtClean="0"/>
              <a:t>livability </a:t>
            </a:r>
            <a:r>
              <a:rPr lang="en-US" altLang="en-US" dirty="0"/>
              <a:t>of </a:t>
            </a:r>
            <a:r>
              <a:rPr lang="en-US" altLang="en-US" dirty="0" smtClean="0"/>
              <a:t>cities</a:t>
            </a:r>
          </a:p>
          <a:p>
            <a:r>
              <a:rPr lang="en-US" dirty="0" smtClean="0"/>
              <a:t>About 3%* of regional VMT is from Urban </a:t>
            </a:r>
            <a:r>
              <a:rPr lang="en-US" dirty="0"/>
              <a:t>Freight </a:t>
            </a:r>
            <a:r>
              <a:rPr lang="en-US" dirty="0" smtClean="0"/>
              <a:t>Distribution and </a:t>
            </a:r>
            <a:r>
              <a:rPr lang="en-US" dirty="0"/>
              <a:t>Warehouse </a:t>
            </a:r>
            <a:r>
              <a:rPr lang="en-US" dirty="0" smtClean="0"/>
              <a:t>Deliveries</a:t>
            </a:r>
          </a:p>
          <a:p>
            <a:pPr lvl="1"/>
            <a:r>
              <a:rPr lang="en-US" dirty="0" smtClean="0"/>
              <a:t>Heavy &amp; medium urban freight trucks</a:t>
            </a:r>
          </a:p>
          <a:p>
            <a:pPr lvl="1"/>
            <a:r>
              <a:rPr lang="en-US" dirty="0" smtClean="0"/>
              <a:t>Disproportionate impacts on: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Congestion</a:t>
            </a:r>
          </a:p>
          <a:p>
            <a:pPr lvl="2"/>
            <a:r>
              <a:rPr lang="en-US" altLang="en-US" dirty="0" smtClean="0"/>
              <a:t>Safety</a:t>
            </a:r>
          </a:p>
          <a:p>
            <a:pPr lvl="2"/>
            <a:r>
              <a:rPr lang="en-US" altLang="en-US" dirty="0" smtClean="0"/>
              <a:t>Emissions (particulates </a:t>
            </a:r>
            <a:r>
              <a:rPr lang="en-US" altLang="en-US" dirty="0"/>
              <a:t>&amp; GHG)</a:t>
            </a:r>
          </a:p>
          <a:p>
            <a:pPr lvl="2"/>
            <a:r>
              <a:rPr lang="en-US" altLang="en-US" dirty="0"/>
              <a:t>Energy </a:t>
            </a:r>
            <a:r>
              <a:rPr lang="en-US" altLang="en-US" dirty="0" smtClean="0"/>
              <a:t>consumption</a:t>
            </a:r>
            <a:endParaRPr lang="en-US" altLang="en-US" dirty="0"/>
          </a:p>
          <a:p>
            <a:pPr lvl="2"/>
            <a:r>
              <a:rPr lang="en-US" altLang="en-US" dirty="0" smtClean="0"/>
              <a:t>Noise</a:t>
            </a:r>
            <a:endParaRPr lang="en-US" altLang="en-US" dirty="0"/>
          </a:p>
          <a:p>
            <a:pPr lvl="2"/>
            <a:r>
              <a:rPr lang="en-US" altLang="en-US" dirty="0" smtClean="0"/>
              <a:t>Vibration</a:t>
            </a:r>
            <a:endParaRPr lang="en-US" altLang="en-US" dirty="0"/>
          </a:p>
          <a:p>
            <a:pPr lvl="2"/>
            <a:r>
              <a:rPr lang="en-US" altLang="en-US" dirty="0" smtClean="0"/>
              <a:t>Visual intrusion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2556" y="6168572"/>
            <a:ext cx="5065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*Source: </a:t>
            </a:r>
            <a:r>
              <a:rPr lang="en-US" sz="1000" i="1" dirty="0"/>
              <a:t>Accounting for Commercial Vehicles in Urban Transportation </a:t>
            </a:r>
            <a:r>
              <a:rPr lang="en-US" sz="1000" i="1" dirty="0" smtClean="0"/>
              <a:t>Models, prepared for FHWA by Cambridge Systematics, 2003.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904387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 smtClean="0"/>
              <a:t>Tampa Bay Area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Tampa - St. </a:t>
            </a:r>
            <a:r>
              <a:rPr lang="en-US" sz="2000" smtClean="0"/>
              <a:t>Petersburg </a:t>
            </a:r>
            <a:r>
              <a:rPr lang="en-US" sz="2000" dirty="0" smtClean="0"/>
              <a:t>- Clearwater Metropolitan Area</a:t>
            </a:r>
          </a:p>
          <a:p>
            <a:r>
              <a:rPr lang="en-US" sz="2000" dirty="0" smtClean="0"/>
              <a:t>Prominent </a:t>
            </a:r>
            <a:r>
              <a:rPr lang="en-US" sz="2000" dirty="0"/>
              <a:t>role in regional distribution </a:t>
            </a:r>
            <a:endParaRPr lang="en-US" sz="2000" dirty="0" smtClean="0"/>
          </a:p>
          <a:p>
            <a:r>
              <a:rPr lang="en-US" sz="2000" dirty="0" smtClean="0"/>
              <a:t>Proximity </a:t>
            </a:r>
            <a:r>
              <a:rPr lang="en-US" sz="2000" dirty="0"/>
              <a:t>to </a:t>
            </a:r>
            <a:r>
              <a:rPr lang="en-US" sz="2000" dirty="0" smtClean="0"/>
              <a:t>consumer markets (Central Florida, Coasts)</a:t>
            </a:r>
          </a:p>
          <a:p>
            <a:r>
              <a:rPr lang="en-US" sz="2000" dirty="0" smtClean="0"/>
              <a:t>Large </a:t>
            </a:r>
            <a:r>
              <a:rPr lang="en-US" sz="2000" dirty="0"/>
              <a:t>international </a:t>
            </a:r>
            <a:r>
              <a:rPr lang="en-US" sz="2000" dirty="0" smtClean="0"/>
              <a:t>seaports</a:t>
            </a:r>
          </a:p>
          <a:p>
            <a:pPr lvl="1"/>
            <a:r>
              <a:rPr lang="en-US" sz="1600" dirty="0" smtClean="0"/>
              <a:t>Port Tampa Bay</a:t>
            </a:r>
          </a:p>
          <a:p>
            <a:pPr lvl="1"/>
            <a:r>
              <a:rPr lang="en-US" sz="1600" dirty="0" smtClean="0"/>
              <a:t>Port Manatee</a:t>
            </a:r>
          </a:p>
          <a:p>
            <a:r>
              <a:rPr lang="en-US" sz="2000" dirty="0" smtClean="0"/>
              <a:t>Greater Atlanta Area</a:t>
            </a:r>
          </a:p>
          <a:p>
            <a:r>
              <a:rPr lang="en-US" sz="2000" dirty="0" smtClean="0"/>
              <a:t>Future anticipated growth</a:t>
            </a:r>
          </a:p>
          <a:p>
            <a:pPr lvl="1"/>
            <a:r>
              <a:rPr lang="en-US" sz="1600" dirty="0" smtClean="0"/>
              <a:t>PANAMAX</a:t>
            </a:r>
          </a:p>
          <a:p>
            <a:pPr lvl="1"/>
            <a:r>
              <a:rPr lang="en-US" sz="1600" dirty="0" smtClean="0"/>
              <a:t>Expansion </a:t>
            </a:r>
            <a:r>
              <a:rPr lang="en-US" sz="1600" dirty="0"/>
              <a:t>of Latin American </a:t>
            </a:r>
            <a:endParaRPr lang="en-US" sz="1600" dirty="0" smtClean="0"/>
          </a:p>
          <a:p>
            <a:pPr marL="282575" lvl="1" indent="0">
              <a:buNone/>
            </a:pPr>
            <a:r>
              <a:rPr lang="en-US" sz="1600" dirty="0" smtClean="0"/>
              <a:t>     and </a:t>
            </a:r>
            <a:r>
              <a:rPr lang="en-US" sz="1600" dirty="0"/>
              <a:t>Caribbean markets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59" y="2837203"/>
            <a:ext cx="4477225" cy="2735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362628" y="555373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1" dirty="0"/>
              <a:t>Source: Tampa Bay Regional Strategic Freight Plan: An Investment Strategy for Freight Mobility and Economic </a:t>
            </a:r>
          </a:p>
          <a:p>
            <a:r>
              <a:rPr lang="en-US" sz="1050" i="1" dirty="0"/>
              <a:t>Prosperity in Tampa Bay. Florida DOT: District Seven and District One. July 2012.  </a:t>
            </a:r>
          </a:p>
        </p:txBody>
      </p:sp>
    </p:spTree>
    <p:extLst>
      <p:ext uri="{BB962C8B-B14F-4D97-AF65-F5344CB8AC3E}">
        <p14:creationId xmlns:p14="http://schemas.microsoft.com/office/powerpoint/2010/main" val="20485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sz="2400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Improve </a:t>
            </a:r>
            <a:r>
              <a:rPr lang="en-US" sz="1800" dirty="0"/>
              <a:t>representation of trucks in Tampa Bay regional model</a:t>
            </a:r>
          </a:p>
          <a:p>
            <a:pPr lvl="1"/>
            <a:r>
              <a:rPr lang="en-US" sz="1800" i="1" dirty="0" smtClean="0"/>
              <a:t>Existing </a:t>
            </a:r>
            <a:r>
              <a:rPr lang="en-US" sz="1800" i="1" dirty="0"/>
              <a:t>model: 3-step truck </a:t>
            </a:r>
            <a:r>
              <a:rPr lang="en-US" sz="1800" i="1" dirty="0" smtClean="0"/>
              <a:t>model</a:t>
            </a:r>
          </a:p>
          <a:p>
            <a:pPr lvl="1"/>
            <a:r>
              <a:rPr lang="en-US" sz="1800" dirty="0" smtClean="0"/>
              <a:t>New model: tour-based truck model</a:t>
            </a:r>
          </a:p>
          <a:p>
            <a:pPr lvl="2"/>
            <a:r>
              <a:rPr lang="en-US" sz="1600" dirty="0"/>
              <a:t>Other model types were </a:t>
            </a:r>
            <a:r>
              <a:rPr lang="en-US" sz="1600" dirty="0" smtClean="0"/>
              <a:t>considered</a:t>
            </a:r>
          </a:p>
          <a:p>
            <a:pPr lvl="1"/>
            <a:r>
              <a:rPr lang="en-US" sz="1800" dirty="0" smtClean="0"/>
              <a:t>Integrate with existing passenger model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Meet Policy Objectives – address important </a:t>
            </a:r>
            <a:r>
              <a:rPr lang="en-US" sz="1800" dirty="0"/>
              <a:t>regional </a:t>
            </a:r>
            <a:r>
              <a:rPr lang="en-US" sz="1800" dirty="0" smtClean="0"/>
              <a:t>freight considerations including:</a:t>
            </a:r>
            <a:endParaRPr lang="en-US" sz="1800" dirty="0"/>
          </a:p>
          <a:p>
            <a:pPr lvl="1"/>
            <a:r>
              <a:rPr lang="en-US" sz="1800" dirty="0" smtClean="0"/>
              <a:t>Improved estimates of </a:t>
            </a:r>
            <a:r>
              <a:rPr lang="en-US" sz="1800" dirty="0"/>
              <a:t>truck trips, VMT, route choices, stop locations</a:t>
            </a:r>
          </a:p>
          <a:p>
            <a:pPr lvl="1"/>
            <a:r>
              <a:rPr lang="en-US" sz="1800" dirty="0" smtClean="0"/>
              <a:t>Better understanding of goods movement, including distribution</a:t>
            </a:r>
          </a:p>
          <a:p>
            <a:pPr lvl="1"/>
            <a:r>
              <a:rPr lang="en-US" sz="1800" dirty="0" smtClean="0"/>
              <a:t>Improved ability to test managed lanes, congestion pricing, and truck-only lanes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91" y="1897743"/>
            <a:ext cx="3567198" cy="21286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9166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br>
              <a:rPr lang="en-US" dirty="0" smtClean="0"/>
            </a:br>
            <a:r>
              <a:rPr lang="en-US" sz="2400" dirty="0" smtClean="0"/>
              <a:t>Truck Touring Survey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405745"/>
              </p:ext>
            </p:extLst>
          </p:nvPr>
        </p:nvGraphicFramePr>
        <p:xfrm>
          <a:off x="1295398" y="1562101"/>
          <a:ext cx="6219826" cy="3412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8427"/>
                <a:gridCol w="3581399"/>
              </a:tblGrid>
              <a:tr h="3335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of 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Details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Company information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Name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Address of </a:t>
                      </a:r>
                      <a:r>
                        <a:rPr lang="en-US" sz="1400" b="1" dirty="0">
                          <a:effectLst/>
                        </a:rPr>
                        <a:t>Distribution Center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Industry </a:t>
                      </a:r>
                      <a:r>
                        <a:rPr lang="en-US" sz="1400" b="1" dirty="0" smtClean="0">
                          <a:effectLst/>
                        </a:rPr>
                        <a:t>Class (6-digit NAICS)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Employment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Fleet size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Tour information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Vehicle class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2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Departure &amp; arrival time, date, day of week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Trip type (inbound/outbound)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Miles traveled (trip)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8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Origin &amp; destination addresses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0705" y="5068033"/>
            <a:ext cx="3933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Other data sources: </a:t>
            </a:r>
          </a:p>
          <a:p>
            <a:r>
              <a:rPr lang="en-US" sz="1600" b="1" dirty="0" smtClean="0"/>
              <a:t>	</a:t>
            </a:r>
            <a:r>
              <a:rPr lang="en-US" sz="1600" dirty="0" smtClean="0"/>
              <a:t>Zip/County business patterns</a:t>
            </a:r>
          </a:p>
          <a:p>
            <a:r>
              <a:rPr lang="en-US" sz="1600" dirty="0"/>
              <a:t>	</a:t>
            </a:r>
            <a:r>
              <a:rPr lang="en-US" sz="1600" dirty="0" err="1" smtClean="0"/>
              <a:t>Infogroup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Parcel land use </a:t>
            </a:r>
          </a:p>
          <a:p>
            <a:r>
              <a:rPr lang="en-US" sz="1600" dirty="0" smtClean="0"/>
              <a:t>	Network / distance information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11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br>
              <a:rPr lang="en-US" dirty="0" smtClean="0"/>
            </a:br>
            <a:r>
              <a:rPr lang="en-US" sz="2400" dirty="0" smtClean="0"/>
              <a:t>Truck Touring Survey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3354"/>
              </p:ext>
            </p:extLst>
          </p:nvPr>
        </p:nvGraphicFramePr>
        <p:xfrm>
          <a:off x="285750" y="1802827"/>
          <a:ext cx="4393540" cy="119448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76350"/>
                <a:gridCol w="872392"/>
                <a:gridCol w="1078345"/>
                <a:gridCol w="1166453"/>
              </a:tblGrid>
              <a:tr h="60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Number of Companies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Total 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Tours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Total 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Stops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# of 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Survey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Days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858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2,435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074319"/>
              </p:ext>
            </p:extLst>
          </p:nvPr>
        </p:nvGraphicFramePr>
        <p:xfrm>
          <a:off x="332028" y="3522884"/>
          <a:ext cx="4083684" cy="119448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64143"/>
                <a:gridCol w="1355398"/>
                <a:gridCol w="1364143"/>
              </a:tblGrid>
              <a:tr h="600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Avg. Daily</a:t>
                      </a:r>
                      <a:r>
                        <a:rPr lang="en-US" sz="1600" b="0" baseline="0" dirty="0" smtClean="0"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effectLst/>
                        </a:rPr>
                        <a:t>Tours Per Company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Avg. Daily</a:t>
                      </a:r>
                      <a:r>
                        <a:rPr lang="en-US" sz="1600" b="0" baseline="0" dirty="0" smtClean="0"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effectLst/>
                        </a:rPr>
                        <a:t>Stops Per Company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</a:rPr>
                        <a:t>Avg. # Stops </a:t>
                      </a:r>
                      <a:r>
                        <a:rPr lang="en-US" sz="1600" b="0" dirty="0">
                          <a:effectLst/>
                        </a:rPr>
                        <a:t>Per Tour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42.9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121.8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2.8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667251" y="1799246"/>
            <a:ext cx="4321944" cy="3642313"/>
            <a:chOff x="374232" y="1462534"/>
            <a:chExt cx="4967785" cy="46372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063" t="689" r="2063" b="28153"/>
            <a:stretch/>
          </p:blipFill>
          <p:spPr>
            <a:xfrm>
              <a:off x="374232" y="1462534"/>
              <a:ext cx="4967785" cy="463723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 flipH="1" flipV="1">
              <a:off x="3753133" y="3343701"/>
              <a:ext cx="504969" cy="11600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064525" y="3343702"/>
              <a:ext cx="2497540" cy="19925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121989" y="3596185"/>
              <a:ext cx="3231647" cy="18007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313295" y="3781149"/>
              <a:ext cx="365617" cy="327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1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58284" y="4371364"/>
              <a:ext cx="365617" cy="327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2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86741" y="3074158"/>
              <a:ext cx="365617" cy="3275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3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4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19" y="-94798"/>
            <a:ext cx="8229600" cy="930271"/>
          </a:xfrm>
        </p:spPr>
        <p:txBody>
          <a:bodyPr/>
          <a:lstStyle/>
          <a:p>
            <a:r>
              <a:rPr lang="en-US" sz="3200" dirty="0" smtClean="0"/>
              <a:t>Data</a:t>
            </a:r>
            <a:br>
              <a:rPr lang="en-US" sz="3200" dirty="0" smtClean="0"/>
            </a:br>
            <a:r>
              <a:rPr lang="en-US" sz="2000" dirty="0" smtClean="0"/>
              <a:t>Truck Touring Survey</a:t>
            </a:r>
            <a:endParaRPr lang="en-US" sz="20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00395724"/>
              </p:ext>
            </p:extLst>
          </p:nvPr>
        </p:nvGraphicFramePr>
        <p:xfrm>
          <a:off x="283344" y="1055910"/>
          <a:ext cx="4193406" cy="544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219075" y="8354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Percentage of Tours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78" t="762"/>
          <a:stretch/>
        </p:blipFill>
        <p:spPr>
          <a:xfrm>
            <a:off x="4449156" y="284612"/>
            <a:ext cx="5008564" cy="63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SH Presentation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SH_Brand Template_standard" id="{87B57D8A-3BF7-47FA-8448-78FEEE21552D}" vid="{C276435A-CABE-44B7-AEC1-9B49B3CEA6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87435178C6EB479C856BBE8E42E98C" ma:contentTypeVersion="0" ma:contentTypeDescription="Create a new document." ma:contentTypeScope="" ma:versionID="9d7da9d55b19344116c282317c130c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66FC26-AED9-4977-9DDD-2177D45A6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96CD6E-13B4-4A4E-8FA0-2B36B4BDA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D6F6F-E3FF-433C-A6E7-A53E36C31971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RSH_Brand Template_standard</Template>
  <TotalTime>1441</TotalTime>
  <Words>1330</Words>
  <Application>Microsoft Office PowerPoint</Application>
  <PresentationFormat>On-screen Show (4:3)</PresentationFormat>
  <Paragraphs>394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Tour-Based Freight Model for the Tampa, Florida Metropolitan Region</vt:lpstr>
      <vt:lpstr>Acknowledgment</vt:lpstr>
      <vt:lpstr>Overview</vt:lpstr>
      <vt:lpstr>Introduction Urban Freight Movements</vt:lpstr>
      <vt:lpstr>Introduction Tampa Bay Area</vt:lpstr>
      <vt:lpstr>Introduction Objectives</vt:lpstr>
      <vt:lpstr>Data Truck Touring Survey</vt:lpstr>
      <vt:lpstr>Data Truck Touring Survey</vt:lpstr>
      <vt:lpstr>Data Truck Touring Survey</vt:lpstr>
      <vt:lpstr>Framework Design Model Components</vt:lpstr>
      <vt:lpstr>Framework Design Firm Synthesis - Freight Generator Agents</vt:lpstr>
      <vt:lpstr>Framework Design Tour Generation</vt:lpstr>
      <vt:lpstr>Framework Design Stop Frequency Model</vt:lpstr>
      <vt:lpstr>Framework Design Stop Frequency Model Results (y=#Stops per Tour)</vt:lpstr>
      <vt:lpstr>Framework Design Destination Choice Model</vt:lpstr>
      <vt:lpstr>Framework Design Destination Choice Model Results </vt:lpstr>
      <vt:lpstr>Model Application For The Base Year 2006</vt:lpstr>
      <vt:lpstr>Model Application</vt:lpstr>
      <vt:lpstr>Model Application An Instance of Synthesized Agents And Simulated Tours</vt:lpstr>
      <vt:lpstr>Model Application A Simulated Tour</vt:lpstr>
      <vt:lpstr>Summary</vt:lpstr>
      <vt:lpstr>Future Directions</vt:lpstr>
      <vt:lpstr>Thank You!</vt:lpstr>
    </vt:vector>
  </TitlesOfParts>
  <Company>Reynolds, Smith and Hills,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Working Demonstration of A Tour-Based Freight Model for The Tampa Bay Area</dc:title>
  <dc:creator>Pourabdollahi, Zahra</dc:creator>
  <cp:lastModifiedBy>Haire, Kathie</cp:lastModifiedBy>
  <cp:revision>150</cp:revision>
  <cp:lastPrinted>2015-05-19T13:37:24Z</cp:lastPrinted>
  <dcterms:created xsi:type="dcterms:W3CDTF">2015-05-15T18:07:41Z</dcterms:created>
  <dcterms:modified xsi:type="dcterms:W3CDTF">2015-06-04T15:31:46Z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0x010100E587435178C6EB479C856BBE8E42E98C</vt:lpwstr>
  </property>
</Properties>
</file>