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8"/>
  </p:notesMasterIdLst>
  <p:sldIdLst>
    <p:sldId id="257" r:id="rId2"/>
    <p:sldId id="258" r:id="rId3"/>
    <p:sldId id="267" r:id="rId4"/>
    <p:sldId id="280" r:id="rId5"/>
    <p:sldId id="268" r:id="rId6"/>
    <p:sldId id="270" r:id="rId7"/>
    <p:sldId id="260" r:id="rId8"/>
    <p:sldId id="263" r:id="rId9"/>
    <p:sldId id="261" r:id="rId10"/>
    <p:sldId id="269" r:id="rId11"/>
    <p:sldId id="277" r:id="rId12"/>
    <p:sldId id="276" r:id="rId13"/>
    <p:sldId id="279" r:id="rId14"/>
    <p:sldId id="266" r:id="rId15"/>
    <p:sldId id="281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02" autoAdjust="0"/>
  </p:normalViewPr>
  <p:slideViewPr>
    <p:cSldViewPr snapToGrid="0" snapToObjects="1" showGuides="1">
      <p:cViewPr>
        <p:scale>
          <a:sx n="80" d="100"/>
          <a:sy n="80" d="100"/>
        </p:scale>
        <p:origin x="-11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8830%20-%20NHDOT\Docs\ForeCastCompWithObserv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6715597020641"/>
          <c:y val="3.7476859696335428E-2"/>
          <c:w val="0.84012206161444203"/>
          <c:h val="0.79612958560145375"/>
        </c:manualLayout>
      </c:layout>
      <c:scatterChart>
        <c:scatterStyle val="lineMarker"/>
        <c:varyColors val="0"/>
        <c:ser>
          <c:idx val="0"/>
          <c:order val="0"/>
          <c:tx>
            <c:v>MBTA Station Boardings</c:v>
          </c:tx>
          <c:spPr>
            <a:ln w="28575">
              <a:noFill/>
            </a:ln>
          </c:spPr>
          <c:xVal>
            <c:numRef>
              <c:f>Sheet1!$C$4:$C$121</c:f>
              <c:numCache>
                <c:formatCode>General</c:formatCode>
                <c:ptCount val="118"/>
                <c:pt idx="0">
                  <c:v>19.399999999999999</c:v>
                </c:pt>
                <c:pt idx="1">
                  <c:v>12.7</c:v>
                </c:pt>
                <c:pt idx="2">
                  <c:v>22.8</c:v>
                </c:pt>
                <c:pt idx="3">
                  <c:v>25.2</c:v>
                </c:pt>
                <c:pt idx="4">
                  <c:v>31.8</c:v>
                </c:pt>
                <c:pt idx="5">
                  <c:v>10.199999999999999</c:v>
                </c:pt>
                <c:pt idx="6">
                  <c:v>36.1</c:v>
                </c:pt>
                <c:pt idx="7">
                  <c:v>20.5</c:v>
                </c:pt>
                <c:pt idx="8">
                  <c:v>7.2</c:v>
                </c:pt>
                <c:pt idx="9">
                  <c:v>6.4</c:v>
                </c:pt>
                <c:pt idx="10">
                  <c:v>18.3</c:v>
                </c:pt>
                <c:pt idx="11">
                  <c:v>22.9</c:v>
                </c:pt>
                <c:pt idx="12">
                  <c:v>32.5</c:v>
                </c:pt>
                <c:pt idx="13">
                  <c:v>11.5</c:v>
                </c:pt>
                <c:pt idx="14">
                  <c:v>27.7</c:v>
                </c:pt>
                <c:pt idx="15">
                  <c:v>20</c:v>
                </c:pt>
                <c:pt idx="16">
                  <c:v>21.9</c:v>
                </c:pt>
                <c:pt idx="17">
                  <c:v>15.6</c:v>
                </c:pt>
                <c:pt idx="18">
                  <c:v>14.8</c:v>
                </c:pt>
                <c:pt idx="19">
                  <c:v>4.5999999999999996</c:v>
                </c:pt>
                <c:pt idx="20">
                  <c:v>19.899999999999999</c:v>
                </c:pt>
                <c:pt idx="21">
                  <c:v>20.100000000000001</c:v>
                </c:pt>
                <c:pt idx="22">
                  <c:v>11.8</c:v>
                </c:pt>
                <c:pt idx="23">
                  <c:v>14.6</c:v>
                </c:pt>
                <c:pt idx="24">
                  <c:v>10.9</c:v>
                </c:pt>
                <c:pt idx="25">
                  <c:v>49.6</c:v>
                </c:pt>
                <c:pt idx="26">
                  <c:v>30.3</c:v>
                </c:pt>
                <c:pt idx="27">
                  <c:v>21.4</c:v>
                </c:pt>
                <c:pt idx="28">
                  <c:v>27.5</c:v>
                </c:pt>
                <c:pt idx="29">
                  <c:v>31.6</c:v>
                </c:pt>
                <c:pt idx="30">
                  <c:v>36.4</c:v>
                </c:pt>
                <c:pt idx="31">
                  <c:v>27.6</c:v>
                </c:pt>
                <c:pt idx="32">
                  <c:v>8.5</c:v>
                </c:pt>
                <c:pt idx="33">
                  <c:v>28.1</c:v>
                </c:pt>
                <c:pt idx="34">
                  <c:v>22.7</c:v>
                </c:pt>
                <c:pt idx="35">
                  <c:v>24.4</c:v>
                </c:pt>
                <c:pt idx="36">
                  <c:v>13.7</c:v>
                </c:pt>
                <c:pt idx="37">
                  <c:v>32.9</c:v>
                </c:pt>
                <c:pt idx="38">
                  <c:v>10.9</c:v>
                </c:pt>
                <c:pt idx="39">
                  <c:v>7.6</c:v>
                </c:pt>
                <c:pt idx="40">
                  <c:v>15</c:v>
                </c:pt>
                <c:pt idx="41">
                  <c:v>8.4</c:v>
                </c:pt>
                <c:pt idx="42">
                  <c:v>8.4</c:v>
                </c:pt>
                <c:pt idx="43">
                  <c:v>27.6</c:v>
                </c:pt>
                <c:pt idx="44">
                  <c:v>12.5</c:v>
                </c:pt>
                <c:pt idx="45">
                  <c:v>13.2</c:v>
                </c:pt>
                <c:pt idx="46">
                  <c:v>35.1</c:v>
                </c:pt>
                <c:pt idx="47">
                  <c:v>26</c:v>
                </c:pt>
                <c:pt idx="48">
                  <c:v>16.7</c:v>
                </c:pt>
                <c:pt idx="49">
                  <c:v>30.1</c:v>
                </c:pt>
                <c:pt idx="50">
                  <c:v>25.5</c:v>
                </c:pt>
                <c:pt idx="51">
                  <c:v>11.5</c:v>
                </c:pt>
                <c:pt idx="52">
                  <c:v>25.4</c:v>
                </c:pt>
                <c:pt idx="53">
                  <c:v>24.7</c:v>
                </c:pt>
                <c:pt idx="54">
                  <c:v>6.7</c:v>
                </c:pt>
                <c:pt idx="55">
                  <c:v>7.5</c:v>
                </c:pt>
                <c:pt idx="56">
                  <c:v>35.6</c:v>
                </c:pt>
                <c:pt idx="57">
                  <c:v>11.6</c:v>
                </c:pt>
                <c:pt idx="58">
                  <c:v>18.600000000000001</c:v>
                </c:pt>
                <c:pt idx="59">
                  <c:v>19.8</c:v>
                </c:pt>
                <c:pt idx="60">
                  <c:v>18.3</c:v>
                </c:pt>
                <c:pt idx="61">
                  <c:v>17.7</c:v>
                </c:pt>
                <c:pt idx="62">
                  <c:v>12.7</c:v>
                </c:pt>
                <c:pt idx="63">
                  <c:v>13.7</c:v>
                </c:pt>
                <c:pt idx="64">
                  <c:v>12</c:v>
                </c:pt>
                <c:pt idx="65">
                  <c:v>36.200000000000003</c:v>
                </c:pt>
                <c:pt idx="66">
                  <c:v>8.1</c:v>
                </c:pt>
                <c:pt idx="67">
                  <c:v>23</c:v>
                </c:pt>
                <c:pt idx="68">
                  <c:v>20.8</c:v>
                </c:pt>
                <c:pt idx="69">
                  <c:v>21.8</c:v>
                </c:pt>
                <c:pt idx="70">
                  <c:v>45.1</c:v>
                </c:pt>
                <c:pt idx="71">
                  <c:v>23.3</c:v>
                </c:pt>
                <c:pt idx="72">
                  <c:v>16.3</c:v>
                </c:pt>
                <c:pt idx="73">
                  <c:v>14.8</c:v>
                </c:pt>
                <c:pt idx="74">
                  <c:v>14.3</c:v>
                </c:pt>
                <c:pt idx="75">
                  <c:v>17.7</c:v>
                </c:pt>
                <c:pt idx="76">
                  <c:v>35.6</c:v>
                </c:pt>
                <c:pt idx="77">
                  <c:v>22.2</c:v>
                </c:pt>
                <c:pt idx="78">
                  <c:v>43.6</c:v>
                </c:pt>
                <c:pt idx="79">
                  <c:v>12</c:v>
                </c:pt>
                <c:pt idx="80">
                  <c:v>9.5</c:v>
                </c:pt>
                <c:pt idx="81">
                  <c:v>35.299999999999997</c:v>
                </c:pt>
                <c:pt idx="82">
                  <c:v>6.4</c:v>
                </c:pt>
                <c:pt idx="83">
                  <c:v>11.4</c:v>
                </c:pt>
                <c:pt idx="84">
                  <c:v>31.2</c:v>
                </c:pt>
                <c:pt idx="85">
                  <c:v>16.8</c:v>
                </c:pt>
                <c:pt idx="86">
                  <c:v>17.899999999999999</c:v>
                </c:pt>
                <c:pt idx="87">
                  <c:v>39.4</c:v>
                </c:pt>
                <c:pt idx="88">
                  <c:v>14.7</c:v>
                </c:pt>
                <c:pt idx="89">
                  <c:v>25.3</c:v>
                </c:pt>
                <c:pt idx="90">
                  <c:v>36.799999999999997</c:v>
                </c:pt>
                <c:pt idx="91">
                  <c:v>15.8</c:v>
                </c:pt>
                <c:pt idx="92">
                  <c:v>27.4</c:v>
                </c:pt>
                <c:pt idx="93">
                  <c:v>18.899999999999999</c:v>
                </c:pt>
                <c:pt idx="94">
                  <c:v>12.8</c:v>
                </c:pt>
                <c:pt idx="95">
                  <c:v>9.9</c:v>
                </c:pt>
                <c:pt idx="96">
                  <c:v>19.100000000000001</c:v>
                </c:pt>
                <c:pt idx="97">
                  <c:v>9.9</c:v>
                </c:pt>
                <c:pt idx="98">
                  <c:v>7.4</c:v>
                </c:pt>
                <c:pt idx="99">
                  <c:v>7.3</c:v>
                </c:pt>
                <c:pt idx="100">
                  <c:v>12.5</c:v>
                </c:pt>
                <c:pt idx="101">
                  <c:v>13.5</c:v>
                </c:pt>
                <c:pt idx="102">
                  <c:v>14.7</c:v>
                </c:pt>
                <c:pt idx="103">
                  <c:v>21.9</c:v>
                </c:pt>
                <c:pt idx="104">
                  <c:v>29.6</c:v>
                </c:pt>
                <c:pt idx="105">
                  <c:v>16.2</c:v>
                </c:pt>
                <c:pt idx="106">
                  <c:v>5.5</c:v>
                </c:pt>
                <c:pt idx="107">
                  <c:v>19.899999999999999</c:v>
                </c:pt>
                <c:pt idx="108">
                  <c:v>9.1</c:v>
                </c:pt>
                <c:pt idx="109">
                  <c:v>8</c:v>
                </c:pt>
                <c:pt idx="110">
                  <c:v>34</c:v>
                </c:pt>
                <c:pt idx="111">
                  <c:v>11.8</c:v>
                </c:pt>
                <c:pt idx="112">
                  <c:v>21.2</c:v>
                </c:pt>
                <c:pt idx="113">
                  <c:v>15.2</c:v>
                </c:pt>
                <c:pt idx="114">
                  <c:v>7.8</c:v>
                </c:pt>
                <c:pt idx="115">
                  <c:v>16.600000000000001</c:v>
                </c:pt>
                <c:pt idx="116">
                  <c:v>44.2</c:v>
                </c:pt>
                <c:pt idx="117">
                  <c:v>6.2</c:v>
                </c:pt>
              </c:numCache>
            </c:numRef>
          </c:xVal>
          <c:yVal>
            <c:numRef>
              <c:f>Sheet1!$F$4:$F$121</c:f>
              <c:numCache>
                <c:formatCode>General</c:formatCode>
                <c:ptCount val="118"/>
                <c:pt idx="0">
                  <c:v>579</c:v>
                </c:pt>
                <c:pt idx="1">
                  <c:v>895</c:v>
                </c:pt>
                <c:pt idx="2">
                  <c:v>370</c:v>
                </c:pt>
                <c:pt idx="3">
                  <c:v>449</c:v>
                </c:pt>
                <c:pt idx="4">
                  <c:v>1394</c:v>
                </c:pt>
                <c:pt idx="5">
                  <c:v>183</c:v>
                </c:pt>
                <c:pt idx="6">
                  <c:v>284</c:v>
                </c:pt>
                <c:pt idx="7">
                  <c:v>152</c:v>
                </c:pt>
                <c:pt idx="8">
                  <c:v>248</c:v>
                </c:pt>
                <c:pt idx="9">
                  <c:v>105</c:v>
                </c:pt>
                <c:pt idx="10">
                  <c:v>1432</c:v>
                </c:pt>
                <c:pt idx="11">
                  <c:v>124</c:v>
                </c:pt>
                <c:pt idx="12">
                  <c:v>209</c:v>
                </c:pt>
                <c:pt idx="13">
                  <c:v>459</c:v>
                </c:pt>
                <c:pt idx="14">
                  <c:v>555</c:v>
                </c:pt>
                <c:pt idx="15">
                  <c:v>318</c:v>
                </c:pt>
                <c:pt idx="16">
                  <c:v>300</c:v>
                </c:pt>
                <c:pt idx="17">
                  <c:v>389</c:v>
                </c:pt>
                <c:pt idx="18">
                  <c:v>1137</c:v>
                </c:pt>
                <c:pt idx="19">
                  <c:v>182</c:v>
                </c:pt>
                <c:pt idx="20">
                  <c:v>254</c:v>
                </c:pt>
                <c:pt idx="21">
                  <c:v>390</c:v>
                </c:pt>
                <c:pt idx="22">
                  <c:v>382</c:v>
                </c:pt>
                <c:pt idx="23">
                  <c:v>466</c:v>
                </c:pt>
                <c:pt idx="24">
                  <c:v>252</c:v>
                </c:pt>
                <c:pt idx="25">
                  <c:v>287</c:v>
                </c:pt>
                <c:pt idx="26">
                  <c:v>674</c:v>
                </c:pt>
                <c:pt idx="27">
                  <c:v>950</c:v>
                </c:pt>
                <c:pt idx="28">
                  <c:v>526</c:v>
                </c:pt>
                <c:pt idx="29">
                  <c:v>354</c:v>
                </c:pt>
                <c:pt idx="30">
                  <c:v>364</c:v>
                </c:pt>
                <c:pt idx="31">
                  <c:v>405</c:v>
                </c:pt>
                <c:pt idx="32">
                  <c:v>128</c:v>
                </c:pt>
                <c:pt idx="33">
                  <c:v>293</c:v>
                </c:pt>
                <c:pt idx="34">
                  <c:v>248</c:v>
                </c:pt>
                <c:pt idx="35">
                  <c:v>384</c:v>
                </c:pt>
                <c:pt idx="36">
                  <c:v>27</c:v>
                </c:pt>
                <c:pt idx="37">
                  <c:v>386</c:v>
                </c:pt>
                <c:pt idx="38">
                  <c:v>515</c:v>
                </c:pt>
                <c:pt idx="39">
                  <c:v>292</c:v>
                </c:pt>
                <c:pt idx="40">
                  <c:v>380</c:v>
                </c:pt>
                <c:pt idx="41">
                  <c:v>41</c:v>
                </c:pt>
                <c:pt idx="42">
                  <c:v>534</c:v>
                </c:pt>
                <c:pt idx="43">
                  <c:v>393</c:v>
                </c:pt>
                <c:pt idx="44">
                  <c:v>107</c:v>
                </c:pt>
                <c:pt idx="45">
                  <c:v>104</c:v>
                </c:pt>
                <c:pt idx="46">
                  <c:v>630</c:v>
                </c:pt>
                <c:pt idx="47">
                  <c:v>562</c:v>
                </c:pt>
                <c:pt idx="48">
                  <c:v>185</c:v>
                </c:pt>
                <c:pt idx="49">
                  <c:v>214</c:v>
                </c:pt>
                <c:pt idx="50">
                  <c:v>1590</c:v>
                </c:pt>
                <c:pt idx="51">
                  <c:v>551</c:v>
                </c:pt>
                <c:pt idx="52">
                  <c:v>203</c:v>
                </c:pt>
                <c:pt idx="53">
                  <c:v>1823</c:v>
                </c:pt>
                <c:pt idx="54">
                  <c:v>141</c:v>
                </c:pt>
                <c:pt idx="55">
                  <c:v>181</c:v>
                </c:pt>
                <c:pt idx="56">
                  <c:v>616</c:v>
                </c:pt>
                <c:pt idx="57">
                  <c:v>29</c:v>
                </c:pt>
                <c:pt idx="58">
                  <c:v>330</c:v>
                </c:pt>
                <c:pt idx="59">
                  <c:v>216</c:v>
                </c:pt>
                <c:pt idx="60">
                  <c:v>168</c:v>
                </c:pt>
                <c:pt idx="61">
                  <c:v>578</c:v>
                </c:pt>
                <c:pt idx="62">
                  <c:v>181</c:v>
                </c:pt>
                <c:pt idx="63">
                  <c:v>254</c:v>
                </c:pt>
                <c:pt idx="64">
                  <c:v>386</c:v>
                </c:pt>
                <c:pt idx="65">
                  <c:v>538</c:v>
                </c:pt>
                <c:pt idx="66">
                  <c:v>289</c:v>
                </c:pt>
                <c:pt idx="67">
                  <c:v>619</c:v>
                </c:pt>
                <c:pt idx="68">
                  <c:v>223</c:v>
                </c:pt>
                <c:pt idx="69">
                  <c:v>792</c:v>
                </c:pt>
                <c:pt idx="70">
                  <c:v>213</c:v>
                </c:pt>
                <c:pt idx="71">
                  <c:v>339</c:v>
                </c:pt>
                <c:pt idx="72">
                  <c:v>69</c:v>
                </c:pt>
                <c:pt idx="73">
                  <c:v>940</c:v>
                </c:pt>
                <c:pt idx="74">
                  <c:v>311</c:v>
                </c:pt>
                <c:pt idx="75">
                  <c:v>9</c:v>
                </c:pt>
                <c:pt idx="76">
                  <c:v>21</c:v>
                </c:pt>
                <c:pt idx="77">
                  <c:v>13</c:v>
                </c:pt>
                <c:pt idx="78">
                  <c:v>1383</c:v>
                </c:pt>
                <c:pt idx="79">
                  <c:v>813</c:v>
                </c:pt>
                <c:pt idx="80">
                  <c:v>203</c:v>
                </c:pt>
                <c:pt idx="81">
                  <c:v>174</c:v>
                </c:pt>
                <c:pt idx="82">
                  <c:v>373</c:v>
                </c:pt>
                <c:pt idx="83">
                  <c:v>1477</c:v>
                </c:pt>
                <c:pt idx="84">
                  <c:v>78</c:v>
                </c:pt>
                <c:pt idx="85">
                  <c:v>2104</c:v>
                </c:pt>
                <c:pt idx="86">
                  <c:v>1149</c:v>
                </c:pt>
                <c:pt idx="87">
                  <c:v>167</c:v>
                </c:pt>
                <c:pt idx="88">
                  <c:v>7</c:v>
                </c:pt>
                <c:pt idx="89">
                  <c:v>689</c:v>
                </c:pt>
                <c:pt idx="90">
                  <c:v>923</c:v>
                </c:pt>
                <c:pt idx="91">
                  <c:v>421</c:v>
                </c:pt>
                <c:pt idx="92">
                  <c:v>423</c:v>
                </c:pt>
                <c:pt idx="93">
                  <c:v>776</c:v>
                </c:pt>
                <c:pt idx="94">
                  <c:v>719</c:v>
                </c:pt>
                <c:pt idx="95">
                  <c:v>497</c:v>
                </c:pt>
                <c:pt idx="96">
                  <c:v>639</c:v>
                </c:pt>
                <c:pt idx="97">
                  <c:v>448</c:v>
                </c:pt>
                <c:pt idx="98">
                  <c:v>101</c:v>
                </c:pt>
                <c:pt idx="99">
                  <c:v>286</c:v>
                </c:pt>
                <c:pt idx="100">
                  <c:v>269</c:v>
                </c:pt>
                <c:pt idx="101">
                  <c:v>250</c:v>
                </c:pt>
                <c:pt idx="102">
                  <c:v>512</c:v>
                </c:pt>
                <c:pt idx="103">
                  <c:v>346</c:v>
                </c:pt>
                <c:pt idx="104">
                  <c:v>53</c:v>
                </c:pt>
                <c:pt idx="105">
                  <c:v>215</c:v>
                </c:pt>
                <c:pt idx="106">
                  <c:v>559</c:v>
                </c:pt>
                <c:pt idx="107">
                  <c:v>816</c:v>
                </c:pt>
                <c:pt idx="108">
                  <c:v>173</c:v>
                </c:pt>
                <c:pt idx="109">
                  <c:v>361</c:v>
                </c:pt>
                <c:pt idx="110">
                  <c:v>473</c:v>
                </c:pt>
                <c:pt idx="111">
                  <c:v>326</c:v>
                </c:pt>
                <c:pt idx="112">
                  <c:v>417</c:v>
                </c:pt>
                <c:pt idx="113">
                  <c:v>497</c:v>
                </c:pt>
                <c:pt idx="114">
                  <c:v>474</c:v>
                </c:pt>
                <c:pt idx="115">
                  <c:v>276</c:v>
                </c:pt>
                <c:pt idx="116">
                  <c:v>915</c:v>
                </c:pt>
                <c:pt idx="117">
                  <c:v>66</c:v>
                </c:pt>
              </c:numCache>
            </c:numRef>
          </c:yVal>
          <c:smooth val="0"/>
        </c:ser>
        <c:ser>
          <c:idx val="1"/>
          <c:order val="1"/>
          <c:tx>
            <c:v>Manchester Regional</c:v>
          </c:tx>
          <c:spPr>
            <a:ln w="28575">
              <a:noFill/>
            </a:ln>
          </c:spPr>
          <c:xVal>
            <c:numRef>
              <c:f>Sheet1!$J$4:$J$7</c:f>
              <c:numCache>
                <c:formatCode>0</c:formatCode>
                <c:ptCount val="4"/>
                <c:pt idx="0">
                  <c:v>55.7</c:v>
                </c:pt>
                <c:pt idx="1">
                  <c:v>50.2</c:v>
                </c:pt>
                <c:pt idx="2">
                  <c:v>38.700000000000003</c:v>
                </c:pt>
                <c:pt idx="3">
                  <c:v>34.299999999999997</c:v>
                </c:pt>
              </c:numCache>
            </c:numRef>
          </c:xVal>
          <c:yVal>
            <c:numRef>
              <c:f>Sheet1!$L$4:$L$7</c:f>
              <c:numCache>
                <c:formatCode>General</c:formatCode>
                <c:ptCount val="4"/>
                <c:pt idx="0">
                  <c:v>253.08316732535005</c:v>
                </c:pt>
                <c:pt idx="1">
                  <c:v>281.90817919714675</c:v>
                </c:pt>
                <c:pt idx="2">
                  <c:v>396.46920142700776</c:v>
                </c:pt>
                <c:pt idx="3">
                  <c:v>605.52570741892248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04544"/>
        <c:axId val="36206464"/>
      </c:scatterChart>
      <c:valAx>
        <c:axId val="3620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Miles to Boston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206464"/>
        <c:crosses val="autoZero"/>
        <c:crossBetween val="midCat"/>
      </c:valAx>
      <c:valAx>
        <c:axId val="36206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Station Boardings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204544"/>
        <c:crosses val="autoZero"/>
        <c:crossBetween val="midCat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65992948168146004"/>
          <c:y val="4.739931559188014E-2"/>
          <c:w val="0.29859394604821554"/>
          <c:h val="0.138420545533074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ridership will be to Boston </a:t>
            </a:r>
            <a:r>
              <a:rPr lang="en-US" dirty="0" err="1" smtClean="0"/>
              <a:t>CBD</a:t>
            </a:r>
            <a:endParaRPr lang="en-US" dirty="0" smtClean="0"/>
          </a:p>
          <a:p>
            <a:pPr lvl="1"/>
            <a:r>
              <a:rPr lang="en-US" dirty="0" smtClean="0"/>
              <a:t>MBTA survey: 90% of inbound AM trips to </a:t>
            </a:r>
            <a:r>
              <a:rPr lang="en-US" dirty="0" err="1" smtClean="0"/>
              <a:t>CBD</a:t>
            </a:r>
            <a:endParaRPr lang="en-US" dirty="0" smtClean="0"/>
          </a:p>
          <a:p>
            <a:pPr lvl="1"/>
            <a:r>
              <a:rPr lang="en-US" dirty="0" smtClean="0"/>
              <a:t>Manchester may attract reverse commute trips</a:t>
            </a:r>
          </a:p>
          <a:p>
            <a:r>
              <a:rPr lang="en-US" dirty="0" smtClean="0"/>
              <a:t>Highest boardings at South Nashua</a:t>
            </a:r>
          </a:p>
          <a:p>
            <a:pPr lvl="1"/>
            <a:r>
              <a:rPr lang="en-US" dirty="0" smtClean="0"/>
              <a:t>Some of these riders will be existing riders in Lowell</a:t>
            </a:r>
          </a:p>
          <a:p>
            <a:r>
              <a:rPr lang="en-US" dirty="0" smtClean="0"/>
              <a:t>Majority of ridership will be for Work purposes</a:t>
            </a:r>
          </a:p>
          <a:p>
            <a:pPr lvl="1"/>
            <a:r>
              <a:rPr lang="en-US" dirty="0" smtClean="0"/>
              <a:t>MBTA survey:  87% work trips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8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CBD</a:t>
            </a:r>
            <a:r>
              <a:rPr lang="en-US" dirty="0" smtClean="0"/>
              <a:t> zones were selected using the</a:t>
            </a:r>
            <a:r>
              <a:rPr lang="en-US" baseline="0" dirty="0" smtClean="0"/>
              <a:t> employment density distribution method from </a:t>
            </a:r>
            <a:r>
              <a:rPr lang="en-US" baseline="0" dirty="0" err="1" smtClean="0"/>
              <a:t>TRR</a:t>
            </a:r>
            <a:r>
              <a:rPr lang="en-US" baseline="0" dirty="0" smtClean="0"/>
              <a:t> paper, and validated by examining the </a:t>
            </a:r>
            <a:r>
              <a:rPr lang="en-US" baseline="0" dirty="0" err="1" smtClean="0"/>
              <a:t>JTW</a:t>
            </a:r>
            <a:r>
              <a:rPr lang="en-US" baseline="0" dirty="0" smtClean="0"/>
              <a:t> trips by RR.  3 stations fall within the </a:t>
            </a:r>
            <a:r>
              <a:rPr lang="en-US" baseline="0" dirty="0" err="1" smtClean="0"/>
              <a:t>CBD</a:t>
            </a:r>
            <a:r>
              <a:rPr lang="en-US" baseline="0" dirty="0" smtClean="0"/>
              <a:t>.  The Lowell line terminates at North Station.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Station catchment</a:t>
            </a:r>
            <a:r>
              <a:rPr lang="en-US" baseline="0" dirty="0" smtClean="0"/>
              <a:t> areas defined by shortest distance between zone centroid and station, we felt this was a straightforward and simple approach that is justified for a model with this level of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areas near S. Nashua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Greenbush is an example of a new station that has not yet lived up to it’s parking goals</a:t>
            </a:r>
          </a:p>
          <a:p>
            <a:r>
              <a:rPr lang="en-US" dirty="0" smtClean="0"/>
              <a:t>Downtown Manchester</a:t>
            </a:r>
            <a:r>
              <a:rPr lang="en-US" baseline="0" dirty="0" smtClean="0"/>
              <a:t> and Nashua stations designated to not be </a:t>
            </a:r>
            <a:r>
              <a:rPr lang="en-US" baseline="0" dirty="0" err="1" smtClean="0"/>
              <a:t>PnR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434713"/>
            <a:ext cx="7964424" cy="1199570"/>
          </a:xfrm>
        </p:spPr>
        <p:txBody>
          <a:bodyPr>
            <a:noAutofit/>
          </a:bodyPr>
          <a:lstStyle>
            <a:lvl1pPr>
              <a:defRPr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634282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6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754" y="284279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presented to</a:t>
            </a:r>
            <a:endParaRPr lang="en-US" sz="14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3105812"/>
            <a:ext cx="5967786" cy="857865"/>
          </a:xfrm>
        </p:spPr>
        <p:txBody>
          <a:bodyPr/>
          <a:lstStyle>
            <a:lvl1pPr>
              <a:buFontTx/>
              <a:buNone/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415541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presented by</a:t>
            </a:r>
            <a:endParaRPr lang="en-US" sz="14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439682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18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6156881"/>
            <a:ext cx="4065246" cy="538163"/>
          </a:xfrm>
        </p:spPr>
        <p:txBody>
          <a:bodyPr/>
          <a:lstStyle>
            <a:lvl1pPr>
              <a:buFontTx/>
              <a:buNone/>
              <a:defRPr sz="1600" b="1" i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766153"/>
            <a:ext cx="4065246" cy="538163"/>
          </a:xfrm>
        </p:spPr>
        <p:txBody>
          <a:bodyPr/>
          <a:lstStyle>
            <a:lvl1pPr>
              <a:buFontTx/>
              <a:buNone/>
              <a:defRPr sz="1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1167"/>
            <a:ext cx="7772400" cy="2765685"/>
          </a:xfrm>
        </p:spPr>
        <p:txBody>
          <a:bodyPr anchor="ctr" anchorCtr="0"/>
          <a:lstStyle>
            <a:lvl1pPr algn="ctr">
              <a:defRPr sz="4400" b="1" cap="none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488"/>
            <a:ext cx="4038600" cy="476567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0488"/>
            <a:ext cx="4038600" cy="476567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92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0487"/>
            <a:ext cx="8229600" cy="476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48586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2400"/>
        </a:spcBef>
        <a:buSzPct val="100000"/>
        <a:buFontTx/>
        <a:buBlip>
          <a:blip r:embed="rId10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Estimating Commuter Rail Station-Level </a:t>
            </a:r>
            <a:r>
              <a:rPr lang="en-US" sz="3600" dirty="0" smtClean="0"/>
              <a:t>Ridership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American Community Survey Journey to Work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TRB Applications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Martin Milkovits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Daniel Tempesta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Estimates </a:t>
            </a:r>
            <a:r>
              <a:rPr lang="en-US" dirty="0" err="1" smtClean="0"/>
              <a:t>ln</a:t>
            </a:r>
            <a:r>
              <a:rPr lang="en-US" dirty="0" smtClean="0"/>
              <a:t>(boardings)</a:t>
            </a:r>
          </a:p>
          <a:p>
            <a:r>
              <a:rPr lang="en-US" dirty="0" smtClean="0"/>
              <a:t>Weighted service </a:t>
            </a:r>
            <a:r>
              <a:rPr lang="en-US" dirty="0"/>
              <a:t>levels</a:t>
            </a:r>
          </a:p>
          <a:p>
            <a:r>
              <a:rPr lang="en-US" dirty="0" err="1"/>
              <a:t>JTW</a:t>
            </a:r>
            <a:r>
              <a:rPr lang="en-US" dirty="0"/>
              <a:t> rail share by distance</a:t>
            </a:r>
          </a:p>
          <a:p>
            <a:r>
              <a:rPr lang="en-US" dirty="0"/>
              <a:t>Employment buffer </a:t>
            </a:r>
            <a:endParaRPr lang="en-US" dirty="0" smtClean="0"/>
          </a:p>
          <a:p>
            <a:r>
              <a:rPr lang="en-US" dirty="0" err="1" smtClean="0"/>
              <a:t>PnR</a:t>
            </a:r>
            <a:r>
              <a:rPr lang="en-US" dirty="0" smtClean="0"/>
              <a:t> station flag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81451"/>
              </p:ext>
            </p:extLst>
          </p:nvPr>
        </p:nvGraphicFramePr>
        <p:xfrm>
          <a:off x="4495800" y="1284288"/>
          <a:ext cx="4481004" cy="46479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367990"/>
                <a:gridCol w="1113014"/>
              </a:tblGrid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est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(Intercept)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0.309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Peak trains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0.141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Offpeak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trains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0.032</a:t>
                      </a:r>
                      <a:endParaRPr lang="en-US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JTW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 within 10 miles from 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CBD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0.255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JTW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 10-20 miles from 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CBD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0.308*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2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JTW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)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&gt; 20 miles from 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CBD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0.348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(Employment 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within 1/2 Mile)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0.157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PnR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Station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0.557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5000"/>
                      </a:schemeClr>
                    </a:solidFill>
                  </a:tcPr>
                </a:tc>
              </a:tr>
              <a:tr h="41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Adjusted R^2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0.758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4449" y="6008468"/>
            <a:ext cx="5538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*significant at the 95% confidence level, all other significant at &gt; 99%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689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Exclusive buffers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2681668"/>
              </p:ext>
            </p:extLst>
          </p:nvPr>
        </p:nvGraphicFramePr>
        <p:xfrm>
          <a:off x="457200" y="2486025"/>
          <a:ext cx="2737929" cy="6445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57869"/>
                <a:gridCol w="680060"/>
              </a:tblGrid>
              <a:tr h="644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Ln( Employment 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within 1/2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Mile 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0.157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1206673"/>
            <a:ext cx="5505450" cy="51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66" y="1345803"/>
            <a:ext cx="4225160" cy="49556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35011" y="1345803"/>
            <a:ext cx="4345513" cy="50368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43600" y="4824248"/>
            <a:ext cx="2785042" cy="83273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7226336" y="3918066"/>
            <a:ext cx="1754188" cy="609600"/>
          </a:xfrm>
          <a:prstGeom prst="borderCallout2">
            <a:avLst>
              <a:gd name="adj1" fmla="val 18750"/>
              <a:gd name="adj2" fmla="val -4343"/>
              <a:gd name="adj3" fmla="val 18750"/>
              <a:gd name="adj4" fmla="val -21750"/>
              <a:gd name="adj5" fmla="val 160000"/>
              <a:gd name="adj6" fmla="val -3944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PnR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 Stations: &gt; 250 Spaces with fewer than 2.5 boardings / space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 – Manchester Regional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36671"/>
              </p:ext>
            </p:extLst>
          </p:nvPr>
        </p:nvGraphicFramePr>
        <p:xfrm>
          <a:off x="106878" y="2755075"/>
          <a:ext cx="8930244" cy="365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52540"/>
              </p:ext>
            </p:extLst>
          </p:nvPr>
        </p:nvGraphicFramePr>
        <p:xfrm>
          <a:off x="2488638" y="1431228"/>
          <a:ext cx="4405745" cy="111699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26929"/>
                <a:gridCol w="1213077"/>
                <a:gridCol w="1265739"/>
              </a:tblGrid>
              <a:tr h="372330"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Service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Peak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none" spc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Off-Peak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2330"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Nashua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22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2330"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Manchester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6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7"/>
            <a:ext cx="8229600" cy="3970318"/>
          </a:xfrm>
        </p:spPr>
        <p:txBody>
          <a:bodyPr>
            <a:spAutoFit/>
          </a:bodyPr>
          <a:lstStyle/>
          <a:p>
            <a:r>
              <a:rPr lang="en-US" sz="1800" dirty="0"/>
              <a:t>Data-driven ridership estimate</a:t>
            </a:r>
          </a:p>
          <a:p>
            <a:r>
              <a:rPr lang="en-US" sz="1800" dirty="0" err="1"/>
              <a:t>JTW</a:t>
            </a:r>
            <a:r>
              <a:rPr lang="en-US" sz="1800" dirty="0"/>
              <a:t> data provided market controls to support extension </a:t>
            </a:r>
            <a:r>
              <a:rPr lang="en-US" sz="1800" dirty="0" smtClean="0"/>
              <a:t>forecasts</a:t>
            </a:r>
          </a:p>
          <a:p>
            <a:pPr lvl="1"/>
            <a:r>
              <a:rPr lang="en-US" sz="1800" dirty="0" smtClean="0"/>
              <a:t>Distance </a:t>
            </a:r>
            <a:r>
              <a:rPr lang="en-US" sz="1800" dirty="0"/>
              <a:t>&amp; Density</a:t>
            </a:r>
          </a:p>
          <a:p>
            <a:pPr lvl="1"/>
            <a:r>
              <a:rPr lang="en-US" sz="1800" dirty="0"/>
              <a:t>Forecasts beyond current system extents</a:t>
            </a:r>
          </a:p>
          <a:p>
            <a:pPr lvl="1"/>
            <a:r>
              <a:rPr lang="en-US" sz="1800" dirty="0"/>
              <a:t>“Opening Day” ridership</a:t>
            </a:r>
          </a:p>
          <a:p>
            <a:pPr lvl="0"/>
            <a:r>
              <a:rPr lang="en-US" sz="1800" dirty="0" smtClean="0"/>
              <a:t>Model risks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existing MBTA fare structure is </a:t>
            </a:r>
            <a:r>
              <a:rPr lang="en-US" sz="1800" dirty="0" smtClean="0"/>
              <a:t>maintained</a:t>
            </a:r>
            <a:endParaRPr lang="en-US" sz="1800" dirty="0"/>
          </a:p>
          <a:p>
            <a:pPr lvl="1"/>
            <a:r>
              <a:rPr lang="en-US" sz="1800" dirty="0"/>
              <a:t>Current reliability levels are </a:t>
            </a:r>
            <a:r>
              <a:rPr lang="en-US" sz="1800" dirty="0" smtClean="0"/>
              <a:t>maintained</a:t>
            </a:r>
            <a:endParaRPr lang="en-US" sz="1800" dirty="0"/>
          </a:p>
          <a:p>
            <a:pPr lvl="1"/>
            <a:r>
              <a:rPr lang="en-US" sz="1800" dirty="0"/>
              <a:t>Current travel times on both rail and highway are maintained.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25614" y="1255712"/>
            <a:ext cx="4761186" cy="512537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11831"/>
              </p:ext>
            </p:extLst>
          </p:nvPr>
        </p:nvGraphicFramePr>
        <p:xfrm>
          <a:off x="200025" y="2537917"/>
          <a:ext cx="3409950" cy="23865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62970"/>
                <a:gridCol w="846980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JTW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 within 10 miles from 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CBD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0.255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JTW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 10-20 miles from 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CBD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0.308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62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ln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JTW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)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&gt; 20 miles from </a:t>
                      </a:r>
                      <a:r>
                        <a:rPr lang="en-US" sz="180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CBD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0.348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924425" y="1857375"/>
            <a:ext cx="0" cy="37719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62625" y="1857375"/>
            <a:ext cx="0" cy="37719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6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ridership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ridership will be to Boston </a:t>
            </a:r>
            <a:r>
              <a:rPr lang="en-US" dirty="0" err="1" smtClean="0"/>
              <a:t>CBD</a:t>
            </a:r>
            <a:endParaRPr lang="en-US" dirty="0" smtClean="0"/>
          </a:p>
          <a:p>
            <a:pPr lvl="1"/>
            <a:r>
              <a:rPr lang="en-US" dirty="0" smtClean="0"/>
              <a:t>MBTA survey: 90% of inbound AM trips to </a:t>
            </a:r>
            <a:r>
              <a:rPr lang="en-US" dirty="0" err="1" smtClean="0"/>
              <a:t>CBD</a:t>
            </a:r>
            <a:endParaRPr lang="en-US" dirty="0" smtClean="0"/>
          </a:p>
          <a:p>
            <a:pPr lvl="1"/>
            <a:r>
              <a:rPr lang="en-US" dirty="0" smtClean="0"/>
              <a:t>Manchester </a:t>
            </a:r>
            <a:r>
              <a:rPr lang="en-US" dirty="0"/>
              <a:t>may attract reverse commute </a:t>
            </a:r>
            <a:r>
              <a:rPr lang="en-US" dirty="0" smtClean="0"/>
              <a:t>trips</a:t>
            </a:r>
          </a:p>
          <a:p>
            <a:r>
              <a:rPr lang="en-US" dirty="0" smtClean="0"/>
              <a:t>Highest boardings at South Nashua</a:t>
            </a:r>
          </a:p>
          <a:p>
            <a:pPr lvl="1"/>
            <a:r>
              <a:rPr lang="en-US" dirty="0" smtClean="0"/>
              <a:t>Some of these riders will be existing riders in Lowell</a:t>
            </a:r>
          </a:p>
          <a:p>
            <a:r>
              <a:rPr lang="en-US" dirty="0" smtClean="0"/>
              <a:t>Majority of ridership will be for Work purposes</a:t>
            </a:r>
          </a:p>
          <a:p>
            <a:pPr lvl="1"/>
            <a:r>
              <a:rPr lang="en-US" dirty="0" smtClean="0"/>
              <a:t>MBTA survey:  87% work trips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Previous commuter rail sketch models</a:t>
            </a:r>
          </a:p>
          <a:p>
            <a:r>
              <a:rPr lang="en-US" dirty="0" smtClean="0"/>
              <a:t>Data driven model with Journey to Work data</a:t>
            </a:r>
          </a:p>
          <a:p>
            <a:r>
              <a:rPr lang="en-US" dirty="0" smtClean="0"/>
              <a:t>Model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Capitol Corridor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84" y="184935"/>
            <a:ext cx="4168325" cy="628187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862" y="1355382"/>
            <a:ext cx="5196522" cy="513048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228850" y="1669256"/>
            <a:ext cx="812006" cy="1538581"/>
          </a:xfrm>
          <a:custGeom>
            <a:avLst/>
            <a:gdLst>
              <a:gd name="connsiteX0" fmla="*/ 0 w 812006"/>
              <a:gd name="connsiteY0" fmla="*/ 0 h 1538581"/>
              <a:gd name="connsiteX1" fmla="*/ 7144 w 812006"/>
              <a:gd name="connsiteY1" fmla="*/ 16669 h 1538581"/>
              <a:gd name="connsiteX2" fmla="*/ 28575 w 812006"/>
              <a:gd name="connsiteY2" fmla="*/ 33338 h 1538581"/>
              <a:gd name="connsiteX3" fmla="*/ 33338 w 812006"/>
              <a:gd name="connsiteY3" fmla="*/ 40482 h 1538581"/>
              <a:gd name="connsiteX4" fmla="*/ 50006 w 812006"/>
              <a:gd name="connsiteY4" fmla="*/ 45244 h 1538581"/>
              <a:gd name="connsiteX5" fmla="*/ 64294 w 812006"/>
              <a:gd name="connsiteY5" fmla="*/ 54769 h 1538581"/>
              <a:gd name="connsiteX6" fmla="*/ 69056 w 812006"/>
              <a:gd name="connsiteY6" fmla="*/ 61913 h 1538581"/>
              <a:gd name="connsiteX7" fmla="*/ 76200 w 812006"/>
              <a:gd name="connsiteY7" fmla="*/ 66675 h 1538581"/>
              <a:gd name="connsiteX8" fmla="*/ 85725 w 812006"/>
              <a:gd name="connsiteY8" fmla="*/ 80963 h 1538581"/>
              <a:gd name="connsiteX9" fmla="*/ 95250 w 812006"/>
              <a:gd name="connsiteY9" fmla="*/ 109538 h 1538581"/>
              <a:gd name="connsiteX10" fmla="*/ 102394 w 812006"/>
              <a:gd name="connsiteY10" fmla="*/ 114300 h 1538581"/>
              <a:gd name="connsiteX11" fmla="*/ 119063 w 812006"/>
              <a:gd name="connsiteY11" fmla="*/ 135732 h 1538581"/>
              <a:gd name="connsiteX12" fmla="*/ 126206 w 812006"/>
              <a:gd name="connsiteY12" fmla="*/ 142875 h 1538581"/>
              <a:gd name="connsiteX13" fmla="*/ 133350 w 812006"/>
              <a:gd name="connsiteY13" fmla="*/ 157163 h 1538581"/>
              <a:gd name="connsiteX14" fmla="*/ 140494 w 812006"/>
              <a:gd name="connsiteY14" fmla="*/ 161925 h 1538581"/>
              <a:gd name="connsiteX15" fmla="*/ 150019 w 812006"/>
              <a:gd name="connsiteY15" fmla="*/ 183357 h 1538581"/>
              <a:gd name="connsiteX16" fmla="*/ 152400 w 812006"/>
              <a:gd name="connsiteY16" fmla="*/ 190500 h 1538581"/>
              <a:gd name="connsiteX17" fmla="*/ 157163 w 812006"/>
              <a:gd name="connsiteY17" fmla="*/ 197644 h 1538581"/>
              <a:gd name="connsiteX18" fmla="*/ 161925 w 812006"/>
              <a:gd name="connsiteY18" fmla="*/ 216694 h 1538581"/>
              <a:gd name="connsiteX19" fmla="*/ 166688 w 812006"/>
              <a:gd name="connsiteY19" fmla="*/ 233363 h 1538581"/>
              <a:gd name="connsiteX20" fmla="*/ 171450 w 812006"/>
              <a:gd name="connsiteY20" fmla="*/ 261938 h 1538581"/>
              <a:gd name="connsiteX21" fmla="*/ 169069 w 812006"/>
              <a:gd name="connsiteY21" fmla="*/ 419100 h 1538581"/>
              <a:gd name="connsiteX22" fmla="*/ 166688 w 812006"/>
              <a:gd name="connsiteY22" fmla="*/ 433388 h 1538581"/>
              <a:gd name="connsiteX23" fmla="*/ 169069 w 812006"/>
              <a:gd name="connsiteY23" fmla="*/ 607219 h 1538581"/>
              <a:gd name="connsiteX24" fmla="*/ 171450 w 812006"/>
              <a:gd name="connsiteY24" fmla="*/ 619125 h 1538581"/>
              <a:gd name="connsiteX25" fmla="*/ 176213 w 812006"/>
              <a:gd name="connsiteY25" fmla="*/ 650082 h 1538581"/>
              <a:gd name="connsiteX26" fmla="*/ 178594 w 812006"/>
              <a:gd name="connsiteY26" fmla="*/ 695325 h 1538581"/>
              <a:gd name="connsiteX27" fmla="*/ 183356 w 812006"/>
              <a:gd name="connsiteY27" fmla="*/ 711994 h 1538581"/>
              <a:gd name="connsiteX28" fmla="*/ 188119 w 812006"/>
              <a:gd name="connsiteY28" fmla="*/ 740569 h 1538581"/>
              <a:gd name="connsiteX29" fmla="*/ 190500 w 812006"/>
              <a:gd name="connsiteY29" fmla="*/ 747713 h 1538581"/>
              <a:gd name="connsiteX30" fmla="*/ 195263 w 812006"/>
              <a:gd name="connsiteY30" fmla="*/ 764382 h 1538581"/>
              <a:gd name="connsiteX31" fmla="*/ 200025 w 812006"/>
              <a:gd name="connsiteY31" fmla="*/ 771525 h 1538581"/>
              <a:gd name="connsiteX32" fmla="*/ 214313 w 812006"/>
              <a:gd name="connsiteY32" fmla="*/ 781050 h 1538581"/>
              <a:gd name="connsiteX33" fmla="*/ 221456 w 812006"/>
              <a:gd name="connsiteY33" fmla="*/ 785813 h 1538581"/>
              <a:gd name="connsiteX34" fmla="*/ 228600 w 812006"/>
              <a:gd name="connsiteY34" fmla="*/ 792957 h 1538581"/>
              <a:gd name="connsiteX35" fmla="*/ 242888 w 812006"/>
              <a:gd name="connsiteY35" fmla="*/ 802482 h 1538581"/>
              <a:gd name="connsiteX36" fmla="*/ 250031 w 812006"/>
              <a:gd name="connsiteY36" fmla="*/ 807244 h 1538581"/>
              <a:gd name="connsiteX37" fmla="*/ 257175 w 812006"/>
              <a:gd name="connsiteY37" fmla="*/ 812007 h 1538581"/>
              <a:gd name="connsiteX38" fmla="*/ 269081 w 812006"/>
              <a:gd name="connsiteY38" fmla="*/ 821532 h 1538581"/>
              <a:gd name="connsiteX39" fmla="*/ 273844 w 812006"/>
              <a:gd name="connsiteY39" fmla="*/ 828675 h 1538581"/>
              <a:gd name="connsiteX40" fmla="*/ 280988 w 812006"/>
              <a:gd name="connsiteY40" fmla="*/ 835819 h 1538581"/>
              <a:gd name="connsiteX41" fmla="*/ 295275 w 812006"/>
              <a:gd name="connsiteY41" fmla="*/ 845344 h 1538581"/>
              <a:gd name="connsiteX42" fmla="*/ 309563 w 812006"/>
              <a:gd name="connsiteY42" fmla="*/ 862013 h 1538581"/>
              <a:gd name="connsiteX43" fmla="*/ 316706 w 812006"/>
              <a:gd name="connsiteY43" fmla="*/ 866775 h 1538581"/>
              <a:gd name="connsiteX44" fmla="*/ 333375 w 812006"/>
              <a:gd name="connsiteY44" fmla="*/ 890588 h 1538581"/>
              <a:gd name="connsiteX45" fmla="*/ 335756 w 812006"/>
              <a:gd name="connsiteY45" fmla="*/ 897732 h 1538581"/>
              <a:gd name="connsiteX46" fmla="*/ 342900 w 812006"/>
              <a:gd name="connsiteY46" fmla="*/ 904875 h 1538581"/>
              <a:gd name="connsiteX47" fmla="*/ 352425 w 812006"/>
              <a:gd name="connsiteY47" fmla="*/ 919163 h 1538581"/>
              <a:gd name="connsiteX48" fmla="*/ 373856 w 812006"/>
              <a:gd name="connsiteY48" fmla="*/ 938213 h 1538581"/>
              <a:gd name="connsiteX49" fmla="*/ 381000 w 812006"/>
              <a:gd name="connsiteY49" fmla="*/ 945357 h 1538581"/>
              <a:gd name="connsiteX50" fmla="*/ 388144 w 812006"/>
              <a:gd name="connsiteY50" fmla="*/ 947738 h 1538581"/>
              <a:gd name="connsiteX51" fmla="*/ 402431 w 812006"/>
              <a:gd name="connsiteY51" fmla="*/ 957263 h 1538581"/>
              <a:gd name="connsiteX52" fmla="*/ 409575 w 812006"/>
              <a:gd name="connsiteY52" fmla="*/ 964407 h 1538581"/>
              <a:gd name="connsiteX53" fmla="*/ 416719 w 812006"/>
              <a:gd name="connsiteY53" fmla="*/ 966788 h 1538581"/>
              <a:gd name="connsiteX54" fmla="*/ 421481 w 812006"/>
              <a:gd name="connsiteY54" fmla="*/ 973932 h 1538581"/>
              <a:gd name="connsiteX55" fmla="*/ 438150 w 812006"/>
              <a:gd name="connsiteY55" fmla="*/ 985838 h 1538581"/>
              <a:gd name="connsiteX56" fmla="*/ 457200 w 812006"/>
              <a:gd name="connsiteY56" fmla="*/ 1002507 h 1538581"/>
              <a:gd name="connsiteX57" fmla="*/ 464344 w 812006"/>
              <a:gd name="connsiteY57" fmla="*/ 1009650 h 1538581"/>
              <a:gd name="connsiteX58" fmla="*/ 478631 w 812006"/>
              <a:gd name="connsiteY58" fmla="*/ 1019175 h 1538581"/>
              <a:gd name="connsiteX59" fmla="*/ 492919 w 812006"/>
              <a:gd name="connsiteY59" fmla="*/ 1033463 h 1538581"/>
              <a:gd name="connsiteX60" fmla="*/ 502444 w 812006"/>
              <a:gd name="connsiteY60" fmla="*/ 1040607 h 1538581"/>
              <a:gd name="connsiteX61" fmla="*/ 509588 w 812006"/>
              <a:gd name="connsiteY61" fmla="*/ 1042988 h 1538581"/>
              <a:gd name="connsiteX62" fmla="*/ 516731 w 812006"/>
              <a:gd name="connsiteY62" fmla="*/ 1057275 h 1538581"/>
              <a:gd name="connsiteX63" fmla="*/ 523875 w 812006"/>
              <a:gd name="connsiteY63" fmla="*/ 1083469 h 1538581"/>
              <a:gd name="connsiteX64" fmla="*/ 528638 w 812006"/>
              <a:gd name="connsiteY64" fmla="*/ 1090613 h 1538581"/>
              <a:gd name="connsiteX65" fmla="*/ 535781 w 812006"/>
              <a:gd name="connsiteY65" fmla="*/ 1095375 h 1538581"/>
              <a:gd name="connsiteX66" fmla="*/ 545306 w 812006"/>
              <a:gd name="connsiteY66" fmla="*/ 1109663 h 1538581"/>
              <a:gd name="connsiteX67" fmla="*/ 552450 w 812006"/>
              <a:gd name="connsiteY67" fmla="*/ 1116807 h 1538581"/>
              <a:gd name="connsiteX68" fmla="*/ 557213 w 812006"/>
              <a:gd name="connsiteY68" fmla="*/ 1123950 h 1538581"/>
              <a:gd name="connsiteX69" fmla="*/ 571500 w 812006"/>
              <a:gd name="connsiteY69" fmla="*/ 1138238 h 1538581"/>
              <a:gd name="connsiteX70" fmla="*/ 576263 w 812006"/>
              <a:gd name="connsiteY70" fmla="*/ 1145382 h 1538581"/>
              <a:gd name="connsiteX71" fmla="*/ 583406 w 812006"/>
              <a:gd name="connsiteY71" fmla="*/ 1150144 h 1538581"/>
              <a:gd name="connsiteX72" fmla="*/ 604838 w 812006"/>
              <a:gd name="connsiteY72" fmla="*/ 1166813 h 1538581"/>
              <a:gd name="connsiteX73" fmla="*/ 619125 w 812006"/>
              <a:gd name="connsiteY73" fmla="*/ 1178719 h 1538581"/>
              <a:gd name="connsiteX74" fmla="*/ 633413 w 812006"/>
              <a:gd name="connsiteY74" fmla="*/ 1190625 h 1538581"/>
              <a:gd name="connsiteX75" fmla="*/ 645319 w 812006"/>
              <a:gd name="connsiteY75" fmla="*/ 1207294 h 1538581"/>
              <a:gd name="connsiteX76" fmla="*/ 650081 w 812006"/>
              <a:gd name="connsiteY76" fmla="*/ 1214438 h 1538581"/>
              <a:gd name="connsiteX77" fmla="*/ 671513 w 812006"/>
              <a:gd name="connsiteY77" fmla="*/ 1228725 h 1538581"/>
              <a:gd name="connsiteX78" fmla="*/ 678656 w 812006"/>
              <a:gd name="connsiteY78" fmla="*/ 1235869 h 1538581"/>
              <a:gd name="connsiteX79" fmla="*/ 685800 w 812006"/>
              <a:gd name="connsiteY79" fmla="*/ 1240632 h 1538581"/>
              <a:gd name="connsiteX80" fmla="*/ 697706 w 812006"/>
              <a:gd name="connsiteY80" fmla="*/ 1252538 h 1538581"/>
              <a:gd name="connsiteX81" fmla="*/ 711994 w 812006"/>
              <a:gd name="connsiteY81" fmla="*/ 1257300 h 1538581"/>
              <a:gd name="connsiteX82" fmla="*/ 719138 w 812006"/>
              <a:gd name="connsiteY82" fmla="*/ 1262063 h 1538581"/>
              <a:gd name="connsiteX83" fmla="*/ 726281 w 812006"/>
              <a:gd name="connsiteY83" fmla="*/ 1264444 h 1538581"/>
              <a:gd name="connsiteX84" fmla="*/ 731044 w 812006"/>
              <a:gd name="connsiteY84" fmla="*/ 1271588 h 1538581"/>
              <a:gd name="connsiteX85" fmla="*/ 745331 w 812006"/>
              <a:gd name="connsiteY85" fmla="*/ 1281113 h 1538581"/>
              <a:gd name="connsiteX86" fmla="*/ 754856 w 812006"/>
              <a:gd name="connsiteY86" fmla="*/ 1295400 h 1538581"/>
              <a:gd name="connsiteX87" fmla="*/ 759619 w 812006"/>
              <a:gd name="connsiteY87" fmla="*/ 1302544 h 1538581"/>
              <a:gd name="connsiteX88" fmla="*/ 769144 w 812006"/>
              <a:gd name="connsiteY88" fmla="*/ 1323975 h 1538581"/>
              <a:gd name="connsiteX89" fmla="*/ 773906 w 812006"/>
              <a:gd name="connsiteY89" fmla="*/ 1397794 h 1538581"/>
              <a:gd name="connsiteX90" fmla="*/ 776288 w 812006"/>
              <a:gd name="connsiteY90" fmla="*/ 1409700 h 1538581"/>
              <a:gd name="connsiteX91" fmla="*/ 778669 w 812006"/>
              <a:gd name="connsiteY91" fmla="*/ 1488282 h 1538581"/>
              <a:gd name="connsiteX92" fmla="*/ 781050 w 812006"/>
              <a:gd name="connsiteY92" fmla="*/ 1495425 h 1538581"/>
              <a:gd name="connsiteX93" fmla="*/ 788194 w 812006"/>
              <a:gd name="connsiteY93" fmla="*/ 1500188 h 1538581"/>
              <a:gd name="connsiteX94" fmla="*/ 795338 w 812006"/>
              <a:gd name="connsiteY94" fmla="*/ 1507332 h 1538581"/>
              <a:gd name="connsiteX95" fmla="*/ 804863 w 812006"/>
              <a:gd name="connsiteY95" fmla="*/ 1521619 h 1538581"/>
              <a:gd name="connsiteX96" fmla="*/ 809625 w 812006"/>
              <a:gd name="connsiteY96" fmla="*/ 1538288 h 1538581"/>
              <a:gd name="connsiteX97" fmla="*/ 812006 w 812006"/>
              <a:gd name="connsiteY97" fmla="*/ 1538288 h 153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12006" h="1538581">
                <a:moveTo>
                  <a:pt x="0" y="0"/>
                </a:moveTo>
                <a:cubicBezTo>
                  <a:pt x="2381" y="5556"/>
                  <a:pt x="3703" y="11699"/>
                  <a:pt x="7144" y="16669"/>
                </a:cubicBezTo>
                <a:cubicBezTo>
                  <a:pt x="16782" y="30591"/>
                  <a:pt x="17435" y="29625"/>
                  <a:pt x="28575" y="33338"/>
                </a:cubicBezTo>
                <a:cubicBezTo>
                  <a:pt x="30163" y="35719"/>
                  <a:pt x="31103" y="38694"/>
                  <a:pt x="33338" y="40482"/>
                </a:cubicBezTo>
                <a:cubicBezTo>
                  <a:pt x="34891" y="41724"/>
                  <a:pt x="49384" y="45088"/>
                  <a:pt x="50006" y="45244"/>
                </a:cubicBezTo>
                <a:lnTo>
                  <a:pt x="64294" y="54769"/>
                </a:lnTo>
                <a:cubicBezTo>
                  <a:pt x="66675" y="56356"/>
                  <a:pt x="67032" y="59889"/>
                  <a:pt x="69056" y="61913"/>
                </a:cubicBezTo>
                <a:cubicBezTo>
                  <a:pt x="71080" y="63937"/>
                  <a:pt x="73819" y="65088"/>
                  <a:pt x="76200" y="66675"/>
                </a:cubicBezTo>
                <a:cubicBezTo>
                  <a:pt x="79375" y="71438"/>
                  <a:pt x="83915" y="75533"/>
                  <a:pt x="85725" y="80963"/>
                </a:cubicBezTo>
                <a:lnTo>
                  <a:pt x="95250" y="109538"/>
                </a:lnTo>
                <a:cubicBezTo>
                  <a:pt x="96155" y="112253"/>
                  <a:pt x="100013" y="112713"/>
                  <a:pt x="102394" y="114300"/>
                </a:cubicBezTo>
                <a:cubicBezTo>
                  <a:pt x="106905" y="127834"/>
                  <a:pt x="103000" y="119669"/>
                  <a:pt x="119063" y="135732"/>
                </a:cubicBezTo>
                <a:lnTo>
                  <a:pt x="126206" y="142875"/>
                </a:lnTo>
                <a:cubicBezTo>
                  <a:pt x="128143" y="148683"/>
                  <a:pt x="128736" y="152549"/>
                  <a:pt x="133350" y="157163"/>
                </a:cubicBezTo>
                <a:cubicBezTo>
                  <a:pt x="135374" y="159187"/>
                  <a:pt x="138113" y="160338"/>
                  <a:pt x="140494" y="161925"/>
                </a:cubicBezTo>
                <a:cubicBezTo>
                  <a:pt x="146161" y="178928"/>
                  <a:pt x="142471" y="172036"/>
                  <a:pt x="150019" y="183357"/>
                </a:cubicBezTo>
                <a:cubicBezTo>
                  <a:pt x="150813" y="185738"/>
                  <a:pt x="151278" y="188255"/>
                  <a:pt x="152400" y="190500"/>
                </a:cubicBezTo>
                <a:cubicBezTo>
                  <a:pt x="153680" y="193060"/>
                  <a:pt x="156185" y="194954"/>
                  <a:pt x="157163" y="197644"/>
                </a:cubicBezTo>
                <a:cubicBezTo>
                  <a:pt x="159400" y="203795"/>
                  <a:pt x="160338" y="210344"/>
                  <a:pt x="161925" y="216694"/>
                </a:cubicBezTo>
                <a:cubicBezTo>
                  <a:pt x="165607" y="231423"/>
                  <a:pt x="163350" y="215561"/>
                  <a:pt x="166688" y="233363"/>
                </a:cubicBezTo>
                <a:cubicBezTo>
                  <a:pt x="168468" y="242854"/>
                  <a:pt x="171450" y="261938"/>
                  <a:pt x="171450" y="261938"/>
                </a:cubicBezTo>
                <a:cubicBezTo>
                  <a:pt x="170656" y="314325"/>
                  <a:pt x="170524" y="366727"/>
                  <a:pt x="169069" y="419100"/>
                </a:cubicBezTo>
                <a:cubicBezTo>
                  <a:pt x="168935" y="423926"/>
                  <a:pt x="166688" y="428560"/>
                  <a:pt x="166688" y="433388"/>
                </a:cubicBezTo>
                <a:cubicBezTo>
                  <a:pt x="166688" y="491337"/>
                  <a:pt x="167584" y="549289"/>
                  <a:pt x="169069" y="607219"/>
                </a:cubicBezTo>
                <a:cubicBezTo>
                  <a:pt x="169173" y="611265"/>
                  <a:pt x="170878" y="615118"/>
                  <a:pt x="171450" y="619125"/>
                </a:cubicBezTo>
                <a:cubicBezTo>
                  <a:pt x="176020" y="651117"/>
                  <a:pt x="171255" y="630257"/>
                  <a:pt x="176213" y="650082"/>
                </a:cubicBezTo>
                <a:cubicBezTo>
                  <a:pt x="177007" y="665163"/>
                  <a:pt x="177286" y="680280"/>
                  <a:pt x="178594" y="695325"/>
                </a:cubicBezTo>
                <a:cubicBezTo>
                  <a:pt x="179504" y="705792"/>
                  <a:pt x="181535" y="702891"/>
                  <a:pt x="183356" y="711994"/>
                </a:cubicBezTo>
                <a:cubicBezTo>
                  <a:pt x="185250" y="721463"/>
                  <a:pt x="185066" y="731408"/>
                  <a:pt x="188119" y="740569"/>
                </a:cubicBezTo>
                <a:cubicBezTo>
                  <a:pt x="188913" y="742950"/>
                  <a:pt x="189810" y="745299"/>
                  <a:pt x="190500" y="747713"/>
                </a:cubicBezTo>
                <a:cubicBezTo>
                  <a:pt x="191519" y="751280"/>
                  <a:pt x="193357" y="760571"/>
                  <a:pt x="195263" y="764382"/>
                </a:cubicBezTo>
                <a:cubicBezTo>
                  <a:pt x="196543" y="766941"/>
                  <a:pt x="197871" y="769641"/>
                  <a:pt x="200025" y="771525"/>
                </a:cubicBezTo>
                <a:cubicBezTo>
                  <a:pt x="204333" y="775294"/>
                  <a:pt x="209550" y="777875"/>
                  <a:pt x="214313" y="781050"/>
                </a:cubicBezTo>
                <a:lnTo>
                  <a:pt x="221456" y="785813"/>
                </a:lnTo>
                <a:cubicBezTo>
                  <a:pt x="224258" y="787681"/>
                  <a:pt x="225942" y="790889"/>
                  <a:pt x="228600" y="792957"/>
                </a:cubicBezTo>
                <a:cubicBezTo>
                  <a:pt x="233118" y="796471"/>
                  <a:pt x="238125" y="799307"/>
                  <a:pt x="242888" y="802482"/>
                </a:cubicBezTo>
                <a:lnTo>
                  <a:pt x="250031" y="807244"/>
                </a:lnTo>
                <a:lnTo>
                  <a:pt x="257175" y="812007"/>
                </a:lnTo>
                <a:cubicBezTo>
                  <a:pt x="270825" y="832478"/>
                  <a:pt x="252650" y="808387"/>
                  <a:pt x="269081" y="821532"/>
                </a:cubicBezTo>
                <a:cubicBezTo>
                  <a:pt x="271316" y="823320"/>
                  <a:pt x="272012" y="826477"/>
                  <a:pt x="273844" y="828675"/>
                </a:cubicBezTo>
                <a:cubicBezTo>
                  <a:pt x="276000" y="831262"/>
                  <a:pt x="278330" y="833751"/>
                  <a:pt x="280988" y="835819"/>
                </a:cubicBezTo>
                <a:cubicBezTo>
                  <a:pt x="285506" y="839333"/>
                  <a:pt x="290513" y="842169"/>
                  <a:pt x="295275" y="845344"/>
                </a:cubicBezTo>
                <a:cubicBezTo>
                  <a:pt x="312343" y="856723"/>
                  <a:pt x="298791" y="851241"/>
                  <a:pt x="309563" y="862013"/>
                </a:cubicBezTo>
                <a:cubicBezTo>
                  <a:pt x="311586" y="864036"/>
                  <a:pt x="314683" y="864752"/>
                  <a:pt x="316706" y="866775"/>
                </a:cubicBezTo>
                <a:cubicBezTo>
                  <a:pt x="320234" y="870303"/>
                  <a:pt x="331817" y="888251"/>
                  <a:pt x="333375" y="890588"/>
                </a:cubicBezTo>
                <a:cubicBezTo>
                  <a:pt x="334767" y="892677"/>
                  <a:pt x="334364" y="895643"/>
                  <a:pt x="335756" y="897732"/>
                </a:cubicBezTo>
                <a:cubicBezTo>
                  <a:pt x="337624" y="900534"/>
                  <a:pt x="340833" y="902217"/>
                  <a:pt x="342900" y="904875"/>
                </a:cubicBezTo>
                <a:cubicBezTo>
                  <a:pt x="346414" y="909393"/>
                  <a:pt x="349250" y="914400"/>
                  <a:pt x="352425" y="919163"/>
                </a:cubicBezTo>
                <a:cubicBezTo>
                  <a:pt x="363997" y="936521"/>
                  <a:pt x="363123" y="929268"/>
                  <a:pt x="373856" y="938213"/>
                </a:cubicBezTo>
                <a:cubicBezTo>
                  <a:pt x="376443" y="940369"/>
                  <a:pt x="378198" y="943489"/>
                  <a:pt x="381000" y="945357"/>
                </a:cubicBezTo>
                <a:cubicBezTo>
                  <a:pt x="383089" y="946749"/>
                  <a:pt x="385950" y="946519"/>
                  <a:pt x="388144" y="947738"/>
                </a:cubicBezTo>
                <a:cubicBezTo>
                  <a:pt x="393147" y="950518"/>
                  <a:pt x="398384" y="953216"/>
                  <a:pt x="402431" y="957263"/>
                </a:cubicBezTo>
                <a:cubicBezTo>
                  <a:pt x="404812" y="959644"/>
                  <a:pt x="406773" y="962539"/>
                  <a:pt x="409575" y="964407"/>
                </a:cubicBezTo>
                <a:cubicBezTo>
                  <a:pt x="411664" y="965799"/>
                  <a:pt x="414338" y="965994"/>
                  <a:pt x="416719" y="966788"/>
                </a:cubicBezTo>
                <a:cubicBezTo>
                  <a:pt x="418306" y="969169"/>
                  <a:pt x="419457" y="971908"/>
                  <a:pt x="421481" y="973932"/>
                </a:cubicBezTo>
                <a:cubicBezTo>
                  <a:pt x="424431" y="976882"/>
                  <a:pt x="434097" y="983136"/>
                  <a:pt x="438150" y="985838"/>
                </a:cubicBezTo>
                <a:cubicBezTo>
                  <a:pt x="446088" y="997744"/>
                  <a:pt x="440532" y="991394"/>
                  <a:pt x="457200" y="1002507"/>
                </a:cubicBezTo>
                <a:cubicBezTo>
                  <a:pt x="460002" y="1004375"/>
                  <a:pt x="461686" y="1007583"/>
                  <a:pt x="464344" y="1009650"/>
                </a:cubicBezTo>
                <a:cubicBezTo>
                  <a:pt x="468862" y="1013164"/>
                  <a:pt x="474584" y="1015128"/>
                  <a:pt x="478631" y="1019175"/>
                </a:cubicBezTo>
                <a:lnTo>
                  <a:pt x="492919" y="1033463"/>
                </a:lnTo>
                <a:cubicBezTo>
                  <a:pt x="497022" y="1049877"/>
                  <a:pt x="491341" y="1040607"/>
                  <a:pt x="502444" y="1040607"/>
                </a:cubicBezTo>
                <a:cubicBezTo>
                  <a:pt x="504954" y="1040607"/>
                  <a:pt x="507207" y="1042194"/>
                  <a:pt x="509588" y="1042988"/>
                </a:cubicBezTo>
                <a:cubicBezTo>
                  <a:pt x="514244" y="1049972"/>
                  <a:pt x="514759" y="1049389"/>
                  <a:pt x="516731" y="1057275"/>
                </a:cubicBezTo>
                <a:cubicBezTo>
                  <a:pt x="518519" y="1064428"/>
                  <a:pt x="519790" y="1077343"/>
                  <a:pt x="523875" y="1083469"/>
                </a:cubicBezTo>
                <a:cubicBezTo>
                  <a:pt x="525463" y="1085850"/>
                  <a:pt x="526614" y="1088589"/>
                  <a:pt x="528638" y="1090613"/>
                </a:cubicBezTo>
                <a:cubicBezTo>
                  <a:pt x="530661" y="1092636"/>
                  <a:pt x="533400" y="1093788"/>
                  <a:pt x="535781" y="1095375"/>
                </a:cubicBezTo>
                <a:cubicBezTo>
                  <a:pt x="538956" y="1100138"/>
                  <a:pt x="541259" y="1105616"/>
                  <a:pt x="545306" y="1109663"/>
                </a:cubicBezTo>
                <a:cubicBezTo>
                  <a:pt x="547687" y="1112044"/>
                  <a:pt x="550294" y="1114220"/>
                  <a:pt x="552450" y="1116807"/>
                </a:cubicBezTo>
                <a:cubicBezTo>
                  <a:pt x="554282" y="1119005"/>
                  <a:pt x="555312" y="1121811"/>
                  <a:pt x="557213" y="1123950"/>
                </a:cubicBezTo>
                <a:cubicBezTo>
                  <a:pt x="561688" y="1128984"/>
                  <a:pt x="566738" y="1133475"/>
                  <a:pt x="571500" y="1138238"/>
                </a:cubicBezTo>
                <a:cubicBezTo>
                  <a:pt x="573524" y="1140262"/>
                  <a:pt x="574239" y="1143358"/>
                  <a:pt x="576263" y="1145382"/>
                </a:cubicBezTo>
                <a:cubicBezTo>
                  <a:pt x="578286" y="1147405"/>
                  <a:pt x="581267" y="1148243"/>
                  <a:pt x="583406" y="1150144"/>
                </a:cubicBezTo>
                <a:cubicBezTo>
                  <a:pt x="602681" y="1167277"/>
                  <a:pt x="590107" y="1161903"/>
                  <a:pt x="604838" y="1166813"/>
                </a:cubicBezTo>
                <a:cubicBezTo>
                  <a:pt x="622571" y="1178635"/>
                  <a:pt x="600793" y="1163442"/>
                  <a:pt x="619125" y="1178719"/>
                </a:cubicBezTo>
                <a:cubicBezTo>
                  <a:pt x="639025" y="1195303"/>
                  <a:pt x="612533" y="1169748"/>
                  <a:pt x="633413" y="1190625"/>
                </a:cubicBezTo>
                <a:cubicBezTo>
                  <a:pt x="642225" y="1208251"/>
                  <a:pt x="633251" y="1192812"/>
                  <a:pt x="645319" y="1207294"/>
                </a:cubicBezTo>
                <a:cubicBezTo>
                  <a:pt x="647151" y="1209493"/>
                  <a:pt x="647927" y="1212553"/>
                  <a:pt x="650081" y="1214438"/>
                </a:cubicBezTo>
                <a:cubicBezTo>
                  <a:pt x="650087" y="1214443"/>
                  <a:pt x="667938" y="1226342"/>
                  <a:pt x="671513" y="1228725"/>
                </a:cubicBezTo>
                <a:cubicBezTo>
                  <a:pt x="674315" y="1230593"/>
                  <a:pt x="676069" y="1233713"/>
                  <a:pt x="678656" y="1235869"/>
                </a:cubicBezTo>
                <a:cubicBezTo>
                  <a:pt x="680855" y="1237701"/>
                  <a:pt x="683419" y="1239044"/>
                  <a:pt x="685800" y="1240632"/>
                </a:cubicBezTo>
                <a:cubicBezTo>
                  <a:pt x="690144" y="1247146"/>
                  <a:pt x="690189" y="1249197"/>
                  <a:pt x="697706" y="1252538"/>
                </a:cubicBezTo>
                <a:cubicBezTo>
                  <a:pt x="702294" y="1254577"/>
                  <a:pt x="711994" y="1257300"/>
                  <a:pt x="711994" y="1257300"/>
                </a:cubicBezTo>
                <a:cubicBezTo>
                  <a:pt x="714375" y="1258888"/>
                  <a:pt x="716578" y="1260783"/>
                  <a:pt x="719138" y="1262063"/>
                </a:cubicBezTo>
                <a:cubicBezTo>
                  <a:pt x="721383" y="1263185"/>
                  <a:pt x="724321" y="1262876"/>
                  <a:pt x="726281" y="1264444"/>
                </a:cubicBezTo>
                <a:cubicBezTo>
                  <a:pt x="728516" y="1266232"/>
                  <a:pt x="728890" y="1269703"/>
                  <a:pt x="731044" y="1271588"/>
                </a:cubicBezTo>
                <a:cubicBezTo>
                  <a:pt x="735351" y="1275357"/>
                  <a:pt x="745331" y="1281113"/>
                  <a:pt x="745331" y="1281113"/>
                </a:cubicBezTo>
                <a:lnTo>
                  <a:pt x="754856" y="1295400"/>
                </a:lnTo>
                <a:lnTo>
                  <a:pt x="759619" y="1302544"/>
                </a:lnTo>
                <a:cubicBezTo>
                  <a:pt x="765286" y="1319547"/>
                  <a:pt x="761596" y="1312655"/>
                  <a:pt x="769144" y="1323975"/>
                </a:cubicBezTo>
                <a:cubicBezTo>
                  <a:pt x="770452" y="1352764"/>
                  <a:pt x="770170" y="1371645"/>
                  <a:pt x="773906" y="1397794"/>
                </a:cubicBezTo>
                <a:cubicBezTo>
                  <a:pt x="774478" y="1401801"/>
                  <a:pt x="775494" y="1405731"/>
                  <a:pt x="776288" y="1409700"/>
                </a:cubicBezTo>
                <a:cubicBezTo>
                  <a:pt x="777082" y="1435894"/>
                  <a:pt x="777216" y="1462116"/>
                  <a:pt x="778669" y="1488282"/>
                </a:cubicBezTo>
                <a:cubicBezTo>
                  <a:pt x="778808" y="1490788"/>
                  <a:pt x="779482" y="1493465"/>
                  <a:pt x="781050" y="1495425"/>
                </a:cubicBezTo>
                <a:cubicBezTo>
                  <a:pt x="782838" y="1497660"/>
                  <a:pt x="785995" y="1498356"/>
                  <a:pt x="788194" y="1500188"/>
                </a:cubicBezTo>
                <a:cubicBezTo>
                  <a:pt x="790781" y="1502344"/>
                  <a:pt x="792957" y="1504951"/>
                  <a:pt x="795338" y="1507332"/>
                </a:cubicBezTo>
                <a:cubicBezTo>
                  <a:pt x="802772" y="1529635"/>
                  <a:pt x="790593" y="1496646"/>
                  <a:pt x="804863" y="1521619"/>
                </a:cubicBezTo>
                <a:cubicBezTo>
                  <a:pt x="808040" y="1527179"/>
                  <a:pt x="806065" y="1532948"/>
                  <a:pt x="809625" y="1538288"/>
                </a:cubicBezTo>
                <a:cubicBezTo>
                  <a:pt x="810065" y="1538948"/>
                  <a:pt x="811212" y="1538288"/>
                  <a:pt x="812006" y="15382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Rail Ridership Forecast (</a:t>
            </a:r>
            <a:r>
              <a:rPr lang="en-US" dirty="0" err="1" smtClean="0"/>
              <a:t>ARRF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predated FTA STOPS model</a:t>
            </a:r>
          </a:p>
          <a:p>
            <a:r>
              <a:rPr lang="en-US" dirty="0" err="1" smtClean="0"/>
              <a:t>ARRF</a:t>
            </a:r>
            <a:r>
              <a:rPr lang="en-US" dirty="0" smtClean="0"/>
              <a:t> prediction for Lowell line ~ 50% of observed</a:t>
            </a:r>
          </a:p>
          <a:p>
            <a:r>
              <a:rPr lang="en-US" dirty="0" smtClean="0"/>
              <a:t>No station-level forecasts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TRR</a:t>
            </a:r>
            <a:r>
              <a:rPr lang="en-US" dirty="0"/>
              <a:t> 1986 (Update to </a:t>
            </a:r>
            <a:r>
              <a:rPr lang="en-US" dirty="0" err="1"/>
              <a:t>TCRP</a:t>
            </a:r>
            <a:r>
              <a:rPr lang="en-US" dirty="0"/>
              <a:t> Report 16) </a:t>
            </a:r>
            <a:r>
              <a:rPr lang="en-US" dirty="0" smtClean="0"/>
              <a:t>commuter rail ridership </a:t>
            </a:r>
            <a:r>
              <a:rPr lang="en-US" dirty="0"/>
              <a:t>sketch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fit with observed station data</a:t>
            </a:r>
          </a:p>
          <a:p>
            <a:r>
              <a:rPr lang="en-US" dirty="0" smtClean="0"/>
              <a:t>Manchester NH station forecast (1,700) unreasonably high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08" y="2571447"/>
            <a:ext cx="5581441" cy="39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station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Station attributes (parking, transit, highway)</a:t>
            </a:r>
          </a:p>
          <a:p>
            <a:r>
              <a:rPr lang="en-US" dirty="0" smtClean="0"/>
              <a:t>Distance and travel time to </a:t>
            </a:r>
            <a:r>
              <a:rPr lang="en-US" dirty="0" err="1" smtClean="0"/>
              <a:t>CBD</a:t>
            </a:r>
            <a:endParaRPr lang="en-US" dirty="0" smtClean="0"/>
          </a:p>
          <a:p>
            <a:r>
              <a:rPr lang="en-US" dirty="0" smtClean="0"/>
              <a:t>Level of service</a:t>
            </a:r>
          </a:p>
          <a:p>
            <a:r>
              <a:rPr lang="en-US" dirty="0" smtClean="0"/>
              <a:t>Demand </a:t>
            </a:r>
          </a:p>
          <a:p>
            <a:pPr lvl="1"/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Journey to Work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JTW</a:t>
            </a:r>
            <a:r>
              <a:rPr lang="en-US" dirty="0" smtClean="0"/>
              <a:t> destination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7" y="1180598"/>
            <a:ext cx="6802755" cy="52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catchment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95" y="1169234"/>
            <a:ext cx="6796055" cy="52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JTW</a:t>
            </a:r>
            <a:r>
              <a:rPr lang="en-US" dirty="0" smtClean="0"/>
              <a:t> rail share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0" y="1169233"/>
            <a:ext cx="6978915" cy="52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blue-tech">
  <a:themeElements>
    <a:clrScheme name="cs_blue-tech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013E67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blue-tech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cs_tech1</Template>
  <TotalTime>397</TotalTime>
  <Words>580</Words>
  <Application>Microsoft Office PowerPoint</Application>
  <PresentationFormat>On-screen Show (4:3)</PresentationFormat>
  <Paragraphs>138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cs_blue-tech</vt:lpstr>
      <vt:lpstr>Estimating Commuter Rail Station-Level Ridership </vt:lpstr>
      <vt:lpstr>Outline</vt:lpstr>
      <vt:lpstr>NH Capitol Corridor</vt:lpstr>
      <vt:lpstr>Aggregate Rail Ridership Forecast (ARRF)</vt:lpstr>
      <vt:lpstr>TRR 1986 (Update to TCRP Report 16) commuter rail ridership sketch model</vt:lpstr>
      <vt:lpstr>Data-driven station model</vt:lpstr>
      <vt:lpstr>JTW destination zones</vt:lpstr>
      <vt:lpstr>Station catchment areas</vt:lpstr>
      <vt:lpstr>JTW rail share</vt:lpstr>
      <vt:lpstr>Recommended model</vt:lpstr>
      <vt:lpstr>Employment</vt:lpstr>
      <vt:lpstr>Parking</vt:lpstr>
      <vt:lpstr>Model Results – Manchester Regional</vt:lpstr>
      <vt:lpstr>Conclusion</vt:lpstr>
      <vt:lpstr>JTW</vt:lpstr>
      <vt:lpstr>Likely ridership characteristics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Commuter Rail Station-Level Ridership</dc:title>
  <dc:creator>Martin N. Milkovits</dc:creator>
  <cp:lastModifiedBy>Martin N. Milkovits</cp:lastModifiedBy>
  <cp:revision>99</cp:revision>
  <dcterms:created xsi:type="dcterms:W3CDTF">2015-04-16T03:07:41Z</dcterms:created>
  <dcterms:modified xsi:type="dcterms:W3CDTF">2015-05-18T20:39:33Z</dcterms:modified>
</cp:coreProperties>
</file>