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1" r:id="rId4"/>
    <p:sldId id="284" r:id="rId5"/>
    <p:sldId id="285" r:id="rId6"/>
    <p:sldId id="282" r:id="rId7"/>
    <p:sldId id="283" r:id="rId8"/>
    <p:sldId id="259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F2F3"/>
    <a:srgbClr val="00B050"/>
    <a:srgbClr val="007630"/>
    <a:srgbClr val="CBE4D0"/>
    <a:srgbClr val="5D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2" autoAdjust="0"/>
  </p:normalViewPr>
  <p:slideViewPr>
    <p:cSldViewPr snapToGrid="0" snapToObjects="1">
      <p:cViewPr varScale="1">
        <p:scale>
          <a:sx n="79" d="100"/>
          <a:sy n="79" d="100"/>
        </p:scale>
        <p:origin x="-1254" y="-90"/>
      </p:cViewPr>
      <p:guideLst>
        <p:guide orient="horz" pos="942"/>
        <p:guide orient="horz" pos="37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8487-HGAC\SensitivityTests\SensitivityTestSummary_LOS_0513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9999%20-%20SideProjects\TRB_Apps_15\SensitivityTestPlots\TODxInco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Arrival</c:v>
          </c:tx>
          <c:invertIfNegative val="0"/>
          <c:cat>
            <c:strRef>
              <c:f>TOD!$AP$4:$AP$7</c:f>
              <c:strCache>
                <c:ptCount val="4"/>
                <c:pt idx="0">
                  <c:v>work</c:v>
                </c:pt>
                <c:pt idx="1">
                  <c:v>school</c:v>
                </c:pt>
                <c:pt idx="2">
                  <c:v>uni</c:v>
                </c:pt>
                <c:pt idx="3">
                  <c:v>non-mand</c:v>
                </c:pt>
              </c:strCache>
            </c:strRef>
          </c:cat>
          <c:val>
            <c:numRef>
              <c:f>(TOD!$AK$22,TOD!$AK$33,TOD!$AK$44,TOD!$AK$55)</c:f>
              <c:numCache>
                <c:formatCode>0.0%</c:formatCode>
                <c:ptCount val="4"/>
                <c:pt idx="0">
                  <c:v>-3.259847243465445E-3</c:v>
                </c:pt>
                <c:pt idx="1">
                  <c:v>-4.4295015976151549E-4</c:v>
                </c:pt>
                <c:pt idx="2">
                  <c:v>-4.6237340671743806E-3</c:v>
                </c:pt>
                <c:pt idx="3">
                  <c:v>-1.1940071055605475E-2</c:v>
                </c:pt>
              </c:numCache>
            </c:numRef>
          </c:val>
        </c:ser>
        <c:ser>
          <c:idx val="0"/>
          <c:order val="1"/>
          <c:tx>
            <c:v>Departure</c:v>
          </c:tx>
          <c:invertIfNegative val="0"/>
          <c:cat>
            <c:strRef>
              <c:f>TOD!$AP$4:$AP$7</c:f>
              <c:strCache>
                <c:ptCount val="4"/>
                <c:pt idx="0">
                  <c:v>work</c:v>
                </c:pt>
                <c:pt idx="1">
                  <c:v>school</c:v>
                </c:pt>
                <c:pt idx="2">
                  <c:v>uni</c:v>
                </c:pt>
                <c:pt idx="3">
                  <c:v>non-mand</c:v>
                </c:pt>
              </c:strCache>
            </c:strRef>
          </c:cat>
          <c:val>
            <c:numRef>
              <c:f>(TOD!$AO$22,TOD!$AO$33,TOD!$AO$44,TOD!$AO$55)</c:f>
              <c:numCache>
                <c:formatCode>0.0%</c:formatCode>
                <c:ptCount val="4"/>
                <c:pt idx="0">
                  <c:v>-3.141521285973857E-3</c:v>
                </c:pt>
                <c:pt idx="1">
                  <c:v>-1.2378167315768164E-3</c:v>
                </c:pt>
                <c:pt idx="2">
                  <c:v>-5.946876647132191E-3</c:v>
                </c:pt>
                <c:pt idx="3">
                  <c:v>-1.3999515254931115E-2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52096"/>
        <c:axId val="87976576"/>
      </c:barChart>
      <c:catAx>
        <c:axId val="7205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87976576"/>
        <c:crosses val="autoZero"/>
        <c:auto val="1"/>
        <c:lblAlgn val="ctr"/>
        <c:lblOffset val="100"/>
        <c:noMultiLvlLbl val="0"/>
      </c:catAx>
      <c:valAx>
        <c:axId val="87976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20520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7655044176003901"/>
          <c:y val="0.61232395979807386"/>
          <c:w val="0.23955448530650308"/>
          <c:h val="0.3389701572814737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Summary!$C$3</c:f>
              <c:strCache>
                <c:ptCount val="1"/>
                <c:pt idx="0">
                  <c:v>Arrival</c:v>
                </c:pt>
              </c:strCache>
            </c:strRef>
          </c:tx>
          <c:invertIfNegative val="0"/>
          <c:cat>
            <c:strRef>
              <c:f>Summary!$D$2:$H$2</c:f>
              <c:strCache>
                <c:ptCount val="5"/>
                <c:pt idx="0">
                  <c:v>&lt; $20K</c:v>
                </c:pt>
                <c:pt idx="1">
                  <c:v>$20-40K</c:v>
                </c:pt>
                <c:pt idx="2">
                  <c:v>$40-70K</c:v>
                </c:pt>
                <c:pt idx="3">
                  <c:v>$70-100K</c:v>
                </c:pt>
                <c:pt idx="4">
                  <c:v>&gt;$100K</c:v>
                </c:pt>
              </c:strCache>
            </c:strRef>
          </c:cat>
          <c:val>
            <c:numRef>
              <c:f>Summary!$D$3:$H$3</c:f>
              <c:numCache>
                <c:formatCode>0.0%</c:formatCode>
                <c:ptCount val="5"/>
                <c:pt idx="0">
                  <c:v>-3.070946180126044E-3</c:v>
                </c:pt>
                <c:pt idx="1">
                  <c:v>-3.4384067717084799E-3</c:v>
                </c:pt>
                <c:pt idx="2">
                  <c:v>-2.613932506698613E-3</c:v>
                </c:pt>
                <c:pt idx="3">
                  <c:v>-2.4864840062012172E-3</c:v>
                </c:pt>
                <c:pt idx="4">
                  <c:v>-2.2587769278411551E-3</c:v>
                </c:pt>
              </c:numCache>
            </c:numRef>
          </c:val>
        </c:ser>
        <c:ser>
          <c:idx val="0"/>
          <c:order val="1"/>
          <c:tx>
            <c:strRef>
              <c:f>Summary!$C$4</c:f>
              <c:strCache>
                <c:ptCount val="1"/>
                <c:pt idx="0">
                  <c:v>Departure</c:v>
                </c:pt>
              </c:strCache>
            </c:strRef>
          </c:tx>
          <c:invertIfNegative val="0"/>
          <c:cat>
            <c:strRef>
              <c:f>Summary!$D$2:$H$2</c:f>
              <c:strCache>
                <c:ptCount val="5"/>
                <c:pt idx="0">
                  <c:v>&lt; $20K</c:v>
                </c:pt>
                <c:pt idx="1">
                  <c:v>$20-40K</c:v>
                </c:pt>
                <c:pt idx="2">
                  <c:v>$40-70K</c:v>
                </c:pt>
                <c:pt idx="3">
                  <c:v>$70-100K</c:v>
                </c:pt>
                <c:pt idx="4">
                  <c:v>&gt;$100K</c:v>
                </c:pt>
              </c:strCache>
            </c:strRef>
          </c:cat>
          <c:val>
            <c:numRef>
              <c:f>Summary!$D$4:$H$4</c:f>
              <c:numCache>
                <c:formatCode>0.0%</c:formatCode>
                <c:ptCount val="5"/>
                <c:pt idx="0">
                  <c:v>-2.9702994433608576E-3</c:v>
                </c:pt>
                <c:pt idx="1">
                  <c:v>-3.0481916916005325E-3</c:v>
                </c:pt>
                <c:pt idx="2">
                  <c:v>-2.1148661598680008E-3</c:v>
                </c:pt>
                <c:pt idx="3">
                  <c:v>-2.6407544364220881E-3</c:v>
                </c:pt>
                <c:pt idx="4">
                  <c:v>-1.883102024240968E-3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84768"/>
        <c:axId val="36386304"/>
      </c:barChart>
      <c:catAx>
        <c:axId val="3638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36386304"/>
        <c:crosses val="autoZero"/>
        <c:auto val="1"/>
        <c:lblAlgn val="ctr"/>
        <c:lblOffset val="100"/>
        <c:noMultiLvlLbl val="0"/>
      </c:catAx>
      <c:valAx>
        <c:axId val="363863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638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9187-5AD5-4A7E-B3CB-D02DD86E899C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58DBE-84D8-428B-AE05-2911A7A94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510AE-74FC-42D6-830F-83F0B99FA3D0}" type="datetimeFigureOut">
              <a:rPr lang="en-US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62BCB6-3664-4858-9F51-CE08314C6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0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logsums from Tour Mode Choice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School Escort / Fully Joint intra-household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2BCB6-3664-4858-9F51-CE08314C65D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</a:t>
            </a:r>
            <a:r>
              <a:rPr lang="en-US" baseline="0" dirty="0" smtClean="0"/>
              <a:t> – true of any model (Trip or ABM, but ABM sensitivities are more complex)</a:t>
            </a:r>
          </a:p>
          <a:p>
            <a:r>
              <a:rPr lang="en-US" baseline="0" dirty="0" smtClean="0"/>
              <a:t>Second – ABMs are developed to provide specific insights for the client, these are examples that H-GAC is particularly interested in</a:t>
            </a:r>
          </a:p>
          <a:p>
            <a:r>
              <a:rPr lang="en-US" baseline="0" dirty="0" smtClean="0"/>
              <a:t>Future analysis areas:</a:t>
            </a:r>
          </a:p>
          <a:p>
            <a:pPr lvl="1"/>
            <a:r>
              <a:rPr lang="en-US" baseline="0" dirty="0" smtClean="0"/>
              <a:t> </a:t>
            </a:r>
            <a:r>
              <a:rPr lang="en-US" dirty="0" smtClean="0"/>
              <a:t>Reversible HOT lanes</a:t>
            </a:r>
          </a:p>
          <a:p>
            <a:pPr lvl="1"/>
            <a:r>
              <a:rPr lang="en-US" dirty="0" smtClean="0"/>
              <a:t>Environmental Justice / Title 6 analysis</a:t>
            </a:r>
          </a:p>
          <a:p>
            <a:pPr lvl="1"/>
            <a:r>
              <a:rPr lang="en-US" dirty="0" smtClean="0"/>
              <a:t>Sustainable livable centers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2BCB6-3664-4858-9F51-CE08314C65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2BCB6-3664-4858-9F51-CE08314C65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3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cover 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7064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5044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752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7529"/>
            <a:ext cx="7964424" cy="759247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6776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015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0155"/>
            <a:ext cx="7964424" cy="766621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2" descr="Envrinoment_Final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 b="10596"/>
          <a:stretch>
            <a:fillRect/>
          </a:stretch>
        </p:blipFill>
        <p:spPr bwMode="auto">
          <a:xfrm>
            <a:off x="0" y="1649413"/>
            <a:ext cx="9144000" cy="4083050"/>
          </a:xfrm>
          <a:prstGeom prst="rect">
            <a:avLst/>
          </a:prstGeom>
          <a:noFill/>
        </p:spPr>
      </p:pic>
      <p:pic>
        <p:nvPicPr>
          <p:cNvPr id="6" name="Picture 13" descr="35 year Sustain Logo_Outli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1866900"/>
            <a:ext cx="1181100" cy="1181100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54386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4FFBD-CA23-4D42-B1AE-3FC4A1DD4F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103EF-FEF8-47B2-ACC1-259C36E152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869DA-662B-4C00-8124-B1BE15737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1CD2B-A64B-41FE-94B1-D8DE45AA6F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742"/>
            <a:ext cx="8229600" cy="49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D01C74-F235-4E40-9116-0E56C1A796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9" y="6403563"/>
            <a:ext cx="957262" cy="23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3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Comprehensive Validation </a:t>
            </a:r>
            <a:br>
              <a:rPr lang="en-US" dirty="0" smtClean="0"/>
            </a:br>
            <a:r>
              <a:rPr lang="en-US" dirty="0" smtClean="0"/>
              <a:t>of Activity-Based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Experiences from Houston-Galveston Area Council’s </a:t>
            </a:r>
            <a:br>
              <a:rPr lang="en-US" dirty="0" smtClean="0"/>
            </a:br>
            <a:r>
              <a:rPr lang="en-US" dirty="0" smtClean="0"/>
              <a:t>Activity-Based Model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Autofit/>
          </a:bodyPr>
          <a:lstStyle/>
          <a:p>
            <a:r>
              <a:rPr lang="en-US" dirty="0"/>
              <a:t>TRB Applications Conference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May 21,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Martin Milkovits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Arun Kuppam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David Kurth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Thomas Rossi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400" y="3683553"/>
            <a:ext cx="8708784" cy="1706800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Tour-Level Choices</a:t>
            </a:r>
            <a:endParaRPr lang="en-US" sz="1600" i="1" dirty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2816" y="1380494"/>
            <a:ext cx="8708784" cy="734056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Long-Term Choices</a:t>
            </a:r>
            <a:endParaRPr lang="en-US" sz="1600" i="1" dirty="0">
              <a:solidFill>
                <a:schemeClr val="tx1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2816" y="5499780"/>
            <a:ext cx="8708784" cy="80577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cs typeface="Arial"/>
              </a:rPr>
              <a:t>Stop/Trip-Level 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H-GAC ABM Structure</a:t>
            </a:r>
            <a:endParaRPr lang="en-US" dirty="0"/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816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algn="l"/>
            <a:fld id="{6EFA8406-D672-4E03-9ABF-F4A7E3A351AA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6" name="Rectangle 67"/>
          <p:cNvSpPr>
            <a:spLocks noChangeArrowheads="1"/>
          </p:cNvSpPr>
          <p:nvPr/>
        </p:nvSpPr>
        <p:spPr bwMode="auto">
          <a:xfrm>
            <a:off x="2171326" y="4862066"/>
            <a:ext cx="5178824" cy="3200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All Tour Stop Generation and Mode Choice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400" y="2321836"/>
            <a:ext cx="8708784" cy="1252289"/>
          </a:xfrm>
          <a:prstGeom prst="rect">
            <a:avLst/>
          </a:prstGeom>
          <a:solidFill>
            <a:srgbClr val="007630">
              <a:alpha val="20000"/>
            </a:srgb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US" sz="1600" i="1" dirty="0" smtClean="0">
                <a:solidFill>
                  <a:schemeClr val="tx1"/>
                </a:solidFill>
                <a:latin typeface="+mj-lt"/>
              </a:rPr>
              <a:t>Tour Generation</a:t>
            </a:r>
            <a:endParaRPr lang="en-US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6545655" y="4057197"/>
            <a:ext cx="2280042" cy="790627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186031" y="4056414"/>
            <a:ext cx="2280043" cy="79141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611552" y="4044769"/>
            <a:ext cx="2560320" cy="548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Mandatory To</a:t>
            </a:r>
            <a:r>
              <a:rPr kumimoji="0" lang="en-US" sz="140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 Destination </a:t>
            </a:r>
            <a:b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and Time of Day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3745175" y="4057197"/>
            <a:ext cx="2282811" cy="790627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2" name="Rectangle 81"/>
          <p:cNvSpPr>
            <a:spLocks noChangeArrowheads="1"/>
          </p:cNvSpPr>
          <p:nvPr/>
        </p:nvSpPr>
        <p:spPr bwMode="auto">
          <a:xfrm>
            <a:off x="2746201" y="1653515"/>
            <a:ext cx="4029074" cy="3200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Auto Ownership, Work Location, School Location</a:t>
            </a:r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auto">
          <a:xfrm>
            <a:off x="700891" y="2689989"/>
            <a:ext cx="2390605" cy="548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Daily Activity Pattern</a:t>
            </a:r>
            <a:b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(Including Work/School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Travel)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3673860" y="3194584"/>
            <a:ext cx="2173756" cy="3200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Fully Joint Travel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2171326" y="5831629"/>
            <a:ext cx="5178824" cy="3200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ysClr val="windowText" lastClr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Stop (Trip)-Level Destination, Time of Day, and Mode Choice</a:t>
            </a: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6538833" y="2689989"/>
            <a:ext cx="2173756" cy="548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Individual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Nonmandatory Travel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cxnSp>
        <p:nvCxnSpPr>
          <p:cNvPr id="18" name="Straight Arrow Connector 17"/>
          <p:cNvCxnSpPr>
            <a:stCxn id="13" idx="2"/>
            <a:endCxn id="10" idx="0"/>
          </p:cNvCxnSpPr>
          <p:nvPr/>
        </p:nvCxnSpPr>
        <p:spPr>
          <a:xfrm flipH="1">
            <a:off x="1891712" y="3238629"/>
            <a:ext cx="4482" cy="806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5" idx="2"/>
            <a:endCxn id="14" idx="0"/>
          </p:cNvCxnSpPr>
          <p:nvPr/>
        </p:nvCxnSpPr>
        <p:spPr>
          <a:xfrm flipH="1">
            <a:off x="4760738" y="3010029"/>
            <a:ext cx="1" cy="1845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27" idx="0"/>
          </p:cNvCxnSpPr>
          <p:nvPr/>
        </p:nvCxnSpPr>
        <p:spPr>
          <a:xfrm>
            <a:off x="4760738" y="3514624"/>
            <a:ext cx="0" cy="5301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28" idx="0"/>
          </p:cNvCxnSpPr>
          <p:nvPr/>
        </p:nvCxnSpPr>
        <p:spPr>
          <a:xfrm>
            <a:off x="7625711" y="3238629"/>
            <a:ext cx="1028" cy="806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3"/>
            <a:endCxn id="25" idx="1"/>
          </p:cNvCxnSpPr>
          <p:nvPr/>
        </p:nvCxnSpPr>
        <p:spPr>
          <a:xfrm flipV="1">
            <a:off x="3171872" y="2850009"/>
            <a:ext cx="490217" cy="14690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7" idx="3"/>
            <a:endCxn id="16" idx="1"/>
          </p:cNvCxnSpPr>
          <p:nvPr/>
        </p:nvCxnSpPr>
        <p:spPr>
          <a:xfrm flipV="1">
            <a:off x="6040898" y="2964309"/>
            <a:ext cx="497935" cy="13547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9"/>
          <p:cNvSpPr>
            <a:spLocks noChangeArrowheads="1"/>
          </p:cNvSpPr>
          <p:nvPr/>
        </p:nvSpPr>
        <p:spPr bwMode="auto">
          <a:xfrm>
            <a:off x="3662089" y="2689989"/>
            <a:ext cx="2197299" cy="3200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School Escorting Model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3480578" y="4044769"/>
            <a:ext cx="2560320" cy="548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Joint To</a:t>
            </a:r>
            <a:r>
              <a:rPr kumimoji="0" lang="en-US" sz="140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 Destination </a:t>
            </a:r>
            <a:b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and Time of Day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6346579" y="4044769"/>
            <a:ext cx="2560320" cy="548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27432" tIns="45720" rIns="27432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Individual Nonmandatory </a:t>
            </a:r>
            <a:b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en-US" sz="140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 Destination and Time of Day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cxnSp>
        <p:nvCxnSpPr>
          <p:cNvPr id="29" name="Straight Arrow Connector 28"/>
          <p:cNvCxnSpPr>
            <a:stCxn id="6" idx="2"/>
            <a:endCxn id="15" idx="0"/>
          </p:cNvCxnSpPr>
          <p:nvPr/>
        </p:nvCxnSpPr>
        <p:spPr>
          <a:xfrm>
            <a:off x="4760738" y="5182106"/>
            <a:ext cx="0" cy="6495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2"/>
            <a:endCxn id="13" idx="0"/>
          </p:cNvCxnSpPr>
          <p:nvPr/>
        </p:nvCxnSpPr>
        <p:spPr>
          <a:xfrm rot="5400000">
            <a:off x="2970249" y="899500"/>
            <a:ext cx="716434" cy="2864544"/>
          </a:xfrm>
          <a:prstGeom prst="bentConnector3">
            <a:avLst>
              <a:gd name="adj1" fmla="val 36705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8" idx="2"/>
            <a:endCxn id="6" idx="0"/>
          </p:cNvCxnSpPr>
          <p:nvPr/>
        </p:nvCxnSpPr>
        <p:spPr>
          <a:xfrm rot="5400000">
            <a:off x="6059411" y="3294737"/>
            <a:ext cx="268657" cy="286600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FBD-CA23-4D42-B1AE-3FC4A1DD4F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1" y="1882774"/>
            <a:ext cx="3931920" cy="3138806"/>
          </a:xfrm>
          <a:prstGeom prst="rect">
            <a:avLst/>
          </a:prstGeom>
          <a:ln>
            <a:solidFill>
              <a:srgbClr val="007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0" lvl="1" algn="ctr">
              <a:spcBef>
                <a:spcPts val="14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key areas of future analysis</a:t>
            </a:r>
          </a:p>
          <a:p>
            <a:pPr marL="0" lvl="1" algn="ctr">
              <a:spcBef>
                <a:spcPts val="14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 validation data</a:t>
            </a:r>
          </a:p>
          <a:p>
            <a:pPr marL="0" lvl="1" algn="ctr">
              <a:spcBef>
                <a:spcPts val="14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 correct model operation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1510242"/>
            <a:ext cx="3931920" cy="372533"/>
          </a:xfrm>
          <a:prstGeom prst="rect">
            <a:avLst/>
          </a:prstGeom>
          <a:solidFill>
            <a:srgbClr val="007630"/>
          </a:solidFill>
          <a:ln>
            <a:solidFill>
              <a:srgbClr val="007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Prevalidation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6828" y="2421466"/>
            <a:ext cx="3132667" cy="18288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00763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92652" y="1882775"/>
            <a:ext cx="3931920" cy="31388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marL="0" lvl="1" algn="ctr">
              <a:spcBef>
                <a:spcPts val="14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validation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Single-pass validation (TourCast)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ts val="14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Full-feedback validation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ts val="14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ts val="14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  <a:p>
            <a:pPr marL="0" lvl="1" algn="ctr">
              <a:spcBef>
                <a:spcPts val="1400"/>
              </a:spcBef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Backcast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2651" y="1510242"/>
            <a:ext cx="3931920" cy="3725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6828" y="2916766"/>
            <a:ext cx="3132667" cy="18288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00763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62433" y="2403178"/>
            <a:ext cx="3132667" cy="18288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62433" y="2895260"/>
            <a:ext cx="3132667" cy="18288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62433" y="3317578"/>
            <a:ext cx="3132667" cy="18288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062433" y="3759538"/>
            <a:ext cx="3132667" cy="18288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62433" y="4251620"/>
            <a:ext cx="3132667" cy="18288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Straight-forward to setup </a:t>
            </a:r>
          </a:p>
          <a:p>
            <a:pPr lvl="1"/>
            <a:r>
              <a:rPr lang="en-US" dirty="0" smtClean="0"/>
              <a:t>Synthesized population</a:t>
            </a:r>
          </a:p>
          <a:p>
            <a:pPr lvl="1"/>
            <a:r>
              <a:rPr lang="en-US" dirty="0" smtClean="0"/>
              <a:t>Land use data</a:t>
            </a:r>
          </a:p>
          <a:p>
            <a:pPr lvl="1"/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Model parameters</a:t>
            </a:r>
          </a:p>
          <a:p>
            <a:pPr lvl="1"/>
            <a:r>
              <a:rPr lang="en-US" dirty="0" smtClean="0"/>
              <a:t>Fix </a:t>
            </a:r>
            <a:r>
              <a:rPr lang="en-US" dirty="0"/>
              <a:t>r</a:t>
            </a:r>
            <a:r>
              <a:rPr lang="en-US" dirty="0" smtClean="0"/>
              <a:t>andom </a:t>
            </a:r>
            <a:r>
              <a:rPr lang="en-US" dirty="0"/>
              <a:t>s</a:t>
            </a:r>
            <a:r>
              <a:rPr lang="en-US" dirty="0" smtClean="0"/>
              <a:t>eed</a:t>
            </a:r>
            <a:endParaRPr lang="en-US" dirty="0" smtClean="0"/>
          </a:p>
          <a:p>
            <a:r>
              <a:rPr lang="en-US" dirty="0" smtClean="0"/>
              <a:t> Wide array of potential scenarios</a:t>
            </a:r>
          </a:p>
          <a:p>
            <a:pPr lvl="1"/>
            <a:r>
              <a:rPr lang="en-US" dirty="0" smtClean="0"/>
              <a:t>Time dependent</a:t>
            </a:r>
          </a:p>
          <a:p>
            <a:pPr lvl="1"/>
            <a:r>
              <a:rPr lang="en-US" dirty="0" smtClean="0"/>
              <a:t>Demographic profile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4FFBD-CA23-4D42-B1AE-3FC4A1DD4F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590771"/>
              </p:ext>
            </p:extLst>
          </p:nvPr>
        </p:nvGraphicFramePr>
        <p:xfrm>
          <a:off x="457200" y="1216025"/>
          <a:ext cx="8229600" cy="425784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114800"/>
                <a:gridCol w="4114800"/>
              </a:tblGrid>
              <a:tr h="494623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</a:t>
                      </a:r>
                      <a:r>
                        <a:rPr lang="en-US" baseline="0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853733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auto operating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 shift,  reduced tour length, reduce activities</a:t>
                      </a:r>
                      <a:endParaRPr lang="en-US" dirty="0"/>
                    </a:p>
                  </a:txBody>
                  <a:tcPr/>
                </a:tc>
              </a:tr>
              <a:tr h="494623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transit fare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 shift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94623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 cost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 shift, tour destination  change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946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</a:t>
                      </a:r>
                      <a:r>
                        <a:rPr lang="en-US" b="1" baseline="0" dirty="0" smtClean="0"/>
                        <a:t> toll by time of day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 shift, time shift, tour destination  change</a:t>
                      </a:r>
                      <a:endParaRPr lang="en-US" b="1" dirty="0"/>
                    </a:p>
                  </a:txBody>
                  <a:tcPr/>
                </a:tc>
              </a:tr>
              <a:tr h="494623">
                <a:tc>
                  <a:txBody>
                    <a:bodyPr/>
                    <a:lstStyle/>
                    <a:p>
                      <a:r>
                        <a:rPr lang="en-US" dirty="0" smtClean="0"/>
                        <a:t>New employment</a:t>
                      </a:r>
                      <a:r>
                        <a:rPr lang="en-US" baseline="0" dirty="0" smtClean="0"/>
                        <a:t>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 shift, tour destination  change</a:t>
                      </a:r>
                    </a:p>
                  </a:txBody>
                  <a:tcPr/>
                </a:tc>
              </a:tr>
              <a:tr h="494623">
                <a:tc>
                  <a:txBody>
                    <a:bodyPr/>
                    <a:lstStyle/>
                    <a:p>
                      <a:r>
                        <a:rPr lang="en-US" dirty="0" smtClean="0"/>
                        <a:t>Aging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Fewer work tours, mode shift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4FFBD-CA23-4D42-B1AE-3FC4A1DD4F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variations across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Pattern</a:t>
            </a:r>
          </a:p>
          <a:p>
            <a:r>
              <a:rPr lang="en-US" dirty="0" smtClean="0"/>
              <a:t>Tour Generation</a:t>
            </a:r>
          </a:p>
          <a:p>
            <a:r>
              <a:rPr lang="en-US" dirty="0" smtClean="0"/>
              <a:t>Destinations</a:t>
            </a:r>
          </a:p>
          <a:p>
            <a:r>
              <a:rPr lang="en-US" b="1" dirty="0" smtClean="0"/>
              <a:t>Time of Day</a:t>
            </a:r>
          </a:p>
          <a:p>
            <a:r>
              <a:rPr lang="en-US" dirty="0" smtClean="0"/>
              <a:t>Trip-Chaining </a:t>
            </a:r>
          </a:p>
          <a:p>
            <a:r>
              <a:rPr lang="en-US" dirty="0" smtClean="0"/>
              <a:t>Mode Choice</a:t>
            </a:r>
          </a:p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4FFBD-CA23-4D42-B1AE-3FC4A1DD4F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201775"/>
              </p:ext>
            </p:extLst>
          </p:nvPr>
        </p:nvGraphicFramePr>
        <p:xfrm>
          <a:off x="3708675" y="1833380"/>
          <a:ext cx="5313405" cy="207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51897"/>
              </p:ext>
            </p:extLst>
          </p:nvPr>
        </p:nvGraphicFramePr>
        <p:xfrm>
          <a:off x="3708675" y="4227805"/>
          <a:ext cx="5313405" cy="2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6082" y="935493"/>
            <a:ext cx="417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Change in Tours in Peak Period with Peak Period Toll Increase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6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validation reports support sensitivity tests and other model </a:t>
            </a:r>
            <a:r>
              <a:rPr lang="en-US" dirty="0" smtClean="0"/>
              <a:t>analyses</a:t>
            </a:r>
            <a:endParaRPr lang="en-US" dirty="0" smtClean="0"/>
          </a:p>
          <a:p>
            <a:r>
              <a:rPr lang="en-US" dirty="0" smtClean="0"/>
              <a:t>Sensitivity tests key to </a:t>
            </a:r>
            <a:r>
              <a:rPr lang="en-US" dirty="0" smtClean="0"/>
              <a:t>evaluate model </a:t>
            </a:r>
            <a:r>
              <a:rPr lang="en-US" dirty="0" smtClean="0"/>
              <a:t>capabilities and </a:t>
            </a:r>
            <a:r>
              <a:rPr lang="en-US" dirty="0" smtClean="0"/>
              <a:t>assure correct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Useful training opportunity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869DA-662B-4C00-8124-B1BE15737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 takes a village…</a:t>
            </a: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146D3-B228-4DED-B84C-33C328369D8E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4520" y="1861185"/>
            <a:ext cx="5394960" cy="742951"/>
          </a:xfrm>
          <a:prstGeom prst="rect">
            <a:avLst/>
          </a:prstGeom>
          <a:gradFill>
            <a:gsLst>
              <a:gs pos="0">
                <a:srgbClr val="007630"/>
              </a:gs>
              <a:gs pos="100000">
                <a:srgbClr val="00B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dirty="0"/>
              <a:t>Chris van Slyke, Chi-Ping Lam, Sharon Ju,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Heng </a:t>
            </a:r>
            <a:r>
              <a:rPr lang="en-US" dirty="0"/>
              <a:t>Wang</a:t>
            </a:r>
            <a:r>
              <a:rPr lang="en-US" dirty="0" smtClean="0"/>
              <a:t>, David Gao, Michael </a:t>
            </a:r>
            <a:r>
              <a:rPr lang="en-US" dirty="0"/>
              <a:t>Onuogu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874520" y="1495425"/>
            <a:ext cx="5394960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 smtClean="0"/>
              <a:t>H-</a:t>
            </a:r>
            <a:r>
              <a:rPr lang="en-US" altLang="en-US" dirty="0" err="1" smtClean="0"/>
              <a:t>GAC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874520" y="3118485"/>
            <a:ext cx="5394960" cy="365760"/>
          </a:xfrm>
          <a:prstGeom prst="rect">
            <a:avLst/>
          </a:prstGeom>
          <a:gradFill>
            <a:gsLst>
              <a:gs pos="0">
                <a:srgbClr val="007630"/>
              </a:gs>
              <a:gs pos="100000">
                <a:srgbClr val="00B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Vincent Sanders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4520" y="2752725"/>
            <a:ext cx="5394960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Houston Metro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4520" y="4070985"/>
            <a:ext cx="5394960" cy="365760"/>
          </a:xfrm>
          <a:prstGeom prst="rect">
            <a:avLst/>
          </a:prstGeom>
          <a:gradFill>
            <a:gsLst>
              <a:gs pos="0">
                <a:srgbClr val="007630"/>
              </a:gs>
              <a:gs pos="100000">
                <a:srgbClr val="00B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Andy Mullins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4520" y="3705225"/>
            <a:ext cx="5394960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Texas Transportation Institute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4520" y="4954905"/>
            <a:ext cx="5394960" cy="365760"/>
          </a:xfrm>
          <a:prstGeom prst="rect">
            <a:avLst/>
          </a:prstGeom>
          <a:gradFill>
            <a:gsLst>
              <a:gs pos="0">
                <a:srgbClr val="007630"/>
              </a:gs>
              <a:gs pos="100000">
                <a:srgbClr val="00B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Pat Coleman, Srikanth Neelisetty, </a:t>
            </a:r>
            <a:r>
              <a:rPr lang="en-US" altLang="en-US" dirty="0" smtClean="0"/>
              <a:t> Nagaruju Kashayi</a:t>
            </a: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74520" y="4589145"/>
            <a:ext cx="5394960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AECOM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4520" y="5833110"/>
            <a:ext cx="5394960" cy="365760"/>
          </a:xfrm>
          <a:prstGeom prst="rect">
            <a:avLst/>
          </a:prstGeom>
          <a:gradFill>
            <a:gsLst>
              <a:gs pos="0">
                <a:srgbClr val="007630"/>
              </a:gs>
              <a:gs pos="100000">
                <a:srgbClr val="00B05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Vijay Mahal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4520" y="5467350"/>
            <a:ext cx="5394960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/>
              <a:t>HDR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4520" y="1495425"/>
            <a:ext cx="5394960" cy="110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66900" y="2747010"/>
            <a:ext cx="5394960" cy="73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74520" y="3705225"/>
            <a:ext cx="5394960" cy="73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74520" y="4589145"/>
            <a:ext cx="5394960" cy="73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74520" y="5467350"/>
            <a:ext cx="5394960" cy="73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2518</TotalTime>
  <Words>376</Words>
  <Application>Microsoft Office PowerPoint</Application>
  <PresentationFormat>On-screen Show (4:3)</PresentationFormat>
  <Paragraphs>104</Paragraphs>
  <Slides>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cs_flare</vt:lpstr>
      <vt:lpstr>Comprehensive Validation  of Activity-Based Models</vt:lpstr>
      <vt:lpstr>H-GAC ABM Structure</vt:lpstr>
      <vt:lpstr>Validation Approach </vt:lpstr>
      <vt:lpstr>Sensitivity Tests</vt:lpstr>
      <vt:lpstr>Example scenarios</vt:lpstr>
      <vt:lpstr>Examine variations across components</vt:lpstr>
      <vt:lpstr>Lessons Learned</vt:lpstr>
      <vt:lpstr>It takes a village…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Cambridge Systematics, Inc.</dc:creator>
  <cp:lastModifiedBy>Martin N. Milkovits</cp:lastModifiedBy>
  <cp:revision>196</cp:revision>
  <cp:lastPrinted>2015-01-07T16:43:56Z</cp:lastPrinted>
  <dcterms:created xsi:type="dcterms:W3CDTF">2013-12-13T14:47:42Z</dcterms:created>
  <dcterms:modified xsi:type="dcterms:W3CDTF">2015-05-21T11:43:45Z</dcterms:modified>
</cp:coreProperties>
</file>