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1"/>
    <p:sldMasterId id="2147483688" r:id="rId2"/>
    <p:sldMasterId id="2147483703" r:id="rId3"/>
    <p:sldMasterId id="2147483718" r:id="rId4"/>
    <p:sldMasterId id="2147483733" r:id="rId5"/>
    <p:sldMasterId id="2147483748" r:id="rId6"/>
    <p:sldMasterId id="2147483763" r:id="rId7"/>
    <p:sldMasterId id="2147483778" r:id="rId8"/>
    <p:sldMasterId id="2147483793" r:id="rId9"/>
  </p:sldMasterIdLst>
  <p:notesMasterIdLst>
    <p:notesMasterId r:id="rId37"/>
  </p:notesMasterIdLst>
  <p:handoutMasterIdLst>
    <p:handoutMasterId r:id="rId38"/>
  </p:handoutMasterIdLst>
  <p:sldIdLst>
    <p:sldId id="316" r:id="rId10"/>
    <p:sldId id="345" r:id="rId11"/>
    <p:sldId id="263" r:id="rId12"/>
    <p:sldId id="265" r:id="rId13"/>
    <p:sldId id="344" r:id="rId14"/>
    <p:sldId id="302" r:id="rId15"/>
    <p:sldId id="319" r:id="rId16"/>
    <p:sldId id="320" r:id="rId17"/>
    <p:sldId id="321" r:id="rId18"/>
    <p:sldId id="322" r:id="rId19"/>
    <p:sldId id="325" r:id="rId20"/>
    <p:sldId id="326" r:id="rId21"/>
    <p:sldId id="305" r:id="rId22"/>
    <p:sldId id="278" r:id="rId23"/>
    <p:sldId id="304" r:id="rId24"/>
    <p:sldId id="328" r:id="rId25"/>
    <p:sldId id="343" r:id="rId26"/>
    <p:sldId id="329" r:id="rId27"/>
    <p:sldId id="330" r:id="rId28"/>
    <p:sldId id="332" r:id="rId29"/>
    <p:sldId id="331" r:id="rId30"/>
    <p:sldId id="334" r:id="rId31"/>
    <p:sldId id="335" r:id="rId32"/>
    <p:sldId id="337" r:id="rId33"/>
    <p:sldId id="341" r:id="rId34"/>
    <p:sldId id="311" r:id="rId35"/>
    <p:sldId id="342" r:id="rId36"/>
  </p:sldIdLst>
  <p:sldSz cx="12192000" cy="6858000"/>
  <p:notesSz cx="7086600" cy="8686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2C4"/>
    <a:srgbClr val="029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04" autoAdjust="0"/>
    <p:restoredTop sz="94660"/>
  </p:normalViewPr>
  <p:slideViewPr>
    <p:cSldViewPr snapToGrid="0">
      <p:cViewPr varScale="1">
        <p:scale>
          <a:sx n="47" d="100"/>
          <a:sy n="47" d="100"/>
        </p:scale>
        <p:origin x="2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i\OneDrive\Project\Lead%20Gen\SuntranGTFS\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/>
              <a:t>CATCHMENT</a:t>
            </a:r>
            <a:endParaRPr lang="en-US" sz="2400" b="1" dirty="0"/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20"/>
      <c:rotY val="3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796999619603536E-2"/>
          <c:y val="2.5428331875182269E-2"/>
          <c:w val="0.90750157548208665"/>
          <c:h val="0.68756553985508806"/>
        </c:manualLayout>
      </c:layout>
      <c:surface3DChart>
        <c:wireframe val="1"/>
        <c:ser>
          <c:idx val="0"/>
          <c:order val="0"/>
          <c:tx>
            <c:strRef>
              <c:f>'Res1'!$N$26</c:f>
              <c:strCache>
                <c:ptCount val="1"/>
                <c:pt idx="0">
                  <c:v>0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cat>
            <c:numRef>
              <c:f>'Res1'!$L$28:$L$56</c:f>
              <c:numCache>
                <c:formatCode>General</c:formatCode>
                <c:ptCount val="29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  <c:pt idx="25">
                  <c:v>2600</c:v>
                </c:pt>
                <c:pt idx="26">
                  <c:v>2700</c:v>
                </c:pt>
                <c:pt idx="27">
                  <c:v>2800</c:v>
                </c:pt>
                <c:pt idx="28">
                  <c:v>2900</c:v>
                </c:pt>
              </c:numCache>
            </c:numRef>
          </c:cat>
          <c:val>
            <c:numRef>
              <c:f>'Res1'!$N$28:$N$56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</c:numCache>
            </c:numRef>
          </c:val>
        </c:ser>
        <c:ser>
          <c:idx val="1"/>
          <c:order val="1"/>
          <c:tx>
            <c:strRef>
              <c:f>'Res1'!$O$26</c:f>
              <c:strCache>
                <c:ptCount val="1"/>
                <c:pt idx="0">
                  <c:v>5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cat>
            <c:numRef>
              <c:f>'Res1'!$L$28:$L$56</c:f>
              <c:numCache>
                <c:formatCode>General</c:formatCode>
                <c:ptCount val="29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  <c:pt idx="25">
                  <c:v>2600</c:v>
                </c:pt>
                <c:pt idx="26">
                  <c:v>2700</c:v>
                </c:pt>
                <c:pt idx="27">
                  <c:v>2800</c:v>
                </c:pt>
                <c:pt idx="28">
                  <c:v>2900</c:v>
                </c:pt>
              </c:numCache>
            </c:numRef>
          </c:cat>
          <c:val>
            <c:numRef>
              <c:f>'Res1'!$O$28:$O$56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1</c:v>
                </c:pt>
                <c:pt idx="19">
                  <c:v>2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2</c:v>
                </c:pt>
                <c:pt idx="24">
                  <c:v>1</c:v>
                </c:pt>
                <c:pt idx="25">
                  <c:v>2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</c:numCache>
            </c:numRef>
          </c:val>
        </c:ser>
        <c:ser>
          <c:idx val="2"/>
          <c:order val="2"/>
          <c:tx>
            <c:strRef>
              <c:f>'Res1'!$P$26</c:f>
              <c:strCache>
                <c:ptCount val="1"/>
                <c:pt idx="0">
                  <c:v>10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cat>
            <c:numRef>
              <c:f>'Res1'!$L$28:$L$56</c:f>
              <c:numCache>
                <c:formatCode>General</c:formatCode>
                <c:ptCount val="29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  <c:pt idx="25">
                  <c:v>2600</c:v>
                </c:pt>
                <c:pt idx="26">
                  <c:v>2700</c:v>
                </c:pt>
                <c:pt idx="27">
                  <c:v>2800</c:v>
                </c:pt>
                <c:pt idx="28">
                  <c:v>2900</c:v>
                </c:pt>
              </c:numCache>
            </c:numRef>
          </c:cat>
          <c:val>
            <c:numRef>
              <c:f>'Res1'!$P$28:$P$56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2</c:v>
                </c:pt>
                <c:pt idx="17">
                  <c:v>3</c:v>
                </c:pt>
                <c:pt idx="18">
                  <c:v>3</c:v>
                </c:pt>
                <c:pt idx="19">
                  <c:v>4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4</c:v>
                </c:pt>
                <c:pt idx="24">
                  <c:v>2</c:v>
                </c:pt>
                <c:pt idx="25">
                  <c:v>4</c:v>
                </c:pt>
                <c:pt idx="26">
                  <c:v>5</c:v>
                </c:pt>
                <c:pt idx="27">
                  <c:v>6</c:v>
                </c:pt>
                <c:pt idx="28">
                  <c:v>6</c:v>
                </c:pt>
              </c:numCache>
            </c:numRef>
          </c:val>
        </c:ser>
        <c:ser>
          <c:idx val="3"/>
          <c:order val="3"/>
          <c:tx>
            <c:strRef>
              <c:f>'Res1'!$Q$26</c:f>
              <c:strCache>
                <c:ptCount val="1"/>
                <c:pt idx="0">
                  <c:v>15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cat>
            <c:numRef>
              <c:f>'Res1'!$L$28:$L$56</c:f>
              <c:numCache>
                <c:formatCode>General</c:formatCode>
                <c:ptCount val="29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  <c:pt idx="25">
                  <c:v>2600</c:v>
                </c:pt>
                <c:pt idx="26">
                  <c:v>2700</c:v>
                </c:pt>
                <c:pt idx="27">
                  <c:v>2800</c:v>
                </c:pt>
                <c:pt idx="28">
                  <c:v>2900</c:v>
                </c:pt>
              </c:numCache>
            </c:numRef>
          </c:cat>
          <c:val>
            <c:numRef>
              <c:f>'Res1'!$Q$28:$Q$56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7</c:v>
                </c:pt>
                <c:pt idx="22">
                  <c:v>7</c:v>
                </c:pt>
                <c:pt idx="23">
                  <c:v>5</c:v>
                </c:pt>
                <c:pt idx="24">
                  <c:v>4</c:v>
                </c:pt>
                <c:pt idx="25">
                  <c:v>6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</c:numCache>
            </c:numRef>
          </c:val>
        </c:ser>
        <c:ser>
          <c:idx val="4"/>
          <c:order val="4"/>
          <c:tx>
            <c:strRef>
              <c:f>'Res1'!$R$26</c:f>
              <c:strCache>
                <c:ptCount val="1"/>
                <c:pt idx="0">
                  <c:v>20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cat>
            <c:numRef>
              <c:f>'Res1'!$L$28:$L$56</c:f>
              <c:numCache>
                <c:formatCode>General</c:formatCode>
                <c:ptCount val="29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  <c:pt idx="25">
                  <c:v>2600</c:v>
                </c:pt>
                <c:pt idx="26">
                  <c:v>2700</c:v>
                </c:pt>
                <c:pt idx="27">
                  <c:v>2800</c:v>
                </c:pt>
                <c:pt idx="28">
                  <c:v>2900</c:v>
                </c:pt>
              </c:numCache>
            </c:numRef>
          </c:cat>
          <c:val>
            <c:numRef>
              <c:f>'Res1'!$R$28:$R$56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7</c:v>
                </c:pt>
                <c:pt idx="14">
                  <c:v>6</c:v>
                </c:pt>
                <c:pt idx="15">
                  <c:v>6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9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9</c:v>
                </c:pt>
                <c:pt idx="24">
                  <c:v>8</c:v>
                </c:pt>
                <c:pt idx="25">
                  <c:v>10</c:v>
                </c:pt>
                <c:pt idx="26">
                  <c:v>10</c:v>
                </c:pt>
                <c:pt idx="27">
                  <c:v>10</c:v>
                </c:pt>
                <c:pt idx="28">
                  <c:v>10</c:v>
                </c:pt>
              </c:numCache>
            </c:numRef>
          </c:val>
        </c:ser>
        <c:ser>
          <c:idx val="5"/>
          <c:order val="5"/>
          <c:tx>
            <c:strRef>
              <c:f>'Res1'!$S$26</c:f>
              <c:strCache>
                <c:ptCount val="1"/>
                <c:pt idx="0">
                  <c:v>25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cat>
            <c:numRef>
              <c:f>'Res1'!$L$28:$L$56</c:f>
              <c:numCache>
                <c:formatCode>General</c:formatCode>
                <c:ptCount val="29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  <c:pt idx="25">
                  <c:v>2600</c:v>
                </c:pt>
                <c:pt idx="26">
                  <c:v>2700</c:v>
                </c:pt>
                <c:pt idx="27">
                  <c:v>2800</c:v>
                </c:pt>
                <c:pt idx="28">
                  <c:v>2900</c:v>
                </c:pt>
              </c:numCache>
            </c:numRef>
          </c:cat>
          <c:val>
            <c:numRef>
              <c:f>'Res1'!$S$28:$S$56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7</c:v>
                </c:pt>
                <c:pt idx="14">
                  <c:v>6</c:v>
                </c:pt>
                <c:pt idx="15">
                  <c:v>6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9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9</c:v>
                </c:pt>
                <c:pt idx="24">
                  <c:v>8</c:v>
                </c:pt>
                <c:pt idx="25">
                  <c:v>10</c:v>
                </c:pt>
                <c:pt idx="26">
                  <c:v>11</c:v>
                </c:pt>
                <c:pt idx="27">
                  <c:v>11</c:v>
                </c:pt>
                <c:pt idx="28">
                  <c:v>11</c:v>
                </c:pt>
              </c:numCache>
            </c:numRef>
          </c:val>
        </c:ser>
        <c:ser>
          <c:idx val="6"/>
          <c:order val="6"/>
          <c:tx>
            <c:strRef>
              <c:f>'Res1'!$T$26</c:f>
              <c:strCache>
                <c:ptCount val="1"/>
                <c:pt idx="0">
                  <c:v>30</c:v>
                </c:pt>
              </c:strCache>
            </c:strRef>
          </c:tx>
          <c:spPr>
            <a:ln w="95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cat>
            <c:numRef>
              <c:f>'Res1'!$L$28:$L$56</c:f>
              <c:numCache>
                <c:formatCode>General</c:formatCode>
                <c:ptCount val="29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  <c:pt idx="25">
                  <c:v>2600</c:v>
                </c:pt>
                <c:pt idx="26">
                  <c:v>2700</c:v>
                </c:pt>
                <c:pt idx="27">
                  <c:v>2800</c:v>
                </c:pt>
                <c:pt idx="28">
                  <c:v>2900</c:v>
                </c:pt>
              </c:numCache>
            </c:numRef>
          </c:cat>
          <c:val>
            <c:numRef>
              <c:f>'Res1'!$T$28:$T$56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7</c:v>
                </c:pt>
                <c:pt idx="14">
                  <c:v>6</c:v>
                </c:pt>
                <c:pt idx="15">
                  <c:v>6</c:v>
                </c:pt>
                <c:pt idx="16">
                  <c:v>5</c:v>
                </c:pt>
                <c:pt idx="17">
                  <c:v>6</c:v>
                </c:pt>
                <c:pt idx="18">
                  <c:v>8</c:v>
                </c:pt>
                <c:pt idx="19">
                  <c:v>10</c:v>
                </c:pt>
                <c:pt idx="20">
                  <c:v>11</c:v>
                </c:pt>
                <c:pt idx="21">
                  <c:v>11</c:v>
                </c:pt>
                <c:pt idx="22">
                  <c:v>12</c:v>
                </c:pt>
                <c:pt idx="23">
                  <c:v>11</c:v>
                </c:pt>
                <c:pt idx="24">
                  <c:v>10</c:v>
                </c:pt>
                <c:pt idx="25">
                  <c:v>12</c:v>
                </c:pt>
                <c:pt idx="26">
                  <c:v>13</c:v>
                </c:pt>
                <c:pt idx="27">
                  <c:v>12</c:v>
                </c:pt>
                <c:pt idx="28">
                  <c:v>12</c:v>
                </c:pt>
              </c:numCache>
            </c:numRef>
          </c:val>
        </c:ser>
        <c:ser>
          <c:idx val="7"/>
          <c:order val="7"/>
          <c:tx>
            <c:strRef>
              <c:f>'Res1'!$U$26</c:f>
              <c:strCache>
                <c:ptCount val="1"/>
                <c:pt idx="0">
                  <c:v>35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cat>
            <c:numRef>
              <c:f>'Res1'!$L$28:$L$56</c:f>
              <c:numCache>
                <c:formatCode>General</c:formatCode>
                <c:ptCount val="29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  <c:pt idx="25">
                  <c:v>2600</c:v>
                </c:pt>
                <c:pt idx="26">
                  <c:v>2700</c:v>
                </c:pt>
                <c:pt idx="27">
                  <c:v>2800</c:v>
                </c:pt>
                <c:pt idx="28">
                  <c:v>2900</c:v>
                </c:pt>
              </c:numCache>
            </c:numRef>
          </c:cat>
          <c:val>
            <c:numRef>
              <c:f>'Res1'!$U$28:$U$56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  <c:pt idx="8">
                  <c:v>4</c:v>
                </c:pt>
                <c:pt idx="9">
                  <c:v>6</c:v>
                </c:pt>
                <c:pt idx="10">
                  <c:v>6</c:v>
                </c:pt>
                <c:pt idx="11">
                  <c:v>7</c:v>
                </c:pt>
                <c:pt idx="12">
                  <c:v>8</c:v>
                </c:pt>
                <c:pt idx="13">
                  <c:v>9</c:v>
                </c:pt>
                <c:pt idx="14">
                  <c:v>7</c:v>
                </c:pt>
                <c:pt idx="15">
                  <c:v>7</c:v>
                </c:pt>
                <c:pt idx="16">
                  <c:v>6</c:v>
                </c:pt>
                <c:pt idx="17">
                  <c:v>6</c:v>
                </c:pt>
                <c:pt idx="18">
                  <c:v>8</c:v>
                </c:pt>
                <c:pt idx="19">
                  <c:v>10</c:v>
                </c:pt>
                <c:pt idx="20">
                  <c:v>11</c:v>
                </c:pt>
                <c:pt idx="21">
                  <c:v>11</c:v>
                </c:pt>
                <c:pt idx="22">
                  <c:v>12</c:v>
                </c:pt>
                <c:pt idx="23">
                  <c:v>11</c:v>
                </c:pt>
                <c:pt idx="24">
                  <c:v>10</c:v>
                </c:pt>
                <c:pt idx="25">
                  <c:v>12</c:v>
                </c:pt>
                <c:pt idx="26">
                  <c:v>13</c:v>
                </c:pt>
                <c:pt idx="27">
                  <c:v>12</c:v>
                </c:pt>
                <c:pt idx="28">
                  <c:v>12</c:v>
                </c:pt>
              </c:numCache>
            </c:numRef>
          </c:val>
        </c:ser>
        <c:ser>
          <c:idx val="8"/>
          <c:order val="8"/>
          <c:tx>
            <c:strRef>
              <c:f>'Res1'!$V$26</c:f>
              <c:strCache>
                <c:ptCount val="1"/>
                <c:pt idx="0">
                  <c:v>40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cat>
            <c:numRef>
              <c:f>'Res1'!$L$28:$L$56</c:f>
              <c:numCache>
                <c:formatCode>General</c:formatCode>
                <c:ptCount val="29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  <c:pt idx="25">
                  <c:v>2600</c:v>
                </c:pt>
                <c:pt idx="26">
                  <c:v>2700</c:v>
                </c:pt>
                <c:pt idx="27">
                  <c:v>2800</c:v>
                </c:pt>
                <c:pt idx="28">
                  <c:v>2900</c:v>
                </c:pt>
              </c:numCache>
            </c:numRef>
          </c:cat>
          <c:val>
            <c:numRef>
              <c:f>'Res1'!$V$28:$V$56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5</c:v>
                </c:pt>
                <c:pt idx="8">
                  <c:v>5</c:v>
                </c:pt>
                <c:pt idx="9">
                  <c:v>7</c:v>
                </c:pt>
                <c:pt idx="10">
                  <c:v>7</c:v>
                </c:pt>
                <c:pt idx="11">
                  <c:v>8</c:v>
                </c:pt>
                <c:pt idx="12">
                  <c:v>9</c:v>
                </c:pt>
                <c:pt idx="13">
                  <c:v>10</c:v>
                </c:pt>
                <c:pt idx="14">
                  <c:v>8</c:v>
                </c:pt>
                <c:pt idx="15">
                  <c:v>8</c:v>
                </c:pt>
                <c:pt idx="16">
                  <c:v>7</c:v>
                </c:pt>
                <c:pt idx="17">
                  <c:v>7</c:v>
                </c:pt>
                <c:pt idx="18">
                  <c:v>10</c:v>
                </c:pt>
                <c:pt idx="19">
                  <c:v>11</c:v>
                </c:pt>
                <c:pt idx="20">
                  <c:v>12</c:v>
                </c:pt>
                <c:pt idx="21">
                  <c:v>12</c:v>
                </c:pt>
                <c:pt idx="22">
                  <c:v>13</c:v>
                </c:pt>
                <c:pt idx="23">
                  <c:v>13</c:v>
                </c:pt>
                <c:pt idx="24">
                  <c:v>12</c:v>
                </c:pt>
                <c:pt idx="25">
                  <c:v>14</c:v>
                </c:pt>
                <c:pt idx="26">
                  <c:v>15</c:v>
                </c:pt>
                <c:pt idx="27">
                  <c:v>14</c:v>
                </c:pt>
                <c:pt idx="28">
                  <c:v>14</c:v>
                </c:pt>
              </c:numCache>
            </c:numRef>
          </c:val>
        </c:ser>
        <c:bandFmts>
          <c:bandFmt>
            <c:idx val="0"/>
            <c:spPr>
              <a:ln w="9525" cap="rnd">
                <a:solidFill>
                  <a:schemeClr val="accent1"/>
                </a:solidFill>
                <a:round/>
              </a:ln>
              <a:effectLst/>
            </c:spPr>
          </c:bandFmt>
          <c:bandFmt>
            <c:idx val="1"/>
            <c:spPr>
              <a:ln w="9525" cap="rnd">
                <a:solidFill>
                  <a:schemeClr val="accent2"/>
                </a:solidFill>
                <a:round/>
              </a:ln>
              <a:effectLst/>
            </c:spPr>
          </c:bandFmt>
          <c:bandFmt>
            <c:idx val="2"/>
            <c:spPr>
              <a:ln w="9525" cap="rnd">
                <a:solidFill>
                  <a:schemeClr val="accent3"/>
                </a:solidFill>
                <a:round/>
              </a:ln>
              <a:effectLst/>
            </c:spPr>
          </c:bandFmt>
          <c:bandFmt>
            <c:idx val="3"/>
            <c:spPr>
              <a:ln w="9525" cap="rnd">
                <a:solidFill>
                  <a:schemeClr val="accent4"/>
                </a:solidFill>
                <a:round/>
              </a:ln>
              <a:effectLst/>
            </c:spPr>
          </c:bandFmt>
          <c:bandFmt>
            <c:idx val="4"/>
            <c:spPr>
              <a:ln w="9525" cap="rnd">
                <a:solidFill>
                  <a:schemeClr val="accent5"/>
                </a:solidFill>
                <a:round/>
              </a:ln>
              <a:effectLst/>
            </c:spPr>
          </c:bandFmt>
          <c:bandFmt>
            <c:idx val="5"/>
            <c:spPr>
              <a:ln w="9525" cap="rnd">
                <a:solidFill>
                  <a:schemeClr val="accent6"/>
                </a:solidFill>
                <a:round/>
              </a:ln>
              <a:effectLst/>
            </c:spPr>
          </c:bandFmt>
          <c:bandFmt>
            <c:idx val="6"/>
            <c:spPr>
              <a:ln w="9525" cap="rnd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bandFmt>
          <c:bandFmt>
            <c:idx val="7"/>
            <c:spPr>
              <a:ln w="9525" cap="rnd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bandFmt>
          <c:bandFmt>
            <c:idx val="8"/>
            <c:spPr>
              <a:ln w="9525" cap="rnd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bandFmt>
          <c:bandFmt>
            <c:idx val="9"/>
            <c:spPr>
              <a:ln w="9525" cap="rnd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bandFmt>
          <c:bandFmt>
            <c:idx val="10"/>
            <c:spPr>
              <a:ln w="9525" cap="rnd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bandFmt>
          <c:bandFmt>
            <c:idx val="11"/>
            <c:spPr>
              <a:ln w="9525" cap="rnd">
                <a:solidFill>
                  <a:schemeClr val="accent6">
                    <a:lumMod val="60000"/>
                  </a:schemeClr>
                </a:solidFill>
                <a:round/>
              </a:ln>
              <a:effectLst/>
            </c:spPr>
          </c:bandFmt>
          <c:bandFmt>
            <c:idx val="12"/>
            <c:spPr>
              <a:ln w="9525" cap="rnd">
                <a:solidFill>
                  <a:schemeClr val="accent1">
                    <a:lumMod val="80000"/>
                    <a:lumOff val="20000"/>
                  </a:schemeClr>
                </a:solidFill>
                <a:round/>
              </a:ln>
              <a:effectLst/>
            </c:spPr>
          </c:bandFmt>
          <c:bandFmt>
            <c:idx val="13"/>
            <c:spPr>
              <a:ln w="9525" cap="rnd">
                <a:solidFill>
                  <a:schemeClr val="accent2">
                    <a:lumMod val="80000"/>
                    <a:lumOff val="20000"/>
                  </a:schemeClr>
                </a:solidFill>
                <a:round/>
              </a:ln>
              <a:effectLst/>
            </c:spPr>
          </c:bandFmt>
          <c:bandFmt>
            <c:idx val="14"/>
            <c:spPr>
              <a:ln w="9525" cap="rnd">
                <a:solidFill>
                  <a:schemeClr val="accent3">
                    <a:lumMod val="80000"/>
                    <a:lumOff val="20000"/>
                  </a:schemeClr>
                </a:solidFill>
                <a:round/>
              </a:ln>
              <a:effectLst/>
            </c:spPr>
          </c:bandFmt>
        </c:bandFmts>
        <c:axId val="360584080"/>
        <c:axId val="360585256"/>
        <c:axId val="350779392"/>
      </c:surface3DChart>
      <c:catAx>
        <c:axId val="360584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Distance (feet)</a:t>
                </a:r>
              </a:p>
            </c:rich>
          </c:tx>
          <c:layout>
            <c:manualLayout>
              <c:xMode val="edge"/>
              <c:yMode val="edge"/>
              <c:x val="0.31198310362775844"/>
              <c:y val="0.7196799983678157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585256"/>
        <c:crosses val="autoZero"/>
        <c:auto val="1"/>
        <c:lblAlgn val="ctr"/>
        <c:lblOffset val="100"/>
        <c:noMultiLvlLbl val="0"/>
      </c:catAx>
      <c:valAx>
        <c:axId val="360585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 smtClean="0"/>
                  <a:t>Change in Catchment </a:t>
                </a:r>
                <a:r>
                  <a:rPr lang="en-US" sz="2400" dirty="0"/>
                  <a:t>Percent</a:t>
                </a:r>
              </a:p>
            </c:rich>
          </c:tx>
          <c:layout>
            <c:manualLayout>
              <c:xMode val="edge"/>
              <c:yMode val="edge"/>
              <c:x val="5.098932491531586E-2"/>
              <c:y val="4.9719776484262276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584080"/>
        <c:crosses val="autoZero"/>
        <c:crossBetween val="midCat"/>
      </c:valAx>
      <c:serAx>
        <c:axId val="350779392"/>
        <c:scaling>
          <c:orientation val="minMax"/>
        </c:scaling>
        <c:delete val="0"/>
        <c:axPos val="b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Travel Time Flexibility (min)</a:t>
                </a:r>
              </a:p>
            </c:rich>
          </c:tx>
          <c:layout>
            <c:manualLayout>
              <c:xMode val="edge"/>
              <c:yMode val="edge"/>
              <c:x val="0.85453397181047808"/>
              <c:y val="0.28105958514040719"/>
            </c:manualLayout>
          </c:layout>
          <c:overlay val="0"/>
          <c:spPr>
            <a:noFill/>
            <a:ln>
              <a:noFill/>
            </a:ln>
            <a:effectLst/>
          </c:sp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585256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0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4FBF2A-C666-4307-9F81-C9EF001AD31D}" type="doc">
      <dgm:prSet loTypeId="urn:microsoft.com/office/officeart/2005/8/layout/venn2" loCatId="relationship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773E786-2B32-4D9A-9602-9C17CFEA3775}">
      <dgm:prSet phldrT="[Text]" custT="1"/>
      <dgm:spPr/>
      <dgm:t>
        <a:bodyPr/>
        <a:lstStyle/>
        <a:p>
          <a:r>
            <a:rPr lang="en-US" sz="2800" b="1" dirty="0" smtClean="0">
              <a:latin typeface="+mj-lt"/>
              <a:cs typeface="Times New Roman" panose="02020603050405020304" pitchFamily="18" charset="0"/>
            </a:rPr>
            <a:t>City</a:t>
          </a:r>
          <a:endParaRPr lang="en-US" sz="2800" b="1" dirty="0">
            <a:latin typeface="+mj-lt"/>
            <a:cs typeface="Times New Roman" panose="02020603050405020304" pitchFamily="18" charset="0"/>
          </a:endParaRPr>
        </a:p>
      </dgm:t>
    </dgm:pt>
    <dgm:pt modelId="{841F452B-8AD4-4F5A-B2B0-DC939907F410}" type="parTrans" cxnId="{31C5308F-35E6-4296-9B32-9422EED7D2C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52FD6F7-FF00-4C13-ABA6-8992393E46D1}" type="sibTrans" cxnId="{31C5308F-35E6-4296-9B32-9422EED7D2C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9145DC2-1455-4781-BF4E-F19616F207A3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Existing Riders</a:t>
          </a:r>
          <a:endParaRPr lang="en-US" sz="180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B5D07E43-B188-44FD-A98A-8DC23D6B06A9}" type="parTrans" cxnId="{5440EB40-176E-4AD4-947F-3609AF695175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1611325-B050-40FE-9AF4-43BEB7B04820}" type="sibTrans" cxnId="{5440EB40-176E-4AD4-947F-3609AF695175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4AFA56F-F830-4491-811B-1ED8ACB66078}" type="pres">
      <dgm:prSet presAssocID="{C74FBF2A-C666-4307-9F81-C9EF001AD31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86BCD0-6B18-48AC-9BDD-1D11B8F0ED12}" type="pres">
      <dgm:prSet presAssocID="{C74FBF2A-C666-4307-9F81-C9EF001AD31D}" presName="comp1" presStyleCnt="0"/>
      <dgm:spPr/>
    </dgm:pt>
    <dgm:pt modelId="{2AC5A2CE-60CE-4DE1-8387-C97231C2602A}" type="pres">
      <dgm:prSet presAssocID="{C74FBF2A-C666-4307-9F81-C9EF001AD31D}" presName="circle1" presStyleLbl="node1" presStyleIdx="0" presStyleCnt="2" custLinFactNeighborX="27893" custLinFactNeighborY="131"/>
      <dgm:spPr/>
      <dgm:t>
        <a:bodyPr/>
        <a:lstStyle/>
        <a:p>
          <a:endParaRPr lang="en-US"/>
        </a:p>
      </dgm:t>
    </dgm:pt>
    <dgm:pt modelId="{27D001C8-05B3-444C-8F1E-48C4D34BD263}" type="pres">
      <dgm:prSet presAssocID="{C74FBF2A-C666-4307-9F81-C9EF001AD31D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00A854-D93E-4EA7-AF14-CEBC9D211271}" type="pres">
      <dgm:prSet presAssocID="{C74FBF2A-C666-4307-9F81-C9EF001AD31D}" presName="comp2" presStyleCnt="0"/>
      <dgm:spPr/>
    </dgm:pt>
    <dgm:pt modelId="{F0A447D1-8DA9-4487-9B4F-4874B6648779}" type="pres">
      <dgm:prSet presAssocID="{C74FBF2A-C666-4307-9F81-C9EF001AD31D}" presName="circle2" presStyleLbl="node1" presStyleIdx="1" presStyleCnt="2" custScaleX="39628" custScaleY="39891" custLinFactNeighborX="30096" custLinFactNeighborY="20113"/>
      <dgm:spPr/>
      <dgm:t>
        <a:bodyPr/>
        <a:lstStyle/>
        <a:p>
          <a:endParaRPr lang="en-US"/>
        </a:p>
      </dgm:t>
    </dgm:pt>
    <dgm:pt modelId="{A2B147DB-A324-4830-B0A9-2787ED916AF9}" type="pres">
      <dgm:prSet presAssocID="{C74FBF2A-C666-4307-9F81-C9EF001AD31D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5C5476-1A0D-43E3-A8A9-711DE6FF2A00}" type="presOf" srcId="{99145DC2-1455-4781-BF4E-F19616F207A3}" destId="{F0A447D1-8DA9-4487-9B4F-4874B6648779}" srcOrd="0" destOrd="0" presId="urn:microsoft.com/office/officeart/2005/8/layout/venn2"/>
    <dgm:cxn modelId="{BEF50B6F-2C71-496D-B69C-1BC2FE4A97B6}" type="presOf" srcId="{99145DC2-1455-4781-BF4E-F19616F207A3}" destId="{A2B147DB-A324-4830-B0A9-2787ED916AF9}" srcOrd="1" destOrd="0" presId="urn:microsoft.com/office/officeart/2005/8/layout/venn2"/>
    <dgm:cxn modelId="{AA6BF1B6-48AC-4F98-98F7-A018F334C0C2}" type="presOf" srcId="{0773E786-2B32-4D9A-9602-9C17CFEA3775}" destId="{2AC5A2CE-60CE-4DE1-8387-C97231C2602A}" srcOrd="0" destOrd="0" presId="urn:microsoft.com/office/officeart/2005/8/layout/venn2"/>
    <dgm:cxn modelId="{31C5308F-35E6-4296-9B32-9422EED7D2C0}" srcId="{C74FBF2A-C666-4307-9F81-C9EF001AD31D}" destId="{0773E786-2B32-4D9A-9602-9C17CFEA3775}" srcOrd="0" destOrd="0" parTransId="{841F452B-8AD4-4F5A-B2B0-DC939907F410}" sibTransId="{B52FD6F7-FF00-4C13-ABA6-8992393E46D1}"/>
    <dgm:cxn modelId="{B8C97D32-F7A4-4E4D-9FEE-7144391E2BC7}" type="presOf" srcId="{C74FBF2A-C666-4307-9F81-C9EF001AD31D}" destId="{34AFA56F-F830-4491-811B-1ED8ACB66078}" srcOrd="0" destOrd="0" presId="urn:microsoft.com/office/officeart/2005/8/layout/venn2"/>
    <dgm:cxn modelId="{FEFC2D93-96C8-446E-8594-514F4393A41D}" type="presOf" srcId="{0773E786-2B32-4D9A-9602-9C17CFEA3775}" destId="{27D001C8-05B3-444C-8F1E-48C4D34BD263}" srcOrd="1" destOrd="0" presId="urn:microsoft.com/office/officeart/2005/8/layout/venn2"/>
    <dgm:cxn modelId="{5440EB40-176E-4AD4-947F-3609AF695175}" srcId="{C74FBF2A-C666-4307-9F81-C9EF001AD31D}" destId="{99145DC2-1455-4781-BF4E-F19616F207A3}" srcOrd="1" destOrd="0" parTransId="{B5D07E43-B188-44FD-A98A-8DC23D6B06A9}" sibTransId="{11611325-B050-40FE-9AF4-43BEB7B04820}"/>
    <dgm:cxn modelId="{0478BCE6-A23F-4BEC-B0C6-A1804AAE4994}" type="presParOf" srcId="{34AFA56F-F830-4491-811B-1ED8ACB66078}" destId="{AD86BCD0-6B18-48AC-9BDD-1D11B8F0ED12}" srcOrd="0" destOrd="0" presId="urn:microsoft.com/office/officeart/2005/8/layout/venn2"/>
    <dgm:cxn modelId="{75D21822-C311-4704-9480-2461370F0766}" type="presParOf" srcId="{AD86BCD0-6B18-48AC-9BDD-1D11B8F0ED12}" destId="{2AC5A2CE-60CE-4DE1-8387-C97231C2602A}" srcOrd="0" destOrd="0" presId="urn:microsoft.com/office/officeart/2005/8/layout/venn2"/>
    <dgm:cxn modelId="{F2E0E66F-DF16-475B-B246-5D66B6BFE68F}" type="presParOf" srcId="{AD86BCD0-6B18-48AC-9BDD-1D11B8F0ED12}" destId="{27D001C8-05B3-444C-8F1E-48C4D34BD263}" srcOrd="1" destOrd="0" presId="urn:microsoft.com/office/officeart/2005/8/layout/venn2"/>
    <dgm:cxn modelId="{35BF285B-C314-43CB-BDA2-AF9D9E4F1DBF}" type="presParOf" srcId="{34AFA56F-F830-4491-811B-1ED8ACB66078}" destId="{B900A854-D93E-4EA7-AF14-CEBC9D211271}" srcOrd="1" destOrd="0" presId="urn:microsoft.com/office/officeart/2005/8/layout/venn2"/>
    <dgm:cxn modelId="{4F2FCE20-EFDA-49CE-B247-CAC7C82AF4F8}" type="presParOf" srcId="{B900A854-D93E-4EA7-AF14-CEBC9D211271}" destId="{F0A447D1-8DA9-4487-9B4F-4874B6648779}" srcOrd="0" destOrd="0" presId="urn:microsoft.com/office/officeart/2005/8/layout/venn2"/>
    <dgm:cxn modelId="{1DAEB372-C023-4B96-A39F-99239B63A9D7}" type="presParOf" srcId="{B900A854-D93E-4EA7-AF14-CEBC9D211271}" destId="{A2B147DB-A324-4830-B0A9-2787ED916AF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5A2CE-60CE-4DE1-8387-C97231C2602A}">
      <dsp:nvSpPr>
        <dsp:cNvPr id="0" name=""/>
        <dsp:cNvSpPr/>
      </dsp:nvSpPr>
      <dsp:spPr>
        <a:xfrm>
          <a:off x="800551" y="0"/>
          <a:ext cx="4913801" cy="49138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+mj-lt"/>
              <a:cs typeface="Times New Roman" panose="02020603050405020304" pitchFamily="18" charset="0"/>
            </a:rPr>
            <a:t>City</a:t>
          </a:r>
          <a:endParaRPr lang="en-US" sz="2800" b="1" kern="1200" dirty="0">
            <a:latin typeface="+mj-lt"/>
            <a:cs typeface="Times New Roman" panose="02020603050405020304" pitchFamily="18" charset="0"/>
          </a:endParaRPr>
        </a:p>
      </dsp:txBody>
      <dsp:txXfrm>
        <a:off x="1967578" y="368535"/>
        <a:ext cx="2579746" cy="835346"/>
      </dsp:txXfrm>
    </dsp:sp>
    <dsp:sp modelId="{F0A447D1-8DA9-4487-9B4F-4874B6648779}">
      <dsp:nvSpPr>
        <dsp:cNvPr id="0" name=""/>
        <dsp:cNvSpPr/>
      </dsp:nvSpPr>
      <dsp:spPr>
        <a:xfrm>
          <a:off x="3236104" y="3077299"/>
          <a:ext cx="1460431" cy="147012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Existing Riders</a:t>
          </a:r>
          <a:endParaRPr lang="en-US" sz="1800" kern="120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sp:txBody>
      <dsp:txXfrm>
        <a:off x="3449979" y="3444830"/>
        <a:ext cx="1032680" cy="735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343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343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1C120-8EBB-4CA5-8B1D-E9E44957D670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0952"/>
            <a:ext cx="3070860" cy="434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250952"/>
            <a:ext cx="3070860" cy="434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F4984-8EC2-4719-891B-52FA81D1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1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788" y="0"/>
            <a:ext cx="3070225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8F3A6-57D0-4EF4-B569-FACD28413AD4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7700" y="650875"/>
            <a:ext cx="57912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125913"/>
            <a:ext cx="567055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238"/>
            <a:ext cx="3070225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788" y="8250238"/>
            <a:ext cx="3070225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29F28-366A-45B9-95D1-12BD2F6F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7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8213" y="1085850"/>
            <a:ext cx="5210175" cy="2932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1CEF5-3F5F-47C7-92CC-DF8BC5DD047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43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708661" y="4180522"/>
            <a:ext cx="5669279" cy="342042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1085850"/>
            <a:ext cx="5210175" cy="2932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39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708661" y="4180522"/>
            <a:ext cx="5669279" cy="342042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1085850"/>
            <a:ext cx="5210175" cy="29321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71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62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406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86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6783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40476"/>
            <a:ext cx="4876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3074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63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51" y="213360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" y="3962400"/>
            <a:ext cx="123026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9229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16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9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01" y="6324601"/>
            <a:ext cx="32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Confidential, Internal Discussions Only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851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149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673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31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3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683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737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504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021-198E-4C11-86B8-1E9A9DC52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120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0ADD-1800-4EF7-9B4F-9B4544E258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A102-FC0F-4338-BCEF-4BE400383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747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8993874" y="6136700"/>
            <a:ext cx="3066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0299C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Driving a better city</a:t>
            </a:r>
            <a:endParaRPr lang="en-US" sz="3200" dirty="0">
              <a:solidFill>
                <a:srgbClr val="0299C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84" y="206453"/>
            <a:ext cx="1766282" cy="176628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513666" y="2946400"/>
            <a:ext cx="5092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Helvetica Neue" panose="02000503000000020004" pitchFamily="50"/>
                <a:ea typeface="Open Sans Light" panose="020B0306030504020204" pitchFamily="34" charset="0"/>
                <a:cs typeface="Open Sans Light" panose="020B0306030504020204" pitchFamily="34" charset="0"/>
              </a:rPr>
              <a:t>Title / Subtitle</a:t>
            </a:r>
            <a:endParaRPr lang="en-US" sz="4400" dirty="0">
              <a:solidFill>
                <a:prstClr val="black"/>
              </a:solidFill>
              <a:latin typeface="Helvetica Neue" panose="02000503000000020004" pitchFamily="5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59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99916976-5D93-46E4-A98A-FAD63E4D0EA8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9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99916976-5D93-46E4-A98A-FAD63E4D0EA8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887" y="5837147"/>
            <a:ext cx="1221913" cy="8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01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60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CD19FB2-3AAB-4D03-B13A-2960828C78E3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0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99916976-5D93-46E4-A98A-FAD63E4D0EA8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80757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99916976-5D93-46E4-A98A-FAD63E4D0EA8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67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164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60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F39F4F5-F4D2-4D2A-AB60-88D37ADCB869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9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97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70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30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28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9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43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57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95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4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0ADD-1800-4EF7-9B4F-9B4544E258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A102-FC0F-4338-BCEF-4BE400383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441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0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02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919961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9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75" y="5883968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48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974" y="5616399"/>
            <a:ext cx="1079650" cy="7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27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8305800" y="6136766"/>
            <a:ext cx="3194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299C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Driving a better city</a:t>
            </a:r>
            <a:endParaRPr lang="en-US" sz="3200" dirty="0">
              <a:solidFill>
                <a:srgbClr val="0299CE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60" y="1417185"/>
            <a:ext cx="4142240" cy="414224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4391" y="4695825"/>
            <a:ext cx="3806825" cy="407988"/>
          </a:xfrm>
        </p:spPr>
        <p:txBody>
          <a:bodyPr>
            <a:noAutofit/>
          </a:bodyPr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bg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subtitle only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68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021-198E-4C11-86B8-1E9A9DC52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120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8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6783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40536"/>
            <a:ext cx="4876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3074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600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51" y="213366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" y="3962400"/>
            <a:ext cx="123026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625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1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6783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40542"/>
            <a:ext cx="4876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3074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26037" y="6058187"/>
            <a:ext cx="1065963" cy="7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88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57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41" y="6324661"/>
            <a:ext cx="32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Confidential, Internal Discussions Only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27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28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31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0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1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54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0ADD-1800-4EF7-9B4F-9B4544E258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A102-FC0F-4338-BCEF-4BE400383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48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021-198E-4C11-86B8-1E9A9DC52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120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51" y="213366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" y="3962400"/>
            <a:ext cx="123026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678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0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6783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40528"/>
            <a:ext cx="4876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3074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05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51" y="213365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" y="3962400"/>
            <a:ext cx="123026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85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9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1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35" y="6324653"/>
            <a:ext cx="32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Confidential, Internal Discussions Only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59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193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25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27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1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6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81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48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021-198E-4C11-86B8-1E9A9DC52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358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0ADD-1800-4EF7-9B4F-9B4544E258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A102-FC0F-4338-BCEF-4BE400383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500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6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6783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40520"/>
            <a:ext cx="4876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3074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487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51" y="213364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" y="3962400"/>
            <a:ext cx="123026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833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18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1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30" y="6324645"/>
            <a:ext cx="32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Confidential, Internal Discussions Only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0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638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0866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60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64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534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959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96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021-198E-4C11-86B8-1E9A9DC52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76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0ADD-1800-4EF7-9B4F-9B4544E258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A102-FC0F-4338-BCEF-4BE400383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64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4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6783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40512"/>
            <a:ext cx="4876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3074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351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26037" y="6058187"/>
            <a:ext cx="1065963" cy="73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45" y="6324667"/>
            <a:ext cx="32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Confidential, Internal Discussions Only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2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51" y="213363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" y="3962400"/>
            <a:ext cx="123026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4503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32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64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25" y="6324637"/>
            <a:ext cx="32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Confidential, Internal Discussions Only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661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8619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489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51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353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6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722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021-198E-4C11-86B8-1E9A9DC52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600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0ADD-1800-4EF7-9B4F-9B4544E258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A102-FC0F-4338-BCEF-4BE400383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971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1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6783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40502"/>
            <a:ext cx="4876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3074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5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51" y="213362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" y="3962400"/>
            <a:ext cx="123026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7425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55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2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18" y="6324627"/>
            <a:ext cx="32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Confidential, Internal Discussions Only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646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5892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76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131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52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281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363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734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021-198E-4C11-86B8-1E9A9DC52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0ADD-1800-4EF7-9B4F-9B4544E258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A102-FC0F-4338-BCEF-4BE400383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545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5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67836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40490"/>
            <a:ext cx="4876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3074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81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51" y="21336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" y="3962400"/>
            <a:ext cx="1230269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9454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07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56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8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10" y="6324615"/>
            <a:ext cx="32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Confidential, Internal Discussions Only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91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2765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982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36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708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977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51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>
                <a:latin typeface="HelvLight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D3021-198E-4C11-86B8-1E9A9DC52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5867400"/>
            <a:ext cx="12192000" cy="962024"/>
            <a:chOff x="0" y="5695949"/>
            <a:chExt cx="9144000" cy="1133475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7175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143500" y="5695949"/>
              <a:ext cx="40005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037" y="6019800"/>
            <a:ext cx="1065963" cy="80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92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A0ADD-1800-4EF7-9B4F-9B4544E258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A102-FC0F-4338-BCEF-4BE400383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1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9959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7" r:id="rId13"/>
    <p:sldLayoutId id="2147483669" r:id="rId14"/>
    <p:sldLayoutId id="2147483827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Light" pitchFamily="2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23789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2" r:id="rId13"/>
    <p:sldLayoutId id="2147483828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Light" pitchFamily="2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81394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Light" pitchFamily="2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46933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Light" pitchFamily="2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60271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Light" pitchFamily="2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26173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Light" pitchFamily="2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10" y="6324600"/>
            <a:ext cx="4219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1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US Patent no. 8.734,744, Confidential, Internal Discussions Only</a:t>
            </a:r>
            <a:endParaRPr lang="en-US" sz="1100" kern="0" dirty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8128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Light" pitchFamily="2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5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0910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HelvLight" pitchFamily="2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51CF1133-3259-4C45-BABA-5B62D9C6F78D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5/17/2015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87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 baseline="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631" y="550204"/>
            <a:ext cx="119223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</a:rPr>
              <a:t>Urban Mobility Management,  Planning  and  Operations </a:t>
            </a:r>
            <a:r>
              <a:rPr lang="en-US" sz="4000" dirty="0" smtClean="0">
                <a:latin typeface="Calibri" panose="020F0502020204030204" pitchFamily="34" charset="0"/>
              </a:rPr>
              <a:t> Utilizing  Incentive  </a:t>
            </a:r>
            <a:r>
              <a:rPr lang="en-US" sz="4000" dirty="0">
                <a:latin typeface="Calibri" panose="020F0502020204030204" pitchFamily="34" charset="0"/>
              </a:rPr>
              <a:t>Based  Strategies  </a:t>
            </a:r>
            <a:endParaRPr lang="en-US" sz="4000" dirty="0" smtClean="0">
              <a:latin typeface="Calibri" panose="020F0502020204030204" pitchFamily="34" charset="0"/>
            </a:endParaRPr>
          </a:p>
          <a:p>
            <a:r>
              <a:rPr lang="en-US" sz="4000" dirty="0" smtClean="0">
                <a:latin typeface="Calibri" panose="020F0502020204030204" pitchFamily="34" charset="0"/>
              </a:rPr>
              <a:t>and  </a:t>
            </a:r>
            <a:r>
              <a:rPr lang="en-US" sz="4000" dirty="0">
                <a:latin typeface="Calibri" panose="020F0502020204030204" pitchFamily="34" charset="0"/>
              </a:rPr>
              <a:t>Big Data  Analytics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69631" y="3429000"/>
            <a:ext cx="11512061" cy="663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National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Transportation Planning Applications Conference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21047" y="5936185"/>
            <a:ext cx="2807678" cy="698023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sz="2000" dirty="0" smtClean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rPr>
              <a:t> </a:t>
            </a:r>
            <a:r>
              <a:rPr lang="en-US" sz="1800" dirty="0" smtClean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18, </a:t>
            </a:r>
            <a:r>
              <a:rPr lang="en-US" sz="18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69628" y="4074127"/>
            <a:ext cx="2807678" cy="698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presented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269628" y="4787291"/>
            <a:ext cx="11512061" cy="12618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Metropia, Inc</a:t>
            </a:r>
            <a:r>
              <a:rPr lang="en-US" sz="2800" dirty="0" smtClean="0"/>
              <a:t>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Vassilis Papayannoulis, Ph.D.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Mia Zmud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69631" y="2882243"/>
            <a:ext cx="2807678" cy="698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presented to</a:t>
            </a:r>
          </a:p>
        </p:txBody>
      </p:sp>
    </p:spTree>
    <p:extLst>
      <p:ext uri="{BB962C8B-B14F-4D97-AF65-F5344CB8AC3E}">
        <p14:creationId xmlns:p14="http://schemas.microsoft.com/office/powerpoint/2010/main" val="22176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242646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Incentivize </a:t>
            </a:r>
            <a:r>
              <a:rPr lang="en-US" sz="5400" dirty="0"/>
              <a:t>and </a:t>
            </a:r>
            <a:r>
              <a:rPr lang="en-US" sz="5400" dirty="0" smtClean="0"/>
              <a:t>Reward </a:t>
            </a:r>
            <a:r>
              <a:rPr lang="en-US" sz="5400" dirty="0"/>
              <a:t>Change 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5" y="2657841"/>
            <a:ext cx="10577946" cy="3450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51781" y="1416473"/>
            <a:ext cx="12495561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457200" defTabSz="914400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3000" dirty="0" smtClean="0">
                <a:solidFill>
                  <a:prstClr val="black"/>
                </a:solidFill>
                <a:cs typeface="Arial" pitchFamily="34" charset="0"/>
              </a:rPr>
              <a:t>Points can be exchanged for local merchant rewards, local musician music, donated to plant trees and more</a:t>
            </a:r>
            <a:endParaRPr lang="en-US" sz="3000" dirty="0">
              <a:solidFill>
                <a:prstClr val="black"/>
              </a:solidFill>
              <a:cs typeface="Arial" pitchFamily="34" charset="0"/>
            </a:endParaRPr>
          </a:p>
          <a:p>
            <a:pPr defTabSz="914400">
              <a:spcBef>
                <a:spcPts val="200"/>
              </a:spcBef>
              <a:spcAft>
                <a:spcPts val="200"/>
              </a:spcAft>
            </a:pPr>
            <a:endParaRPr lang="en-US" sz="2400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914400">
              <a:spcBef>
                <a:spcPts val="200"/>
              </a:spcBef>
              <a:spcAft>
                <a:spcPts val="200"/>
              </a:spcAft>
            </a:pPr>
            <a:endParaRPr lang="en-US" sz="2400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84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Leveraging  </a:t>
            </a:r>
            <a:r>
              <a:rPr lang="en-US" sz="4000" dirty="0" smtClean="0"/>
              <a:t>Data </a:t>
            </a:r>
            <a:r>
              <a:rPr lang="en-US" sz="4000" dirty="0"/>
              <a:t>with C</a:t>
            </a:r>
            <a:r>
              <a:rPr lang="en-US" sz="4000" dirty="0" smtClean="0"/>
              <a:t>reative </a:t>
            </a:r>
            <a:r>
              <a:rPr lang="en-US" sz="4000" dirty="0"/>
              <a:t>and </a:t>
            </a:r>
            <a:r>
              <a:rPr lang="en-US" sz="4000" dirty="0" smtClean="0"/>
              <a:t>Innovative </a:t>
            </a:r>
            <a:br>
              <a:rPr lang="en-US" sz="4000" dirty="0" smtClean="0"/>
            </a:br>
            <a:r>
              <a:rPr lang="en-US" sz="4000" dirty="0" smtClean="0"/>
              <a:t>Cutting-edge </a:t>
            </a:r>
            <a:r>
              <a:rPr lang="en-US" sz="4000" dirty="0"/>
              <a:t>S</a:t>
            </a:r>
            <a:r>
              <a:rPr lang="en-US" sz="4000" dirty="0" smtClean="0"/>
              <a:t>olutions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1338080"/>
            <a:ext cx="6552344" cy="5202462"/>
          </a:xfrm>
        </p:spPr>
      </p:pic>
    </p:spTree>
    <p:extLst>
      <p:ext uri="{BB962C8B-B14F-4D97-AF65-F5344CB8AC3E}">
        <p14:creationId xmlns:p14="http://schemas.microsoft.com/office/powerpoint/2010/main" val="26687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/>
              <a:t>Applications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78428"/>
            <a:ext cx="10972800" cy="50673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Metropia’s </a:t>
            </a:r>
            <a:r>
              <a:rPr lang="en-US" b="1" dirty="0" smtClean="0"/>
              <a:t>Urban Analytics Group </a:t>
            </a:r>
            <a:r>
              <a:rPr lang="en-US" dirty="0" smtClean="0"/>
              <a:t>leverages the data collected by Metropia’s  Synergy </a:t>
            </a:r>
            <a:r>
              <a:rPr lang="en-US" dirty="0"/>
              <a:t>platform and its supporting </a:t>
            </a:r>
            <a:r>
              <a:rPr lang="en-US" dirty="0" smtClean="0"/>
              <a:t>analytics </a:t>
            </a:r>
            <a:r>
              <a:rPr lang="en-US" dirty="0"/>
              <a:t>algorithms </a:t>
            </a:r>
            <a:r>
              <a:rPr lang="en-US" dirty="0" smtClean="0"/>
              <a:t>to provide innovative, </a:t>
            </a:r>
            <a:r>
              <a:rPr lang="en-US" dirty="0"/>
              <a:t>cutting-edge solutions to meet transportation planning and system operations </a:t>
            </a:r>
            <a:r>
              <a:rPr lang="en-US" dirty="0" smtClean="0"/>
              <a:t>needs.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Travel </a:t>
            </a:r>
            <a:r>
              <a:rPr lang="en-US" dirty="0"/>
              <a:t>patterns </a:t>
            </a:r>
            <a:r>
              <a:rPr lang="en-US" dirty="0" smtClean="0"/>
              <a:t>analysis</a:t>
            </a:r>
            <a:endParaRPr lang="en-US" dirty="0"/>
          </a:p>
          <a:p>
            <a:r>
              <a:rPr lang="en-US" dirty="0" smtClean="0"/>
              <a:t>Activity-based transportation </a:t>
            </a:r>
            <a:r>
              <a:rPr lang="en-US" dirty="0"/>
              <a:t>model validation and </a:t>
            </a:r>
            <a:r>
              <a:rPr lang="en-US" dirty="0" smtClean="0"/>
              <a:t>calibration</a:t>
            </a:r>
            <a:endParaRPr lang="en-US" dirty="0"/>
          </a:p>
          <a:p>
            <a:r>
              <a:rPr lang="en-US" dirty="0" smtClean="0"/>
              <a:t>Corridor </a:t>
            </a:r>
            <a:r>
              <a:rPr lang="en-US" dirty="0"/>
              <a:t>travel times and </a:t>
            </a:r>
            <a:r>
              <a:rPr lang="en-US" dirty="0" smtClean="0"/>
              <a:t>speeds</a:t>
            </a:r>
            <a:endParaRPr lang="en-US" dirty="0"/>
          </a:p>
          <a:p>
            <a:r>
              <a:rPr lang="en-US" dirty="0" smtClean="0"/>
              <a:t>Mobility </a:t>
            </a:r>
            <a:r>
              <a:rPr lang="en-US" dirty="0"/>
              <a:t>and r</a:t>
            </a:r>
            <a:r>
              <a:rPr lang="en-US" dirty="0" smtClean="0"/>
              <a:t>eliability measures</a:t>
            </a:r>
          </a:p>
          <a:p>
            <a:r>
              <a:rPr lang="en-US" dirty="0" smtClean="0"/>
              <a:t>Intersection delays</a:t>
            </a:r>
          </a:p>
          <a:p>
            <a:r>
              <a:rPr lang="en-US" dirty="0" smtClean="0"/>
              <a:t>Real-time management of transportation networks</a:t>
            </a:r>
            <a:endParaRPr lang="en-US" dirty="0"/>
          </a:p>
          <a:p>
            <a:r>
              <a:rPr lang="en-US" dirty="0" smtClean="0"/>
              <a:t>Driving </a:t>
            </a:r>
            <a:r>
              <a:rPr lang="en-US" dirty="0"/>
              <a:t>behavior and safety </a:t>
            </a:r>
            <a:r>
              <a:rPr lang="en-US" dirty="0" smtClean="0"/>
              <a:t>analysis</a:t>
            </a:r>
            <a:endParaRPr lang="en-US" dirty="0"/>
          </a:p>
          <a:p>
            <a:r>
              <a:rPr lang="en-US" dirty="0" smtClean="0"/>
              <a:t>Incentive-based strategies such as User-Based </a:t>
            </a:r>
            <a:r>
              <a:rPr lang="en-US" dirty="0"/>
              <a:t>I</a:t>
            </a:r>
            <a:r>
              <a:rPr lang="en-US" dirty="0" smtClean="0"/>
              <a:t>nsurance </a:t>
            </a:r>
            <a:r>
              <a:rPr lang="en-US" dirty="0"/>
              <a:t>(UBI</a:t>
            </a:r>
            <a:r>
              <a:rPr lang="en-US" dirty="0" smtClean="0"/>
              <a:t>),</a:t>
            </a:r>
          </a:p>
          <a:p>
            <a:r>
              <a:rPr lang="en-US" dirty="0" smtClean="0"/>
              <a:t>Congestion pricing, non-toll strategies such as VMT Fee-based strategies</a:t>
            </a:r>
          </a:p>
          <a:p>
            <a:r>
              <a:rPr lang="en-US" dirty="0" smtClean="0"/>
              <a:t>Parking management strategies</a:t>
            </a:r>
          </a:p>
          <a:p>
            <a:r>
              <a:rPr lang="en-US" dirty="0" smtClean="0"/>
              <a:t>Special event and large </a:t>
            </a:r>
            <a:r>
              <a:rPr lang="en-US" dirty="0"/>
              <a:t>v</a:t>
            </a:r>
            <a:r>
              <a:rPr lang="en-US" dirty="0" smtClean="0"/>
              <a:t>enue </a:t>
            </a:r>
            <a:r>
              <a:rPr lang="en-US" dirty="0"/>
              <a:t>m</a:t>
            </a:r>
            <a:r>
              <a:rPr lang="en-US" dirty="0" smtClean="0"/>
              <a:t>anagement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en-US" sz="3600" b="0" i="0" u="none" strike="noStrike" cap="none" baseline="0" dirty="0" smtClean="0">
                <a:solidFill>
                  <a:schemeClr val="lt1"/>
                </a:solidFill>
                <a:latin typeface="+mj-lt"/>
                <a:ea typeface="Cambria"/>
                <a:cs typeface="Cambria"/>
                <a:sym typeface="Cambria"/>
              </a:rPr>
              <a:t>Congestion Management/Real</a:t>
            </a:r>
            <a:r>
              <a:rPr lang="en-US" sz="3600" b="0" i="0" u="none" strike="noStrike" cap="none" dirty="0" smtClean="0">
                <a:solidFill>
                  <a:schemeClr val="lt1"/>
                </a:solidFill>
                <a:latin typeface="+mj-lt"/>
                <a:ea typeface="Cambria"/>
                <a:cs typeface="Cambria"/>
                <a:sym typeface="Cambria"/>
              </a:rPr>
              <a:t> Time Operations</a:t>
            </a:r>
            <a:endParaRPr lang="en-US" sz="3600" b="0" i="0" u="none" strike="noStrike" cap="none" baseline="0" dirty="0">
              <a:solidFill>
                <a:schemeClr val="lt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431" name="Shape 431"/>
          <p:cNvSpPr txBox="1">
            <a:spLocks noGrp="1"/>
          </p:cNvSpPr>
          <p:nvPr>
            <p:ph sz="half" idx="1"/>
          </p:nvPr>
        </p:nvSpPr>
        <p:spPr>
          <a:xfrm>
            <a:off x="609602" y="1502235"/>
            <a:ext cx="5384800" cy="52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Real time traffic condition</a:t>
            </a:r>
          </a:p>
        </p:txBody>
      </p:sp>
      <p:sp>
        <p:nvSpPr>
          <p:cNvPr id="432" name="Shape 432"/>
          <p:cNvSpPr txBox="1">
            <a:spLocks noGrp="1"/>
          </p:cNvSpPr>
          <p:nvPr>
            <p:ph sz="half" idx="2"/>
          </p:nvPr>
        </p:nvSpPr>
        <p:spPr>
          <a:xfrm>
            <a:off x="6197600" y="1513120"/>
            <a:ext cx="5384800" cy="523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Travel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time 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eliability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measures</a:t>
            </a:r>
          </a:p>
        </p:txBody>
      </p:sp>
      <p:pic>
        <p:nvPicPr>
          <p:cNvPr id="433" name="Shape 433"/>
          <p:cNvPicPr preferRelativeResize="0"/>
          <p:nvPr/>
        </p:nvPicPr>
        <p:blipFill rotWithShape="1">
          <a:blip r:embed="rId3"/>
          <a:srcRect r="50426" b="1085"/>
          <a:stretch/>
        </p:blipFill>
        <p:spPr>
          <a:xfrm>
            <a:off x="609602" y="2515960"/>
            <a:ext cx="4561111" cy="36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 rotWithShape="1">
          <a:blip r:embed="rId4"/>
          <a:srcRect l="5820" r="7936" b="2013"/>
          <a:stretch/>
        </p:blipFill>
        <p:spPr>
          <a:xfrm>
            <a:off x="5921828" y="2369017"/>
            <a:ext cx="5779105" cy="3961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4533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879" y="533251"/>
            <a:ext cx="10515600" cy="664177"/>
          </a:xfrm>
        </p:spPr>
        <p:txBody>
          <a:bodyPr>
            <a:noAutofit/>
          </a:bodyPr>
          <a:lstStyle/>
          <a:p>
            <a:r>
              <a:rPr lang="en-US" sz="5000" dirty="0">
                <a:latin typeface="Calibri"/>
                <a:ea typeface="Cambria"/>
                <a:cs typeface="Calibri"/>
              </a:rPr>
              <a:t>Real-Time Management Framework</a:t>
            </a:r>
            <a:br>
              <a:rPr lang="en-US" sz="5000" dirty="0">
                <a:latin typeface="Calibri"/>
                <a:ea typeface="Cambria"/>
                <a:cs typeface="Calibri"/>
              </a:rPr>
            </a:br>
            <a:endParaRPr lang="en-US" sz="5000" dirty="0">
              <a:latin typeface="Calibri"/>
              <a:cs typeface="Calibri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28" y="1400438"/>
            <a:ext cx="6586943" cy="532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7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0776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mbria"/>
              <a:buNone/>
            </a:pPr>
            <a:r>
              <a:rPr lang="en-US" sz="5000" b="0" i="0" u="none" strike="noStrike" cap="none" baseline="0" dirty="0" smtClean="0">
                <a:solidFill>
                  <a:schemeClr val="lt1"/>
                </a:solidFill>
                <a:latin typeface="+mj-lt"/>
                <a:ea typeface="Cambria"/>
                <a:cs typeface="Cambria"/>
                <a:sym typeface="Cambria"/>
              </a:rPr>
              <a:t>Validation of </a:t>
            </a:r>
            <a:r>
              <a:rPr lang="en-US" sz="5000" b="0" i="0" u="none" strike="noStrike" cap="none" baseline="0" smtClean="0">
                <a:solidFill>
                  <a:schemeClr val="lt1"/>
                </a:solidFill>
                <a:latin typeface="+mj-lt"/>
                <a:ea typeface="Cambria"/>
                <a:cs typeface="Cambria"/>
                <a:sym typeface="Cambria"/>
              </a:rPr>
              <a:t>Activity-Based Models</a:t>
            </a:r>
            <a:endParaRPr lang="en-US" sz="5000" b="0" i="0" u="none" strike="noStrike" cap="none" baseline="0" dirty="0">
              <a:solidFill>
                <a:schemeClr val="lt1"/>
              </a:solidFill>
              <a:latin typeface="+mj-lt"/>
              <a:ea typeface="Cambria"/>
              <a:cs typeface="Cambria"/>
              <a:sym typeface="Cambria"/>
            </a:endParaRPr>
          </a:p>
        </p:txBody>
      </p:sp>
      <p:sp>
        <p:nvSpPr>
          <p:cNvPr id="380" name="Shape 380"/>
          <p:cNvSpPr txBox="1">
            <a:spLocks noGrp="1"/>
          </p:cNvSpPr>
          <p:nvPr>
            <p:ph sz="half" idx="1"/>
          </p:nvPr>
        </p:nvSpPr>
        <p:spPr>
          <a:xfrm>
            <a:off x="568978" y="1394299"/>
            <a:ext cx="5384800" cy="6086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Activity </a:t>
            </a:r>
            <a:r>
              <a:rPr lang="en-US" sz="3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History</a:t>
            </a:r>
            <a:endParaRPr lang="en-US" sz="3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81" name="Shape 381"/>
          <p:cNvSpPr txBox="1">
            <a:spLocks noGrp="1"/>
          </p:cNvSpPr>
          <p:nvPr>
            <p:ph sz="half" idx="2"/>
          </p:nvPr>
        </p:nvSpPr>
        <p:spPr>
          <a:xfrm>
            <a:off x="6197600" y="1436922"/>
            <a:ext cx="5384800" cy="5987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Pattern</a:t>
            </a:r>
          </a:p>
        </p:txBody>
      </p:sp>
      <p:pic>
        <p:nvPicPr>
          <p:cNvPr id="382" name="Shape 382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568978" y="2204068"/>
            <a:ext cx="5268367" cy="3879232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4692455" y="2249760"/>
            <a:ext cx="1144864" cy="369332"/>
          </a:xfrm>
          <a:prstGeom prst="rect">
            <a:avLst/>
          </a:prstGeom>
          <a:gradFill>
            <a:gsLst>
              <a:gs pos="0">
                <a:srgbClr val="2D5D97"/>
              </a:gs>
              <a:gs pos="80000">
                <a:srgbClr val="3B7BC8"/>
              </a:gs>
              <a:gs pos="100000">
                <a:srgbClr val="3A7CCA"/>
              </a:gs>
            </a:gsLst>
            <a:lin ang="16200000" scaled="0"/>
          </a:gra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 defTabSz="914400">
              <a:buSzPct val="25000"/>
            </a:pPr>
            <a:r>
              <a:rPr lang="en-US" kern="0" dirty="0">
                <a:solidFill>
                  <a:prstClr val="white"/>
                </a:solidFill>
                <a:ea typeface="Calibri"/>
                <a:cs typeface="Calibri"/>
                <a:sym typeface="Calibri"/>
                <a:rtl val="0"/>
              </a:rPr>
              <a:t>Work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1701003" y="4066392"/>
            <a:ext cx="1000700" cy="369332"/>
          </a:xfrm>
          <a:prstGeom prst="rect">
            <a:avLst/>
          </a:prstGeom>
          <a:gradFill>
            <a:gsLst>
              <a:gs pos="0">
                <a:srgbClr val="2D5D97"/>
              </a:gs>
              <a:gs pos="80000">
                <a:srgbClr val="3B7BC8"/>
              </a:gs>
              <a:gs pos="100000">
                <a:srgbClr val="3A7CCA"/>
              </a:gs>
            </a:gsLst>
            <a:lin ang="16200000" scaled="0"/>
          </a:gra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 defTabSz="914400">
              <a:buSzPct val="25000"/>
            </a:pPr>
            <a:r>
              <a:rPr lang="en-US" kern="0" dirty="0">
                <a:solidFill>
                  <a:prstClr val="white"/>
                </a:solidFill>
                <a:ea typeface="Calibri"/>
                <a:cs typeface="Calibri"/>
                <a:sym typeface="Calibri"/>
                <a:rtl val="0"/>
              </a:rPr>
              <a:t>Home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x="3962137" y="5335112"/>
            <a:ext cx="1415344" cy="369332"/>
          </a:xfrm>
          <a:prstGeom prst="rect">
            <a:avLst/>
          </a:prstGeom>
          <a:gradFill>
            <a:gsLst>
              <a:gs pos="0">
                <a:srgbClr val="2D5D97"/>
              </a:gs>
              <a:gs pos="80000">
                <a:srgbClr val="3B7BC8"/>
              </a:gs>
              <a:gs pos="100000">
                <a:srgbClr val="3A7CCA"/>
              </a:gs>
            </a:gsLst>
            <a:lin ang="16200000" scaled="0"/>
          </a:gra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 defTabSz="914400">
              <a:buSzPct val="25000"/>
            </a:pPr>
            <a:r>
              <a:rPr lang="en-US" kern="0" dirty="0">
                <a:solidFill>
                  <a:prstClr val="white"/>
                </a:solidFill>
                <a:ea typeface="Calibri"/>
                <a:cs typeface="Calibri"/>
                <a:sym typeface="Calibri"/>
                <a:rtl val="0"/>
              </a:rPr>
              <a:t>Shopping</a:t>
            </a: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6283269" y="3410989"/>
            <a:ext cx="5635425" cy="206086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/>
          <p:nvPr/>
        </p:nvSpPr>
        <p:spPr>
          <a:xfrm>
            <a:off x="8390637" y="3338499"/>
            <a:ext cx="402567" cy="2168105"/>
          </a:xfrm>
          <a:prstGeom prst="ellipse">
            <a:avLst/>
          </a:prstGeom>
          <a:noFill/>
          <a:ln w="2857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/>
            <a:endParaRPr kern="0" dirty="0">
              <a:solidFill>
                <a:prstClr val="black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388" name="Shape 388"/>
          <p:cNvSpPr/>
          <p:nvPr/>
        </p:nvSpPr>
        <p:spPr>
          <a:xfrm>
            <a:off x="10699287" y="3014612"/>
            <a:ext cx="402567" cy="2168105"/>
          </a:xfrm>
          <a:prstGeom prst="ellipse">
            <a:avLst/>
          </a:prstGeom>
          <a:noFill/>
          <a:ln w="2857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/>
            <a:endParaRPr kern="0" dirty="0">
              <a:solidFill>
                <a:prstClr val="black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389" name="Shape 389"/>
          <p:cNvSpPr/>
          <p:nvPr/>
        </p:nvSpPr>
        <p:spPr>
          <a:xfrm>
            <a:off x="7546316" y="2910611"/>
            <a:ext cx="336432" cy="1249224"/>
          </a:xfrm>
          <a:prstGeom prst="ellipse">
            <a:avLst/>
          </a:prstGeom>
          <a:noFill/>
          <a:ln w="28575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914400"/>
            <a:endParaRPr kern="0" dirty="0">
              <a:solidFill>
                <a:prstClr val="black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390" name="Shape 390"/>
          <p:cNvSpPr txBox="1"/>
          <p:nvPr/>
        </p:nvSpPr>
        <p:spPr>
          <a:xfrm>
            <a:off x="8100259" y="2879802"/>
            <a:ext cx="1000700" cy="369332"/>
          </a:xfrm>
          <a:prstGeom prst="rect">
            <a:avLst/>
          </a:prstGeom>
          <a:gradFill>
            <a:gsLst>
              <a:gs pos="0">
                <a:srgbClr val="2D5D97"/>
              </a:gs>
              <a:gs pos="80000">
                <a:srgbClr val="3B7BC8"/>
              </a:gs>
              <a:gs pos="100000">
                <a:srgbClr val="3A7CCA"/>
              </a:gs>
            </a:gsLst>
            <a:lin ang="16200000" scaled="0"/>
          </a:gra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 defTabSz="914400">
              <a:buSzPct val="25000"/>
            </a:pPr>
            <a:r>
              <a:rPr lang="en-US" kern="0" dirty="0">
                <a:solidFill>
                  <a:prstClr val="white"/>
                </a:solidFill>
                <a:ea typeface="Calibri"/>
                <a:cs typeface="Calibri"/>
                <a:sym typeface="Calibri"/>
                <a:rtl val="0"/>
              </a:rPr>
              <a:t>Home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7006859" y="2421146"/>
            <a:ext cx="1415344" cy="369332"/>
          </a:xfrm>
          <a:prstGeom prst="rect">
            <a:avLst/>
          </a:prstGeom>
          <a:gradFill>
            <a:gsLst>
              <a:gs pos="0">
                <a:srgbClr val="2D5D97"/>
              </a:gs>
              <a:gs pos="80000">
                <a:srgbClr val="3B7BC8"/>
              </a:gs>
              <a:gs pos="100000">
                <a:srgbClr val="3A7CCA"/>
              </a:gs>
            </a:gsLst>
            <a:lin ang="16200000" scaled="0"/>
          </a:gra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 defTabSz="914400">
              <a:buSzPct val="25000"/>
            </a:pPr>
            <a:r>
              <a:rPr lang="en-US" kern="0" dirty="0">
                <a:solidFill>
                  <a:prstClr val="white"/>
                </a:solidFill>
                <a:ea typeface="Calibri"/>
                <a:cs typeface="Calibri"/>
                <a:sym typeface="Calibri"/>
                <a:rtl val="0"/>
              </a:rPr>
              <a:t>Shopping</a:t>
            </a:r>
          </a:p>
        </p:txBody>
      </p:sp>
      <p:sp>
        <p:nvSpPr>
          <p:cNvPr id="392" name="Shape 392"/>
          <p:cNvSpPr txBox="1"/>
          <p:nvPr/>
        </p:nvSpPr>
        <p:spPr>
          <a:xfrm>
            <a:off x="10442984" y="2486974"/>
            <a:ext cx="1139416" cy="369332"/>
          </a:xfrm>
          <a:prstGeom prst="rect">
            <a:avLst/>
          </a:prstGeom>
          <a:gradFill>
            <a:gsLst>
              <a:gs pos="0">
                <a:srgbClr val="2D5D97"/>
              </a:gs>
              <a:gs pos="80000">
                <a:srgbClr val="3B7BC8"/>
              </a:gs>
              <a:gs pos="100000">
                <a:srgbClr val="3A7CCA"/>
              </a:gs>
            </a:gsLst>
            <a:lin ang="16200000" scaled="0"/>
          </a:gra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 defTabSz="914400">
              <a:buSzPct val="25000"/>
            </a:pPr>
            <a:r>
              <a:rPr lang="en-US" kern="0" dirty="0">
                <a:solidFill>
                  <a:prstClr val="white"/>
                </a:solidFill>
                <a:ea typeface="Calibri"/>
                <a:cs typeface="Calibri"/>
                <a:sym typeface="Calibri"/>
                <a:rtl val="0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124706361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+mj-lt"/>
              </a:rPr>
              <a:t>Austin Data Coverage (Weeks 1-16)</a:t>
            </a:r>
            <a:br>
              <a:rPr lang="en-US" sz="3600" dirty="0" smtClean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068"/>
            <a:ext cx="12192000" cy="5159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771"/>
            <a:ext cx="12192000" cy="5148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122"/>
            <a:ext cx="12192000" cy="5181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250"/>
            <a:ext cx="12192000" cy="5173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250"/>
            <a:ext cx="12192000" cy="5173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536"/>
            <a:ext cx="12192000" cy="51585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479"/>
            <a:ext cx="12192000" cy="5162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541"/>
            <a:ext cx="12192000" cy="51845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770"/>
            <a:ext cx="12192000" cy="5174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187"/>
            <a:ext cx="12192000" cy="5177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068"/>
            <a:ext cx="12192000" cy="51594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419"/>
            <a:ext cx="12192000" cy="51667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770"/>
            <a:ext cx="12192000" cy="51740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833"/>
            <a:ext cx="12192000" cy="51699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187"/>
            <a:ext cx="12192000" cy="51772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187"/>
            <a:ext cx="12192000" cy="51772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541"/>
            <a:ext cx="12192000" cy="518451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668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17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08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1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43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778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3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413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4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048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5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83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6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318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7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53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8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88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9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23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10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858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11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93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12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128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13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763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14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398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15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033000" y="6477000"/>
            <a:ext cx="508000" cy="304800"/>
          </a:xfrm>
          <a:prstGeom prst="rect">
            <a:avLst/>
          </a:prstGeom>
          <a:solidFill>
            <a:srgbClr val="EBF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kern="0" dirty="0" smtClean="0">
                <a:solidFill>
                  <a:prstClr val="white">
                    <a:lumMod val="65000"/>
                  </a:prstClr>
                </a:solidFill>
                <a:sym typeface="Arial"/>
                <a:rtl val="0"/>
              </a:rPr>
              <a:t>16</a:t>
            </a:r>
            <a:endParaRPr lang="en-US" sz="1400" kern="0" dirty="0">
              <a:solidFill>
                <a:prstClr val="white">
                  <a:lumMod val="65000"/>
                </a:prstClr>
              </a:solidFill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06856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calmag\Pictures\MetropiaTrajectories\PAG visual\PAC visual\datacoverage\1 Sep,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0" y="1189833"/>
            <a:ext cx="16413232" cy="567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 smtClean="0"/>
              <a:t>Tucson Data Coverage (30 days)</a:t>
            </a:r>
            <a:endParaRPr lang="en-US" dirty="0"/>
          </a:p>
        </p:txBody>
      </p:sp>
      <p:pic>
        <p:nvPicPr>
          <p:cNvPr id="2050" name="Picture 2" descr="C:\Users\calmag\Pictures\MetropiaTrajectories\PAG visual\PAC visual\datacoverage\6 Feb,20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4817" y="1189833"/>
            <a:ext cx="16395449" cy="565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almag\Pictures\MetropiaTrajectories\PAG visual\PAC visual\datacoverage\7 Mar,20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4817" y="1189833"/>
            <a:ext cx="16395449" cy="565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almag\Pictures\MetropiaTrajectories\PAG visual\PAC visual\datacoverage\w3 032220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4817" y="1189833"/>
            <a:ext cx="16395449" cy="565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almag\Pictures\MetropiaTrajectories\PAG visual\PAC visual\datacoverage\w5 033120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4817" y="1189834"/>
            <a:ext cx="16395449" cy="566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latin typeface="+mj-lt"/>
              </a:rPr>
              <a:t>Austin Weekday PH Congestion</a:t>
            </a:r>
            <a:endParaRPr lang="en-US" sz="5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265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564"/>
            <a:ext cx="12192000" cy="5259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529"/>
            <a:ext cx="12192000" cy="5253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269"/>
            <a:ext cx="12192000" cy="525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latin typeface="+mj-lt"/>
              </a:rPr>
              <a:t>Austin User OD Pattern</a:t>
            </a:r>
            <a:endParaRPr lang="en-US" sz="5000" dirty="0">
              <a:latin typeface="+mj-lt"/>
            </a:endParaRPr>
          </a:p>
        </p:txBody>
      </p:sp>
      <p:pic>
        <p:nvPicPr>
          <p:cNvPr id="6146" name="Picture 2" descr="C:\Users\calmag\My Documents\Publication\TRB2015\Slides\AM Workshop\Prism\All_trip_prism_aus_zoomi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r="34173"/>
          <a:stretch/>
        </p:blipFill>
        <p:spPr bwMode="auto">
          <a:xfrm>
            <a:off x="2227281" y="1231900"/>
            <a:ext cx="7729551" cy="56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/>
              <a:t>Acknowledgments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78428"/>
            <a:ext cx="10972800" cy="5067300"/>
          </a:xfrm>
        </p:spPr>
        <p:txBody>
          <a:bodyPr>
            <a:normAutofit/>
          </a:bodyPr>
          <a:lstStyle/>
          <a:p>
            <a:r>
              <a:rPr lang="en-US" dirty="0" smtClean="0"/>
              <a:t>Federal </a:t>
            </a:r>
            <a:r>
              <a:rPr lang="en-US" dirty="0" smtClean="0"/>
              <a:t>Highway Administration</a:t>
            </a:r>
          </a:p>
          <a:p>
            <a:r>
              <a:rPr lang="en-US" dirty="0" smtClean="0"/>
              <a:t>Central Texas Regional Mobility Authority</a:t>
            </a:r>
            <a:endParaRPr lang="en-US" dirty="0"/>
          </a:p>
          <a:p>
            <a:r>
              <a:rPr lang="en-US" dirty="0" smtClean="0"/>
              <a:t>Los Angeles DOT</a:t>
            </a:r>
            <a:endParaRPr lang="en-US" dirty="0"/>
          </a:p>
          <a:p>
            <a:r>
              <a:rPr lang="en-US" dirty="0" smtClean="0"/>
              <a:t>South California Association of Governments</a:t>
            </a:r>
            <a:endParaRPr lang="en-US" dirty="0"/>
          </a:p>
          <a:p>
            <a:r>
              <a:rPr lang="en-US" dirty="0" smtClean="0"/>
              <a:t>Pima Association of Governments</a:t>
            </a:r>
          </a:p>
          <a:p>
            <a:r>
              <a:rPr lang="en-US" dirty="0" smtClean="0"/>
              <a:t>Sun Tran</a:t>
            </a:r>
          </a:p>
          <a:p>
            <a:r>
              <a:rPr lang="en-US" dirty="0" smtClean="0"/>
              <a:t>Ali Arian, University of Arizona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9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ym typeface="Arial"/>
              </a:rPr>
              <a:t>Multi-Modal </a:t>
            </a:r>
            <a:br>
              <a:rPr lang="en-US" sz="4000" dirty="0">
                <a:sym typeface="Arial"/>
              </a:rPr>
            </a:br>
            <a:r>
              <a:rPr lang="en-US" sz="4000" dirty="0">
                <a:sym typeface="Arial"/>
              </a:rPr>
              <a:t>“Lead Generation” </a:t>
            </a:r>
            <a:r>
              <a:rPr lang="en-US" sz="4000" dirty="0"/>
              <a:t>Concept</a:t>
            </a:r>
            <a:endParaRPr lang="en-US" sz="4000" dirty="0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7D86C-323E-4D38-BA33-C7F50727BB22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3495538" y="2805312"/>
            <a:ext cx="1796716" cy="82588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  <a:cs typeface="Times New Roman" panose="02020603050405020304" pitchFamily="18" charset="0"/>
              </a:rPr>
              <a:t>Targeting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04906" y="1425692"/>
            <a:ext cx="6293309" cy="4913802"/>
            <a:chOff x="5903495" y="648073"/>
            <a:chExt cx="6387094" cy="5560817"/>
          </a:xfrm>
        </p:grpSpPr>
        <p:grpSp>
          <p:nvGrpSpPr>
            <p:cNvPr id="18" name="Group 17"/>
            <p:cNvGrpSpPr/>
            <p:nvPr/>
          </p:nvGrpSpPr>
          <p:grpSpPr>
            <a:xfrm>
              <a:off x="6620890" y="1425692"/>
              <a:ext cx="1456869" cy="1250976"/>
              <a:chOff x="5868124" y="13202"/>
              <a:chExt cx="1456869" cy="1250976"/>
            </a:xfrm>
            <a:solidFill>
              <a:schemeClr val="bg1"/>
            </a:solidFill>
          </p:grpSpPr>
          <p:sp>
            <p:nvSpPr>
              <p:cNvPr id="25" name="Hexagon 24"/>
              <p:cNvSpPr/>
              <p:nvPr/>
            </p:nvSpPr>
            <p:spPr>
              <a:xfrm>
                <a:off x="5868124" y="13202"/>
                <a:ext cx="1456869" cy="1250976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1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6" name="Hexagon 12"/>
              <p:cNvSpPr/>
              <p:nvPr/>
            </p:nvSpPr>
            <p:spPr>
              <a:xfrm>
                <a:off x="6093778" y="206965"/>
                <a:ext cx="1005561" cy="863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0" tIns="24130" rIns="0" bIns="2413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00" kern="1200" dirty="0" smtClean="0">
                    <a:solidFill>
                      <a:schemeClr val="bg1"/>
                    </a:solidFill>
                  </a:rPr>
                  <a:t>Travel Time Reliability</a:t>
                </a:r>
                <a:endParaRPr lang="en-US" sz="1900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9132333" y="2810585"/>
              <a:ext cx="1456869" cy="1250976"/>
              <a:chOff x="4614413" y="692681"/>
              <a:chExt cx="1456869" cy="1250976"/>
            </a:xfrm>
            <a:noFill/>
          </p:grpSpPr>
          <p:sp>
            <p:nvSpPr>
              <p:cNvPr id="48" name="Hexagon 47"/>
              <p:cNvSpPr/>
              <p:nvPr/>
            </p:nvSpPr>
            <p:spPr>
              <a:xfrm>
                <a:off x="4614413" y="692681"/>
                <a:ext cx="1456869" cy="1250976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9" name="Hexagon 10"/>
              <p:cNvSpPr/>
              <p:nvPr/>
            </p:nvSpPr>
            <p:spPr>
              <a:xfrm>
                <a:off x="4840067" y="886444"/>
                <a:ext cx="1005561" cy="86345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0" tIns="24130" rIns="0" bIns="2413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900" kern="1200" dirty="0" smtClean="0">
                    <a:solidFill>
                      <a:schemeClr val="bg1"/>
                    </a:solidFill>
                  </a:rPr>
                  <a:t>Improve LOS</a:t>
                </a:r>
                <a:endParaRPr lang="en-US" sz="1900" kern="1200" dirty="0">
                  <a:solidFill>
                    <a:schemeClr val="bg1"/>
                  </a:solidFill>
                </a:endParaRPr>
              </a:p>
            </p:txBody>
          </p:sp>
        </p:grpSp>
        <p:graphicFrame>
          <p:nvGraphicFramePr>
            <p:cNvPr id="3" name="Diagram 2"/>
            <p:cNvGraphicFramePr/>
            <p:nvPr>
              <p:extLst>
                <p:ext uri="{D42A27DB-BD31-4B8C-83A1-F6EECF244321}">
                  <p14:modId xmlns:p14="http://schemas.microsoft.com/office/powerpoint/2010/main" val="2397179546"/>
                </p:ext>
              </p:extLst>
            </p:nvPr>
          </p:nvGraphicFramePr>
          <p:xfrm>
            <a:off x="5903495" y="648073"/>
            <a:ext cx="5799510" cy="55608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Oval 6"/>
            <p:cNvSpPr/>
            <p:nvPr/>
          </p:nvSpPr>
          <p:spPr>
            <a:xfrm>
              <a:off x="10116440" y="2839319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9649664" y="3068516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10720590" y="3541189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9259710" y="2439678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8706326" y="3218140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9107031" y="3765762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8514700" y="4358648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10028537" y="3520981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8237726" y="3719899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8316373" y="2412749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7758993" y="3038237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9877742" y="2403984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7387730" y="3977245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7830770" y="4589330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8638431" y="5164039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7959345" y="5291928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10920942" y="4271793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9059357" y="5646112"/>
              <a:ext cx="400705" cy="39783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976331" y="1619204"/>
              <a:ext cx="2314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  <a:cs typeface="Times New Roman" panose="02020603050405020304" pitchFamily="18" charset="0"/>
                </a:rPr>
                <a:t>Potential non-Riders</a:t>
              </a:r>
              <a:endParaRPr lang="en-US" dirty="0"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9507736" y="1988536"/>
              <a:ext cx="1653559" cy="6143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2"/>
            </p:cNvCxnSpPr>
            <p:nvPr/>
          </p:nvCxnSpPr>
          <p:spPr>
            <a:xfrm flipH="1">
              <a:off x="10050369" y="1988536"/>
              <a:ext cx="1083091" cy="611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10342802" y="1997301"/>
              <a:ext cx="776109" cy="10409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8" idx="2"/>
            </p:cNvCxnSpPr>
            <p:nvPr/>
          </p:nvCxnSpPr>
          <p:spPr>
            <a:xfrm flipH="1">
              <a:off x="10920942" y="1988536"/>
              <a:ext cx="212518" cy="17313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8" idx="2"/>
            </p:cNvCxnSpPr>
            <p:nvPr/>
          </p:nvCxnSpPr>
          <p:spPr>
            <a:xfrm>
              <a:off x="11133460" y="1988536"/>
              <a:ext cx="27835" cy="2482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0228889" y="2011894"/>
              <a:ext cx="902188" cy="17167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9860768" y="1993323"/>
              <a:ext cx="1270309" cy="12725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8516726" y="2011894"/>
              <a:ext cx="2614351" cy="6095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8" idx="2"/>
            </p:cNvCxnSpPr>
            <p:nvPr/>
          </p:nvCxnSpPr>
          <p:spPr>
            <a:xfrm flipH="1">
              <a:off x="7967668" y="1988536"/>
              <a:ext cx="3165792" cy="12486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8915406" y="1992514"/>
              <a:ext cx="2218054" cy="14159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9305360" y="2021599"/>
              <a:ext cx="1825717" cy="19387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8438078" y="2007107"/>
              <a:ext cx="2692999" cy="19106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865465" y="1696048"/>
            <a:ext cx="5121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+mj-lt"/>
                <a:cs typeface="Times New Roman" panose="02020603050405020304" pitchFamily="18" charset="0"/>
              </a:rPr>
              <a:t>More Targeted </a:t>
            </a:r>
          </a:p>
          <a:p>
            <a:r>
              <a:rPr lang="en-US" sz="4000" b="1" dirty="0" smtClean="0">
                <a:latin typeface="+mj-lt"/>
                <a:cs typeface="Times New Roman" panose="02020603050405020304" pitchFamily="18" charset="0"/>
              </a:rPr>
              <a:t>Non-Riders = Effective Lead Gen</a:t>
            </a:r>
            <a:endParaRPr lang="en-US" sz="4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40950" y="4147849"/>
            <a:ext cx="50461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+mj-lt"/>
                <a:cs typeface="Times New Roman" panose="02020603050405020304" pitchFamily="18" charset="0"/>
              </a:rPr>
              <a:t>Matching Transit Routes with Users OD through </a:t>
            </a:r>
            <a:r>
              <a:rPr lang="en-US" sz="4000" b="1" dirty="0">
                <a:cs typeface="Times New Roman" panose="02020603050405020304" pitchFamily="18" charset="0"/>
              </a:rPr>
              <a:t>Data Analytics</a:t>
            </a:r>
          </a:p>
          <a:p>
            <a:endParaRPr lang="en-US" sz="40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HelvLight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+mj-lt"/>
                <a:sym typeface="Arial"/>
                <a:rtl val="0"/>
              </a:rPr>
              <a:t>Metropia &amp; </a:t>
            </a:r>
            <a:r>
              <a:rPr lang="en-US" smtClean="0">
                <a:solidFill>
                  <a:prstClr val="white"/>
                </a:solidFill>
                <a:latin typeface="+mj-lt"/>
                <a:sym typeface="Arial"/>
                <a:rtl val="0"/>
              </a:rPr>
              <a:t>Sun Tran </a:t>
            </a:r>
            <a:endParaRPr lang="en-US" dirty="0">
              <a:solidFill>
                <a:prstClr val="white"/>
              </a:solidFill>
              <a:latin typeface="+mj-lt"/>
              <a:sym typeface="Arial"/>
              <a:rtl val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" r="35075" b="6557"/>
          <a:stretch/>
        </p:blipFill>
        <p:spPr bwMode="auto">
          <a:xfrm>
            <a:off x="2451612" y="1345815"/>
            <a:ext cx="7120091" cy="532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05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 smtClean="0">
                <a:cs typeface="Times New Roman" panose="02020603050405020304" pitchFamily="18" charset="0"/>
              </a:rPr>
              <a:t>Metropia User Data</a:t>
            </a:r>
            <a:endParaRPr lang="en-US" sz="5000" dirty="0"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7D86C-323E-4D38-BA33-C7F50727BB22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28" y="1465470"/>
            <a:ext cx="5848350" cy="51667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6711" y="1552625"/>
            <a:ext cx="5666317" cy="4247317"/>
          </a:xfrm>
          <a:prstGeom prst="rect">
            <a:avLst/>
          </a:prstGeom>
          <a:noFill/>
          <a:ln>
            <a:solidFill>
              <a:srgbClr val="F8F8F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cs typeface="Times New Roman" panose="02020603050405020304" pitchFamily="18" charset="0"/>
              </a:rPr>
              <a:t>2,600 Trips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cs typeface="Times New Roman" panose="02020603050405020304" pitchFamily="18" charset="0"/>
              </a:rPr>
              <a:t>Feb 1 – to – March 18: Lab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cs typeface="Times New Roman" panose="02020603050405020304" pitchFamily="18" charset="0"/>
              </a:rPr>
              <a:t>March 19 (launch)- March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cs typeface="Times New Roman" panose="02020603050405020304" pitchFamily="18" charset="0"/>
              </a:rPr>
              <a:t>Each trip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cs typeface="Times New Roman" panose="02020603050405020304" pitchFamily="18" charset="0"/>
              </a:rPr>
              <a:t>Origin 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cs typeface="Times New Roman" panose="02020603050405020304" pitchFamily="18" charset="0"/>
              </a:rPr>
              <a:t>Destination 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cs typeface="Times New Roman" panose="02020603050405020304" pitchFamily="18" charset="0"/>
              </a:rPr>
              <a:t>Start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cs typeface="Times New Roman" panose="02020603050405020304" pitchFamily="18" charset="0"/>
              </a:rPr>
              <a:t>End Time</a:t>
            </a:r>
          </a:p>
        </p:txBody>
      </p:sp>
    </p:spTree>
    <p:extLst>
      <p:ext uri="{BB962C8B-B14F-4D97-AF65-F5344CB8AC3E}">
        <p14:creationId xmlns:p14="http://schemas.microsoft.com/office/powerpoint/2010/main" val="24694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cs typeface="Times New Roman" panose="02020603050405020304" pitchFamily="18" charset="0"/>
              </a:rPr>
              <a:t>Public Transit Data</a:t>
            </a:r>
            <a:endParaRPr lang="en-US" sz="5000" dirty="0"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7D86C-323E-4D38-BA33-C7F50727BB22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04899" y="2609849"/>
            <a:ext cx="434340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Location of 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Details of each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Schedule of  stops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43" y="1376448"/>
            <a:ext cx="6057592" cy="517675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0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 smtClean="0">
                <a:cs typeface="Times New Roman" panose="02020603050405020304" pitchFamily="18" charset="0"/>
              </a:rPr>
              <a:t>Method</a:t>
            </a:r>
            <a:endParaRPr lang="en-US" sz="5000" dirty="0">
              <a:cs typeface="Times New Roman" panose="02020603050405020304" pitchFamily="18" charset="0"/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7D86C-323E-4D38-BA33-C7F50727BB22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626033" y="1521621"/>
            <a:ext cx="5809430" cy="4821382"/>
            <a:chOff x="3370701" y="403412"/>
            <a:chExt cx="6268599" cy="55311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701" y="403412"/>
              <a:ext cx="6268599" cy="5531117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4604084" y="2486526"/>
              <a:ext cx="144379" cy="160421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8317831" y="4355431"/>
              <a:ext cx="144379" cy="160421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7395409" y="3492290"/>
              <a:ext cx="1989221" cy="18867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3681662" y="1623385"/>
              <a:ext cx="1989221" cy="18867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950" y="2980680"/>
              <a:ext cx="513423" cy="51342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304" y="1913524"/>
              <a:ext cx="513423" cy="51342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558" y="4722222"/>
              <a:ext cx="513423" cy="51342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6708" y="3869546"/>
              <a:ext cx="513423" cy="5134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647" y="2028056"/>
              <a:ext cx="513423" cy="51342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4828" y="3547243"/>
              <a:ext cx="513423" cy="513423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H="1" flipV="1">
              <a:off x="8083550" y="4515852"/>
              <a:ext cx="1672" cy="425118"/>
            </a:xfrm>
            <a:prstGeom prst="line">
              <a:avLst/>
            </a:prstGeom>
            <a:ln w="57150">
              <a:solidFill>
                <a:srgbClr val="CC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98437" y="4515852"/>
              <a:ext cx="3385113" cy="2"/>
            </a:xfrm>
            <a:prstGeom prst="line">
              <a:avLst/>
            </a:prstGeom>
            <a:ln w="57150">
              <a:solidFill>
                <a:srgbClr val="CC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698437" y="3232150"/>
              <a:ext cx="0" cy="1283702"/>
            </a:xfrm>
            <a:prstGeom prst="line">
              <a:avLst/>
            </a:prstGeom>
            <a:ln w="57150">
              <a:solidFill>
                <a:srgbClr val="CC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4433070" y="3232150"/>
              <a:ext cx="265367" cy="0"/>
            </a:xfrm>
            <a:prstGeom prst="line">
              <a:avLst/>
            </a:prstGeom>
            <a:ln w="57150">
              <a:solidFill>
                <a:srgbClr val="CC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1174727" y="3043717"/>
            <a:ext cx="29206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624384" y="2952810"/>
            <a:ext cx="164470" cy="1818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3692361" y="2952810"/>
            <a:ext cx="164470" cy="18181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51011" y="2565105"/>
            <a:ext cx="66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7:30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440226" y="2549563"/>
            <a:ext cx="66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8:00</a:t>
            </a:r>
            <a:endParaRPr lang="en-US" dirty="0"/>
          </a:p>
        </p:txBody>
      </p:sp>
      <p:sp>
        <p:nvSpPr>
          <p:cNvPr id="19" name="Left Brace 18"/>
          <p:cNvSpPr/>
          <p:nvPr/>
        </p:nvSpPr>
        <p:spPr>
          <a:xfrm rot="16200000">
            <a:off x="2677668" y="2357042"/>
            <a:ext cx="158784" cy="20350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929066" y="3562980"/>
            <a:ext cx="209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Your Travel Time</a:t>
            </a:r>
            <a:endParaRPr lang="en-US" dirty="0"/>
          </a:p>
        </p:txBody>
      </p:sp>
      <p:sp>
        <p:nvSpPr>
          <p:cNvPr id="29" name="Left Brace 28"/>
          <p:cNvSpPr/>
          <p:nvPr/>
        </p:nvSpPr>
        <p:spPr>
          <a:xfrm rot="16200000">
            <a:off x="1241618" y="3111545"/>
            <a:ext cx="128856" cy="5559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5-Point Star 20"/>
          <p:cNvSpPr/>
          <p:nvPr/>
        </p:nvSpPr>
        <p:spPr>
          <a:xfrm>
            <a:off x="1101387" y="3592861"/>
            <a:ext cx="409317" cy="322303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Left Brace 29"/>
          <p:cNvSpPr/>
          <p:nvPr/>
        </p:nvSpPr>
        <p:spPr>
          <a:xfrm rot="16200000">
            <a:off x="2292959" y="2776410"/>
            <a:ext cx="216725" cy="27465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52071" y="4384197"/>
            <a:ext cx="258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Public Transit Travel Time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35810" y="4780962"/>
            <a:ext cx="3673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Ingress Dist.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Egress Dist.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Socio-demographics</a:t>
            </a:r>
            <a:endParaRPr lang="en-US" dirty="0"/>
          </a:p>
        </p:txBody>
      </p:sp>
      <p:sp>
        <p:nvSpPr>
          <p:cNvPr id="34" name="Multiply 33"/>
          <p:cNvSpPr/>
          <p:nvPr/>
        </p:nvSpPr>
        <p:spPr>
          <a:xfrm>
            <a:off x="3504928" y="4766763"/>
            <a:ext cx="382835" cy="280946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69" y="5028849"/>
            <a:ext cx="286621" cy="3307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995" y="5320760"/>
            <a:ext cx="270701" cy="3123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62" y="5554373"/>
            <a:ext cx="342567" cy="395270"/>
          </a:xfrm>
          <a:prstGeom prst="rect">
            <a:avLst/>
          </a:prstGeom>
        </p:spPr>
      </p:pic>
      <p:sp>
        <p:nvSpPr>
          <p:cNvPr id="39" name="Multiply 38"/>
          <p:cNvSpPr/>
          <p:nvPr/>
        </p:nvSpPr>
        <p:spPr>
          <a:xfrm>
            <a:off x="3452847" y="6038690"/>
            <a:ext cx="378849" cy="2196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cs typeface="Times New Roman" panose="02020603050405020304" pitchFamily="18" charset="0"/>
              </a:rPr>
              <a:t> </a:t>
            </a:r>
            <a:br>
              <a:rPr lang="en-US" sz="4000" dirty="0" smtClean="0">
                <a:cs typeface="Times New Roman" panose="02020603050405020304" pitchFamily="18" charset="0"/>
              </a:rPr>
            </a:br>
            <a:r>
              <a:rPr lang="en-US" sz="4000" dirty="0" smtClean="0">
                <a:cs typeface="Times New Roman" panose="02020603050405020304" pitchFamily="18" charset="0"/>
              </a:rPr>
              <a:t>Metropia User Trips  vs Walking Distance</a:t>
            </a:r>
            <a:endParaRPr lang="en-US" sz="4000" dirty="0"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333501"/>
            <a:ext cx="10972800" cy="713013"/>
          </a:xfrm>
        </p:spPr>
        <p:txBody>
          <a:bodyPr>
            <a:normAutofit fontScale="92500" lnSpcReduction="20000"/>
          </a:bodyPr>
          <a:lstStyle/>
          <a:p>
            <a:r>
              <a:rPr lang="en-US" sz="2500" dirty="0" smtClean="0"/>
              <a:t>Up to 15% of user trips can be serviced by transit based on a 3000 ft. walking distance (door-to-door) and 25 min travel time flexibility. </a:t>
            </a:r>
            <a:endParaRPr lang="en-US" sz="2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7D86C-323E-4D38-BA33-C7F50727BB22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908680"/>
              </p:ext>
            </p:extLst>
          </p:nvPr>
        </p:nvGraphicFramePr>
        <p:xfrm>
          <a:off x="664028" y="2152649"/>
          <a:ext cx="11048999" cy="4705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67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Metropia Ridesharing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6604000" cy="46783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No pre-matching needed.</a:t>
            </a:r>
          </a:p>
          <a:p>
            <a:r>
              <a:rPr lang="en-US" dirty="0" smtClean="0"/>
              <a:t>All ridesharing Metropia users just need to start the rideshare trip at the same time. </a:t>
            </a:r>
          </a:p>
          <a:p>
            <a:r>
              <a:rPr lang="en-US" dirty="0" smtClean="0"/>
              <a:t>Metropia automatically matches trajectory to determine validity of shared ride. </a:t>
            </a:r>
          </a:p>
          <a:p>
            <a:r>
              <a:rPr lang="en-US" dirty="0" smtClean="0"/>
              <a:t>Extra points awarded to shared rides. </a:t>
            </a:r>
          </a:p>
          <a:p>
            <a:r>
              <a:rPr lang="en-US" dirty="0" smtClean="0"/>
              <a:t>Simple, easy, and accurate.</a:t>
            </a:r>
          </a:p>
        </p:txBody>
      </p:sp>
      <p:sp>
        <p:nvSpPr>
          <p:cNvPr id="4" name="AutoShape 2" descr="setting.pn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calmag\My Documents\Temp2\sett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693" y="1295400"/>
            <a:ext cx="218761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801812" y="3832226"/>
            <a:ext cx="2158413" cy="2873375"/>
            <a:chOff x="7351359" y="3832225"/>
            <a:chExt cx="1618810" cy="2873375"/>
          </a:xfrm>
        </p:grpSpPr>
        <p:pic>
          <p:nvPicPr>
            <p:cNvPr id="1028" name="Picture 4" descr="C:\Users\chu\Dropbox\Camera Uploads\2015-02-26 21.44.2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1359" y="3832225"/>
              <a:ext cx="1616273" cy="287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355680" y="6469856"/>
              <a:ext cx="779874" cy="228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Drive Alone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35554" y="6469856"/>
              <a:ext cx="834615" cy="228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Share Ride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13600" y="3863182"/>
            <a:ext cx="2158413" cy="2873375"/>
            <a:chOff x="7351359" y="3832225"/>
            <a:chExt cx="1618810" cy="2873375"/>
          </a:xfrm>
        </p:grpSpPr>
        <p:pic>
          <p:nvPicPr>
            <p:cNvPr id="13" name="Picture 4" descr="C:\Users\chu\Dropbox\Camera Uploads\2015-02-26 21.44.2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1359" y="3832225"/>
              <a:ext cx="1616273" cy="287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7355680" y="6469856"/>
              <a:ext cx="779874" cy="228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Drive Alone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35554" y="6469856"/>
              <a:ext cx="834615" cy="228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Share Ride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269088" y="500748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6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21"/>
            <a:ext cx="12192000" cy="39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89097" y="4572000"/>
            <a:ext cx="31751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  <a:p>
            <a:pPr algn="ctr"/>
            <a:r>
              <a:rPr lang="en-US" sz="4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  <a:endParaRPr lang="en-US" sz="4400" b="1" cap="none" spc="0" dirty="0">
              <a:ln/>
              <a:solidFill>
                <a:schemeClr val="accent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3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cs typeface="Calibri"/>
              </a:rPr>
              <a:t>Travel Demand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100" y="1381675"/>
            <a:ext cx="10233800" cy="6033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A general approach to influence people’s travel behavior. </a:t>
            </a:r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7" y="1801399"/>
            <a:ext cx="9177485" cy="470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2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912" y="-73402"/>
            <a:ext cx="11783431" cy="1325563"/>
          </a:xfrm>
        </p:spPr>
        <p:txBody>
          <a:bodyPr>
            <a:noAutofit/>
          </a:bodyPr>
          <a:lstStyle/>
          <a:p>
            <a:r>
              <a:rPr lang="en-US" sz="4000" dirty="0" smtClean="0"/>
              <a:t>Metropia’s </a:t>
            </a:r>
            <a:r>
              <a:rPr lang="en-US" sz="4000" dirty="0"/>
              <a:t>Ecosystem: </a:t>
            </a:r>
            <a:br>
              <a:rPr lang="en-US" sz="4000" dirty="0"/>
            </a:br>
            <a:r>
              <a:rPr lang="en-US" sz="4000" dirty="0"/>
              <a:t>Community-Based and </a:t>
            </a:r>
            <a:r>
              <a:rPr lang="en-US" sz="4000" dirty="0" smtClean="0"/>
              <a:t>Incentivizing </a:t>
            </a:r>
            <a:r>
              <a:rPr lang="en-US" sz="4000" dirty="0"/>
              <a:t>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7" y="1433945"/>
            <a:ext cx="5981966" cy="507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1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/>
              <a:t>Metropia Synergy Platform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934" y="1412654"/>
            <a:ext cx="6969066" cy="5286097"/>
          </a:xfrm>
        </p:spPr>
        <p:txBody>
          <a:bodyPr>
            <a:normAutofit fontScale="85000" lnSpcReduction="10000"/>
          </a:bodyPr>
          <a:lstStyle/>
          <a:p>
            <a:pPr marL="574675" lvl="1" indent="-2349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cs typeface="Calibri"/>
              </a:rPr>
              <a:t>Metropia</a:t>
            </a:r>
            <a:r>
              <a:rPr lang="en-US" dirty="0" smtClean="0">
                <a:solidFill>
                  <a:prstClr val="black"/>
                </a:solidFill>
                <a:cs typeface="Calibri"/>
              </a:rPr>
              <a:t> Mobile - Smarter commuting decisions</a:t>
            </a:r>
          </a:p>
          <a:p>
            <a:pPr marL="914400" lvl="2" indent="-225425">
              <a:spcBef>
                <a:spcPts val="200"/>
              </a:spcBef>
              <a:spcAft>
                <a:spcPts val="200"/>
              </a:spcAft>
            </a:pPr>
            <a:r>
              <a:rPr lang="en-US" dirty="0" smtClean="0">
                <a:solidFill>
                  <a:prstClr val="black"/>
                </a:solidFill>
                <a:cs typeface="Calibri"/>
              </a:rPr>
              <a:t>Patented travel prediction and load balancing algorithms</a:t>
            </a:r>
          </a:p>
          <a:p>
            <a:pPr marL="914400" lvl="2" indent="-225425">
              <a:spcBef>
                <a:spcPts val="200"/>
              </a:spcBef>
              <a:spcAft>
                <a:spcPts val="200"/>
              </a:spcAft>
            </a:pPr>
            <a:r>
              <a:rPr lang="en-US" dirty="0" smtClean="0">
                <a:solidFill>
                  <a:prstClr val="black"/>
                </a:solidFill>
                <a:cs typeface="Calibri"/>
              </a:rPr>
              <a:t>Fuses real time + Historical travel time data</a:t>
            </a:r>
            <a:endParaRPr lang="en-US" dirty="0">
              <a:solidFill>
                <a:prstClr val="black"/>
              </a:solidFill>
              <a:cs typeface="Calibri"/>
            </a:endParaRPr>
          </a:p>
          <a:p>
            <a:pPr marL="574675" lvl="2" indent="-234950">
              <a:spcBef>
                <a:spcPts val="600"/>
              </a:spcBef>
              <a:spcAft>
                <a:spcPts val="200"/>
              </a:spcAft>
            </a:pPr>
            <a:r>
              <a:rPr lang="en-US" sz="2800" dirty="0" err="1" smtClean="0">
                <a:solidFill>
                  <a:prstClr val="black"/>
                </a:solidFill>
                <a:cs typeface="Calibri"/>
              </a:rPr>
              <a:t>Metropia</a:t>
            </a:r>
            <a:r>
              <a:rPr lang="en-US" sz="2800" dirty="0" smtClean="0">
                <a:solidFill>
                  <a:prstClr val="black"/>
                </a:solidFill>
                <a:cs typeface="Calibri"/>
              </a:rPr>
              <a:t> App Features </a:t>
            </a:r>
            <a:endParaRPr lang="en-US" dirty="0" smtClean="0">
              <a:solidFill>
                <a:prstClr val="black"/>
              </a:solidFill>
              <a:cs typeface="Calibri"/>
            </a:endParaRPr>
          </a:p>
          <a:p>
            <a:pPr marL="914400" lvl="4" indent="-23018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Calibri"/>
              </a:rPr>
              <a:t>Departure </a:t>
            </a:r>
            <a:r>
              <a:rPr lang="en-US" sz="2400" dirty="0">
                <a:solidFill>
                  <a:prstClr val="black"/>
                </a:solidFill>
                <a:cs typeface="Calibri"/>
              </a:rPr>
              <a:t>time and routing information </a:t>
            </a:r>
          </a:p>
          <a:p>
            <a:pPr marL="914400" lvl="4" indent="-23018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Calibri"/>
              </a:rPr>
              <a:t>Pre-plan and reserve trips</a:t>
            </a:r>
          </a:p>
          <a:p>
            <a:pPr marL="914400" lvl="4" indent="-23018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Calibri"/>
              </a:rPr>
              <a:t>Turn-by-turn </a:t>
            </a:r>
            <a:r>
              <a:rPr lang="en-US" sz="2400" dirty="0">
                <a:solidFill>
                  <a:prstClr val="black"/>
                </a:solidFill>
                <a:cs typeface="Calibri"/>
              </a:rPr>
              <a:t>voice navigation </a:t>
            </a:r>
            <a:r>
              <a:rPr lang="en-US" sz="2400" dirty="0" smtClean="0">
                <a:solidFill>
                  <a:prstClr val="black"/>
                </a:solidFill>
                <a:cs typeface="Calibri"/>
              </a:rPr>
              <a:t>(validation)</a:t>
            </a:r>
          </a:p>
          <a:p>
            <a:pPr marL="914400" lvl="4" indent="-23018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Calibri"/>
              </a:rPr>
              <a:t>Incentivizes travel behavior changes (earn points)</a:t>
            </a:r>
          </a:p>
          <a:p>
            <a:pPr marL="914400" lvl="4" indent="-23018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Calibri"/>
              </a:rPr>
              <a:t>Earn more points for shifting departure out of peak period or alternative route</a:t>
            </a:r>
            <a:endParaRPr lang="en-US" sz="2400" dirty="0">
              <a:solidFill>
                <a:prstClr val="black"/>
              </a:solidFill>
              <a:cs typeface="Calibri"/>
            </a:endParaRPr>
          </a:p>
          <a:p>
            <a:pPr marL="574675" lvl="1" indent="-23495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cs typeface="Calibri"/>
              </a:rPr>
              <a:t>Deployment Schedule</a:t>
            </a:r>
          </a:p>
          <a:p>
            <a:pPr marL="914400" lvl="2" indent="-234950">
              <a:spcBef>
                <a:spcPts val="200"/>
              </a:spcBef>
              <a:spcAft>
                <a:spcPts val="200"/>
              </a:spcAft>
            </a:pPr>
            <a:r>
              <a:rPr lang="en-US" dirty="0" smtClean="0">
                <a:solidFill>
                  <a:prstClr val="black"/>
                </a:solidFill>
                <a:cs typeface="Calibri"/>
              </a:rPr>
              <a:t>Currently in </a:t>
            </a:r>
            <a:r>
              <a:rPr lang="en-US" dirty="0">
                <a:solidFill>
                  <a:prstClr val="black"/>
                </a:solidFill>
                <a:cs typeface="Calibri"/>
              </a:rPr>
              <a:t>Tucson, AZ and Austin, </a:t>
            </a:r>
            <a:r>
              <a:rPr lang="en-US" dirty="0" smtClean="0">
                <a:solidFill>
                  <a:prstClr val="black"/>
                </a:solidFill>
                <a:cs typeface="Calibri"/>
              </a:rPr>
              <a:t>TX</a:t>
            </a:r>
          </a:p>
          <a:p>
            <a:pPr marL="914400" lvl="2" indent="-234950">
              <a:spcBef>
                <a:spcPts val="200"/>
              </a:spcBef>
              <a:spcAft>
                <a:spcPts val="200"/>
              </a:spcAft>
            </a:pPr>
            <a:r>
              <a:rPr lang="en-US" dirty="0" smtClean="0">
                <a:solidFill>
                  <a:prstClr val="black"/>
                </a:solidFill>
                <a:cs typeface="Calibri"/>
              </a:rPr>
              <a:t>Beta </a:t>
            </a:r>
            <a:r>
              <a:rPr lang="en-US" smtClean="0">
                <a:solidFill>
                  <a:prstClr val="black"/>
                </a:solidFill>
                <a:cs typeface="Calibri"/>
              </a:rPr>
              <a:t>test in </a:t>
            </a:r>
            <a:r>
              <a:rPr lang="en-US" dirty="0">
                <a:solidFill>
                  <a:prstClr val="black"/>
                </a:solidFill>
                <a:cs typeface="Calibri"/>
              </a:rPr>
              <a:t>NYC (NYCDOT’s DriveSmart program) </a:t>
            </a:r>
            <a:r>
              <a:rPr lang="en-US" dirty="0" smtClean="0">
                <a:solidFill>
                  <a:prstClr val="black"/>
                </a:solidFill>
                <a:cs typeface="Calibri"/>
              </a:rPr>
              <a:t>Summer </a:t>
            </a:r>
            <a:r>
              <a:rPr lang="en-US" dirty="0">
                <a:solidFill>
                  <a:prstClr val="black"/>
                </a:solidFill>
                <a:cs typeface="Calibri"/>
              </a:rPr>
              <a:t>2015</a:t>
            </a:r>
          </a:p>
          <a:p>
            <a:pPr marL="914400" lvl="2" indent="-234950"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solidFill>
                  <a:prstClr val="black"/>
                </a:solidFill>
                <a:cs typeface="Calibri"/>
              </a:rPr>
              <a:t>Los </a:t>
            </a:r>
            <a:r>
              <a:rPr lang="en-US" dirty="0" smtClean="0">
                <a:solidFill>
                  <a:prstClr val="black"/>
                </a:solidFill>
                <a:cs typeface="Calibri"/>
              </a:rPr>
              <a:t>Angeles </a:t>
            </a:r>
            <a:r>
              <a:rPr lang="en-US" dirty="0">
                <a:solidFill>
                  <a:prstClr val="black"/>
                </a:solidFill>
                <a:cs typeface="Calibri"/>
              </a:rPr>
              <a:t>and other cities later this </a:t>
            </a:r>
            <a:r>
              <a:rPr lang="en-US" dirty="0" smtClean="0">
                <a:solidFill>
                  <a:prstClr val="black"/>
                </a:solidFill>
                <a:cs typeface="Calibri"/>
              </a:rPr>
              <a:t>year</a:t>
            </a:r>
            <a:endParaRPr lang="en-US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73" y="1999446"/>
            <a:ext cx="5358288" cy="40308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909" y="1328575"/>
            <a:ext cx="4982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smtClean="0">
                <a:cs typeface="Calibri"/>
              </a:rPr>
              <a:t>A sustainable</a:t>
            </a:r>
            <a:r>
              <a:rPr lang="en-US" sz="2000" b="1" dirty="0">
                <a:cs typeface="Calibri"/>
              </a:rPr>
              <a:t>, safe and efficient transportation system</a:t>
            </a:r>
          </a:p>
        </p:txBody>
      </p:sp>
    </p:spTree>
    <p:extLst>
      <p:ext uri="{BB962C8B-B14F-4D97-AF65-F5344CB8AC3E}">
        <p14:creationId xmlns:p14="http://schemas.microsoft.com/office/powerpoint/2010/main" val="6259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+mj-lt"/>
              </a:rPr>
              <a:t>Consistent </a:t>
            </a:r>
            <a:r>
              <a:rPr lang="en-US" dirty="0">
                <a:latin typeface="+mj-lt"/>
              </a:rPr>
              <a:t>with </a:t>
            </a:r>
            <a:r>
              <a:rPr lang="en-US" dirty="0" smtClean="0">
                <a:latin typeface="+mj-lt"/>
              </a:rPr>
              <a:t>FHWA’s </a:t>
            </a:r>
            <a:r>
              <a:rPr lang="en-US" dirty="0">
                <a:latin typeface="+mj-lt"/>
              </a:rPr>
              <a:t>ATDM &amp; ICM Frameworks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55962"/>
            <a:ext cx="5384800" cy="3414438"/>
          </a:xfrm>
        </p:spPr>
      </p:pic>
      <p:pic>
        <p:nvPicPr>
          <p:cNvPr id="6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06" y="1309255"/>
            <a:ext cx="4993204" cy="4525963"/>
          </a:xfrm>
        </p:spPr>
      </p:pic>
      <p:sp>
        <p:nvSpPr>
          <p:cNvPr id="8" name="TextBox 7"/>
          <p:cNvSpPr txBox="1"/>
          <p:nvPr/>
        </p:nvSpPr>
        <p:spPr>
          <a:xfrm>
            <a:off x="406400" y="5945664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Source: ATDM Program Brief: An Introduction to Active Transportation and Demand Management, FHWA, June 2012</a:t>
            </a:r>
            <a:endParaRPr lang="en-US" sz="1400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4000" y="5945664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Source: FHWA </a:t>
            </a:r>
            <a:r>
              <a:rPr lang="en-US" sz="14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Traffic Analysis Toolbox Volume VIII : Integrated Corridor Management Analysis, Modeling  and Simulation Guide</a:t>
            </a:r>
          </a:p>
        </p:txBody>
      </p:sp>
    </p:spTree>
    <p:extLst>
      <p:ext uri="{BB962C8B-B14F-4D97-AF65-F5344CB8AC3E}">
        <p14:creationId xmlns:p14="http://schemas.microsoft.com/office/powerpoint/2010/main" val="15547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/>
              <a:t>Predictive Routing and Load Balancing</a:t>
            </a:r>
            <a:endParaRPr lang="en-US" sz="5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" y="2364441"/>
            <a:ext cx="2554356" cy="42306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20" y="2364441"/>
            <a:ext cx="2554356" cy="4230650"/>
          </a:xfrm>
          <a:prstGeom prst="rect">
            <a:avLst/>
          </a:prstGeom>
        </p:spPr>
      </p:pic>
      <p:sp>
        <p:nvSpPr>
          <p:cNvPr id="6" name="Pentagon 5"/>
          <p:cNvSpPr/>
          <p:nvPr/>
        </p:nvSpPr>
        <p:spPr>
          <a:xfrm>
            <a:off x="735889" y="1519131"/>
            <a:ext cx="4665814" cy="561877"/>
          </a:xfrm>
          <a:prstGeom prst="homePlate">
            <a:avLst/>
          </a:prstGeom>
          <a:solidFill>
            <a:srgbClr val="F072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Reserve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6623538" y="1519132"/>
            <a:ext cx="4073613" cy="561877"/>
          </a:xfrm>
          <a:prstGeom prst="homePlate">
            <a:avLst/>
          </a:prstGeom>
          <a:solidFill>
            <a:srgbClr val="F072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Validate</a:t>
            </a:r>
          </a:p>
        </p:txBody>
      </p:sp>
      <p:pic>
        <p:nvPicPr>
          <p:cNvPr id="8" name="Picture 7" descr="C:\Users\chu\Dropbox\Camera Uploads\2014-08-29 00.16.45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"/>
          <a:stretch/>
        </p:blipFill>
        <p:spPr bwMode="auto">
          <a:xfrm>
            <a:off x="6187218" y="2364441"/>
            <a:ext cx="2605090" cy="423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chu\Dropbox\Camera Uploads\2014-09-11 17.43.33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"/>
          <a:stretch/>
        </p:blipFill>
        <p:spPr bwMode="auto">
          <a:xfrm>
            <a:off x="8979878" y="2364441"/>
            <a:ext cx="2473568" cy="423065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996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/>
              <a:t>Dynamic In-App Messaging</a:t>
            </a:r>
            <a:endParaRPr lang="en-US" sz="5000" dirty="0"/>
          </a:p>
        </p:txBody>
      </p:sp>
      <p:sp>
        <p:nvSpPr>
          <p:cNvPr id="8" name="Rectangle 7"/>
          <p:cNvSpPr/>
          <p:nvPr/>
        </p:nvSpPr>
        <p:spPr>
          <a:xfrm>
            <a:off x="927652" y="1311011"/>
            <a:ext cx="5353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000" i="1" dirty="0" smtClean="0">
                <a:solidFill>
                  <a:prstClr val="black"/>
                </a:solidFill>
              </a:rPr>
              <a:t>Pre-trip and en-route alerts when routes and travel times change due to unplanned incidents</a:t>
            </a:r>
            <a:endParaRPr lang="en-US" sz="2000" i="1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76" y="2481261"/>
            <a:ext cx="2438624" cy="38761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2" y="2448196"/>
            <a:ext cx="2438624" cy="39422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623" y="2448197"/>
            <a:ext cx="2438624" cy="38761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968881" y="1311012"/>
            <a:ext cx="475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000" i="1" dirty="0" smtClean="0">
                <a:solidFill>
                  <a:prstClr val="black"/>
                </a:solidFill>
              </a:rPr>
              <a:t>Route preferences (toll), predicted destinations based on history, </a:t>
            </a:r>
          </a:p>
          <a:p>
            <a:pPr algn="ctr" defTabSz="914400"/>
            <a:r>
              <a:rPr lang="en-US" sz="2000" i="1" dirty="0" smtClean="0">
                <a:solidFill>
                  <a:prstClr val="black"/>
                </a:solidFill>
              </a:rPr>
              <a:t>and calendar integration </a:t>
            </a:r>
            <a:endParaRPr lang="en-US" sz="2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9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Points, CO2, Travel Time Savings and Driving Scores</a:t>
            </a:r>
            <a:endParaRPr lang="en-US" sz="4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82" y="1479918"/>
            <a:ext cx="10245436" cy="5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artrek TPE 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martrek TPE 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martrek TPE 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martrek TPE 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martrek TPE 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martrek TPE 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Smartrek TPE 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Smartrek TPE 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2033</TotalTime>
  <Words>657</Words>
  <Application>Microsoft Office PowerPoint</Application>
  <PresentationFormat>Widescreen</PresentationFormat>
  <Paragraphs>156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</vt:lpstr>
      <vt:lpstr>Calibri</vt:lpstr>
      <vt:lpstr>Cambria</vt:lpstr>
      <vt:lpstr>Corbel</vt:lpstr>
      <vt:lpstr>Helvetica Neue</vt:lpstr>
      <vt:lpstr>HelvLight</vt:lpstr>
      <vt:lpstr>Open Sans Light</vt:lpstr>
      <vt:lpstr>Times New Roman</vt:lpstr>
      <vt:lpstr>Smartrek TPE v3</vt:lpstr>
      <vt:lpstr>1_Smartrek TPE v3</vt:lpstr>
      <vt:lpstr>2_Smartrek TPE v3</vt:lpstr>
      <vt:lpstr>3_Smartrek TPE v3</vt:lpstr>
      <vt:lpstr>4_Smartrek TPE v3</vt:lpstr>
      <vt:lpstr>5_Smartrek TPE v3</vt:lpstr>
      <vt:lpstr>6_Smartrek TPE v3</vt:lpstr>
      <vt:lpstr>7_Smartrek TPE v3</vt:lpstr>
      <vt:lpstr>1_Depth</vt:lpstr>
      <vt:lpstr>PowerPoint Presentation</vt:lpstr>
      <vt:lpstr>Acknowledgments</vt:lpstr>
      <vt:lpstr>Travel Demand Management</vt:lpstr>
      <vt:lpstr>Metropia’s Ecosystem:  Community-Based and Incentivizing Change</vt:lpstr>
      <vt:lpstr>Metropia Synergy Platform</vt:lpstr>
      <vt:lpstr>Consistent with FHWA’s ATDM &amp; ICM Frameworks</vt:lpstr>
      <vt:lpstr>Predictive Routing and Load Balancing</vt:lpstr>
      <vt:lpstr>Dynamic In-App Messaging</vt:lpstr>
      <vt:lpstr> Points, CO2, Travel Time Savings and Driving Scores</vt:lpstr>
      <vt:lpstr>Incentivize and Reward Change  </vt:lpstr>
      <vt:lpstr>Leveraging  Data with Creative and Innovative  Cutting-edge Solutions</vt:lpstr>
      <vt:lpstr>Applications</vt:lpstr>
      <vt:lpstr>Congestion Management/Real Time Operations</vt:lpstr>
      <vt:lpstr>Real-Time Management Framework </vt:lpstr>
      <vt:lpstr>Validation of Activity-Based Models</vt:lpstr>
      <vt:lpstr>Austin Data Coverage (Weeks 1-16) </vt:lpstr>
      <vt:lpstr>Tucson Data Coverage (30 days)</vt:lpstr>
      <vt:lpstr>Austin Weekday PH Congestion</vt:lpstr>
      <vt:lpstr>Austin User OD Pattern</vt:lpstr>
      <vt:lpstr>Multi-Modal  “Lead Generation” Concept</vt:lpstr>
      <vt:lpstr>PowerPoint Presentation</vt:lpstr>
      <vt:lpstr>Metropia User Data</vt:lpstr>
      <vt:lpstr>Public Transit Data</vt:lpstr>
      <vt:lpstr>Method</vt:lpstr>
      <vt:lpstr>  Metropia User Trips  vs Walking Distance</vt:lpstr>
      <vt:lpstr>Metropia Ridesharing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mia zmud</cp:lastModifiedBy>
  <cp:revision>152</cp:revision>
  <cp:lastPrinted>2014-12-10T00:12:44Z</cp:lastPrinted>
  <dcterms:created xsi:type="dcterms:W3CDTF">2014-11-04T16:24:15Z</dcterms:created>
  <dcterms:modified xsi:type="dcterms:W3CDTF">2015-05-17T21:06:59Z</dcterms:modified>
</cp:coreProperties>
</file>