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Lst>
  <p:notesMasterIdLst>
    <p:notesMasterId r:id="rId22"/>
  </p:notesMasterIdLst>
  <p:handoutMasterIdLst>
    <p:handoutMasterId r:id="rId23"/>
  </p:handoutMasterIdLst>
  <p:sldIdLst>
    <p:sldId id="302" r:id="rId6"/>
    <p:sldId id="327" r:id="rId7"/>
    <p:sldId id="343" r:id="rId8"/>
    <p:sldId id="344" r:id="rId9"/>
    <p:sldId id="328" r:id="rId10"/>
    <p:sldId id="345" r:id="rId11"/>
    <p:sldId id="335" r:id="rId12"/>
    <p:sldId id="330" r:id="rId13"/>
    <p:sldId id="336" r:id="rId14"/>
    <p:sldId id="331" r:id="rId15"/>
    <p:sldId id="332" r:id="rId16"/>
    <p:sldId id="333" r:id="rId17"/>
    <p:sldId id="339" r:id="rId18"/>
    <p:sldId id="340" r:id="rId19"/>
    <p:sldId id="341" r:id="rId20"/>
    <p:sldId id="34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D55DD2-BEC8-AA4F-B592-F543C2FAF850}">
          <p14:sldIdLst>
            <p14:sldId id="302"/>
            <p14:sldId id="327"/>
            <p14:sldId id="343"/>
            <p14:sldId id="344"/>
            <p14:sldId id="328"/>
            <p14:sldId id="345"/>
            <p14:sldId id="335"/>
            <p14:sldId id="330"/>
            <p14:sldId id="336"/>
            <p14:sldId id="331"/>
            <p14:sldId id="332"/>
            <p14:sldId id="333"/>
            <p14:sldId id="339"/>
            <p14:sldId id="340"/>
            <p14:sldId id="341"/>
            <p14:sldId id="346"/>
          </p14:sldIdLst>
        </p14:section>
      </p14:sectionLst>
    </p:ext>
    <p:ext uri="{EFAFB233-063F-42B5-8137-9DF3F51BA10A}">
      <p15:sldGuideLst xmlns:p15="http://schemas.microsoft.com/office/powerpoint/2012/main">
        <p15:guide id="1" orient="horz" pos="777">
          <p15:clr>
            <a:srgbClr val="A4A3A4"/>
          </p15:clr>
        </p15:guide>
        <p15:guide id="2" pos="5457">
          <p15:clr>
            <a:srgbClr val="A4A3A4"/>
          </p15:clr>
        </p15:guide>
        <p15:guide id="3" pos="3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1F"/>
    <a:srgbClr val="F61F8B"/>
    <a:srgbClr val="BA1222"/>
    <a:srgbClr val="75BEE9"/>
    <a:srgbClr val="262626"/>
    <a:srgbClr val="48484A"/>
    <a:srgbClr val="DCDDDE"/>
    <a:srgbClr val="B1B3B6"/>
    <a:srgbClr val="77787B"/>
    <a:srgbClr val="524D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5" autoAdjust="0"/>
    <p:restoredTop sz="90789" autoAdjust="0"/>
  </p:normalViewPr>
  <p:slideViewPr>
    <p:cSldViewPr snapToGrid="0" snapToObjects="1">
      <p:cViewPr varScale="1">
        <p:scale>
          <a:sx n="60" d="100"/>
          <a:sy n="60" d="100"/>
        </p:scale>
        <p:origin x="1608" y="29"/>
      </p:cViewPr>
      <p:guideLst>
        <p:guide orient="horz" pos="777"/>
        <p:guide pos="5457"/>
        <p:guide pos="304"/>
      </p:guideLst>
    </p:cSldViewPr>
  </p:slideViewPr>
  <p:outlineViewPr>
    <p:cViewPr>
      <p:scale>
        <a:sx n="33" d="100"/>
        <a:sy n="33" d="100"/>
      </p:scale>
      <p:origin x="0" y="153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Projects\Clients\FDOT\14093%20-%20FDOT%20Freight%20Model%20Phase%203\FLSWM_2015-03-02%20Working\Base\Input\F_FLFreight_Valida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rojects\Clients\FDOT\14093%20-%20FDOT%20Freight%20Model%20Phase%203\FLSWM_2015-03-02%20Working\Base\Input\F_FLFreight_Valid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By Mode Tons (%)</a:t>
            </a:r>
          </a:p>
        </c:rich>
      </c:tx>
      <c:overlay val="0"/>
    </c:title>
    <c:autoTitleDeleted val="0"/>
    <c:plotArea>
      <c:layout>
        <c:manualLayout>
          <c:layoutTarget val="inner"/>
          <c:xMode val="edge"/>
          <c:yMode val="edge"/>
          <c:x val="0.1196418039193278"/>
          <c:y val="0.20144847934925489"/>
          <c:w val="0.85964456704112313"/>
          <c:h val="0.62162284423531677"/>
        </c:manualLayout>
      </c:layout>
      <c:barChart>
        <c:barDir val="col"/>
        <c:grouping val="clustered"/>
        <c:varyColors val="0"/>
        <c:ser>
          <c:idx val="0"/>
          <c:order val="0"/>
          <c:tx>
            <c:strRef>
              <c:f>[F_FLFreight_Validation.xls]Comparisons_New!$O$159</c:f>
              <c:strCache>
                <c:ptCount val="1"/>
                <c:pt idx="0">
                  <c:v>Transearch</c:v>
                </c:pt>
              </c:strCache>
            </c:strRef>
          </c:tx>
          <c:spPr>
            <a:solidFill>
              <a:srgbClr val="0070C0"/>
            </a:solidFill>
          </c:spPr>
          <c:invertIfNegative val="0"/>
          <c:cat>
            <c:strRef>
              <c:f>[F_FLFreight_Validation.xls]Comparisons_New!$N$160:$N$163</c:f>
              <c:strCache>
                <c:ptCount val="4"/>
                <c:pt idx="0">
                  <c:v>Air</c:v>
                </c:pt>
                <c:pt idx="1">
                  <c:v>Rail</c:v>
                </c:pt>
                <c:pt idx="2">
                  <c:v>Truck</c:v>
                </c:pt>
                <c:pt idx="3">
                  <c:v>Water</c:v>
                </c:pt>
              </c:strCache>
            </c:strRef>
          </c:cat>
          <c:val>
            <c:numRef>
              <c:f>[F_FLFreight_Validation.xls]Comparisons_New!$O$160:$O$163</c:f>
              <c:numCache>
                <c:formatCode>0%</c:formatCode>
                <c:ptCount val="4"/>
                <c:pt idx="0">
                  <c:v>5.3893565040918977E-4</c:v>
                </c:pt>
                <c:pt idx="1">
                  <c:v>0.1746200643423646</c:v>
                </c:pt>
                <c:pt idx="2">
                  <c:v>0.70991628123193584</c:v>
                </c:pt>
                <c:pt idx="3">
                  <c:v>0.11492471877529037</c:v>
                </c:pt>
              </c:numCache>
            </c:numRef>
          </c:val>
        </c:ser>
        <c:ser>
          <c:idx val="1"/>
          <c:order val="1"/>
          <c:tx>
            <c:strRef>
              <c:f>[F_FLFreight_Validation.xls]Comparisons_New!$P$159</c:f>
              <c:strCache>
                <c:ptCount val="1"/>
                <c:pt idx="0">
                  <c:v>Model</c:v>
                </c:pt>
              </c:strCache>
            </c:strRef>
          </c:tx>
          <c:spPr>
            <a:solidFill>
              <a:schemeClr val="bg2"/>
            </a:solidFill>
          </c:spPr>
          <c:invertIfNegative val="0"/>
          <c:cat>
            <c:strRef>
              <c:f>[F_FLFreight_Validation.xls]Comparisons_New!$N$160:$N$163</c:f>
              <c:strCache>
                <c:ptCount val="4"/>
                <c:pt idx="0">
                  <c:v>Air</c:v>
                </c:pt>
                <c:pt idx="1">
                  <c:v>Rail</c:v>
                </c:pt>
                <c:pt idx="2">
                  <c:v>Truck</c:v>
                </c:pt>
                <c:pt idx="3">
                  <c:v>Water</c:v>
                </c:pt>
              </c:strCache>
            </c:strRef>
          </c:cat>
          <c:val>
            <c:numRef>
              <c:f>[F_FLFreight_Validation.xls]Comparisons_New!$P$160:$P$163</c:f>
              <c:numCache>
                <c:formatCode>0%</c:formatCode>
                <c:ptCount val="4"/>
                <c:pt idx="0">
                  <c:v>3.8395850638507097E-4</c:v>
                </c:pt>
                <c:pt idx="1">
                  <c:v>0.16876968132817713</c:v>
                </c:pt>
                <c:pt idx="2">
                  <c:v>0.75099164487955883</c:v>
                </c:pt>
                <c:pt idx="3">
                  <c:v>7.9854715285879008E-2</c:v>
                </c:pt>
              </c:numCache>
            </c:numRef>
          </c:val>
        </c:ser>
        <c:dLbls>
          <c:showLegendKey val="0"/>
          <c:showVal val="0"/>
          <c:showCatName val="0"/>
          <c:showSerName val="0"/>
          <c:showPercent val="0"/>
          <c:showBubbleSize val="0"/>
        </c:dLbls>
        <c:gapWidth val="150"/>
        <c:axId val="520116080"/>
        <c:axId val="424572672"/>
      </c:barChart>
      <c:catAx>
        <c:axId val="520116080"/>
        <c:scaling>
          <c:orientation val="minMax"/>
        </c:scaling>
        <c:delete val="0"/>
        <c:axPos val="b"/>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424572672"/>
        <c:crosses val="autoZero"/>
        <c:auto val="1"/>
        <c:lblAlgn val="ctr"/>
        <c:lblOffset val="100"/>
        <c:noMultiLvlLbl val="0"/>
      </c:catAx>
      <c:valAx>
        <c:axId val="424572672"/>
        <c:scaling>
          <c:orientation val="minMax"/>
        </c:scaling>
        <c:delete val="0"/>
        <c:axPos val="l"/>
        <c:majorGridlines/>
        <c:numFmt formatCode="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520116080"/>
        <c:crosses val="autoZero"/>
        <c:crossBetween val="between"/>
      </c:valAx>
    </c:plotArea>
    <c:legend>
      <c:legendPos val="r"/>
      <c:layout>
        <c:manualLayout>
          <c:xMode val="edge"/>
          <c:yMode val="edge"/>
          <c:x val="0.82719698944916653"/>
          <c:y val="0.18595854530529363"/>
          <c:w val="0.15043576506579059"/>
          <c:h val="0.17314582590756403"/>
        </c:manualLayout>
      </c:layout>
      <c:overlay val="0"/>
      <c:spPr>
        <a:solidFill>
          <a:schemeClr val="lt1"/>
        </a:solidFill>
        <a:ln w="25400" cap="flat" cmpd="sng" algn="ctr">
          <a:noFill/>
          <a:prstDash val="solid"/>
        </a:ln>
        <a:effectLst/>
      </c:spPr>
      <c:txPr>
        <a:bodyPr/>
        <a:lstStyle/>
        <a:p>
          <a:pPr>
            <a:defRPr sz="110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By Mode Value (%)</a:t>
            </a:r>
          </a:p>
        </c:rich>
      </c:tx>
      <c:overlay val="0"/>
    </c:title>
    <c:autoTitleDeleted val="0"/>
    <c:plotArea>
      <c:layout>
        <c:manualLayout>
          <c:layoutTarget val="inner"/>
          <c:xMode val="edge"/>
          <c:yMode val="edge"/>
          <c:x val="0.1196418039193278"/>
          <c:y val="0.20144847934925489"/>
          <c:w val="0.85964456704112313"/>
          <c:h val="0.62162284423531677"/>
        </c:manualLayout>
      </c:layout>
      <c:barChart>
        <c:barDir val="col"/>
        <c:grouping val="clustered"/>
        <c:varyColors val="0"/>
        <c:ser>
          <c:idx val="0"/>
          <c:order val="0"/>
          <c:tx>
            <c:strRef>
              <c:f>[F_FLFreight_Validation.xls]Comparisons_New!$O$172</c:f>
              <c:strCache>
                <c:ptCount val="1"/>
                <c:pt idx="0">
                  <c:v>Transearch</c:v>
                </c:pt>
              </c:strCache>
            </c:strRef>
          </c:tx>
          <c:spPr>
            <a:solidFill>
              <a:srgbClr val="0070C0"/>
            </a:solidFill>
          </c:spPr>
          <c:invertIfNegative val="0"/>
          <c:cat>
            <c:strRef>
              <c:f>[F_FLFreight_Validation.xls]Comparisons_New!$N$173:$N$176</c:f>
              <c:strCache>
                <c:ptCount val="4"/>
                <c:pt idx="0">
                  <c:v>Air</c:v>
                </c:pt>
                <c:pt idx="1">
                  <c:v>Rail</c:v>
                </c:pt>
                <c:pt idx="2">
                  <c:v>Truck</c:v>
                </c:pt>
                <c:pt idx="3">
                  <c:v>Water</c:v>
                </c:pt>
              </c:strCache>
            </c:strRef>
          </c:cat>
          <c:val>
            <c:numRef>
              <c:f>[F_FLFreight_Validation.xls]Comparisons_New!$O$173:$O$176</c:f>
              <c:numCache>
                <c:formatCode>0%</c:formatCode>
                <c:ptCount val="4"/>
                <c:pt idx="0">
                  <c:v>6.6347142127746714E-2</c:v>
                </c:pt>
                <c:pt idx="1">
                  <c:v>0.12731710097442953</c:v>
                </c:pt>
                <c:pt idx="2">
                  <c:v>0.72764844794001393</c:v>
                </c:pt>
                <c:pt idx="3">
                  <c:v>7.8687308957809732E-2</c:v>
                </c:pt>
              </c:numCache>
            </c:numRef>
          </c:val>
        </c:ser>
        <c:ser>
          <c:idx val="1"/>
          <c:order val="1"/>
          <c:tx>
            <c:strRef>
              <c:f>[F_FLFreight_Validation.xls]Comparisons_New!$P$172</c:f>
              <c:strCache>
                <c:ptCount val="1"/>
                <c:pt idx="0">
                  <c:v>Model</c:v>
                </c:pt>
              </c:strCache>
            </c:strRef>
          </c:tx>
          <c:spPr>
            <a:solidFill>
              <a:schemeClr val="bg2"/>
            </a:solidFill>
          </c:spPr>
          <c:invertIfNegative val="0"/>
          <c:cat>
            <c:strRef>
              <c:f>[F_FLFreight_Validation.xls]Comparisons_New!$N$173:$N$176</c:f>
              <c:strCache>
                <c:ptCount val="4"/>
                <c:pt idx="0">
                  <c:v>Air</c:v>
                </c:pt>
                <c:pt idx="1">
                  <c:v>Rail</c:v>
                </c:pt>
                <c:pt idx="2">
                  <c:v>Truck</c:v>
                </c:pt>
                <c:pt idx="3">
                  <c:v>Water</c:v>
                </c:pt>
              </c:strCache>
            </c:strRef>
          </c:cat>
          <c:val>
            <c:numRef>
              <c:f>[F_FLFreight_Validation.xls]Comparisons_New!$P$173:$P$176</c:f>
              <c:numCache>
                <c:formatCode>0%</c:formatCode>
                <c:ptCount val="4"/>
                <c:pt idx="0">
                  <c:v>1.1481067994235058E-2</c:v>
                </c:pt>
                <c:pt idx="1">
                  <c:v>3.6536536760352789E-2</c:v>
                </c:pt>
                <c:pt idx="2">
                  <c:v>0.7794949355815558</c:v>
                </c:pt>
                <c:pt idx="3">
                  <c:v>0.17248745966385629</c:v>
                </c:pt>
              </c:numCache>
            </c:numRef>
          </c:val>
        </c:ser>
        <c:dLbls>
          <c:showLegendKey val="0"/>
          <c:showVal val="0"/>
          <c:showCatName val="0"/>
          <c:showSerName val="0"/>
          <c:showPercent val="0"/>
          <c:showBubbleSize val="0"/>
        </c:dLbls>
        <c:gapWidth val="150"/>
        <c:axId val="280691712"/>
        <c:axId val="280688968"/>
      </c:barChart>
      <c:catAx>
        <c:axId val="280691712"/>
        <c:scaling>
          <c:orientation val="minMax"/>
        </c:scaling>
        <c:delete val="0"/>
        <c:axPos val="b"/>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280688968"/>
        <c:crosses val="autoZero"/>
        <c:auto val="1"/>
        <c:lblAlgn val="ctr"/>
        <c:lblOffset val="100"/>
        <c:noMultiLvlLbl val="0"/>
      </c:catAx>
      <c:valAx>
        <c:axId val="280688968"/>
        <c:scaling>
          <c:orientation val="minMax"/>
        </c:scaling>
        <c:delete val="0"/>
        <c:axPos val="l"/>
        <c:majorGridlines/>
        <c:numFmt formatCode="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280691712"/>
        <c:crosses val="autoZero"/>
        <c:crossBetween val="between"/>
      </c:valAx>
    </c:plotArea>
    <c:legend>
      <c:legendPos val="r"/>
      <c:layout>
        <c:manualLayout>
          <c:xMode val="edge"/>
          <c:yMode val="edge"/>
          <c:x val="0.82719698944916653"/>
          <c:y val="0.18595854530529363"/>
          <c:w val="0.15043576506579059"/>
          <c:h val="0.17314582590756403"/>
        </c:manualLayout>
      </c:layout>
      <c:overlay val="0"/>
      <c:spPr>
        <a:solidFill>
          <a:schemeClr val="lt1"/>
        </a:solidFill>
        <a:ln w="25400" cap="flat" cmpd="sng" algn="ctr">
          <a:noFill/>
          <a:prstDash val="solid"/>
        </a:ln>
        <a:effectLst/>
      </c:spPr>
      <c:txPr>
        <a:bodyPr/>
        <a:lstStyle/>
        <a:p>
          <a:pPr>
            <a:defRPr sz="110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6FB81-796F-4249-95C0-A0FA1890ED4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C65F246F-729F-4521-92D3-37F1BAF9EADC}">
      <dgm:prSet phldrT="[Text]"/>
      <dgm:spPr>
        <a:solidFill>
          <a:srgbClr val="F68B1F"/>
        </a:solidFill>
      </dgm:spPr>
      <dgm:t>
        <a:bodyPr/>
        <a:lstStyle/>
        <a:p>
          <a:r>
            <a:rPr lang="en-US" b="1" dirty="0" smtClean="0"/>
            <a:t>Firm Synthesis</a:t>
          </a:r>
          <a:endParaRPr lang="en-US" b="1" dirty="0"/>
        </a:p>
      </dgm:t>
    </dgm:pt>
    <dgm:pt modelId="{816F781F-B0B4-4CB8-8F1E-C1C0177AE348}" type="parTrans" cxnId="{46F03FB9-CF7C-4AE7-B6CF-ECD98F13EA6D}">
      <dgm:prSet/>
      <dgm:spPr/>
      <dgm:t>
        <a:bodyPr/>
        <a:lstStyle/>
        <a:p>
          <a:endParaRPr lang="en-US"/>
        </a:p>
      </dgm:t>
    </dgm:pt>
    <dgm:pt modelId="{DEE52F63-D963-46FD-97D1-80A4E79FC73F}" type="sibTrans" cxnId="{46F03FB9-CF7C-4AE7-B6CF-ECD98F13EA6D}">
      <dgm:prSet/>
      <dgm:spPr/>
      <dgm:t>
        <a:bodyPr/>
        <a:lstStyle/>
        <a:p>
          <a:endParaRPr lang="en-US" dirty="0"/>
        </a:p>
      </dgm:t>
    </dgm:pt>
    <dgm:pt modelId="{2A53CFEF-92BC-4621-9606-1D3F6B553465}">
      <dgm:prSet phldrT="[Text]"/>
      <dgm:spPr>
        <a:solidFill>
          <a:srgbClr val="F68B1F"/>
        </a:solidFill>
      </dgm:spPr>
      <dgm:t>
        <a:bodyPr/>
        <a:lstStyle/>
        <a:p>
          <a:r>
            <a:rPr lang="en-US" b="1" dirty="0" smtClean="0"/>
            <a:t>Supplier Selection</a:t>
          </a:r>
          <a:endParaRPr lang="en-US" b="1" dirty="0"/>
        </a:p>
      </dgm:t>
    </dgm:pt>
    <dgm:pt modelId="{CB030E6D-447D-47C6-B43B-C522223377A8}" type="parTrans" cxnId="{FBB47DA8-B694-4E45-A142-F695EA69C428}">
      <dgm:prSet/>
      <dgm:spPr/>
      <dgm:t>
        <a:bodyPr/>
        <a:lstStyle/>
        <a:p>
          <a:endParaRPr lang="en-US"/>
        </a:p>
      </dgm:t>
    </dgm:pt>
    <dgm:pt modelId="{BD9F17AC-8DF5-48CA-9091-344598700C8A}" type="sibTrans" cxnId="{FBB47DA8-B694-4E45-A142-F695EA69C428}">
      <dgm:prSet/>
      <dgm:spPr/>
      <dgm:t>
        <a:bodyPr/>
        <a:lstStyle/>
        <a:p>
          <a:endParaRPr lang="en-US" dirty="0"/>
        </a:p>
      </dgm:t>
    </dgm:pt>
    <dgm:pt modelId="{D462A4B5-E935-4846-B404-B88C6BF8C94B}">
      <dgm:prSet phldrT="[Text]"/>
      <dgm:spPr>
        <a:solidFill>
          <a:srgbClr val="F68B1F"/>
        </a:solidFill>
      </dgm:spPr>
      <dgm:t>
        <a:bodyPr/>
        <a:lstStyle/>
        <a:p>
          <a:r>
            <a:rPr lang="en-US" b="1" dirty="0" smtClean="0"/>
            <a:t>Goods Demand</a:t>
          </a:r>
          <a:endParaRPr lang="en-US" b="1" dirty="0"/>
        </a:p>
      </dgm:t>
    </dgm:pt>
    <dgm:pt modelId="{761CDBC4-ED52-46C3-8A3C-77517A1673C6}" type="parTrans" cxnId="{4E7F046D-D0E2-4BD7-892D-BF98FD0FFB65}">
      <dgm:prSet/>
      <dgm:spPr/>
      <dgm:t>
        <a:bodyPr/>
        <a:lstStyle/>
        <a:p>
          <a:endParaRPr lang="en-US"/>
        </a:p>
      </dgm:t>
    </dgm:pt>
    <dgm:pt modelId="{5786B51A-1B86-4706-A6FC-CCA067B54534}" type="sibTrans" cxnId="{4E7F046D-D0E2-4BD7-892D-BF98FD0FFB65}">
      <dgm:prSet/>
      <dgm:spPr/>
      <dgm:t>
        <a:bodyPr/>
        <a:lstStyle/>
        <a:p>
          <a:endParaRPr lang="en-US" dirty="0"/>
        </a:p>
      </dgm:t>
    </dgm:pt>
    <dgm:pt modelId="{EFFD1BA6-B468-44F9-B71B-509331FDE638}">
      <dgm:prSet phldrT="[Text]"/>
      <dgm:spPr>
        <a:solidFill>
          <a:srgbClr val="F68B1F"/>
        </a:solidFill>
      </dgm:spPr>
      <dgm:t>
        <a:bodyPr/>
        <a:lstStyle/>
        <a:p>
          <a:r>
            <a:rPr lang="en-US" b="1" dirty="0" smtClean="0"/>
            <a:t>Distribution Channel</a:t>
          </a:r>
        </a:p>
      </dgm:t>
    </dgm:pt>
    <dgm:pt modelId="{51D4299F-EE52-451E-8429-1E4365627E9A}" type="parTrans" cxnId="{5CD73D13-DC98-4E42-AEC1-B5E478E13B24}">
      <dgm:prSet/>
      <dgm:spPr/>
      <dgm:t>
        <a:bodyPr/>
        <a:lstStyle/>
        <a:p>
          <a:endParaRPr lang="en-US"/>
        </a:p>
      </dgm:t>
    </dgm:pt>
    <dgm:pt modelId="{B213D32E-302A-4E81-932E-75917A4BF953}" type="sibTrans" cxnId="{5CD73D13-DC98-4E42-AEC1-B5E478E13B24}">
      <dgm:prSet/>
      <dgm:spPr/>
      <dgm:t>
        <a:bodyPr/>
        <a:lstStyle/>
        <a:p>
          <a:endParaRPr lang="en-US" dirty="0"/>
        </a:p>
      </dgm:t>
    </dgm:pt>
    <dgm:pt modelId="{EFA9CB1B-2C4D-47DE-AF31-23766EE7F11E}">
      <dgm:prSet phldrT="[Text]"/>
      <dgm:spPr>
        <a:solidFill>
          <a:srgbClr val="F68B1F"/>
        </a:solidFill>
      </dgm:spPr>
      <dgm:t>
        <a:bodyPr/>
        <a:lstStyle/>
        <a:p>
          <a:r>
            <a:rPr lang="en-US" b="1" dirty="0" smtClean="0"/>
            <a:t>Shipment Size</a:t>
          </a:r>
        </a:p>
      </dgm:t>
    </dgm:pt>
    <dgm:pt modelId="{104EB22E-9FC9-4921-82DE-2D488D690B7A}" type="parTrans" cxnId="{F818A4A6-DC61-4C29-B779-3E388112FDDB}">
      <dgm:prSet/>
      <dgm:spPr/>
      <dgm:t>
        <a:bodyPr/>
        <a:lstStyle/>
        <a:p>
          <a:endParaRPr lang="en-US"/>
        </a:p>
      </dgm:t>
    </dgm:pt>
    <dgm:pt modelId="{ADE32CA7-E057-42A5-8B2B-BCDF27BDCB37}" type="sibTrans" cxnId="{F818A4A6-DC61-4C29-B779-3E388112FDDB}">
      <dgm:prSet/>
      <dgm:spPr/>
      <dgm:t>
        <a:bodyPr/>
        <a:lstStyle/>
        <a:p>
          <a:endParaRPr lang="en-US" dirty="0"/>
        </a:p>
      </dgm:t>
    </dgm:pt>
    <dgm:pt modelId="{35808C1E-05F4-4BC9-B767-3CA437830F07}">
      <dgm:prSet phldrT="[Text]"/>
      <dgm:spPr>
        <a:solidFill>
          <a:srgbClr val="F68B1F"/>
        </a:solidFill>
      </dgm:spPr>
      <dgm:t>
        <a:bodyPr/>
        <a:lstStyle/>
        <a:p>
          <a:r>
            <a:rPr lang="en-US" b="1" dirty="0" smtClean="0"/>
            <a:t>Mode and Transfers</a:t>
          </a:r>
        </a:p>
      </dgm:t>
    </dgm:pt>
    <dgm:pt modelId="{DCA240CD-10A4-45FD-ACD4-5806FE575982}" type="parTrans" cxnId="{DFC3B620-9681-4A58-9F14-68B2E089413F}">
      <dgm:prSet/>
      <dgm:spPr/>
      <dgm:t>
        <a:bodyPr/>
        <a:lstStyle/>
        <a:p>
          <a:endParaRPr lang="en-US"/>
        </a:p>
      </dgm:t>
    </dgm:pt>
    <dgm:pt modelId="{7BFAF1B1-D76B-41CE-ABB3-8382AF4FE172}" type="sibTrans" cxnId="{DFC3B620-9681-4A58-9F14-68B2E089413F}">
      <dgm:prSet/>
      <dgm:spPr/>
      <dgm:t>
        <a:bodyPr/>
        <a:lstStyle/>
        <a:p>
          <a:endParaRPr lang="en-US"/>
        </a:p>
      </dgm:t>
    </dgm:pt>
    <dgm:pt modelId="{BCDAF588-082D-43DF-A3C9-A3550B129F4E}" type="pres">
      <dgm:prSet presAssocID="{55D6FB81-796F-4249-95C0-A0FA1890ED45}" presName="linearFlow" presStyleCnt="0">
        <dgm:presLayoutVars>
          <dgm:resizeHandles val="exact"/>
        </dgm:presLayoutVars>
      </dgm:prSet>
      <dgm:spPr/>
      <dgm:t>
        <a:bodyPr/>
        <a:lstStyle/>
        <a:p>
          <a:endParaRPr lang="en-US"/>
        </a:p>
      </dgm:t>
    </dgm:pt>
    <dgm:pt modelId="{98460F5F-E95F-443C-AA0B-472E80DD8A9C}" type="pres">
      <dgm:prSet presAssocID="{C65F246F-729F-4521-92D3-37F1BAF9EADC}" presName="node" presStyleLbl="node1" presStyleIdx="0" presStyleCnt="6" custScaleX="162568" custLinFactNeighborY="96385">
        <dgm:presLayoutVars>
          <dgm:bulletEnabled val="1"/>
        </dgm:presLayoutVars>
      </dgm:prSet>
      <dgm:spPr/>
      <dgm:t>
        <a:bodyPr/>
        <a:lstStyle/>
        <a:p>
          <a:endParaRPr lang="en-US"/>
        </a:p>
      </dgm:t>
    </dgm:pt>
    <dgm:pt modelId="{6227C2AC-AC06-440B-BAF8-E9432CC0FE30}" type="pres">
      <dgm:prSet presAssocID="{DEE52F63-D963-46FD-97D1-80A4E79FC73F}" presName="sibTrans" presStyleLbl="sibTrans2D1" presStyleIdx="0" presStyleCnt="5" custLinFactNeighborY="5790"/>
      <dgm:spPr/>
      <dgm:t>
        <a:bodyPr/>
        <a:lstStyle/>
        <a:p>
          <a:endParaRPr lang="en-US"/>
        </a:p>
      </dgm:t>
    </dgm:pt>
    <dgm:pt modelId="{E4FEA380-7FC2-47B3-A7F1-D87A15AAF337}" type="pres">
      <dgm:prSet presAssocID="{DEE52F63-D963-46FD-97D1-80A4E79FC73F}" presName="connectorText" presStyleLbl="sibTrans2D1" presStyleIdx="0" presStyleCnt="5"/>
      <dgm:spPr/>
      <dgm:t>
        <a:bodyPr/>
        <a:lstStyle/>
        <a:p>
          <a:endParaRPr lang="en-US"/>
        </a:p>
      </dgm:t>
    </dgm:pt>
    <dgm:pt modelId="{B62B92CC-E045-49D7-9CD1-4740CF31B86D}" type="pres">
      <dgm:prSet presAssocID="{2A53CFEF-92BC-4621-9606-1D3F6B553465}" presName="node" presStyleLbl="node1" presStyleIdx="1" presStyleCnt="6" custScaleX="162568" custLinFactNeighborY="57310">
        <dgm:presLayoutVars>
          <dgm:bulletEnabled val="1"/>
        </dgm:presLayoutVars>
      </dgm:prSet>
      <dgm:spPr/>
      <dgm:t>
        <a:bodyPr/>
        <a:lstStyle/>
        <a:p>
          <a:endParaRPr lang="en-US"/>
        </a:p>
      </dgm:t>
    </dgm:pt>
    <dgm:pt modelId="{2640AD82-6131-457F-993C-2BCC1FE9EC72}" type="pres">
      <dgm:prSet presAssocID="{BD9F17AC-8DF5-48CA-9091-344598700C8A}" presName="sibTrans" presStyleLbl="sibTrans2D1" presStyleIdx="1" presStyleCnt="5" custLinFactNeighborY="11580"/>
      <dgm:spPr/>
      <dgm:t>
        <a:bodyPr/>
        <a:lstStyle/>
        <a:p>
          <a:endParaRPr lang="en-US"/>
        </a:p>
      </dgm:t>
    </dgm:pt>
    <dgm:pt modelId="{15028A09-A8BF-411D-92B9-0D5F95B64750}" type="pres">
      <dgm:prSet presAssocID="{BD9F17AC-8DF5-48CA-9091-344598700C8A}" presName="connectorText" presStyleLbl="sibTrans2D1" presStyleIdx="1" presStyleCnt="5"/>
      <dgm:spPr/>
      <dgm:t>
        <a:bodyPr/>
        <a:lstStyle/>
        <a:p>
          <a:endParaRPr lang="en-US"/>
        </a:p>
      </dgm:t>
    </dgm:pt>
    <dgm:pt modelId="{7B284EDE-AC42-4041-AF34-2A30DCC49321}" type="pres">
      <dgm:prSet presAssocID="{D462A4B5-E935-4846-B404-B88C6BF8C94B}" presName="node" presStyleLbl="node1" presStyleIdx="2" presStyleCnt="6" custScaleX="162568" custLinFactNeighborY="26050">
        <dgm:presLayoutVars>
          <dgm:bulletEnabled val="1"/>
        </dgm:presLayoutVars>
      </dgm:prSet>
      <dgm:spPr/>
      <dgm:t>
        <a:bodyPr/>
        <a:lstStyle/>
        <a:p>
          <a:endParaRPr lang="en-US"/>
        </a:p>
      </dgm:t>
    </dgm:pt>
    <dgm:pt modelId="{17B88E17-470D-450F-B96C-18C953C66546}" type="pres">
      <dgm:prSet presAssocID="{5786B51A-1B86-4706-A6FC-CCA067B54534}" presName="sibTrans" presStyleLbl="sibTrans2D1" presStyleIdx="2" presStyleCnt="5" custLinFactNeighborY="8685"/>
      <dgm:spPr/>
      <dgm:t>
        <a:bodyPr/>
        <a:lstStyle/>
        <a:p>
          <a:endParaRPr lang="en-US"/>
        </a:p>
      </dgm:t>
    </dgm:pt>
    <dgm:pt modelId="{D80E20C7-49CE-44E0-968B-643F35B1D235}" type="pres">
      <dgm:prSet presAssocID="{5786B51A-1B86-4706-A6FC-CCA067B54534}" presName="connectorText" presStyleLbl="sibTrans2D1" presStyleIdx="2" presStyleCnt="5"/>
      <dgm:spPr/>
      <dgm:t>
        <a:bodyPr/>
        <a:lstStyle/>
        <a:p>
          <a:endParaRPr lang="en-US"/>
        </a:p>
      </dgm:t>
    </dgm:pt>
    <dgm:pt modelId="{04DD6699-1659-4D40-B353-AA7B16B53A4A}" type="pres">
      <dgm:prSet presAssocID="{EFFD1BA6-B468-44F9-B71B-509331FDE638}" presName="node" presStyleLbl="node1" presStyleIdx="3" presStyleCnt="6" custScaleX="162568" custLinFactNeighborY="0">
        <dgm:presLayoutVars>
          <dgm:bulletEnabled val="1"/>
        </dgm:presLayoutVars>
      </dgm:prSet>
      <dgm:spPr/>
      <dgm:t>
        <a:bodyPr/>
        <a:lstStyle/>
        <a:p>
          <a:endParaRPr lang="en-US"/>
        </a:p>
      </dgm:t>
    </dgm:pt>
    <dgm:pt modelId="{BDE9E5CB-FB58-4BB7-AC85-67A186D3B350}" type="pres">
      <dgm:prSet presAssocID="{B213D32E-302A-4E81-932E-75917A4BF953}" presName="sibTrans" presStyleLbl="sibTrans2D1" presStyleIdx="3" presStyleCnt="5" custLinFactNeighborY="8685"/>
      <dgm:spPr/>
      <dgm:t>
        <a:bodyPr/>
        <a:lstStyle/>
        <a:p>
          <a:endParaRPr lang="en-US"/>
        </a:p>
      </dgm:t>
    </dgm:pt>
    <dgm:pt modelId="{98068900-648A-4B8C-89E3-F317924C9512}" type="pres">
      <dgm:prSet presAssocID="{B213D32E-302A-4E81-932E-75917A4BF953}" presName="connectorText" presStyleLbl="sibTrans2D1" presStyleIdx="3" presStyleCnt="5"/>
      <dgm:spPr/>
      <dgm:t>
        <a:bodyPr/>
        <a:lstStyle/>
        <a:p>
          <a:endParaRPr lang="en-US"/>
        </a:p>
      </dgm:t>
    </dgm:pt>
    <dgm:pt modelId="{EA331ADA-3E3F-4973-86F1-9E14450B99ED}" type="pres">
      <dgm:prSet presAssocID="{EFA9CB1B-2C4D-47DE-AF31-23766EE7F11E}" presName="node" presStyleLbl="node1" presStyleIdx="4" presStyleCnt="6" custScaleX="162568" custLinFactNeighborY="-28655">
        <dgm:presLayoutVars>
          <dgm:bulletEnabled val="1"/>
        </dgm:presLayoutVars>
      </dgm:prSet>
      <dgm:spPr/>
      <dgm:t>
        <a:bodyPr/>
        <a:lstStyle/>
        <a:p>
          <a:endParaRPr lang="en-US"/>
        </a:p>
      </dgm:t>
    </dgm:pt>
    <dgm:pt modelId="{CA77906C-D172-44BA-9503-139AC32FF1FE}" type="pres">
      <dgm:prSet presAssocID="{ADE32CA7-E057-42A5-8B2B-BCDF27BDCB37}" presName="sibTrans" presStyleLbl="sibTrans2D1" presStyleIdx="4" presStyleCnt="5"/>
      <dgm:spPr/>
      <dgm:t>
        <a:bodyPr/>
        <a:lstStyle/>
        <a:p>
          <a:endParaRPr lang="en-US"/>
        </a:p>
      </dgm:t>
    </dgm:pt>
    <dgm:pt modelId="{AC7A7605-B3E0-4C5F-A25D-D4BEABBE87F8}" type="pres">
      <dgm:prSet presAssocID="{ADE32CA7-E057-42A5-8B2B-BCDF27BDCB37}" presName="connectorText" presStyleLbl="sibTrans2D1" presStyleIdx="4" presStyleCnt="5"/>
      <dgm:spPr/>
      <dgm:t>
        <a:bodyPr/>
        <a:lstStyle/>
        <a:p>
          <a:endParaRPr lang="en-US"/>
        </a:p>
      </dgm:t>
    </dgm:pt>
    <dgm:pt modelId="{225011FD-9FBD-4CD1-BF09-CA1252C39946}" type="pres">
      <dgm:prSet presAssocID="{35808C1E-05F4-4BC9-B767-3CA437830F07}" presName="node" presStyleLbl="node1" presStyleIdx="5" presStyleCnt="6" custScaleX="162568" custLinFactNeighborY="-57310">
        <dgm:presLayoutVars>
          <dgm:bulletEnabled val="1"/>
        </dgm:presLayoutVars>
      </dgm:prSet>
      <dgm:spPr/>
      <dgm:t>
        <a:bodyPr/>
        <a:lstStyle/>
        <a:p>
          <a:endParaRPr lang="en-US"/>
        </a:p>
      </dgm:t>
    </dgm:pt>
  </dgm:ptLst>
  <dgm:cxnLst>
    <dgm:cxn modelId="{463CAE72-5CFD-4F60-8FE8-BBDE9A3F1102}" type="presOf" srcId="{C65F246F-729F-4521-92D3-37F1BAF9EADC}" destId="{98460F5F-E95F-443C-AA0B-472E80DD8A9C}" srcOrd="0" destOrd="0" presId="urn:microsoft.com/office/officeart/2005/8/layout/process2"/>
    <dgm:cxn modelId="{FBB47DA8-B694-4E45-A142-F695EA69C428}" srcId="{55D6FB81-796F-4249-95C0-A0FA1890ED45}" destId="{2A53CFEF-92BC-4621-9606-1D3F6B553465}" srcOrd="1" destOrd="0" parTransId="{CB030E6D-447D-47C6-B43B-C522223377A8}" sibTransId="{BD9F17AC-8DF5-48CA-9091-344598700C8A}"/>
    <dgm:cxn modelId="{F818A4A6-DC61-4C29-B779-3E388112FDDB}" srcId="{55D6FB81-796F-4249-95C0-A0FA1890ED45}" destId="{EFA9CB1B-2C4D-47DE-AF31-23766EE7F11E}" srcOrd="4" destOrd="0" parTransId="{104EB22E-9FC9-4921-82DE-2D488D690B7A}" sibTransId="{ADE32CA7-E057-42A5-8B2B-BCDF27BDCB37}"/>
    <dgm:cxn modelId="{8DFCB23C-5197-4C84-A240-85D0C84F1ADA}" type="presOf" srcId="{BD9F17AC-8DF5-48CA-9091-344598700C8A}" destId="{2640AD82-6131-457F-993C-2BCC1FE9EC72}" srcOrd="0" destOrd="0" presId="urn:microsoft.com/office/officeart/2005/8/layout/process2"/>
    <dgm:cxn modelId="{4A365228-E3BF-47E0-9EA2-B51EAE51E0C6}" type="presOf" srcId="{BD9F17AC-8DF5-48CA-9091-344598700C8A}" destId="{15028A09-A8BF-411D-92B9-0D5F95B64750}" srcOrd="1" destOrd="0" presId="urn:microsoft.com/office/officeart/2005/8/layout/process2"/>
    <dgm:cxn modelId="{C3EF12BB-D757-4A4C-BA91-83DCF853A849}" type="presOf" srcId="{ADE32CA7-E057-42A5-8B2B-BCDF27BDCB37}" destId="{AC7A7605-B3E0-4C5F-A25D-D4BEABBE87F8}" srcOrd="1" destOrd="0" presId="urn:microsoft.com/office/officeart/2005/8/layout/process2"/>
    <dgm:cxn modelId="{5CD73D13-DC98-4E42-AEC1-B5E478E13B24}" srcId="{55D6FB81-796F-4249-95C0-A0FA1890ED45}" destId="{EFFD1BA6-B468-44F9-B71B-509331FDE638}" srcOrd="3" destOrd="0" parTransId="{51D4299F-EE52-451E-8429-1E4365627E9A}" sibTransId="{B213D32E-302A-4E81-932E-75917A4BF953}"/>
    <dgm:cxn modelId="{CF7BA333-0411-4B30-823D-B34107F451B3}" type="presOf" srcId="{D462A4B5-E935-4846-B404-B88C6BF8C94B}" destId="{7B284EDE-AC42-4041-AF34-2A30DCC49321}" srcOrd="0" destOrd="0" presId="urn:microsoft.com/office/officeart/2005/8/layout/process2"/>
    <dgm:cxn modelId="{22D0D945-0DBA-4C39-90DD-4D661FA681A1}" type="presOf" srcId="{B213D32E-302A-4E81-932E-75917A4BF953}" destId="{BDE9E5CB-FB58-4BB7-AC85-67A186D3B350}" srcOrd="0" destOrd="0" presId="urn:microsoft.com/office/officeart/2005/8/layout/process2"/>
    <dgm:cxn modelId="{E7675A33-6A75-46B7-8E16-DB4681C65BC7}" type="presOf" srcId="{DEE52F63-D963-46FD-97D1-80A4E79FC73F}" destId="{E4FEA380-7FC2-47B3-A7F1-D87A15AAF337}" srcOrd="1" destOrd="0" presId="urn:microsoft.com/office/officeart/2005/8/layout/process2"/>
    <dgm:cxn modelId="{B8E01500-C092-4AB5-B4C2-7969C9B1C9C0}" type="presOf" srcId="{EFA9CB1B-2C4D-47DE-AF31-23766EE7F11E}" destId="{EA331ADA-3E3F-4973-86F1-9E14450B99ED}" srcOrd="0" destOrd="0" presId="urn:microsoft.com/office/officeart/2005/8/layout/process2"/>
    <dgm:cxn modelId="{31D61422-12EE-453E-9B00-8527B557DB91}" type="presOf" srcId="{2A53CFEF-92BC-4621-9606-1D3F6B553465}" destId="{B62B92CC-E045-49D7-9CD1-4740CF31B86D}" srcOrd="0" destOrd="0" presId="urn:microsoft.com/office/officeart/2005/8/layout/process2"/>
    <dgm:cxn modelId="{4E7F046D-D0E2-4BD7-892D-BF98FD0FFB65}" srcId="{55D6FB81-796F-4249-95C0-A0FA1890ED45}" destId="{D462A4B5-E935-4846-B404-B88C6BF8C94B}" srcOrd="2" destOrd="0" parTransId="{761CDBC4-ED52-46C3-8A3C-77517A1673C6}" sibTransId="{5786B51A-1B86-4706-A6FC-CCA067B54534}"/>
    <dgm:cxn modelId="{46F03FB9-CF7C-4AE7-B6CF-ECD98F13EA6D}" srcId="{55D6FB81-796F-4249-95C0-A0FA1890ED45}" destId="{C65F246F-729F-4521-92D3-37F1BAF9EADC}" srcOrd="0" destOrd="0" parTransId="{816F781F-B0B4-4CB8-8F1E-C1C0177AE348}" sibTransId="{DEE52F63-D963-46FD-97D1-80A4E79FC73F}"/>
    <dgm:cxn modelId="{C835944F-0452-4F01-B780-88F389BEE378}" type="presOf" srcId="{EFFD1BA6-B468-44F9-B71B-509331FDE638}" destId="{04DD6699-1659-4D40-B353-AA7B16B53A4A}" srcOrd="0" destOrd="0" presId="urn:microsoft.com/office/officeart/2005/8/layout/process2"/>
    <dgm:cxn modelId="{78E619CD-BA17-41EB-B550-76192E209336}" type="presOf" srcId="{35808C1E-05F4-4BC9-B767-3CA437830F07}" destId="{225011FD-9FBD-4CD1-BF09-CA1252C39946}" srcOrd="0" destOrd="0" presId="urn:microsoft.com/office/officeart/2005/8/layout/process2"/>
    <dgm:cxn modelId="{178F7F71-F021-4961-A995-9C61382DF910}" type="presOf" srcId="{5786B51A-1B86-4706-A6FC-CCA067B54534}" destId="{D80E20C7-49CE-44E0-968B-643F35B1D235}" srcOrd="1" destOrd="0" presId="urn:microsoft.com/office/officeart/2005/8/layout/process2"/>
    <dgm:cxn modelId="{52D52F3E-DF8E-4B36-A0AF-B77DB630A5E5}" type="presOf" srcId="{B213D32E-302A-4E81-932E-75917A4BF953}" destId="{98068900-648A-4B8C-89E3-F317924C9512}" srcOrd="1" destOrd="0" presId="urn:microsoft.com/office/officeart/2005/8/layout/process2"/>
    <dgm:cxn modelId="{649D41D2-AB7E-423C-9D2A-D44EA8A5B8F5}" type="presOf" srcId="{DEE52F63-D963-46FD-97D1-80A4E79FC73F}" destId="{6227C2AC-AC06-440B-BAF8-E9432CC0FE30}" srcOrd="0" destOrd="0" presId="urn:microsoft.com/office/officeart/2005/8/layout/process2"/>
    <dgm:cxn modelId="{2A98EF74-2966-434C-BF69-1F42E01D14CA}" type="presOf" srcId="{ADE32CA7-E057-42A5-8B2B-BCDF27BDCB37}" destId="{CA77906C-D172-44BA-9503-139AC32FF1FE}" srcOrd="0" destOrd="0" presId="urn:microsoft.com/office/officeart/2005/8/layout/process2"/>
    <dgm:cxn modelId="{6D37CD1B-4E40-4729-8734-9470483E9D4A}" type="presOf" srcId="{55D6FB81-796F-4249-95C0-A0FA1890ED45}" destId="{BCDAF588-082D-43DF-A3C9-A3550B129F4E}" srcOrd="0" destOrd="0" presId="urn:microsoft.com/office/officeart/2005/8/layout/process2"/>
    <dgm:cxn modelId="{DFC3B620-9681-4A58-9F14-68B2E089413F}" srcId="{55D6FB81-796F-4249-95C0-A0FA1890ED45}" destId="{35808C1E-05F4-4BC9-B767-3CA437830F07}" srcOrd="5" destOrd="0" parTransId="{DCA240CD-10A4-45FD-ACD4-5806FE575982}" sibTransId="{7BFAF1B1-D76B-41CE-ABB3-8382AF4FE172}"/>
    <dgm:cxn modelId="{41119410-7C5C-4AE0-AF74-B76A0E74E29D}" type="presOf" srcId="{5786B51A-1B86-4706-A6FC-CCA067B54534}" destId="{17B88E17-470D-450F-B96C-18C953C66546}" srcOrd="0" destOrd="0" presId="urn:microsoft.com/office/officeart/2005/8/layout/process2"/>
    <dgm:cxn modelId="{31A4A9FD-CE8A-4912-A1F7-DAD24C0C1B3D}" type="presParOf" srcId="{BCDAF588-082D-43DF-A3C9-A3550B129F4E}" destId="{98460F5F-E95F-443C-AA0B-472E80DD8A9C}" srcOrd="0" destOrd="0" presId="urn:microsoft.com/office/officeart/2005/8/layout/process2"/>
    <dgm:cxn modelId="{0534738B-E01F-4B19-B8D0-88573D918317}" type="presParOf" srcId="{BCDAF588-082D-43DF-A3C9-A3550B129F4E}" destId="{6227C2AC-AC06-440B-BAF8-E9432CC0FE30}" srcOrd="1" destOrd="0" presId="urn:microsoft.com/office/officeart/2005/8/layout/process2"/>
    <dgm:cxn modelId="{5D940365-D16D-42C7-8968-BCD9E857EFC0}" type="presParOf" srcId="{6227C2AC-AC06-440B-BAF8-E9432CC0FE30}" destId="{E4FEA380-7FC2-47B3-A7F1-D87A15AAF337}" srcOrd="0" destOrd="0" presId="urn:microsoft.com/office/officeart/2005/8/layout/process2"/>
    <dgm:cxn modelId="{B037672F-7456-492B-A43C-79B71F583181}" type="presParOf" srcId="{BCDAF588-082D-43DF-A3C9-A3550B129F4E}" destId="{B62B92CC-E045-49D7-9CD1-4740CF31B86D}" srcOrd="2" destOrd="0" presId="urn:microsoft.com/office/officeart/2005/8/layout/process2"/>
    <dgm:cxn modelId="{3D443558-4CA9-4DC1-801F-51429C9036D5}" type="presParOf" srcId="{BCDAF588-082D-43DF-A3C9-A3550B129F4E}" destId="{2640AD82-6131-457F-993C-2BCC1FE9EC72}" srcOrd="3" destOrd="0" presId="urn:microsoft.com/office/officeart/2005/8/layout/process2"/>
    <dgm:cxn modelId="{9DA2963C-7CD8-4B77-8BA5-CF371EA41483}" type="presParOf" srcId="{2640AD82-6131-457F-993C-2BCC1FE9EC72}" destId="{15028A09-A8BF-411D-92B9-0D5F95B64750}" srcOrd="0" destOrd="0" presId="urn:microsoft.com/office/officeart/2005/8/layout/process2"/>
    <dgm:cxn modelId="{3C9096C6-CE5A-499B-86A3-994D603B7AF1}" type="presParOf" srcId="{BCDAF588-082D-43DF-A3C9-A3550B129F4E}" destId="{7B284EDE-AC42-4041-AF34-2A30DCC49321}" srcOrd="4" destOrd="0" presId="urn:microsoft.com/office/officeart/2005/8/layout/process2"/>
    <dgm:cxn modelId="{97001608-A0BC-4C77-A5F4-A2B8AF423593}" type="presParOf" srcId="{BCDAF588-082D-43DF-A3C9-A3550B129F4E}" destId="{17B88E17-470D-450F-B96C-18C953C66546}" srcOrd="5" destOrd="0" presId="urn:microsoft.com/office/officeart/2005/8/layout/process2"/>
    <dgm:cxn modelId="{33DE5C93-7507-4329-A7F5-E7F569D3BDCC}" type="presParOf" srcId="{17B88E17-470D-450F-B96C-18C953C66546}" destId="{D80E20C7-49CE-44E0-968B-643F35B1D235}" srcOrd="0" destOrd="0" presId="urn:microsoft.com/office/officeart/2005/8/layout/process2"/>
    <dgm:cxn modelId="{73BAE271-3E13-44E7-B791-18B15778090F}" type="presParOf" srcId="{BCDAF588-082D-43DF-A3C9-A3550B129F4E}" destId="{04DD6699-1659-4D40-B353-AA7B16B53A4A}" srcOrd="6" destOrd="0" presId="urn:microsoft.com/office/officeart/2005/8/layout/process2"/>
    <dgm:cxn modelId="{CF49A9C4-233F-4600-865E-81E98A53B849}" type="presParOf" srcId="{BCDAF588-082D-43DF-A3C9-A3550B129F4E}" destId="{BDE9E5CB-FB58-4BB7-AC85-67A186D3B350}" srcOrd="7" destOrd="0" presId="urn:microsoft.com/office/officeart/2005/8/layout/process2"/>
    <dgm:cxn modelId="{7C3A89A8-115C-4FD2-B729-3DC42FBA9982}" type="presParOf" srcId="{BDE9E5CB-FB58-4BB7-AC85-67A186D3B350}" destId="{98068900-648A-4B8C-89E3-F317924C9512}" srcOrd="0" destOrd="0" presId="urn:microsoft.com/office/officeart/2005/8/layout/process2"/>
    <dgm:cxn modelId="{56EC7961-B945-438D-A136-F3730C2B8D70}" type="presParOf" srcId="{BCDAF588-082D-43DF-A3C9-A3550B129F4E}" destId="{EA331ADA-3E3F-4973-86F1-9E14450B99ED}" srcOrd="8" destOrd="0" presId="urn:microsoft.com/office/officeart/2005/8/layout/process2"/>
    <dgm:cxn modelId="{9B7FA18A-E889-4104-BA8A-1F6EF545DE6A}" type="presParOf" srcId="{BCDAF588-082D-43DF-A3C9-A3550B129F4E}" destId="{CA77906C-D172-44BA-9503-139AC32FF1FE}" srcOrd="9" destOrd="0" presId="urn:microsoft.com/office/officeart/2005/8/layout/process2"/>
    <dgm:cxn modelId="{6DAEF7B5-9DBA-4F8F-93F5-A74909EF4179}" type="presParOf" srcId="{CA77906C-D172-44BA-9503-139AC32FF1FE}" destId="{AC7A7605-B3E0-4C5F-A25D-D4BEABBE87F8}" srcOrd="0" destOrd="0" presId="urn:microsoft.com/office/officeart/2005/8/layout/process2"/>
    <dgm:cxn modelId="{41D197CE-8766-4CB7-8814-32A28A51F0AA}" type="presParOf" srcId="{BCDAF588-082D-43DF-A3C9-A3550B129F4E}" destId="{225011FD-9FBD-4CD1-BF09-CA1252C39946}"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642163-A649-4237-B573-66C387AD504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FDC157B-9058-4371-B943-E7419386F770}">
      <dgm:prSet phldrT="[Text]" custT="1"/>
      <dgm:spPr>
        <a:xfrm>
          <a:off x="572522" y="405759"/>
          <a:ext cx="1554484" cy="1040130"/>
        </a:xfrm>
        <a:prstGeom prst="roundRect">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800" b="1" dirty="0" smtClean="0">
              <a:solidFill>
                <a:sysClr val="windowText" lastClr="000000"/>
              </a:solidFill>
              <a:latin typeface="Candara"/>
              <a:ea typeface="+mn-ea"/>
              <a:cs typeface="+mn-cs"/>
            </a:rPr>
            <a:t>MATCH</a:t>
          </a:r>
          <a:endParaRPr lang="en-US" sz="1200" b="1" dirty="0">
            <a:solidFill>
              <a:sysClr val="windowText" lastClr="000000"/>
            </a:solidFill>
            <a:latin typeface="Candara"/>
            <a:ea typeface="+mn-ea"/>
            <a:cs typeface="+mn-cs"/>
          </a:endParaRPr>
        </a:p>
      </dgm:t>
    </dgm:pt>
    <dgm:pt modelId="{5AF89E30-BD58-4D5C-9858-526E0803948D}" type="parTrans" cxnId="{ABEB835E-650E-41BD-ACF6-1679A9292632}">
      <dgm:prSet/>
      <dgm:spPr/>
      <dgm:t>
        <a:bodyPr/>
        <a:lstStyle/>
        <a:p>
          <a:endParaRPr lang="en-US"/>
        </a:p>
      </dgm:t>
    </dgm:pt>
    <dgm:pt modelId="{6249FE74-D2F3-493F-8E02-F267B3DC1CBD}" type="sibTrans" cxnId="{ABEB835E-650E-41BD-ACF6-1679A9292632}">
      <dgm:prSet/>
      <dgm:spPr/>
      <dgm:t>
        <a:bodyPr/>
        <a:lstStyle/>
        <a:p>
          <a:endParaRPr lang="en-US"/>
        </a:p>
      </dgm:t>
    </dgm:pt>
    <dgm:pt modelId="{5E7B92A9-C5E3-416E-8C4D-C6E4966FA048}">
      <dgm:prSet phldrT="[Text]" custT="1"/>
      <dgm:spPr>
        <a:xfrm>
          <a:off x="2133604" y="416826"/>
          <a:ext cx="1554484" cy="1040130"/>
        </a:xfrm>
        <a:prstGeom prst="roundRect">
          <a:avLst/>
        </a:prstGeom>
        <a:solidFill>
          <a:srgbClr val="F6B57A">
            <a:lumMod val="75000"/>
          </a:srgbClr>
        </a:solidFill>
        <a:ln w="25400" cap="flat" cmpd="sng" algn="ctr">
          <a:solidFill>
            <a:sysClr val="window" lastClr="FFFFFF">
              <a:hueOff val="0"/>
              <a:satOff val="0"/>
              <a:lumOff val="0"/>
              <a:alphaOff val="0"/>
            </a:sysClr>
          </a:solidFill>
          <a:prstDash val="solid"/>
        </a:ln>
        <a:effectLst/>
      </dgm:spPr>
      <dgm:t>
        <a:bodyPr/>
        <a:lstStyle/>
        <a:p>
          <a:r>
            <a:rPr lang="en-US" sz="1800" b="1" dirty="0" smtClean="0">
              <a:solidFill>
                <a:sysClr val="windowText" lastClr="000000"/>
              </a:solidFill>
              <a:latin typeface="Candara"/>
              <a:ea typeface="+mn-ea"/>
              <a:cs typeface="+mn-cs"/>
            </a:rPr>
            <a:t>MISMATCH</a:t>
          </a:r>
          <a:endParaRPr lang="en-US" sz="1200" b="1" dirty="0">
            <a:solidFill>
              <a:sysClr val="windowText" lastClr="000000"/>
            </a:solidFill>
            <a:latin typeface="Candara"/>
            <a:ea typeface="+mn-ea"/>
            <a:cs typeface="+mn-cs"/>
          </a:endParaRPr>
        </a:p>
      </dgm:t>
    </dgm:pt>
    <dgm:pt modelId="{305F905E-82C7-4C66-8033-D76D24CD3923}" type="parTrans" cxnId="{7D0843BC-CABA-4C90-9C9F-EFCE3E8FF66E}">
      <dgm:prSet/>
      <dgm:spPr/>
      <dgm:t>
        <a:bodyPr/>
        <a:lstStyle/>
        <a:p>
          <a:endParaRPr lang="en-US"/>
        </a:p>
      </dgm:t>
    </dgm:pt>
    <dgm:pt modelId="{BE94A935-9E17-43F3-B32C-827908EBCDFC}" type="sibTrans" cxnId="{7D0843BC-CABA-4C90-9C9F-EFCE3E8FF66E}">
      <dgm:prSet/>
      <dgm:spPr/>
      <dgm:t>
        <a:bodyPr/>
        <a:lstStyle/>
        <a:p>
          <a:endParaRPr lang="en-US"/>
        </a:p>
      </dgm:t>
    </dgm:pt>
    <dgm:pt modelId="{FBC998FE-486A-4DC5-A87E-935B179A489E}">
      <dgm:prSet phldrT="[Text]" custT="1"/>
      <dgm:spPr>
        <a:xfrm>
          <a:off x="574540" y="1474465"/>
          <a:ext cx="1554484" cy="1040130"/>
        </a:xfrm>
        <a:prstGeom prst="roundRect">
          <a:avLst/>
        </a:prstGeom>
        <a:solidFill>
          <a:srgbClr val="F6B57A">
            <a:lumMod val="75000"/>
          </a:srgbClr>
        </a:solidFill>
        <a:ln w="25400" cap="flat" cmpd="sng" algn="ctr">
          <a:solidFill>
            <a:sysClr val="window" lastClr="FFFFFF">
              <a:hueOff val="0"/>
              <a:satOff val="0"/>
              <a:lumOff val="0"/>
              <a:alphaOff val="0"/>
            </a:sysClr>
          </a:solidFill>
          <a:prstDash val="solid"/>
        </a:ln>
        <a:effectLst/>
      </dgm:spPr>
      <dgm:t>
        <a:bodyPr/>
        <a:lstStyle/>
        <a:p>
          <a:r>
            <a:rPr lang="en-US" sz="1800" b="1" dirty="0" smtClean="0">
              <a:solidFill>
                <a:sysClr val="windowText" lastClr="000000"/>
              </a:solidFill>
              <a:latin typeface="Candara"/>
              <a:ea typeface="+mn-ea"/>
              <a:cs typeface="+mn-cs"/>
            </a:rPr>
            <a:t>MISMATCH</a:t>
          </a:r>
          <a:endParaRPr lang="en-US" sz="1200" b="1" dirty="0">
            <a:solidFill>
              <a:sysClr val="windowText" lastClr="000000"/>
            </a:solidFill>
            <a:latin typeface="Candara"/>
            <a:ea typeface="+mn-ea"/>
            <a:cs typeface="+mn-cs"/>
          </a:endParaRPr>
        </a:p>
      </dgm:t>
    </dgm:pt>
    <dgm:pt modelId="{AE0C3A97-153F-486A-BA75-DDAC24B1F1CF}" type="parTrans" cxnId="{5FDAB3A4-E0F8-46E5-BC72-D96FB9E2B1DE}">
      <dgm:prSet/>
      <dgm:spPr/>
      <dgm:t>
        <a:bodyPr/>
        <a:lstStyle/>
        <a:p>
          <a:endParaRPr lang="en-US"/>
        </a:p>
      </dgm:t>
    </dgm:pt>
    <dgm:pt modelId="{D3F36959-9BE2-474F-BBA0-84A11167AC8B}" type="sibTrans" cxnId="{5FDAB3A4-E0F8-46E5-BC72-D96FB9E2B1DE}">
      <dgm:prSet/>
      <dgm:spPr/>
      <dgm:t>
        <a:bodyPr/>
        <a:lstStyle/>
        <a:p>
          <a:endParaRPr lang="en-US"/>
        </a:p>
      </dgm:t>
    </dgm:pt>
    <dgm:pt modelId="{1A479F61-3CF6-4DF1-A374-A6D6B81FE425}">
      <dgm:prSet phldrT="[Text]" custT="1"/>
      <dgm:spPr>
        <a:xfrm>
          <a:off x="2133604" y="1472561"/>
          <a:ext cx="1550677" cy="1040130"/>
        </a:xfrm>
        <a:prstGeom prst="roundRect">
          <a:avLst/>
        </a:prstGeo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800" b="1" dirty="0" smtClean="0">
              <a:solidFill>
                <a:sysClr val="windowText" lastClr="000000"/>
              </a:solidFill>
              <a:latin typeface="Candara"/>
              <a:ea typeface="+mn-ea"/>
              <a:cs typeface="+mn-cs"/>
            </a:rPr>
            <a:t>MATCH</a:t>
          </a:r>
          <a:endParaRPr lang="en-US" sz="1200" b="1" dirty="0">
            <a:solidFill>
              <a:sysClr val="windowText" lastClr="000000"/>
            </a:solidFill>
            <a:latin typeface="Candara"/>
            <a:ea typeface="+mn-ea"/>
            <a:cs typeface="+mn-cs"/>
          </a:endParaRPr>
        </a:p>
      </dgm:t>
    </dgm:pt>
    <dgm:pt modelId="{28694DA6-6565-423E-B5CB-FE157DB59CBC}" type="parTrans" cxnId="{4AF83652-4F1C-4100-9759-B83C3A82C98C}">
      <dgm:prSet/>
      <dgm:spPr/>
      <dgm:t>
        <a:bodyPr/>
        <a:lstStyle/>
        <a:p>
          <a:endParaRPr lang="en-US"/>
        </a:p>
      </dgm:t>
    </dgm:pt>
    <dgm:pt modelId="{B74DFD2C-F30C-4858-9B41-56310195CDF6}" type="sibTrans" cxnId="{4AF83652-4F1C-4100-9759-B83C3A82C98C}">
      <dgm:prSet/>
      <dgm:spPr/>
      <dgm:t>
        <a:bodyPr/>
        <a:lstStyle/>
        <a:p>
          <a:endParaRPr lang="en-US"/>
        </a:p>
      </dgm:t>
    </dgm:pt>
    <dgm:pt modelId="{1A92D3B7-BCC6-4497-8D0D-99F38879A625}" type="pres">
      <dgm:prSet presAssocID="{C3642163-A649-4237-B573-66C387AD5041}" presName="matrix" presStyleCnt="0">
        <dgm:presLayoutVars>
          <dgm:chMax val="1"/>
          <dgm:dir/>
          <dgm:resizeHandles val="exact"/>
        </dgm:presLayoutVars>
      </dgm:prSet>
      <dgm:spPr/>
      <dgm:t>
        <a:bodyPr/>
        <a:lstStyle/>
        <a:p>
          <a:endParaRPr lang="en-US"/>
        </a:p>
      </dgm:t>
    </dgm:pt>
    <dgm:pt modelId="{878C097E-CA83-4495-A92F-5D22331E574B}" type="pres">
      <dgm:prSet presAssocID="{C3642163-A649-4237-B573-66C387AD5041}" presName="diamond" presStyleLbl="bgShp" presStyleIdx="0" presStyleCnt="1" custFlipHor="1" custScaleX="108333" custScaleY="2500" custLinFactNeighborX="309" custLinFactNeighborY="1250"/>
      <dgm:spPr>
        <a:xfrm flipH="1">
          <a:off x="448876" y="160019"/>
          <a:ext cx="2889241" cy="66675"/>
        </a:xfrm>
        <a:prstGeom prst="diamond">
          <a:avLst/>
        </a:prstGeom>
        <a:noFill/>
        <a:ln>
          <a:noFill/>
        </a:ln>
        <a:effectLst/>
      </dgm:spPr>
      <dgm:t>
        <a:bodyPr/>
        <a:lstStyle/>
        <a:p>
          <a:endParaRPr lang="en-US"/>
        </a:p>
      </dgm:t>
    </dgm:pt>
    <dgm:pt modelId="{F6A08075-6361-4867-A2A2-E14F80BB4207}" type="pres">
      <dgm:prSet presAssocID="{C3642163-A649-4237-B573-66C387AD5041}" presName="quad1" presStyleLbl="node1" presStyleIdx="0" presStyleCnt="4" custScaleX="149451" custLinFactNeighborX="2363" custLinFactNeighborY="2472">
        <dgm:presLayoutVars>
          <dgm:chMax val="0"/>
          <dgm:chPref val="0"/>
          <dgm:bulletEnabled val="1"/>
        </dgm:presLayoutVars>
      </dgm:prSet>
      <dgm:spPr/>
      <dgm:t>
        <a:bodyPr/>
        <a:lstStyle/>
        <a:p>
          <a:endParaRPr lang="en-US"/>
        </a:p>
      </dgm:t>
    </dgm:pt>
    <dgm:pt modelId="{72F5BEB2-FC07-419C-B18F-EB867EDEEE4F}" type="pres">
      <dgm:prSet presAssocID="{C3642163-A649-4237-B573-66C387AD5041}" presName="quad2" presStyleLbl="node1" presStyleIdx="1" presStyleCnt="4" custScaleX="149451" custLinFactNeighborX="44756" custLinFactNeighborY="3536">
        <dgm:presLayoutVars>
          <dgm:chMax val="0"/>
          <dgm:chPref val="0"/>
          <dgm:bulletEnabled val="1"/>
        </dgm:presLayoutVars>
      </dgm:prSet>
      <dgm:spPr/>
      <dgm:t>
        <a:bodyPr/>
        <a:lstStyle/>
        <a:p>
          <a:endParaRPr lang="en-US"/>
        </a:p>
      </dgm:t>
    </dgm:pt>
    <dgm:pt modelId="{18A82314-5022-4B0B-BC59-6A94CB1526F7}" type="pres">
      <dgm:prSet presAssocID="{C3642163-A649-4237-B573-66C387AD5041}" presName="quad3" presStyleLbl="node1" presStyleIdx="2" presStyleCnt="4" custScaleX="149451" custLinFactNeighborX="2557" custLinFactNeighborY="-2473">
        <dgm:presLayoutVars>
          <dgm:chMax val="0"/>
          <dgm:chPref val="0"/>
          <dgm:bulletEnabled val="1"/>
        </dgm:presLayoutVars>
      </dgm:prSet>
      <dgm:spPr/>
      <dgm:t>
        <a:bodyPr/>
        <a:lstStyle/>
        <a:p>
          <a:endParaRPr lang="en-US"/>
        </a:p>
      </dgm:t>
    </dgm:pt>
    <dgm:pt modelId="{D3185077-3ACF-427C-A3F2-295CAFE96CAD}" type="pres">
      <dgm:prSet presAssocID="{C3642163-A649-4237-B573-66C387AD5041}" presName="quad4" presStyleLbl="node1" presStyleIdx="3" presStyleCnt="4" custScaleX="149085" custLinFactNeighborX="44573" custLinFactNeighborY="-2656">
        <dgm:presLayoutVars>
          <dgm:chMax val="0"/>
          <dgm:chPref val="0"/>
          <dgm:bulletEnabled val="1"/>
        </dgm:presLayoutVars>
      </dgm:prSet>
      <dgm:spPr/>
      <dgm:t>
        <a:bodyPr/>
        <a:lstStyle/>
        <a:p>
          <a:endParaRPr lang="en-US"/>
        </a:p>
      </dgm:t>
    </dgm:pt>
  </dgm:ptLst>
  <dgm:cxnLst>
    <dgm:cxn modelId="{7D0843BC-CABA-4C90-9C9F-EFCE3E8FF66E}" srcId="{C3642163-A649-4237-B573-66C387AD5041}" destId="{5E7B92A9-C5E3-416E-8C4D-C6E4966FA048}" srcOrd="1" destOrd="0" parTransId="{305F905E-82C7-4C66-8033-D76D24CD3923}" sibTransId="{BE94A935-9E17-43F3-B32C-827908EBCDFC}"/>
    <dgm:cxn modelId="{BFC84BA9-2054-4424-911A-EDFE511E9F14}" type="presOf" srcId="{5E7B92A9-C5E3-416E-8C4D-C6E4966FA048}" destId="{72F5BEB2-FC07-419C-B18F-EB867EDEEE4F}" srcOrd="0" destOrd="0" presId="urn:microsoft.com/office/officeart/2005/8/layout/matrix3"/>
    <dgm:cxn modelId="{ABEB835E-650E-41BD-ACF6-1679A9292632}" srcId="{C3642163-A649-4237-B573-66C387AD5041}" destId="{6FDC157B-9058-4371-B943-E7419386F770}" srcOrd="0" destOrd="0" parTransId="{5AF89E30-BD58-4D5C-9858-526E0803948D}" sibTransId="{6249FE74-D2F3-493F-8E02-F267B3DC1CBD}"/>
    <dgm:cxn modelId="{5FDAB3A4-E0F8-46E5-BC72-D96FB9E2B1DE}" srcId="{C3642163-A649-4237-B573-66C387AD5041}" destId="{FBC998FE-486A-4DC5-A87E-935B179A489E}" srcOrd="2" destOrd="0" parTransId="{AE0C3A97-153F-486A-BA75-DDAC24B1F1CF}" sibTransId="{D3F36959-9BE2-474F-BBA0-84A11167AC8B}"/>
    <dgm:cxn modelId="{4AF83652-4F1C-4100-9759-B83C3A82C98C}" srcId="{C3642163-A649-4237-B573-66C387AD5041}" destId="{1A479F61-3CF6-4DF1-A374-A6D6B81FE425}" srcOrd="3" destOrd="0" parTransId="{28694DA6-6565-423E-B5CB-FE157DB59CBC}" sibTransId="{B74DFD2C-F30C-4858-9B41-56310195CDF6}"/>
    <dgm:cxn modelId="{2B1AB940-8FD9-4FC4-A193-1CDDFF4A2AB2}" type="presOf" srcId="{FBC998FE-486A-4DC5-A87E-935B179A489E}" destId="{18A82314-5022-4B0B-BC59-6A94CB1526F7}" srcOrd="0" destOrd="0" presId="urn:microsoft.com/office/officeart/2005/8/layout/matrix3"/>
    <dgm:cxn modelId="{13CD937A-1855-4583-B9EE-F5FC61D4260D}" type="presOf" srcId="{C3642163-A649-4237-B573-66C387AD5041}" destId="{1A92D3B7-BCC6-4497-8D0D-99F38879A625}" srcOrd="0" destOrd="0" presId="urn:microsoft.com/office/officeart/2005/8/layout/matrix3"/>
    <dgm:cxn modelId="{10422DFC-4A29-4BCC-9A65-0CF76641EEF4}" type="presOf" srcId="{1A479F61-3CF6-4DF1-A374-A6D6B81FE425}" destId="{D3185077-3ACF-427C-A3F2-295CAFE96CAD}" srcOrd="0" destOrd="0" presId="urn:microsoft.com/office/officeart/2005/8/layout/matrix3"/>
    <dgm:cxn modelId="{B069C48C-2142-4625-AB38-7E1DF9811A72}" type="presOf" srcId="{6FDC157B-9058-4371-B943-E7419386F770}" destId="{F6A08075-6361-4867-A2A2-E14F80BB4207}" srcOrd="0" destOrd="0" presId="urn:microsoft.com/office/officeart/2005/8/layout/matrix3"/>
    <dgm:cxn modelId="{45357CE9-23F1-4DF4-9A6E-802FB2B2F2D0}" type="presParOf" srcId="{1A92D3B7-BCC6-4497-8D0D-99F38879A625}" destId="{878C097E-CA83-4495-A92F-5D22331E574B}" srcOrd="0" destOrd="0" presId="urn:microsoft.com/office/officeart/2005/8/layout/matrix3"/>
    <dgm:cxn modelId="{7440F1C5-9FD0-4A3F-B40D-51AA76575450}" type="presParOf" srcId="{1A92D3B7-BCC6-4497-8D0D-99F38879A625}" destId="{F6A08075-6361-4867-A2A2-E14F80BB4207}" srcOrd="1" destOrd="0" presId="urn:microsoft.com/office/officeart/2005/8/layout/matrix3"/>
    <dgm:cxn modelId="{1E6B5C1D-C929-41FF-98FF-BA72D8B76B88}" type="presParOf" srcId="{1A92D3B7-BCC6-4497-8D0D-99F38879A625}" destId="{72F5BEB2-FC07-419C-B18F-EB867EDEEE4F}" srcOrd="2" destOrd="0" presId="urn:microsoft.com/office/officeart/2005/8/layout/matrix3"/>
    <dgm:cxn modelId="{FA7AE4AE-0570-4C8B-8641-2EAA2D9BD1AE}" type="presParOf" srcId="{1A92D3B7-BCC6-4497-8D0D-99F38879A625}" destId="{18A82314-5022-4B0B-BC59-6A94CB1526F7}" srcOrd="3" destOrd="0" presId="urn:microsoft.com/office/officeart/2005/8/layout/matrix3"/>
    <dgm:cxn modelId="{E02E851E-DA75-4463-B24E-7EE04C7FF992}" type="presParOf" srcId="{1A92D3B7-BCC6-4497-8D0D-99F38879A625}" destId="{D3185077-3ACF-427C-A3F2-295CAFE96CA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C097E-CA83-4495-A92F-5D22331E574B}">
      <dsp:nvSpPr>
        <dsp:cNvPr id="0" name=""/>
        <dsp:cNvSpPr/>
      </dsp:nvSpPr>
      <dsp:spPr>
        <a:xfrm flipH="1">
          <a:off x="767388" y="137716"/>
          <a:ext cx="2486546" cy="57382"/>
        </a:xfrm>
        <a:prstGeom prst="diamond">
          <a:avLst/>
        </a:prstGeom>
        <a:noFill/>
        <a:ln>
          <a:noFill/>
        </a:ln>
        <a:effectLst/>
      </dsp:spPr>
      <dsp:style>
        <a:lnRef idx="0">
          <a:scrgbClr r="0" g="0" b="0"/>
        </a:lnRef>
        <a:fillRef idx="1">
          <a:scrgbClr r="0" g="0" b="0"/>
        </a:fillRef>
        <a:effectRef idx="0">
          <a:scrgbClr r="0" g="0" b="0"/>
        </a:effectRef>
        <a:fontRef idx="minor"/>
      </dsp:style>
    </dsp:sp>
    <dsp:sp modelId="{F6A08075-6361-4867-A2A2-E14F80BB4207}">
      <dsp:nvSpPr>
        <dsp:cNvPr id="0" name=""/>
        <dsp:cNvSpPr/>
      </dsp:nvSpPr>
      <dsp:spPr>
        <a:xfrm>
          <a:off x="873800" y="349205"/>
          <a:ext cx="1337824" cy="895159"/>
        </a:xfrm>
        <a:prstGeom prst="roundRect">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Candara"/>
              <a:ea typeface="+mn-ea"/>
              <a:cs typeface="+mn-cs"/>
            </a:rPr>
            <a:t>MATCH</a:t>
          </a:r>
          <a:endParaRPr lang="en-US" sz="1200" b="1" kern="1200" dirty="0">
            <a:solidFill>
              <a:sysClr val="windowText" lastClr="000000"/>
            </a:solidFill>
            <a:latin typeface="Candara"/>
            <a:ea typeface="+mn-ea"/>
            <a:cs typeface="+mn-cs"/>
          </a:endParaRPr>
        </a:p>
      </dsp:txBody>
      <dsp:txXfrm>
        <a:off x="917498" y="392903"/>
        <a:ext cx="1250428" cy="807763"/>
      </dsp:txXfrm>
    </dsp:sp>
    <dsp:sp modelId="{72F5BEB2-FC07-419C-B18F-EB867EDEEE4F}">
      <dsp:nvSpPr>
        <dsp:cNvPr id="0" name=""/>
        <dsp:cNvSpPr/>
      </dsp:nvSpPr>
      <dsp:spPr>
        <a:xfrm>
          <a:off x="2217303" y="358730"/>
          <a:ext cx="1337824" cy="895159"/>
        </a:xfrm>
        <a:prstGeom prst="roundRect">
          <a:avLst/>
        </a:prstGeom>
        <a:solidFill>
          <a:srgbClr val="F6B57A">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Candara"/>
              <a:ea typeface="+mn-ea"/>
              <a:cs typeface="+mn-cs"/>
            </a:rPr>
            <a:t>MISMATCH</a:t>
          </a:r>
          <a:endParaRPr lang="en-US" sz="1200" b="1" kern="1200" dirty="0">
            <a:solidFill>
              <a:sysClr val="windowText" lastClr="000000"/>
            </a:solidFill>
            <a:latin typeface="Candara"/>
            <a:ea typeface="+mn-ea"/>
            <a:cs typeface="+mn-cs"/>
          </a:endParaRPr>
        </a:p>
      </dsp:txBody>
      <dsp:txXfrm>
        <a:off x="2261001" y="402428"/>
        <a:ext cx="1250428" cy="807763"/>
      </dsp:txXfrm>
    </dsp:sp>
    <dsp:sp modelId="{18A82314-5022-4B0B-BC59-6A94CB1526F7}">
      <dsp:nvSpPr>
        <dsp:cNvPr id="0" name=""/>
        <dsp:cNvSpPr/>
      </dsp:nvSpPr>
      <dsp:spPr>
        <a:xfrm>
          <a:off x="875536" y="1268958"/>
          <a:ext cx="1337824" cy="895159"/>
        </a:xfrm>
        <a:prstGeom prst="roundRect">
          <a:avLst/>
        </a:prstGeom>
        <a:solidFill>
          <a:srgbClr val="F6B57A">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Candara"/>
              <a:ea typeface="+mn-ea"/>
              <a:cs typeface="+mn-cs"/>
            </a:rPr>
            <a:t>MISMATCH</a:t>
          </a:r>
          <a:endParaRPr lang="en-US" sz="1200" b="1" kern="1200" dirty="0">
            <a:solidFill>
              <a:sysClr val="windowText" lastClr="000000"/>
            </a:solidFill>
            <a:latin typeface="Candara"/>
            <a:ea typeface="+mn-ea"/>
            <a:cs typeface="+mn-cs"/>
          </a:endParaRPr>
        </a:p>
      </dsp:txBody>
      <dsp:txXfrm>
        <a:off x="919234" y="1312656"/>
        <a:ext cx="1250428" cy="807763"/>
      </dsp:txXfrm>
    </dsp:sp>
    <dsp:sp modelId="{D3185077-3ACF-427C-A3F2-295CAFE96CAD}">
      <dsp:nvSpPr>
        <dsp:cNvPr id="0" name=""/>
        <dsp:cNvSpPr/>
      </dsp:nvSpPr>
      <dsp:spPr>
        <a:xfrm>
          <a:off x="2217303" y="1267320"/>
          <a:ext cx="1334548" cy="895159"/>
        </a:xfrm>
        <a:prstGeom prst="roundRect">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Candara"/>
              <a:ea typeface="+mn-ea"/>
              <a:cs typeface="+mn-cs"/>
            </a:rPr>
            <a:t>MATCH</a:t>
          </a:r>
          <a:endParaRPr lang="en-US" sz="1200" b="1" kern="1200" dirty="0">
            <a:solidFill>
              <a:sysClr val="windowText" lastClr="000000"/>
            </a:solidFill>
            <a:latin typeface="Candara"/>
            <a:ea typeface="+mn-ea"/>
            <a:cs typeface="+mn-cs"/>
          </a:endParaRPr>
        </a:p>
      </dsp:txBody>
      <dsp:txXfrm>
        <a:off x="2261001" y="1311018"/>
        <a:ext cx="1247152" cy="8077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BB3D4B-E7F6-4A42-853B-40C1A88C262E}" type="datetimeFigureOut">
              <a:rPr lang="en-US" smtClean="0"/>
              <a:t>5/19/2015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7C7C1A-D5B2-4BB7-A8A5-88681A8C6345}" type="slidenum">
              <a:rPr lang="en-US" smtClean="0"/>
              <a:t>‹#›</a:t>
            </a:fld>
            <a:endParaRPr lang="en-US"/>
          </a:p>
        </p:txBody>
      </p:sp>
    </p:spTree>
    <p:extLst>
      <p:ext uri="{BB962C8B-B14F-4D97-AF65-F5344CB8AC3E}">
        <p14:creationId xmlns:p14="http://schemas.microsoft.com/office/powerpoint/2010/main" val="404636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86A57-3D42-1746-A4F9-9BA3F9944E9C}" type="datetimeFigureOut">
              <a:rPr lang="en-US" smtClean="0"/>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6EF74-4753-DA47-9B34-F93D23E42F59}" type="slidenum">
              <a:rPr lang="en-US" smtClean="0"/>
              <a:t>‹#›</a:t>
            </a:fld>
            <a:endParaRPr lang="en-US"/>
          </a:p>
        </p:txBody>
      </p:sp>
    </p:spTree>
    <p:extLst>
      <p:ext uri="{BB962C8B-B14F-4D97-AF65-F5344CB8AC3E}">
        <p14:creationId xmlns:p14="http://schemas.microsoft.com/office/powerpoint/2010/main" val="981006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746EF74-4753-DA47-9B34-F93D23E42F59}" type="slidenum">
              <a:rPr lang="en-US" smtClean="0"/>
              <a:t>1</a:t>
            </a:fld>
            <a:endParaRPr lang="en-US"/>
          </a:p>
        </p:txBody>
      </p:sp>
    </p:spTree>
    <p:extLst>
      <p:ext uri="{BB962C8B-B14F-4D97-AF65-F5344CB8AC3E}">
        <p14:creationId xmlns:p14="http://schemas.microsoft.com/office/powerpoint/2010/main" val="260295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rtl="0"/>
                <a:endParaRPr lang="en-CA" sz="1200" kern="1200" dirty="0" smtClean="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lvl="0" rtl="0"/>
                <a:r>
                  <a:rPr lang="en-CA" sz="1200" kern="1200" dirty="0" smtClean="0">
                    <a:solidFill>
                      <a:schemeClr val="tx1"/>
                    </a:solidFill>
                    <a:effectLst/>
                    <a:latin typeface="+mn-lt"/>
                    <a:ea typeface="+mn-ea"/>
                    <a:cs typeface="+mn-cs"/>
                  </a:rPr>
                  <a:t>The term “j” in the “inventory in-transit” component of the equation is redundant and should be removed. This term is the fraction of shipment that is lost or damaged and should not be included in the “in-transit inventory” cost component of the total cost since it is being accounted in the “damage cost” component of the total cost.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“safety stock” component of the equation has a unit of tons which shows the safety inventory level needed to not run out of inventory and should have a dollar unit to be added to other components of the total cost. Therefore, the term should be multiplied by the cost of holding a unit of safety inventory which is shown in the corrected formula below.</a:t>
                </a:r>
              </a:p>
              <a:p>
                <a:r>
                  <a:rPr lang="en-CA" sz="1200" kern="1200" dirty="0" smtClean="0">
                    <a:solidFill>
                      <a:schemeClr val="tx1"/>
                    </a:solidFill>
                    <a:effectLst/>
                    <a:latin typeface="+mn-lt"/>
                    <a:ea typeface="+mn-ea"/>
                    <a:cs typeface="+mn-cs"/>
                  </a:rPr>
                  <a:t>Among the total cost components only “Transport”, “Inventory in-transit” and “Safety stock” costs are reliant on “cost” and “time” from skims since the model performs the shipment size choice before mode choice. So, other components can be simply removed from the equation as they have the same values for different mode-path choices.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Further, the safety stock cost component of the total cost equation can be simplified by assuming variability in demand and lead time one at a time or simultaneously depending on the commodity type. For innovative products lead time variability is closer to zero and for functional products demand variability is closer to zero. For products with both functional and innovative characteristics simultaneous variability can be considered as below:</a:t>
                </a:r>
              </a:p>
              <a:p>
                <a:pPr fontAlgn="base"/>
                <a:r>
                  <a:rPr lang="en-US" sz="1200" kern="1200" dirty="0" smtClean="0">
                    <a:solidFill>
                      <a:schemeClr val="tx1"/>
                    </a:solidFill>
                    <a:effectLst/>
                    <a:latin typeface="+mn-lt"/>
                    <a:ea typeface="+mn-ea"/>
                    <a:cs typeface="+mn-cs"/>
                  </a:rPr>
                  <a:t>Only variability in demand: </a:t>
                </a:r>
                <a:r>
                  <a:rPr lang="en-US" sz="1200" i="0" kern="1200">
                    <a:solidFill>
                      <a:schemeClr val="tx1"/>
                    </a:solidFill>
                    <a:effectLst/>
                    <a:latin typeface="+mn-lt"/>
                    <a:ea typeface="+mn-ea"/>
                    <a:cs typeface="+mn-cs"/>
                  </a:rPr>
                  <a:t>𝑣×𝑎×√((𝐿𝑇×〖𝜎_𝑄〗^2))</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Only </a:t>
                </a:r>
                <a:r>
                  <a:rPr lang="en-US" sz="1200" kern="1200" dirty="0">
                    <a:solidFill>
                      <a:schemeClr val="tx1"/>
                    </a:solidFill>
                    <a:effectLst/>
                    <a:latin typeface="+mn-lt"/>
                    <a:ea typeface="+mn-ea"/>
                    <a:cs typeface="+mn-cs"/>
                  </a:rPr>
                  <a:t>variability in lead time: </a:t>
                </a:r>
                <a:r>
                  <a:rPr lang="en-US" sz="1200" i="0" kern="1200">
                    <a:solidFill>
                      <a:schemeClr val="tx1"/>
                    </a:solidFill>
                    <a:effectLst/>
                    <a:latin typeface="+mn-lt"/>
                    <a:ea typeface="+mn-ea"/>
                    <a:cs typeface="+mn-cs"/>
                  </a:rPr>
                  <a:t>𝑣×𝑎×√((𝑄^2×〖𝜎_𝐿𝑇〗^2))</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Variability in both lead time and demand: </a:t>
                </a:r>
                <a:r>
                  <a:rPr lang="en-US" sz="1200" i="0" kern="1200">
                    <a:solidFill>
                      <a:schemeClr val="tx1"/>
                    </a:solidFill>
                    <a:effectLst/>
                    <a:latin typeface="+mn-lt"/>
                    <a:ea typeface="+mn-ea"/>
                    <a:cs typeface="+mn-cs"/>
                  </a:rPr>
                  <a:t>𝑣×𝑎×√((𝐿𝑇×〖𝜎_𝑄〗^2)+(𝑄^2×〖𝜎_𝐿𝑇〗^2))</a:t>
                </a:r>
                <a:endParaRPr lang="en-US" sz="1200"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3746EF74-4753-DA47-9B34-F93D23E42F59}" type="slidenum">
              <a:rPr lang="en-US" smtClean="0"/>
              <a:t>10</a:t>
            </a:fld>
            <a:endParaRPr lang="en-US"/>
          </a:p>
        </p:txBody>
      </p:sp>
    </p:spTree>
    <p:extLst>
      <p:ext uri="{BB962C8B-B14F-4D97-AF65-F5344CB8AC3E}">
        <p14:creationId xmlns:p14="http://schemas.microsoft.com/office/powerpoint/2010/main" val="252926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11</a:t>
            </a:fld>
            <a:endParaRPr lang="en-US"/>
          </a:p>
        </p:txBody>
      </p:sp>
    </p:spTree>
    <p:extLst>
      <p:ext uri="{BB962C8B-B14F-4D97-AF65-F5344CB8AC3E}">
        <p14:creationId xmlns:p14="http://schemas.microsoft.com/office/powerpoint/2010/main" val="3812743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12</a:t>
            </a:fld>
            <a:endParaRPr lang="en-US"/>
          </a:p>
        </p:txBody>
      </p:sp>
    </p:spTree>
    <p:extLst>
      <p:ext uri="{BB962C8B-B14F-4D97-AF65-F5344CB8AC3E}">
        <p14:creationId xmlns:p14="http://schemas.microsoft.com/office/powerpoint/2010/main" val="389509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13</a:t>
            </a:fld>
            <a:endParaRPr lang="en-US"/>
          </a:p>
        </p:txBody>
      </p:sp>
    </p:spTree>
    <p:extLst>
      <p:ext uri="{BB962C8B-B14F-4D97-AF65-F5344CB8AC3E}">
        <p14:creationId xmlns:p14="http://schemas.microsoft.com/office/powerpoint/2010/main" val="1926660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15</a:t>
            </a:fld>
            <a:endParaRPr lang="en-US"/>
          </a:p>
        </p:txBody>
      </p:sp>
    </p:spTree>
    <p:extLst>
      <p:ext uri="{BB962C8B-B14F-4D97-AF65-F5344CB8AC3E}">
        <p14:creationId xmlns:p14="http://schemas.microsoft.com/office/powerpoint/2010/main" val="223442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2</a:t>
            </a:fld>
            <a:endParaRPr lang="en-US"/>
          </a:p>
        </p:txBody>
      </p:sp>
    </p:spTree>
    <p:extLst>
      <p:ext uri="{BB962C8B-B14F-4D97-AF65-F5344CB8AC3E}">
        <p14:creationId xmlns:p14="http://schemas.microsoft.com/office/powerpoint/2010/main" val="306721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3</a:t>
            </a:fld>
            <a:endParaRPr lang="en-US"/>
          </a:p>
        </p:txBody>
      </p:sp>
    </p:spTree>
    <p:extLst>
      <p:ext uri="{BB962C8B-B14F-4D97-AF65-F5344CB8AC3E}">
        <p14:creationId xmlns:p14="http://schemas.microsoft.com/office/powerpoint/2010/main" val="244215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746EF74-4753-DA47-9B34-F93D23E42F59}" type="slidenum">
              <a:rPr lang="en-US" smtClean="0"/>
              <a:t>4</a:t>
            </a:fld>
            <a:endParaRPr lang="en-US"/>
          </a:p>
        </p:txBody>
      </p:sp>
    </p:spTree>
    <p:extLst>
      <p:ext uri="{BB962C8B-B14F-4D97-AF65-F5344CB8AC3E}">
        <p14:creationId xmlns:p14="http://schemas.microsoft.com/office/powerpoint/2010/main" val="18881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5</a:t>
            </a:fld>
            <a:endParaRPr lang="en-US"/>
          </a:p>
        </p:txBody>
      </p:sp>
    </p:spTree>
    <p:extLst>
      <p:ext uri="{BB962C8B-B14F-4D97-AF65-F5344CB8AC3E}">
        <p14:creationId xmlns:p14="http://schemas.microsoft.com/office/powerpoint/2010/main" val="236509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746EF74-4753-DA47-9B34-F93D23E42F59}" type="slidenum">
              <a:rPr lang="en-US" smtClean="0"/>
              <a:t>6</a:t>
            </a:fld>
            <a:endParaRPr lang="en-US"/>
          </a:p>
        </p:txBody>
      </p:sp>
    </p:spTree>
    <p:extLst>
      <p:ext uri="{BB962C8B-B14F-4D97-AF65-F5344CB8AC3E}">
        <p14:creationId xmlns:p14="http://schemas.microsoft.com/office/powerpoint/2010/main" val="10245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262626"/>
              </a:solidFill>
            </a:endParaRPr>
          </a:p>
        </p:txBody>
      </p:sp>
      <p:sp>
        <p:nvSpPr>
          <p:cNvPr id="4" name="Slide Number Placeholder 3"/>
          <p:cNvSpPr>
            <a:spLocks noGrp="1"/>
          </p:cNvSpPr>
          <p:nvPr>
            <p:ph type="sldNum" sz="quarter" idx="10"/>
          </p:nvPr>
        </p:nvSpPr>
        <p:spPr/>
        <p:txBody>
          <a:bodyPr/>
          <a:lstStyle/>
          <a:p>
            <a:fld id="{3746EF74-4753-DA47-9B34-F93D23E42F59}" type="slidenum">
              <a:rPr lang="en-US" smtClean="0"/>
              <a:t>7</a:t>
            </a:fld>
            <a:endParaRPr lang="en-US"/>
          </a:p>
        </p:txBody>
      </p:sp>
    </p:spTree>
    <p:extLst>
      <p:ext uri="{BB962C8B-B14F-4D97-AF65-F5344CB8AC3E}">
        <p14:creationId xmlns:p14="http://schemas.microsoft.com/office/powerpoint/2010/main" val="80751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8</a:t>
            </a:fld>
            <a:endParaRPr lang="en-US"/>
          </a:p>
        </p:txBody>
      </p:sp>
    </p:spTree>
    <p:extLst>
      <p:ext uri="{BB962C8B-B14F-4D97-AF65-F5344CB8AC3E}">
        <p14:creationId xmlns:p14="http://schemas.microsoft.com/office/powerpoint/2010/main" val="2783719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9</a:t>
            </a:fld>
            <a:endParaRPr lang="en-US"/>
          </a:p>
        </p:txBody>
      </p:sp>
    </p:spTree>
    <p:extLst>
      <p:ext uri="{BB962C8B-B14F-4D97-AF65-F5344CB8AC3E}">
        <p14:creationId xmlns:p14="http://schemas.microsoft.com/office/powerpoint/2010/main" val="41174141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hoto cover">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57942" y="4755511"/>
            <a:ext cx="8839200" cy="193192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0"/>
          <p:cNvSpPr/>
          <p:nvPr userDrawn="1"/>
        </p:nvSpPr>
        <p:spPr>
          <a:xfrm>
            <a:off x="109561" y="4054970"/>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3211080" y="4198682"/>
            <a:ext cx="5104785" cy="900134"/>
          </a:xfrm>
        </p:spPr>
        <p:txBody>
          <a:bodyPr anchor="b" anchorCtr="0">
            <a:noAutofit/>
          </a:bodyPr>
          <a:lstStyle>
            <a:lvl1pPr marL="0" indent="0">
              <a:lnSpc>
                <a:spcPct val="90000"/>
              </a:lnSpc>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Logistics Costs in an Advanced Freight Model for Florida</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0456" y="4342697"/>
            <a:ext cx="2419518" cy="687652"/>
          </a:xfrm>
          <a:prstGeom prst="rect">
            <a:avLst/>
          </a:prstGeom>
        </p:spPr>
      </p:pic>
      <p:cxnSp>
        <p:nvCxnSpPr>
          <p:cNvPr id="8" name="Straight Connector 7"/>
          <p:cNvCxnSpPr/>
          <p:nvPr userDrawn="1"/>
        </p:nvCxnSpPr>
        <p:spPr>
          <a:xfrm>
            <a:off x="3105823" y="4198682"/>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245733" y="5324438"/>
            <a:ext cx="5534200" cy="290286"/>
          </a:xfrm>
          <a:ln>
            <a:noFill/>
          </a:ln>
        </p:spPr>
        <p:txBody>
          <a:bodyPr anchor="ctr" anchorCtr="0">
            <a:noAutofit/>
          </a:bodyPr>
          <a:lstStyle>
            <a:lvl1pPr marL="0" indent="0">
              <a:buNone/>
              <a:defRPr sz="1400">
                <a:solidFill>
                  <a:schemeClr val="bg1"/>
                </a:solidFill>
              </a:defRPr>
            </a:lvl1pPr>
            <a:lvl2pPr marL="457200" indent="0">
              <a:buNone/>
              <a:defRPr sz="1200">
                <a:solidFill>
                  <a:schemeClr val="bg2"/>
                </a:solidFill>
              </a:defRPr>
            </a:lvl2pPr>
          </a:lstStyle>
          <a:p>
            <a:pPr lvl="0"/>
            <a:r>
              <a:rPr lang="en-US" dirty="0" smtClean="0"/>
              <a:t>15th TRB National Transportation Planning Applications Conference</a:t>
            </a:r>
          </a:p>
        </p:txBody>
      </p:sp>
      <p:sp>
        <p:nvSpPr>
          <p:cNvPr id="19" name="Text Placeholder 18"/>
          <p:cNvSpPr>
            <a:spLocks noGrp="1"/>
          </p:cNvSpPr>
          <p:nvPr>
            <p:ph type="body" sz="quarter" idx="12" hasCustomPrompt="1"/>
          </p:nvPr>
        </p:nvSpPr>
        <p:spPr>
          <a:xfrm>
            <a:off x="3245733" y="5620395"/>
            <a:ext cx="4938712"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r>
              <a:rPr lang="en-US" dirty="0" smtClean="0"/>
              <a:t>May 17-21, 2015</a:t>
            </a:r>
          </a:p>
        </p:txBody>
      </p:sp>
      <p:grpSp>
        <p:nvGrpSpPr>
          <p:cNvPr id="2" name="Group 1"/>
          <p:cNvGrpSpPr/>
          <p:nvPr userDrawn="1"/>
        </p:nvGrpSpPr>
        <p:grpSpPr>
          <a:xfrm>
            <a:off x="323352" y="186281"/>
            <a:ext cx="8500612" cy="3751697"/>
            <a:chOff x="323352" y="308207"/>
            <a:chExt cx="8500612" cy="3751697"/>
          </a:xfrm>
        </p:grpSpPr>
        <p:pic>
          <p:nvPicPr>
            <p:cNvPr id="13" name="Picture 7" descr="C:\Users\kaveh.shabani\Desktop\TRB App Presentation\_Presentations\Pics\performancebased-freight-management-3-728.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684" r="14591" b="18091"/>
            <a:stretch/>
          </p:blipFill>
          <p:spPr bwMode="auto">
            <a:xfrm>
              <a:off x="3557957" y="2383504"/>
              <a:ext cx="2039169" cy="1676400"/>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8" name="Picture 6" descr="C:\Users\kaveh.shabani\Desktop\TRB App Presentation\_Presentations\Pics\supply_chain.png"/>
            <p:cNvPicPr>
              <a:picLocks noChangeAspect="1" noChangeArrowheads="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30096" y="315225"/>
              <a:ext cx="2469812" cy="1476006"/>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4" name="Picture 5" descr="C:\Users\kaveh.shabani\Desktop\TRB App Presentation\_Presentations\Pics\rail_intermodal_main_1012(1).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5120" r="5339"/>
            <a:stretch/>
          </p:blipFill>
          <p:spPr bwMode="auto">
            <a:xfrm>
              <a:off x="5512528" y="2137646"/>
              <a:ext cx="3311436" cy="1917324"/>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 name="Picture 2" descr="C:\Users\kaveh.shabani\Desktop\TRB App Presentation\_Presentations\Pics\Blind-Shipping1.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2748" t="5731" r="8363" b="6103"/>
            <a:stretch/>
          </p:blipFill>
          <p:spPr bwMode="auto">
            <a:xfrm>
              <a:off x="323352" y="2137646"/>
              <a:ext cx="3316827" cy="1917324"/>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6" name="Picture 3" descr="C:\Users\kaveh.shabani\Desktop\TRB App Presentation\_Presentations\Pics\200849_163541_ocean freight 00.JP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12497" b="11580"/>
            <a:stretch/>
          </p:blipFill>
          <p:spPr bwMode="auto">
            <a:xfrm>
              <a:off x="5843453" y="308207"/>
              <a:ext cx="2980025" cy="2090563"/>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7" name="Picture 4" descr="C:\Users\kaveh.shabani\Desktop\TRB App Presentation\_Presentations\Pics\iStock_000009429960XSmall.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5992" y="308207"/>
              <a:ext cx="2986686" cy="2030894"/>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pic>
        <p:nvPicPr>
          <p:cNvPr id="1027" name="Picture 3" descr="C:\Users\kaveh.shabani\Desktop\TRB App Presentation\_Presentations\Pics\14718894_S.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293613" y="1669305"/>
            <a:ext cx="672366" cy="1007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758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9152466" cy="6864350"/>
          </a:xfrm>
          <a:prstGeom prst="rect">
            <a:avLst/>
          </a:prstGeom>
        </p:spPr>
      </p:pic>
      <p:sp>
        <p:nvSpPr>
          <p:cNvPr id="7" name="Rectangle 10"/>
          <p:cNvSpPr/>
          <p:nvPr userDrawn="1"/>
        </p:nvSpPr>
        <p:spPr>
          <a:xfrm>
            <a:off x="109561" y="2824744"/>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cxnSp>
        <p:nvCxnSpPr>
          <p:cNvPr id="6" name="Straight Connector 5"/>
          <p:cNvCxnSpPr/>
          <p:nvPr userDrawn="1"/>
        </p:nvCxnSpPr>
        <p:spPr>
          <a:xfrm>
            <a:off x="1512325" y="2931664"/>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1609198" y="2931664"/>
            <a:ext cx="5555720"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smtClean="0"/>
              <a:t>Click to edit Master text styles</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719275" y="3142803"/>
            <a:ext cx="515262" cy="791055"/>
          </a:xfrm>
          <a:prstGeom prst="rect">
            <a:avLst/>
          </a:prstGeom>
        </p:spPr>
      </p:pic>
    </p:spTree>
    <p:extLst>
      <p:ext uri="{BB962C8B-B14F-4D97-AF65-F5344CB8AC3E}">
        <p14:creationId xmlns:p14="http://schemas.microsoft.com/office/powerpoint/2010/main" val="5529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_Ma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572"/>
            <a:ext cx="9190094" cy="68925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2788" y="-262536"/>
            <a:ext cx="5667469" cy="4376756"/>
          </a:xfrm>
          <a:prstGeom prst="rect">
            <a:avLst/>
          </a:prstGeom>
        </p:spPr>
      </p:pic>
      <p:sp>
        <p:nvSpPr>
          <p:cNvPr id="8" name="Rounded Rectangle 7"/>
          <p:cNvSpPr/>
          <p:nvPr userDrawn="1"/>
        </p:nvSpPr>
        <p:spPr>
          <a:xfrm>
            <a:off x="-1" y="3756115"/>
            <a:ext cx="2702327" cy="999738"/>
          </a:xfrm>
          <a:prstGeom prst="roundRect">
            <a:avLst>
              <a:gd name="adj" fmla="val 115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9" name="TextBox 8"/>
          <p:cNvSpPr txBox="1"/>
          <p:nvPr userDrawn="1"/>
        </p:nvSpPr>
        <p:spPr>
          <a:xfrm>
            <a:off x="157943" y="4816174"/>
            <a:ext cx="2544384" cy="553998"/>
          </a:xfrm>
          <a:prstGeom prst="rect">
            <a:avLst/>
          </a:prstGeom>
          <a:noFill/>
        </p:spPr>
        <p:txBody>
          <a:bodyPr wrap="square" rtlCol="0">
            <a:noAutofit/>
          </a:bodyPr>
          <a:lstStyle/>
          <a:p>
            <a:pPr algn="ctr"/>
            <a:r>
              <a:rPr lang="en-US" sz="1600" b="1" spc="100" dirty="0" err="1" smtClean="0">
                <a:solidFill>
                  <a:srgbClr val="FFFFFF"/>
                </a:solidFill>
                <a:latin typeface="Arial"/>
                <a:cs typeface="Arial"/>
              </a:rPr>
              <a:t>www.rsginc.com</a:t>
            </a:r>
            <a:endParaRPr lang="en-US" sz="1600" b="1" spc="100" dirty="0">
              <a:solidFill>
                <a:srgbClr val="FFFFFF"/>
              </a:solidFill>
              <a:latin typeface="Arial"/>
              <a:cs typeface="Arial"/>
            </a:endParaRPr>
          </a:p>
          <a:p>
            <a:pPr algn="ctr" defTabSz="914608">
              <a:tabLst>
                <a:tab pos="4665639" algn="l"/>
              </a:tabLst>
            </a:pPr>
            <a:endParaRPr lang="en-US" sz="1400" spc="100" dirty="0">
              <a:solidFill>
                <a:schemeClr val="bg1"/>
              </a:solidFill>
              <a:latin typeface="Arial"/>
              <a:cs typeface="Arial"/>
            </a:endParaRPr>
          </a:p>
        </p:txBody>
      </p:sp>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r="81488"/>
          <a:stretch/>
        </p:blipFill>
        <p:spPr>
          <a:xfrm>
            <a:off x="469900" y="4045304"/>
            <a:ext cx="446703" cy="685800"/>
          </a:xfrm>
          <a:prstGeom prst="rect">
            <a:avLst/>
          </a:prstGeom>
        </p:spPr>
      </p:pic>
      <p:sp>
        <p:nvSpPr>
          <p:cNvPr id="11" name="TextBox 10"/>
          <p:cNvSpPr txBox="1"/>
          <p:nvPr userDrawn="1"/>
        </p:nvSpPr>
        <p:spPr>
          <a:xfrm>
            <a:off x="1054110" y="3926260"/>
            <a:ext cx="1305973" cy="655641"/>
          </a:xfrm>
          <a:prstGeom prst="rect">
            <a:avLst/>
          </a:prstGeom>
          <a:noFill/>
        </p:spPr>
        <p:txBody>
          <a:bodyPr wrap="square" rtlCol="0" anchor="ctr" anchorCtr="0">
            <a:noAutofit/>
          </a:bodyPr>
          <a:lstStyle/>
          <a:p>
            <a:r>
              <a:rPr lang="en-US" sz="2000" b="1" dirty="0" smtClean="0">
                <a:solidFill>
                  <a:schemeClr val="tx2"/>
                </a:solidFill>
                <a:latin typeface="Arial"/>
                <a:cs typeface="Arial"/>
              </a:rPr>
              <a:t>Contacts</a:t>
            </a:r>
          </a:p>
        </p:txBody>
      </p:sp>
      <p:cxnSp>
        <p:nvCxnSpPr>
          <p:cNvPr id="12" name="Straight Connector 11"/>
          <p:cNvCxnSpPr/>
          <p:nvPr userDrawn="1"/>
        </p:nvCxnSpPr>
        <p:spPr>
          <a:xfrm>
            <a:off x="1026651" y="3926260"/>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3195638" y="3660775"/>
            <a:ext cx="4412720"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PROJECT MANAGER NAME</a:t>
            </a:r>
          </a:p>
        </p:txBody>
      </p:sp>
      <p:sp>
        <p:nvSpPr>
          <p:cNvPr id="18" name="Text Placeholder 17"/>
          <p:cNvSpPr>
            <a:spLocks noGrp="1"/>
          </p:cNvSpPr>
          <p:nvPr>
            <p:ph type="body" sz="quarter" idx="11" hasCustomPrompt="1"/>
          </p:nvPr>
        </p:nvSpPr>
        <p:spPr>
          <a:xfrm>
            <a:off x="3195638" y="3888632"/>
            <a:ext cx="4413250" cy="222407"/>
          </a:xfrm>
        </p:spPr>
        <p:txBody>
          <a:bodyPr anchor="ctr" anchorCtr="0">
            <a:noAutofit/>
          </a:bodyPr>
          <a:lstStyle>
            <a:lvl1pPr marL="0" indent="0">
              <a:buNone/>
              <a:defRPr sz="1200">
                <a:solidFill>
                  <a:schemeClr val="bg2"/>
                </a:solidFill>
              </a:defRPr>
            </a:lvl1pPr>
          </a:lstStyle>
          <a:p>
            <a:pPr lvl="0"/>
            <a:r>
              <a:rPr lang="en-US" dirty="0" smtClean="0"/>
              <a:t>TITLE</a:t>
            </a:r>
            <a:endParaRPr lang="en-US" dirty="0"/>
          </a:p>
        </p:txBody>
      </p:sp>
      <p:sp>
        <p:nvSpPr>
          <p:cNvPr id="20" name="Text Placeholder 19"/>
          <p:cNvSpPr>
            <a:spLocks noGrp="1"/>
          </p:cNvSpPr>
          <p:nvPr>
            <p:ph type="body" sz="quarter" idx="12" hasCustomPrompt="1"/>
          </p:nvPr>
        </p:nvSpPr>
        <p:spPr>
          <a:xfrm>
            <a:off x="3195638" y="4196178"/>
            <a:ext cx="4413250"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
        <p:nvSpPr>
          <p:cNvPr id="21" name="Text Placeholder 15"/>
          <p:cNvSpPr>
            <a:spLocks noGrp="1"/>
          </p:cNvSpPr>
          <p:nvPr>
            <p:ph type="body" sz="quarter" idx="13" hasCustomPrompt="1"/>
          </p:nvPr>
        </p:nvSpPr>
        <p:spPr>
          <a:xfrm>
            <a:off x="3196697" y="5118126"/>
            <a:ext cx="4412720"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ANOTHER NAME</a:t>
            </a:r>
          </a:p>
        </p:txBody>
      </p:sp>
      <p:sp>
        <p:nvSpPr>
          <p:cNvPr id="22" name="Text Placeholder 17"/>
          <p:cNvSpPr>
            <a:spLocks noGrp="1"/>
          </p:cNvSpPr>
          <p:nvPr>
            <p:ph type="body" sz="quarter" idx="14" hasCustomPrompt="1"/>
          </p:nvPr>
        </p:nvSpPr>
        <p:spPr>
          <a:xfrm>
            <a:off x="3196696" y="5319212"/>
            <a:ext cx="4413250" cy="295275"/>
          </a:xfrm>
        </p:spPr>
        <p:txBody>
          <a:bodyPr>
            <a:noAutofit/>
          </a:bodyPr>
          <a:lstStyle>
            <a:lvl1pPr marL="0" indent="0">
              <a:buNone/>
              <a:defRPr sz="1200">
                <a:solidFill>
                  <a:schemeClr val="bg2"/>
                </a:solidFill>
              </a:defRPr>
            </a:lvl1pPr>
          </a:lstStyle>
          <a:p>
            <a:pPr lvl="0"/>
            <a:r>
              <a:rPr lang="en-US" dirty="0" smtClean="0"/>
              <a:t>TITLE</a:t>
            </a:r>
            <a:endParaRPr lang="en-US" dirty="0"/>
          </a:p>
        </p:txBody>
      </p:sp>
      <p:sp>
        <p:nvSpPr>
          <p:cNvPr id="23" name="Text Placeholder 19"/>
          <p:cNvSpPr>
            <a:spLocks noGrp="1"/>
          </p:cNvSpPr>
          <p:nvPr>
            <p:ph type="body" sz="quarter" idx="15" hasCustomPrompt="1"/>
          </p:nvPr>
        </p:nvSpPr>
        <p:spPr>
          <a:xfrm>
            <a:off x="3196697" y="5700263"/>
            <a:ext cx="4413250"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Tree>
    <p:extLst>
      <p:ext uri="{BB962C8B-B14F-4D97-AF65-F5344CB8AC3E}">
        <p14:creationId xmlns:p14="http://schemas.microsoft.com/office/powerpoint/2010/main" val="9476586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572"/>
            <a:ext cx="9190094" cy="6892571"/>
          </a:xfrm>
          <a:prstGeom prst="rect">
            <a:avLst/>
          </a:prstGeom>
        </p:spPr>
      </p:pic>
      <p:sp>
        <p:nvSpPr>
          <p:cNvPr id="15" name="Rounded Rectangle 14"/>
          <p:cNvSpPr/>
          <p:nvPr userDrawn="1"/>
        </p:nvSpPr>
        <p:spPr>
          <a:xfrm>
            <a:off x="-1" y="998396"/>
            <a:ext cx="2702327" cy="999738"/>
          </a:xfrm>
          <a:prstGeom prst="roundRect">
            <a:avLst>
              <a:gd name="adj" fmla="val 95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469900" y="1312334"/>
            <a:ext cx="446703" cy="685800"/>
          </a:xfrm>
          <a:prstGeom prst="rect">
            <a:avLst/>
          </a:prstGeom>
        </p:spPr>
      </p:pic>
      <p:sp>
        <p:nvSpPr>
          <p:cNvPr id="19" name="TextBox 18"/>
          <p:cNvSpPr txBox="1"/>
          <p:nvPr userDrawn="1"/>
        </p:nvSpPr>
        <p:spPr>
          <a:xfrm>
            <a:off x="1054110" y="1193290"/>
            <a:ext cx="1354186" cy="655641"/>
          </a:xfrm>
          <a:prstGeom prst="rect">
            <a:avLst/>
          </a:prstGeom>
          <a:noFill/>
        </p:spPr>
        <p:txBody>
          <a:bodyPr wrap="square" rtlCol="0" anchor="ctr" anchorCtr="0">
            <a:noAutofit/>
          </a:bodyPr>
          <a:lstStyle/>
          <a:p>
            <a:r>
              <a:rPr lang="en-US" sz="2000" b="1" dirty="0" smtClean="0">
                <a:solidFill>
                  <a:schemeClr val="tx2"/>
                </a:solidFill>
                <a:latin typeface="Arial"/>
                <a:cs typeface="Arial"/>
              </a:rPr>
              <a:t>Contacts</a:t>
            </a:r>
          </a:p>
        </p:txBody>
      </p:sp>
      <p:cxnSp>
        <p:nvCxnSpPr>
          <p:cNvPr id="24" name="Straight Connector 23"/>
          <p:cNvCxnSpPr/>
          <p:nvPr userDrawn="1"/>
        </p:nvCxnSpPr>
        <p:spPr>
          <a:xfrm>
            <a:off x="1026651" y="1193290"/>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userDrawn="1"/>
        </p:nvSpPr>
        <p:spPr>
          <a:xfrm>
            <a:off x="341007" y="1994315"/>
            <a:ext cx="2269465" cy="584776"/>
          </a:xfrm>
          <a:prstGeom prst="rect">
            <a:avLst/>
          </a:prstGeom>
          <a:noFill/>
        </p:spPr>
        <p:txBody>
          <a:bodyPr wrap="square" rtlCol="0">
            <a:noAutofit/>
          </a:bodyPr>
          <a:lstStyle/>
          <a:p>
            <a:pPr algn="ctr"/>
            <a:r>
              <a:rPr lang="en-US" b="1" spc="100" dirty="0" err="1" smtClean="0">
                <a:solidFill>
                  <a:srgbClr val="FFFFFF"/>
                </a:solidFill>
                <a:latin typeface="Arial"/>
                <a:cs typeface="Arial"/>
              </a:rPr>
              <a:t>www.rsginc.com</a:t>
            </a:r>
            <a:endParaRPr lang="en-US" b="1" spc="100" dirty="0">
              <a:solidFill>
                <a:srgbClr val="FFFFFF"/>
              </a:solidFill>
              <a:latin typeface="Arial"/>
              <a:cs typeface="Arial"/>
            </a:endParaRPr>
          </a:p>
          <a:p>
            <a:pPr algn="ctr" defTabSz="914608">
              <a:tabLst>
                <a:tab pos="4665639" algn="l"/>
              </a:tabLst>
            </a:pPr>
            <a:endParaRPr lang="en-US" sz="1400" spc="100" dirty="0">
              <a:solidFill>
                <a:schemeClr val="bg1"/>
              </a:solidFill>
              <a:latin typeface="Arial"/>
              <a:cs typeface="Arial"/>
            </a:endParaRPr>
          </a:p>
        </p:txBody>
      </p:sp>
      <p:sp>
        <p:nvSpPr>
          <p:cNvPr id="26" name="Text Placeholder 15"/>
          <p:cNvSpPr>
            <a:spLocks noGrp="1"/>
          </p:cNvSpPr>
          <p:nvPr>
            <p:ph type="body" sz="quarter" idx="10" hasCustomPrompt="1"/>
          </p:nvPr>
        </p:nvSpPr>
        <p:spPr>
          <a:xfrm>
            <a:off x="3195638" y="1233488"/>
            <a:ext cx="4412720"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PROJECT MANAGER NAME</a:t>
            </a:r>
          </a:p>
        </p:txBody>
      </p:sp>
      <p:sp>
        <p:nvSpPr>
          <p:cNvPr id="27" name="Text Placeholder 17"/>
          <p:cNvSpPr>
            <a:spLocks noGrp="1"/>
          </p:cNvSpPr>
          <p:nvPr>
            <p:ph type="body" sz="quarter" idx="11" hasCustomPrompt="1"/>
          </p:nvPr>
        </p:nvSpPr>
        <p:spPr>
          <a:xfrm>
            <a:off x="3195638" y="1461345"/>
            <a:ext cx="4413250" cy="222407"/>
          </a:xfrm>
        </p:spPr>
        <p:txBody>
          <a:bodyPr anchor="ctr" anchorCtr="0">
            <a:noAutofit/>
          </a:bodyPr>
          <a:lstStyle>
            <a:lvl1pPr marL="0" indent="0">
              <a:buNone/>
              <a:defRPr sz="1200">
                <a:solidFill>
                  <a:srgbClr val="F68B1F"/>
                </a:solidFill>
              </a:defRPr>
            </a:lvl1pPr>
          </a:lstStyle>
          <a:p>
            <a:pPr lvl="0"/>
            <a:r>
              <a:rPr lang="en-US" dirty="0" smtClean="0"/>
              <a:t>TITLE</a:t>
            </a:r>
            <a:endParaRPr lang="en-US" dirty="0"/>
          </a:p>
        </p:txBody>
      </p:sp>
      <p:sp>
        <p:nvSpPr>
          <p:cNvPr id="28" name="Text Placeholder 19"/>
          <p:cNvSpPr>
            <a:spLocks noGrp="1"/>
          </p:cNvSpPr>
          <p:nvPr>
            <p:ph type="body" sz="quarter" idx="12" hasCustomPrompt="1"/>
          </p:nvPr>
        </p:nvSpPr>
        <p:spPr>
          <a:xfrm>
            <a:off x="3195638" y="1768891"/>
            <a:ext cx="4413250"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
        <p:nvSpPr>
          <p:cNvPr id="29" name="Text Placeholder 15"/>
          <p:cNvSpPr>
            <a:spLocks noGrp="1"/>
          </p:cNvSpPr>
          <p:nvPr>
            <p:ph type="body" sz="quarter" idx="13" hasCustomPrompt="1"/>
          </p:nvPr>
        </p:nvSpPr>
        <p:spPr>
          <a:xfrm>
            <a:off x="3196697" y="2690839"/>
            <a:ext cx="4412720"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ANOTHER NAME</a:t>
            </a:r>
          </a:p>
        </p:txBody>
      </p:sp>
      <p:sp>
        <p:nvSpPr>
          <p:cNvPr id="30" name="Text Placeholder 17"/>
          <p:cNvSpPr>
            <a:spLocks noGrp="1"/>
          </p:cNvSpPr>
          <p:nvPr>
            <p:ph type="body" sz="quarter" idx="14" hasCustomPrompt="1"/>
          </p:nvPr>
        </p:nvSpPr>
        <p:spPr>
          <a:xfrm>
            <a:off x="3196696" y="2891925"/>
            <a:ext cx="4413250" cy="295275"/>
          </a:xfrm>
        </p:spPr>
        <p:txBody>
          <a:bodyPr>
            <a:noAutofit/>
          </a:bodyPr>
          <a:lstStyle>
            <a:lvl1pPr marL="0" indent="0">
              <a:buNone/>
              <a:defRPr sz="1200">
                <a:solidFill>
                  <a:srgbClr val="F68B1F"/>
                </a:solidFill>
              </a:defRPr>
            </a:lvl1pPr>
          </a:lstStyle>
          <a:p>
            <a:pPr lvl="0"/>
            <a:r>
              <a:rPr lang="en-US" dirty="0" smtClean="0"/>
              <a:t>TITLE</a:t>
            </a:r>
            <a:endParaRPr lang="en-US" dirty="0"/>
          </a:p>
        </p:txBody>
      </p:sp>
      <p:sp>
        <p:nvSpPr>
          <p:cNvPr id="31" name="Text Placeholder 19"/>
          <p:cNvSpPr>
            <a:spLocks noGrp="1"/>
          </p:cNvSpPr>
          <p:nvPr>
            <p:ph type="body" sz="quarter" idx="15" hasCustomPrompt="1"/>
          </p:nvPr>
        </p:nvSpPr>
        <p:spPr>
          <a:xfrm>
            <a:off x="3196697" y="3272976"/>
            <a:ext cx="4413250"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Tree>
    <p:extLst>
      <p:ext uri="{BB962C8B-B14F-4D97-AF65-F5344CB8AC3E}">
        <p14:creationId xmlns:p14="http://schemas.microsoft.com/office/powerpoint/2010/main" val="17766482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This is the RSG Palette</a:t>
            </a:r>
            <a:endParaRPr lang="en-US" dirty="0"/>
          </a:p>
        </p:txBody>
      </p:sp>
      <p:sp>
        <p:nvSpPr>
          <p:cNvPr id="3" name="Text Placeholder 5"/>
          <p:cNvSpPr>
            <a:spLocks noGrp="1"/>
          </p:cNvSpPr>
          <p:nvPr>
            <p:ph type="body" sz="quarter" idx="10"/>
          </p:nvPr>
        </p:nvSpPr>
        <p:spPr>
          <a:xfrm>
            <a:off x="592666" y="1454150"/>
            <a:ext cx="8094134" cy="1143000"/>
          </a:xfrm>
        </p:spPr>
        <p:txBody>
          <a:bodyPr/>
          <a:lstStyle>
            <a:lvl1pPr marL="0" indent="0">
              <a:buNone/>
              <a:defRPr sz="1800">
                <a:solidFill>
                  <a:schemeClr val="bg1">
                    <a:lumMod val="50000"/>
                  </a:schemeClr>
                </a:solidFill>
              </a:defRPr>
            </a:lvl1pPr>
          </a:lstStyle>
          <a:p>
            <a:pPr lvl="0"/>
            <a:r>
              <a:rPr lang="en-US" smtClean="0"/>
              <a:t>Click to edit Master text styles</a:t>
            </a:r>
          </a:p>
        </p:txBody>
      </p:sp>
      <p:grpSp>
        <p:nvGrpSpPr>
          <p:cNvPr id="4" name="Group 3"/>
          <p:cNvGrpSpPr/>
          <p:nvPr userDrawn="1"/>
        </p:nvGrpSpPr>
        <p:grpSpPr>
          <a:xfrm>
            <a:off x="724395" y="2968830"/>
            <a:ext cx="7220198" cy="1840676"/>
            <a:chOff x="724395" y="2968830"/>
            <a:chExt cx="7220198" cy="1318161"/>
          </a:xfrm>
        </p:grpSpPr>
        <p:sp>
          <p:nvSpPr>
            <p:cNvPr id="5" name="Rectangle 4"/>
            <p:cNvSpPr/>
            <p:nvPr/>
          </p:nvSpPr>
          <p:spPr>
            <a:xfrm>
              <a:off x="724395" y="2968830"/>
              <a:ext cx="1472540" cy="13181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315689" y="2968830"/>
              <a:ext cx="1472540" cy="13181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06983" y="2968830"/>
              <a:ext cx="593765" cy="100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95752" y="2968830"/>
              <a:ext cx="593765" cy="10094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72646" y="2968830"/>
              <a:ext cx="593765" cy="10094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961415" y="2968830"/>
              <a:ext cx="593765" cy="10094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650184" y="2968830"/>
              <a:ext cx="593765" cy="10094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350828" y="2968830"/>
              <a:ext cx="593765" cy="10094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906984" y="4085111"/>
              <a:ext cx="1282534" cy="2018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296399" y="4085111"/>
              <a:ext cx="1282534" cy="20188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650184" y="4085111"/>
              <a:ext cx="1282534" cy="20188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29395" y="4785757"/>
            <a:ext cx="3063834" cy="307777"/>
          </a:xfrm>
          <a:prstGeom prst="rect">
            <a:avLst/>
          </a:prstGeom>
          <a:noFill/>
        </p:spPr>
        <p:txBody>
          <a:bodyPr wrap="square" rtlCol="0">
            <a:spAutoFit/>
          </a:bodyPr>
          <a:lstStyle/>
          <a:p>
            <a:r>
              <a:rPr lang="en-US" sz="1400" dirty="0" smtClean="0">
                <a:solidFill>
                  <a:schemeClr val="tx2"/>
                </a:solidFill>
              </a:rPr>
              <a:t>main colors</a:t>
            </a:r>
            <a:endParaRPr lang="en-US" sz="1400" dirty="0">
              <a:solidFill>
                <a:schemeClr val="tx2"/>
              </a:solidFill>
            </a:endParaRPr>
          </a:p>
        </p:txBody>
      </p:sp>
      <p:sp>
        <p:nvSpPr>
          <p:cNvPr id="17" name="TextBox 16"/>
          <p:cNvSpPr txBox="1"/>
          <p:nvPr userDrawn="1"/>
        </p:nvSpPr>
        <p:spPr>
          <a:xfrm>
            <a:off x="4868884" y="2701036"/>
            <a:ext cx="3063834" cy="261610"/>
          </a:xfrm>
          <a:prstGeom prst="rect">
            <a:avLst/>
          </a:prstGeom>
          <a:noFill/>
        </p:spPr>
        <p:txBody>
          <a:bodyPr wrap="square" rtlCol="0">
            <a:spAutoFit/>
          </a:bodyPr>
          <a:lstStyle/>
          <a:p>
            <a:pPr algn="r"/>
            <a:r>
              <a:rPr lang="en-US" sz="1100" dirty="0" smtClean="0">
                <a:solidFill>
                  <a:schemeClr val="tx2"/>
                </a:solidFill>
              </a:rPr>
              <a:t>Pop/accent colors</a:t>
            </a:r>
            <a:endParaRPr lang="en-US" sz="1100" dirty="0">
              <a:solidFill>
                <a:schemeClr val="tx2"/>
              </a:solidFill>
            </a:endParaRPr>
          </a:p>
        </p:txBody>
      </p:sp>
      <p:sp>
        <p:nvSpPr>
          <p:cNvPr id="18" name="TextBox 17"/>
          <p:cNvSpPr txBox="1"/>
          <p:nvPr userDrawn="1"/>
        </p:nvSpPr>
        <p:spPr>
          <a:xfrm>
            <a:off x="4251366" y="4833257"/>
            <a:ext cx="3681352" cy="261610"/>
          </a:xfrm>
          <a:prstGeom prst="rect">
            <a:avLst/>
          </a:prstGeom>
          <a:noFill/>
        </p:spPr>
        <p:txBody>
          <a:bodyPr wrap="square" rtlCol="0">
            <a:spAutoFit/>
          </a:bodyPr>
          <a:lstStyle/>
          <a:p>
            <a:pPr algn="r"/>
            <a:r>
              <a:rPr lang="en-US" sz="1100" dirty="0" smtClean="0">
                <a:solidFill>
                  <a:schemeClr val="tx2"/>
                </a:solidFill>
              </a:rPr>
              <a:t>Neutrals of grey and light warm yellow</a:t>
            </a:r>
            <a:endParaRPr lang="en-US" sz="1100" dirty="0">
              <a:solidFill>
                <a:schemeClr val="tx2"/>
              </a:solidFill>
            </a:endParaRPr>
          </a:p>
        </p:txBody>
      </p:sp>
    </p:spTree>
    <p:extLst>
      <p:ext uri="{BB962C8B-B14F-4D97-AF65-F5344CB8AC3E}">
        <p14:creationId xmlns:p14="http://schemas.microsoft.com/office/powerpoint/2010/main" val="3157519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770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630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0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6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048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59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92138" y="1436688"/>
            <a:ext cx="8094662" cy="4370387"/>
          </a:xfrm>
        </p:spPr>
        <p:txBody>
          <a:bodyPr/>
          <a:lstStyle>
            <a:lvl1pPr>
              <a:defRPr sz="2800">
                <a:solidFill>
                  <a:schemeClr val="tx2"/>
                </a:solidFill>
              </a:defRPr>
            </a:lvl1pPr>
            <a:lvl2pPr>
              <a:defRPr sz="24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5631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811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14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52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072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B6367-CE92-4CD0-8CFF-069BC4FB5A59}"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51306-813E-4500-A5B6-E8A55CBB7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955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with grey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92666" y="1454150"/>
            <a:ext cx="8094134" cy="1143000"/>
          </a:xfrm>
        </p:spPr>
        <p:txBody>
          <a:bodyPr>
            <a:noAutofit/>
          </a:bodyPr>
          <a:lstStyle>
            <a:lvl1pPr marL="0" indent="0">
              <a:lnSpc>
                <a:spcPct val="100000"/>
              </a:lnSpc>
              <a:buNone/>
              <a:defRPr sz="1800">
                <a:solidFill>
                  <a:schemeClr val="tx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hasCustomPrompt="1"/>
          </p:nvPr>
        </p:nvSpPr>
        <p:spPr>
          <a:xfrm>
            <a:off x="592666" y="2724150"/>
            <a:ext cx="8094134" cy="3005138"/>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783526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ontact_Ma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572"/>
            <a:ext cx="9190094" cy="689257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3646" y="-262536"/>
            <a:ext cx="5665753" cy="4376756"/>
          </a:xfrm>
          <a:prstGeom prst="rect">
            <a:avLst/>
          </a:prstGeom>
        </p:spPr>
      </p:pic>
      <p:sp>
        <p:nvSpPr>
          <p:cNvPr id="8" name="Rounded Rectangle 7"/>
          <p:cNvSpPr/>
          <p:nvPr userDrawn="1"/>
        </p:nvSpPr>
        <p:spPr>
          <a:xfrm>
            <a:off x="-1" y="3756115"/>
            <a:ext cx="2702327" cy="999738"/>
          </a:xfrm>
          <a:prstGeom prst="roundRect">
            <a:avLst>
              <a:gd name="adj" fmla="val 115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914400"/>
            <a:endParaRPr lang="en-US">
              <a:solidFill>
                <a:prstClr val="white"/>
              </a:solidFill>
            </a:endParaRPr>
          </a:p>
        </p:txBody>
      </p:sp>
      <p:sp>
        <p:nvSpPr>
          <p:cNvPr id="9" name="TextBox 8"/>
          <p:cNvSpPr txBox="1"/>
          <p:nvPr userDrawn="1"/>
        </p:nvSpPr>
        <p:spPr>
          <a:xfrm>
            <a:off x="157943" y="4816174"/>
            <a:ext cx="2544384" cy="553998"/>
          </a:xfrm>
          <a:prstGeom prst="rect">
            <a:avLst/>
          </a:prstGeom>
          <a:noFill/>
        </p:spPr>
        <p:txBody>
          <a:bodyPr wrap="square" rtlCol="0">
            <a:noAutofit/>
          </a:bodyPr>
          <a:lstStyle/>
          <a:p>
            <a:pPr algn="ctr" defTabSz="914400"/>
            <a:r>
              <a:rPr lang="en-US" sz="1600" b="1" spc="100" dirty="0" err="1" smtClean="0">
                <a:solidFill>
                  <a:srgbClr val="FFFFFF"/>
                </a:solidFill>
                <a:latin typeface="Arial"/>
                <a:cs typeface="Arial"/>
              </a:rPr>
              <a:t>www.rsginc.com</a:t>
            </a:r>
            <a:endParaRPr lang="en-US" sz="1600" b="1" spc="100" dirty="0">
              <a:solidFill>
                <a:srgbClr val="FFFFFF"/>
              </a:solidFill>
              <a:latin typeface="Arial"/>
              <a:cs typeface="Arial"/>
            </a:endParaRPr>
          </a:p>
          <a:p>
            <a:pPr algn="ctr" defTabSz="914608">
              <a:tabLst>
                <a:tab pos="4665639" algn="l"/>
              </a:tabLst>
            </a:pPr>
            <a:endParaRPr lang="en-US" sz="1400" spc="100" dirty="0">
              <a:solidFill>
                <a:prstClr val="white"/>
              </a:solidFill>
              <a:latin typeface="Arial"/>
              <a:cs typeface="Arial"/>
            </a:endParaRPr>
          </a:p>
        </p:txBody>
      </p:sp>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r="81488"/>
          <a:stretch/>
        </p:blipFill>
        <p:spPr>
          <a:xfrm>
            <a:off x="469900" y="4045304"/>
            <a:ext cx="446703" cy="685800"/>
          </a:xfrm>
          <a:prstGeom prst="rect">
            <a:avLst/>
          </a:prstGeom>
        </p:spPr>
      </p:pic>
      <p:sp>
        <p:nvSpPr>
          <p:cNvPr id="11" name="TextBox 10"/>
          <p:cNvSpPr txBox="1"/>
          <p:nvPr userDrawn="1"/>
        </p:nvSpPr>
        <p:spPr>
          <a:xfrm>
            <a:off x="1054110" y="3926260"/>
            <a:ext cx="1305973" cy="655641"/>
          </a:xfrm>
          <a:prstGeom prst="rect">
            <a:avLst/>
          </a:prstGeom>
          <a:noFill/>
        </p:spPr>
        <p:txBody>
          <a:bodyPr wrap="square" rtlCol="0" anchor="ctr" anchorCtr="0">
            <a:noAutofit/>
          </a:bodyPr>
          <a:lstStyle/>
          <a:p>
            <a:pPr defTabSz="914400"/>
            <a:r>
              <a:rPr lang="en-US" sz="2000" b="1" dirty="0" smtClean="0">
                <a:solidFill>
                  <a:srgbClr val="262626"/>
                </a:solidFill>
                <a:latin typeface="Arial"/>
                <a:cs typeface="Arial"/>
              </a:rPr>
              <a:t>Contacts</a:t>
            </a:r>
          </a:p>
        </p:txBody>
      </p:sp>
      <p:cxnSp>
        <p:nvCxnSpPr>
          <p:cNvPr id="12" name="Straight Connector 11"/>
          <p:cNvCxnSpPr/>
          <p:nvPr userDrawn="1"/>
        </p:nvCxnSpPr>
        <p:spPr>
          <a:xfrm>
            <a:off x="1026651" y="3926260"/>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3195638" y="3660775"/>
            <a:ext cx="4412720"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PROJECT MANAGER NAME</a:t>
            </a:r>
          </a:p>
        </p:txBody>
      </p:sp>
      <p:sp>
        <p:nvSpPr>
          <p:cNvPr id="18" name="Text Placeholder 17"/>
          <p:cNvSpPr>
            <a:spLocks noGrp="1"/>
          </p:cNvSpPr>
          <p:nvPr>
            <p:ph type="body" sz="quarter" idx="11" hasCustomPrompt="1"/>
          </p:nvPr>
        </p:nvSpPr>
        <p:spPr>
          <a:xfrm>
            <a:off x="3195638" y="3888632"/>
            <a:ext cx="4413250" cy="222407"/>
          </a:xfrm>
        </p:spPr>
        <p:txBody>
          <a:bodyPr anchor="ctr" anchorCtr="0">
            <a:noAutofit/>
          </a:bodyPr>
          <a:lstStyle>
            <a:lvl1pPr marL="0" indent="0">
              <a:buNone/>
              <a:defRPr sz="1200">
                <a:solidFill>
                  <a:schemeClr val="bg2"/>
                </a:solidFill>
              </a:defRPr>
            </a:lvl1pPr>
          </a:lstStyle>
          <a:p>
            <a:pPr lvl="0"/>
            <a:r>
              <a:rPr lang="en-US" dirty="0" smtClean="0"/>
              <a:t>TITLE</a:t>
            </a:r>
            <a:endParaRPr lang="en-US" dirty="0"/>
          </a:p>
        </p:txBody>
      </p:sp>
      <p:sp>
        <p:nvSpPr>
          <p:cNvPr id="20" name="Text Placeholder 19"/>
          <p:cNvSpPr>
            <a:spLocks noGrp="1"/>
          </p:cNvSpPr>
          <p:nvPr>
            <p:ph type="body" sz="quarter" idx="12" hasCustomPrompt="1"/>
          </p:nvPr>
        </p:nvSpPr>
        <p:spPr>
          <a:xfrm>
            <a:off x="3195638" y="4196178"/>
            <a:ext cx="4413250"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
        <p:nvSpPr>
          <p:cNvPr id="21" name="Text Placeholder 15"/>
          <p:cNvSpPr>
            <a:spLocks noGrp="1"/>
          </p:cNvSpPr>
          <p:nvPr>
            <p:ph type="body" sz="quarter" idx="13" hasCustomPrompt="1"/>
          </p:nvPr>
        </p:nvSpPr>
        <p:spPr>
          <a:xfrm>
            <a:off x="3196697" y="5118126"/>
            <a:ext cx="4412720"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ANOTHER NAME</a:t>
            </a:r>
          </a:p>
        </p:txBody>
      </p:sp>
      <p:sp>
        <p:nvSpPr>
          <p:cNvPr id="22" name="Text Placeholder 17"/>
          <p:cNvSpPr>
            <a:spLocks noGrp="1"/>
          </p:cNvSpPr>
          <p:nvPr>
            <p:ph type="body" sz="quarter" idx="14" hasCustomPrompt="1"/>
          </p:nvPr>
        </p:nvSpPr>
        <p:spPr>
          <a:xfrm>
            <a:off x="3196696" y="5319212"/>
            <a:ext cx="4413250" cy="295275"/>
          </a:xfrm>
        </p:spPr>
        <p:txBody>
          <a:bodyPr>
            <a:noAutofit/>
          </a:bodyPr>
          <a:lstStyle>
            <a:lvl1pPr marL="0" indent="0">
              <a:buNone/>
              <a:defRPr sz="1200">
                <a:solidFill>
                  <a:schemeClr val="bg2"/>
                </a:solidFill>
              </a:defRPr>
            </a:lvl1pPr>
          </a:lstStyle>
          <a:p>
            <a:pPr lvl="0"/>
            <a:r>
              <a:rPr lang="en-US" dirty="0" smtClean="0"/>
              <a:t>TITLE</a:t>
            </a:r>
            <a:endParaRPr lang="en-US" dirty="0"/>
          </a:p>
        </p:txBody>
      </p:sp>
      <p:sp>
        <p:nvSpPr>
          <p:cNvPr id="23" name="Text Placeholder 19"/>
          <p:cNvSpPr>
            <a:spLocks noGrp="1"/>
          </p:cNvSpPr>
          <p:nvPr>
            <p:ph type="body" sz="quarter" idx="15" hasCustomPrompt="1"/>
          </p:nvPr>
        </p:nvSpPr>
        <p:spPr>
          <a:xfrm>
            <a:off x="3196697" y="5700263"/>
            <a:ext cx="4413250"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Tree>
    <p:extLst>
      <p:ext uri="{BB962C8B-B14F-4D97-AF65-F5344CB8AC3E}">
        <p14:creationId xmlns:p14="http://schemas.microsoft.com/office/powerpoint/2010/main" val="1362537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grey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92666" y="1454150"/>
            <a:ext cx="8094134" cy="1143000"/>
          </a:xfrm>
        </p:spPr>
        <p:txBody>
          <a:bodyPr>
            <a:noAutofit/>
          </a:bodyPr>
          <a:lstStyle>
            <a:lvl1pPr marL="0" indent="0">
              <a:lnSpc>
                <a:spcPct val="100000"/>
              </a:lnSpc>
              <a:buNone/>
              <a:defRPr sz="1800">
                <a:solidFill>
                  <a:schemeClr val="tx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hasCustomPrompt="1"/>
          </p:nvPr>
        </p:nvSpPr>
        <p:spPr>
          <a:xfrm>
            <a:off x="592666" y="2724150"/>
            <a:ext cx="8094134" cy="3005138"/>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87416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Tree>
    <p:extLst>
      <p:ext uri="{BB962C8B-B14F-4D97-AF65-F5344CB8AC3E}">
        <p14:creationId xmlns:p14="http://schemas.microsoft.com/office/powerpoint/2010/main" val="24512069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592138" y="1533525"/>
            <a:ext cx="8094662" cy="1928813"/>
          </a:xfrm>
        </p:spPr>
        <p:txBody>
          <a:bodyPr>
            <a:noAutofit/>
          </a:bodyPr>
          <a:lstStyle>
            <a:lvl1pPr>
              <a:defRPr sz="1800"/>
            </a:lvl1pPr>
          </a:lstStyle>
          <a:p>
            <a:r>
              <a:rPr lang="en-US" dirty="0" smtClean="0"/>
              <a:t>Click to add photo</a:t>
            </a:r>
            <a:endParaRPr lang="en-US" dirty="0"/>
          </a:p>
        </p:txBody>
      </p:sp>
      <p:sp>
        <p:nvSpPr>
          <p:cNvPr id="5" name="Text Placeholder 10"/>
          <p:cNvSpPr>
            <a:spLocks noGrp="1"/>
          </p:cNvSpPr>
          <p:nvPr>
            <p:ph type="body" sz="quarter" idx="11" hasCustomPrompt="1"/>
          </p:nvPr>
        </p:nvSpPr>
        <p:spPr>
          <a:xfrm>
            <a:off x="592666" y="3636669"/>
            <a:ext cx="8094134" cy="2496961"/>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8499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F68B1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Autofit/>
          </a:bodyPr>
          <a:lstStyle>
            <a:lvl1pPr marL="231775" indent="-231775">
              <a:defRPr sz="1800"/>
            </a:lvl1pPr>
            <a:lvl2pPr marL="688975" indent="-231775">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Autofit/>
          </a:bodyPr>
          <a:lstStyle>
            <a:lvl1pPr marL="2317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4pPr>
            <a:lvl5pPr algn="l" defTabSz="457200" rtl="0" eaLnBrk="1" latinLnBrk="0" hangingPunct="1">
              <a:spcBef>
                <a:spcPct val="20000"/>
              </a:spcBef>
              <a:buFont typeface="Arial"/>
              <a:defRPr lang="en-US" sz="1800" kern="1200" dirty="0">
                <a:solidFill>
                  <a:schemeClr val="tx1">
                    <a:lumMod val="65000"/>
                    <a:lumOff val="35000"/>
                  </a:schemeClr>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282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3292593" y="1535113"/>
            <a:ext cx="5394207" cy="639762"/>
          </a:xfrm>
        </p:spPr>
        <p:txBody>
          <a:bodyPr anchor="t" anchorCtr="0">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smtClean="0"/>
              <a:t>Click to edit Master text styles</a:t>
            </a:r>
          </a:p>
        </p:txBody>
      </p:sp>
      <p:sp>
        <p:nvSpPr>
          <p:cNvPr id="6" name="Content Placeholder 5"/>
          <p:cNvSpPr>
            <a:spLocks noGrp="1"/>
          </p:cNvSpPr>
          <p:nvPr>
            <p:ph sz="quarter" idx="4"/>
          </p:nvPr>
        </p:nvSpPr>
        <p:spPr>
          <a:xfrm>
            <a:off x="3292593" y="2174875"/>
            <a:ext cx="5394208" cy="3951288"/>
          </a:xfrm>
        </p:spPr>
        <p:txBody>
          <a:bodyPr>
            <a:noAutofit/>
          </a:bodyPr>
          <a:lstStyle>
            <a:lvl1pPr marL="346075" indent="-230188" algn="l" defTabSz="457200" rtl="0" eaLnBrk="1" latinLnBrk="0" hangingPunct="1">
              <a:spcBef>
                <a:spcPct val="20000"/>
              </a:spcBef>
              <a:buFont typeface="Arial"/>
              <a:defRPr lang="en-US" sz="1800" kern="1200" dirty="0" smtClean="0">
                <a:solidFill>
                  <a:schemeClr val="tx2"/>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2"/>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2"/>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2"/>
                </a:solidFill>
                <a:latin typeface="+mn-lt"/>
                <a:ea typeface="+mn-ea"/>
                <a:cs typeface="+mn-cs"/>
              </a:defRPr>
            </a:lvl4pPr>
            <a:lvl5pPr algn="l" defTabSz="457200" rtl="0" eaLnBrk="1" latinLnBrk="0" hangingPunct="1">
              <a:spcBef>
                <a:spcPct val="20000"/>
              </a:spcBef>
              <a:buFont typeface="Arial"/>
              <a:defRPr lang="en-US" sz="18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hasCustomPrompt="1"/>
          </p:nvPr>
        </p:nvSpPr>
        <p:spPr>
          <a:xfrm>
            <a:off x="592139" y="1535113"/>
            <a:ext cx="2578158" cy="4591050"/>
          </a:xfrm>
        </p:spPr>
        <p:txBody>
          <a:bodyPr>
            <a:noAutofit/>
          </a:bodyPr>
          <a:lstStyle>
            <a:lvl1pPr marL="344488" indent="-225425">
              <a:defRPr sz="1800"/>
            </a:lvl1pPr>
          </a:lstStyle>
          <a:p>
            <a:r>
              <a:rPr lang="en-US" dirty="0" smtClean="0"/>
              <a:t>Click to add photo</a:t>
            </a:r>
            <a:endParaRPr lang="en-US" dirty="0"/>
          </a:p>
        </p:txBody>
      </p:sp>
    </p:spTree>
    <p:extLst>
      <p:ext uri="{BB962C8B-B14F-4D97-AF65-F5344CB8AC3E}">
        <p14:creationId xmlns:p14="http://schemas.microsoft.com/office/powerpoint/2010/main" val="20252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9" name="Table Placeholder 8"/>
          <p:cNvSpPr>
            <a:spLocks noGrp="1"/>
          </p:cNvSpPr>
          <p:nvPr>
            <p:ph type="tbl" sz="quarter" idx="10"/>
          </p:nvPr>
        </p:nvSpPr>
        <p:spPr>
          <a:xfrm>
            <a:off x="592138" y="1420813"/>
            <a:ext cx="8094662" cy="4656137"/>
          </a:xfrm>
        </p:spPr>
        <p:txBody>
          <a:bodyPr>
            <a:noAutofit/>
          </a:bodyPr>
          <a:lstStyle>
            <a:lvl1pPr marL="344488" indent="-225425">
              <a:defRPr sz="1800">
                <a:solidFill>
                  <a:schemeClr val="tx2"/>
                </a:solidFill>
              </a:defRPr>
            </a:lvl1pPr>
          </a:lstStyle>
          <a:p>
            <a:r>
              <a:rPr lang="en-US" smtClean="0"/>
              <a:t>Click icon to add table</a:t>
            </a:r>
            <a:endParaRPr lang="en-US" dirty="0"/>
          </a:p>
        </p:txBody>
      </p:sp>
    </p:spTree>
    <p:extLst>
      <p:ext uri="{BB962C8B-B14F-4D97-AF65-F5344CB8AC3E}">
        <p14:creationId xmlns:p14="http://schemas.microsoft.com/office/powerpoint/2010/main" val="58496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hite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9152466" cy="6864350"/>
          </a:xfrm>
          <a:prstGeom prst="rect">
            <a:avLst/>
          </a:prstGeom>
        </p:spPr>
      </p:pic>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val="0"/>
              </a:ext>
            </a:extLst>
          </a:blip>
          <a:srcRect r="77133"/>
          <a:stretch/>
        </p:blipFill>
        <p:spPr>
          <a:xfrm>
            <a:off x="773913" y="3131031"/>
            <a:ext cx="598339" cy="802828"/>
          </a:xfrm>
          <a:prstGeom prst="rect">
            <a:avLst/>
          </a:prstGeom>
        </p:spPr>
      </p:pic>
      <p:cxnSp>
        <p:nvCxnSpPr>
          <p:cNvPr id="6" name="Straight Connector 5"/>
          <p:cNvCxnSpPr/>
          <p:nvPr userDrawn="1"/>
        </p:nvCxnSpPr>
        <p:spPr>
          <a:xfrm>
            <a:off x="1512325" y="2931664"/>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1609198" y="2931664"/>
            <a:ext cx="5555720" cy="1002195"/>
          </a:xfrm>
        </p:spPr>
        <p:txBody>
          <a:bodyPr anchor="ctr" anchorCtr="0">
            <a:noAutofit/>
          </a:bodyPr>
          <a:lstStyle>
            <a:lvl1pPr marL="0" indent="0">
              <a:buNone/>
              <a:defRPr sz="2800" b="1">
                <a:solidFill>
                  <a:srgbClr val="FFFFFF"/>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47847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2666" y="274638"/>
            <a:ext cx="8094133" cy="960728"/>
          </a:xfrm>
          <a:prstGeom prst="rect">
            <a:avLst/>
          </a:prstGeom>
        </p:spPr>
        <p:txBody>
          <a:bodyPr vert="horz" lIns="91440" tIns="45720" rIns="91440" bIns="45720" rtlCol="0" anchor="ctr">
            <a:norm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p:nvCxnSpPr>
        <p:spPr>
          <a:xfrm>
            <a:off x="477058" y="275704"/>
            <a:ext cx="0" cy="959662"/>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7200" y="6471215"/>
            <a:ext cx="299283" cy="299283"/>
          </a:xfrm>
          <a:prstGeom prst="rect">
            <a:avLst/>
          </a:prstGeom>
        </p:spPr>
      </p:pic>
      <p:grpSp>
        <p:nvGrpSpPr>
          <p:cNvPr id="10" name="Group 9"/>
          <p:cNvGrpSpPr/>
          <p:nvPr/>
        </p:nvGrpSpPr>
        <p:grpSpPr>
          <a:xfrm>
            <a:off x="1" y="6265266"/>
            <a:ext cx="9143999" cy="89537"/>
            <a:chOff x="1" y="6276051"/>
            <a:chExt cx="9143999" cy="89537"/>
          </a:xfrm>
        </p:grpSpPr>
        <p:cxnSp>
          <p:nvCxnSpPr>
            <p:cNvPr id="11" name="Straight Connector 10"/>
            <p:cNvCxnSpPr/>
            <p:nvPr/>
          </p:nvCxnSpPr>
          <p:spPr>
            <a:xfrm flipH="1">
              <a:off x="1" y="6365588"/>
              <a:ext cx="856543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65431" y="6276051"/>
              <a:ext cx="95250"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0681" y="6276051"/>
              <a:ext cx="81015"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741696" y="6365588"/>
              <a:ext cx="402304"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8457258" y="6439474"/>
            <a:ext cx="381000" cy="230832"/>
          </a:xfrm>
          <a:prstGeom prst="rect">
            <a:avLst/>
          </a:prstGeom>
          <a:noFill/>
        </p:spPr>
        <p:txBody>
          <a:bodyPr wrap="square" rtlCol="0" anchor="ctr" anchorCtr="1">
            <a:spAutoFit/>
          </a:bodyPr>
          <a:lstStyle/>
          <a:p>
            <a:pPr algn="r"/>
            <a:fld id="{6AFB2962-CD7A-BA4A-83EB-E335D01B9653}" type="slidenum">
              <a:rPr lang="en-US" sz="900" smtClean="0">
                <a:solidFill>
                  <a:schemeClr val="tx2"/>
                </a:solidFill>
              </a:rPr>
              <a:pPr algn="r"/>
              <a:t>‹#›</a:t>
            </a:fld>
            <a:endParaRPr lang="en-US" sz="900" dirty="0">
              <a:solidFill>
                <a:schemeClr val="tx2"/>
              </a:solidFill>
            </a:endParaRPr>
          </a:p>
        </p:txBody>
      </p:sp>
      <p:sp>
        <p:nvSpPr>
          <p:cNvPr id="16" name="TextBox 15"/>
          <p:cNvSpPr txBox="1"/>
          <p:nvPr/>
        </p:nvSpPr>
        <p:spPr>
          <a:xfrm>
            <a:off x="756482" y="6428882"/>
            <a:ext cx="2429479" cy="230832"/>
          </a:xfrm>
          <a:prstGeom prst="rect">
            <a:avLst/>
          </a:prstGeom>
          <a:noFill/>
        </p:spPr>
        <p:txBody>
          <a:bodyPr wrap="square" rtlCol="0">
            <a:spAutoFit/>
          </a:bodyPr>
          <a:lstStyle/>
          <a:p>
            <a:r>
              <a:rPr lang="en-US" sz="900" dirty="0" smtClean="0">
                <a:solidFill>
                  <a:srgbClr val="262626"/>
                </a:solidFill>
              </a:rPr>
              <a:t>05.20.2015</a:t>
            </a:r>
            <a:endParaRPr lang="en-US" sz="900" dirty="0">
              <a:solidFill>
                <a:srgbClr val="262626"/>
              </a:solidFill>
            </a:endParaRPr>
          </a:p>
        </p:txBody>
      </p:sp>
      <p:sp>
        <p:nvSpPr>
          <p:cNvPr id="17" name="TextBox 16"/>
          <p:cNvSpPr txBox="1"/>
          <p:nvPr/>
        </p:nvSpPr>
        <p:spPr>
          <a:xfrm>
            <a:off x="756483" y="6584527"/>
            <a:ext cx="2079850" cy="230832"/>
          </a:xfrm>
          <a:prstGeom prst="rect">
            <a:avLst/>
          </a:prstGeom>
          <a:noFill/>
        </p:spPr>
        <p:txBody>
          <a:bodyPr wrap="square" rtlCol="0">
            <a:spAutoFit/>
          </a:bodyPr>
          <a:lstStyle/>
          <a:p>
            <a:r>
              <a:rPr lang="en-US" sz="900" dirty="0" smtClean="0">
                <a:solidFill>
                  <a:srgbClr val="262626"/>
                </a:solidFill>
              </a:rPr>
              <a:t>RSG</a:t>
            </a:r>
            <a:endParaRPr lang="en-US" sz="900" dirty="0">
              <a:solidFill>
                <a:srgbClr val="262626"/>
              </a:solidFill>
            </a:endParaRPr>
          </a:p>
        </p:txBody>
      </p:sp>
    </p:spTree>
    <p:extLst>
      <p:ext uri="{BB962C8B-B14F-4D97-AF65-F5344CB8AC3E}">
        <p14:creationId xmlns:p14="http://schemas.microsoft.com/office/powerpoint/2010/main" val="417558015"/>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60" r:id="rId3"/>
    <p:sldLayoutId id="2147483661" r:id="rId4"/>
    <p:sldLayoutId id="2147483672" r:id="rId5"/>
    <p:sldLayoutId id="2147483653" r:id="rId6"/>
    <p:sldLayoutId id="2147483673" r:id="rId7"/>
    <p:sldLayoutId id="2147483671" r:id="rId8"/>
    <p:sldLayoutId id="2147483667" r:id="rId9"/>
    <p:sldLayoutId id="2147483668" r:id="rId10"/>
    <p:sldLayoutId id="2147483669" r:id="rId11"/>
    <p:sldLayoutId id="2147483670" r:id="rId12"/>
    <p:sldLayoutId id="2147483675" r:id="rId13"/>
  </p:sldLayoutIdLst>
  <p:timing>
    <p:tnLst>
      <p:par>
        <p:cTn id="1" dur="indefinite" restart="never" nodeType="tmRoot"/>
      </p:par>
    </p:tnLst>
  </p:timing>
  <p:txStyles>
    <p:titleStyle>
      <a:lvl1pPr algn="l" defTabSz="457200" rtl="0" eaLnBrk="1" latinLnBrk="0" hangingPunct="1">
        <a:lnSpc>
          <a:spcPct val="100000"/>
        </a:lnSpc>
        <a:spcBef>
          <a:spcPct val="0"/>
        </a:spcBef>
        <a:buNone/>
        <a:defRPr sz="2800" b="1" kern="1200" baseline="0">
          <a:solidFill>
            <a:schemeClr val="tx2"/>
          </a:solidFill>
          <a:latin typeface="+mj-lt"/>
          <a:ea typeface="+mj-ea"/>
          <a:cs typeface="+mj-cs"/>
        </a:defRPr>
      </a:lvl1pPr>
    </p:titleStyle>
    <p:body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2EB6367-CE92-4CD0-8CFF-069BC4FB5A59}" type="datetimeFigureOut">
              <a:rPr lang="en-US" smtClean="0">
                <a:solidFill>
                  <a:prstClr val="black">
                    <a:tint val="75000"/>
                  </a:prstClr>
                </a:solidFill>
              </a:rPr>
              <a:pPr defTabSz="914400"/>
              <a:t>5/19/2015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2C51306-813E-4500-A5B6-E8A55CBB7CA0}"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855854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Logistics Costs in an Advanced Freight Model for Florida</a:t>
            </a:r>
            <a:endParaRPr lang="en-US" dirty="0" smtClean="0"/>
          </a:p>
        </p:txBody>
      </p:sp>
      <p:sp>
        <p:nvSpPr>
          <p:cNvPr id="4" name="Text Placeholder 3"/>
          <p:cNvSpPr>
            <a:spLocks noGrp="1"/>
          </p:cNvSpPr>
          <p:nvPr>
            <p:ph type="body" sz="quarter" idx="11"/>
          </p:nvPr>
        </p:nvSpPr>
        <p:spPr/>
        <p:txBody>
          <a:bodyPr/>
          <a:lstStyle/>
          <a:p>
            <a:r>
              <a:rPr lang="en-US" dirty="0"/>
              <a:t>15</a:t>
            </a:r>
            <a:r>
              <a:rPr lang="en-US" baseline="30000" dirty="0"/>
              <a:t>th</a:t>
            </a:r>
            <a:r>
              <a:rPr lang="en-US" dirty="0"/>
              <a:t> TRB National Transportation Planning Applications Conference </a:t>
            </a:r>
          </a:p>
        </p:txBody>
      </p:sp>
      <p:sp>
        <p:nvSpPr>
          <p:cNvPr id="5" name="Text Placeholder 4"/>
          <p:cNvSpPr>
            <a:spLocks noGrp="1"/>
          </p:cNvSpPr>
          <p:nvPr>
            <p:ph type="body" sz="quarter" idx="12"/>
          </p:nvPr>
        </p:nvSpPr>
        <p:spPr/>
        <p:txBody>
          <a:bodyPr/>
          <a:lstStyle/>
          <a:p>
            <a:r>
              <a:rPr lang="en-US" dirty="0" smtClean="0"/>
              <a:t>May 17-21, 2015</a:t>
            </a:r>
            <a:endParaRPr lang="en-US" dirty="0"/>
          </a:p>
        </p:txBody>
      </p:sp>
    </p:spTree>
    <p:extLst>
      <p:ext uri="{BB962C8B-B14F-4D97-AF65-F5344CB8AC3E}">
        <p14:creationId xmlns:p14="http://schemas.microsoft.com/office/powerpoint/2010/main" val="298327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solidFill>
                  <a:srgbClr val="F68B1F"/>
                </a:solidFill>
                <a:latin typeface="+mn-lt"/>
                <a:ea typeface="+mn-ea"/>
                <a:cs typeface="+mn-cs"/>
              </a:rPr>
              <a:t>Equation modification</a:t>
            </a:r>
          </a:p>
        </p:txBody>
      </p:sp>
      <p:grpSp>
        <p:nvGrpSpPr>
          <p:cNvPr id="6" name="Group 5"/>
          <p:cNvGrpSpPr/>
          <p:nvPr/>
        </p:nvGrpSpPr>
        <p:grpSpPr>
          <a:xfrm>
            <a:off x="152397" y="1076306"/>
            <a:ext cx="8991603" cy="1284498"/>
            <a:chOff x="152397" y="696983"/>
            <a:chExt cx="8991603" cy="1284498"/>
          </a:xfrm>
        </p:grpSpPr>
        <p:sp>
          <p:nvSpPr>
            <p:cNvPr id="8" name="Left Brace 7"/>
            <p:cNvSpPr/>
            <p:nvPr/>
          </p:nvSpPr>
          <p:spPr bwMode="auto">
            <a:xfrm rot="16200000">
              <a:off x="5841657" y="736257"/>
              <a:ext cx="457200" cy="1118286"/>
            </a:xfrm>
            <a:prstGeom prst="leftBrace">
              <a:avLst>
                <a:gd name="adj1" fmla="val 48874"/>
                <a:gd name="adj2" fmla="val 50000"/>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9" name="Left Brace 8"/>
            <p:cNvSpPr/>
            <p:nvPr/>
          </p:nvSpPr>
          <p:spPr bwMode="auto">
            <a:xfrm rot="16200000">
              <a:off x="4267202" y="457200"/>
              <a:ext cx="457200" cy="1676401"/>
            </a:xfrm>
            <a:prstGeom prst="leftBrace">
              <a:avLst>
                <a:gd name="adj1" fmla="val 56758"/>
                <a:gd name="adj2" fmla="val 48526"/>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0" name="Left Brace 9"/>
            <p:cNvSpPr/>
            <p:nvPr/>
          </p:nvSpPr>
          <p:spPr bwMode="auto">
            <a:xfrm rot="16200000">
              <a:off x="2781679" y="800479"/>
              <a:ext cx="456442" cy="990600"/>
            </a:xfrm>
            <a:prstGeom prst="leftBrace">
              <a:avLst>
                <a:gd name="adj1" fmla="val 56758"/>
                <a:gd name="adj2" fmla="val 72565"/>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1" name="Left Brace 10"/>
            <p:cNvSpPr/>
            <p:nvPr/>
          </p:nvSpPr>
          <p:spPr bwMode="auto">
            <a:xfrm rot="16200000">
              <a:off x="1333390" y="867254"/>
              <a:ext cx="331602" cy="712378"/>
            </a:xfrm>
            <a:prstGeom prst="leftBrace">
              <a:avLst>
                <a:gd name="adj1" fmla="val 15255"/>
                <a:gd name="adj2" fmla="val 23771"/>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2" name="Left Brace 11"/>
            <p:cNvSpPr/>
            <p:nvPr/>
          </p:nvSpPr>
          <p:spPr bwMode="auto">
            <a:xfrm rot="16200000">
              <a:off x="2053707" y="945670"/>
              <a:ext cx="214941" cy="457202"/>
            </a:xfrm>
            <a:prstGeom prst="leftBrace">
              <a:avLst>
                <a:gd name="adj1" fmla="val 35802"/>
                <a:gd name="adj2" fmla="val 48526"/>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Left Brace 12"/>
            <p:cNvSpPr/>
            <p:nvPr/>
          </p:nvSpPr>
          <p:spPr bwMode="auto">
            <a:xfrm rot="16200000">
              <a:off x="7493747" y="254745"/>
              <a:ext cx="457200" cy="2081312"/>
            </a:xfrm>
            <a:prstGeom prst="leftBrace">
              <a:avLst>
                <a:gd name="adj1" fmla="val 48874"/>
                <a:gd name="adj2" fmla="val 50000"/>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4" name="Title 2"/>
            <p:cNvSpPr txBox="1">
              <a:spLocks/>
            </p:cNvSpPr>
            <p:nvPr/>
          </p:nvSpPr>
          <p:spPr bwMode="auto">
            <a:xfrm>
              <a:off x="3860623" y="1447800"/>
              <a:ext cx="1405702" cy="5336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Inventory in-transit cost</a:t>
              </a:r>
              <a:endParaRPr lang="en-US" sz="1200" b="0" dirty="0">
                <a:solidFill>
                  <a:schemeClr val="tx1"/>
                </a:solidFill>
              </a:endParaRPr>
            </a:p>
          </p:txBody>
        </p:sp>
        <p:sp>
          <p:nvSpPr>
            <p:cNvPr id="15" name="Title 2"/>
            <p:cNvSpPr txBox="1">
              <a:spLocks/>
            </p:cNvSpPr>
            <p:nvPr/>
          </p:nvSpPr>
          <p:spPr bwMode="auto">
            <a:xfrm>
              <a:off x="5559738" y="1524000"/>
              <a:ext cx="1121951" cy="2668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Carrying Cost</a:t>
              </a:r>
              <a:endParaRPr lang="en-US" sz="1200" b="0" dirty="0">
                <a:solidFill>
                  <a:schemeClr val="tx1"/>
                </a:solidFill>
              </a:endParaRPr>
            </a:p>
          </p:txBody>
        </p:sp>
        <p:sp>
          <p:nvSpPr>
            <p:cNvPr id="16" name="Title 2"/>
            <p:cNvSpPr txBox="1">
              <a:spLocks/>
            </p:cNvSpPr>
            <p:nvPr/>
          </p:nvSpPr>
          <p:spPr bwMode="auto">
            <a:xfrm>
              <a:off x="7091863" y="1524000"/>
              <a:ext cx="1589677" cy="285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Safety Stock Cost</a:t>
              </a:r>
              <a:endParaRPr lang="en-US" sz="1200" b="0" dirty="0">
                <a:solidFill>
                  <a:schemeClr val="tx1"/>
                </a:solidFill>
              </a:endParaRPr>
            </a:p>
          </p:txBody>
        </p:sp>
        <p:sp>
          <p:nvSpPr>
            <p:cNvPr id="17" name="Title 2"/>
            <p:cNvSpPr txBox="1">
              <a:spLocks/>
            </p:cNvSpPr>
            <p:nvPr/>
          </p:nvSpPr>
          <p:spPr bwMode="auto">
            <a:xfrm>
              <a:off x="1600201" y="1295400"/>
              <a:ext cx="1121951" cy="4002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Transport and Handling Cost</a:t>
              </a:r>
              <a:endParaRPr lang="en-US" sz="1200" b="0" dirty="0">
                <a:solidFill>
                  <a:schemeClr val="tx1"/>
                </a:solidFill>
              </a:endParaRPr>
            </a:p>
          </p:txBody>
        </p:sp>
        <p:sp>
          <p:nvSpPr>
            <p:cNvPr id="18" name="Title 2"/>
            <p:cNvSpPr txBox="1">
              <a:spLocks/>
            </p:cNvSpPr>
            <p:nvPr/>
          </p:nvSpPr>
          <p:spPr bwMode="auto">
            <a:xfrm>
              <a:off x="609602" y="1265092"/>
              <a:ext cx="1121951" cy="4015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Ordering Cost</a:t>
              </a:r>
              <a:endParaRPr lang="en-US" sz="1200" b="0" dirty="0">
                <a:solidFill>
                  <a:schemeClr val="tx1"/>
                </a:solidFill>
              </a:endParaRPr>
            </a:p>
          </p:txBody>
        </p:sp>
        <p:sp>
          <p:nvSpPr>
            <p:cNvPr id="19" name="Title 2"/>
            <p:cNvSpPr txBox="1">
              <a:spLocks/>
            </p:cNvSpPr>
            <p:nvPr/>
          </p:nvSpPr>
          <p:spPr bwMode="auto">
            <a:xfrm>
              <a:off x="2764248" y="1498772"/>
              <a:ext cx="1121951" cy="2977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Damage Cost</a:t>
              </a:r>
              <a:endParaRPr lang="en-US" sz="1200" b="0" dirty="0">
                <a:solidFill>
                  <a:schemeClr val="tx1"/>
                </a:solidFill>
              </a:endParaRPr>
            </a:p>
          </p:txBody>
        </p:sp>
        <mc:AlternateContent xmlns:mc="http://schemas.openxmlformats.org/markup-compatibility/2006" xmlns:a14="http://schemas.microsoft.com/office/drawing/2010/main">
          <mc:Choice Requires="a14">
            <p:sp>
              <p:nvSpPr>
                <p:cNvPr id="20" name="Rectangle 19"/>
                <p:cNvSpPr/>
                <p:nvPr/>
              </p:nvSpPr>
              <p:spPr>
                <a:xfrm>
                  <a:off x="152397" y="696983"/>
                  <a:ext cx="8991603" cy="50731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150" i="1">
                                <a:latin typeface="Cambria Math" panose="02040503050406030204" pitchFamily="18" charset="0"/>
                              </a:rPr>
                            </m:ctrlPr>
                          </m:sSubPr>
                          <m:e>
                            <m:r>
                              <a:rPr lang="en-US" sz="1150" i="1">
                                <a:effectLst/>
                                <a:latin typeface="Cambria Math"/>
                                <a:ea typeface="Calibri"/>
                                <a:cs typeface="Arial"/>
                              </a:rPr>
                              <m:t>𝐺</m:t>
                            </m:r>
                          </m:e>
                          <m:sub>
                            <m:r>
                              <a:rPr lang="en-US" sz="1150" i="1">
                                <a:effectLst/>
                                <a:latin typeface="Cambria Math"/>
                                <a:ea typeface="Calibri"/>
                                <a:cs typeface="Arial"/>
                              </a:rPr>
                              <m:t>𝑚𝑛𝑞𝑙</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0</m:t>
                            </m:r>
                            <m:r>
                              <a:rPr lang="en-US" sz="1150" i="1">
                                <a:effectLst/>
                                <a:latin typeface="Cambria Math"/>
                                <a:ea typeface="Calibri"/>
                                <a:cs typeface="Arial"/>
                              </a:rPr>
                              <m:t>𝑞𝑙</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1</m:t>
                            </m:r>
                          </m:sub>
                        </m:sSub>
                        <m:r>
                          <a:rPr lang="en-US" sz="1150" i="1">
                            <a:effectLst/>
                            <a:latin typeface="Cambria Math"/>
                            <a:ea typeface="Calibri"/>
                            <a:cs typeface="Arial"/>
                          </a:rPr>
                          <m:t>×</m:t>
                        </m:r>
                        <m:d>
                          <m:dPr>
                            <m:ctrlPr>
                              <a:rPr lang="en-US" sz="1150" i="1">
                                <a:effectLst/>
                                <a:latin typeface="Cambria Math" panose="02040503050406030204" pitchFamily="18" charset="0"/>
                              </a:rPr>
                            </m:ctrlPr>
                          </m:dPr>
                          <m:e>
                            <m:f>
                              <m:fPr>
                                <m:ctrlPr>
                                  <a:rPr lang="en-US" sz="1150" i="1">
                                    <a:effectLst/>
                                    <a:latin typeface="Cambria Math" panose="02040503050406030204" pitchFamily="18" charset="0"/>
                                  </a:rPr>
                                </m:ctrlPr>
                              </m:fPr>
                              <m:num>
                                <m:r>
                                  <a:rPr lang="en-US" sz="1150" i="1">
                                    <a:effectLst/>
                                    <a:latin typeface="Cambria Math"/>
                                    <a:ea typeface="Calibri"/>
                                    <a:cs typeface="Arial"/>
                                  </a:rPr>
                                  <m:t>𝑄</m:t>
                                </m:r>
                              </m:num>
                              <m:den>
                                <m:r>
                                  <a:rPr lang="en-US" sz="1150" i="1">
                                    <a:effectLst/>
                                    <a:latin typeface="Cambria Math"/>
                                    <a:ea typeface="Calibri"/>
                                    <a:cs typeface="Arial"/>
                                  </a:rPr>
                                  <m:t>𝑞</m:t>
                                </m:r>
                              </m:den>
                            </m:f>
                          </m:e>
                        </m:d>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𝑇</m:t>
                            </m:r>
                          </m:e>
                          <m:sub>
                            <m:r>
                              <a:rPr lang="en-US" sz="1150" i="1">
                                <a:effectLst/>
                                <a:latin typeface="Cambria Math"/>
                                <a:ea typeface="Calibri"/>
                                <a:cs typeface="Arial"/>
                              </a:rPr>
                              <m:t>𝑚𝑛𝑞𝑙</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2 </m:t>
                            </m:r>
                          </m:sub>
                        </m:sSub>
                        <m:r>
                          <a:rPr lang="en-US" sz="1150" i="1">
                            <a:effectLst/>
                            <a:latin typeface="Cambria Math"/>
                            <a:ea typeface="Calibri"/>
                            <a:cs typeface="Arial"/>
                          </a:rPr>
                          <m:t>×</m:t>
                        </m:r>
                        <m:r>
                          <a:rPr lang="en-US" sz="1150" i="1">
                            <a:effectLst/>
                            <a:latin typeface="Cambria Math"/>
                            <a:ea typeface="Calibri"/>
                            <a:cs typeface="Arial"/>
                          </a:rPr>
                          <m:t>𝑗</m:t>
                        </m:r>
                        <m:r>
                          <a:rPr lang="en-US" sz="1150" i="1">
                            <a:effectLst/>
                            <a:latin typeface="Cambria Math"/>
                            <a:ea typeface="Calibri"/>
                            <a:cs typeface="Arial"/>
                          </a:rPr>
                          <m:t> ×</m:t>
                        </m:r>
                        <m:r>
                          <a:rPr lang="en-US" sz="1150" i="1">
                            <a:effectLst/>
                            <a:latin typeface="Cambria Math"/>
                            <a:ea typeface="Calibri"/>
                            <a:cs typeface="Arial"/>
                          </a:rPr>
                          <m:t>𝑣</m:t>
                        </m:r>
                        <m:r>
                          <a:rPr lang="en-US" sz="1150" i="1">
                            <a:effectLst/>
                            <a:latin typeface="Cambria Math"/>
                            <a:ea typeface="Calibri"/>
                            <a:cs typeface="Arial"/>
                          </a:rPr>
                          <m:t>×</m:t>
                        </m:r>
                        <m:r>
                          <a:rPr lang="en-US" sz="1150" i="1">
                            <a:effectLst/>
                            <a:latin typeface="Cambria Math"/>
                            <a:ea typeface="Calibri"/>
                            <a:cs typeface="Arial"/>
                          </a:rPr>
                          <m:t>𝑄</m:t>
                        </m:r>
                        <m:r>
                          <a:rPr lang="en-US" sz="1150" i="1">
                            <a:effectLst/>
                            <a:latin typeface="Cambria Math"/>
                            <a:ea typeface="Calibri"/>
                            <a:cs typeface="Arial"/>
                          </a:rPr>
                          <m:t>+ </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3 </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𝑡</m:t>
                            </m:r>
                          </m:e>
                          <m:sub>
                            <m:r>
                              <a:rPr lang="en-US" sz="1150" i="1">
                                <a:effectLst/>
                                <a:latin typeface="Cambria Math"/>
                                <a:ea typeface="Calibri"/>
                                <a:cs typeface="Arial"/>
                              </a:rPr>
                              <m:t>𝑚𝑛𝑙</m:t>
                            </m:r>
                            <m:r>
                              <a:rPr lang="en-US" sz="1150" i="1">
                                <a:effectLst/>
                                <a:latin typeface="Cambria Math"/>
                                <a:ea typeface="Calibri"/>
                                <a:cs typeface="Arial"/>
                              </a:rPr>
                              <m:t> </m:t>
                            </m:r>
                          </m:sub>
                        </m:sSub>
                        <m:r>
                          <a:rPr lang="en-US" sz="1150" i="1">
                            <a:effectLst/>
                            <a:latin typeface="Cambria Math"/>
                            <a:ea typeface="Calibri"/>
                            <a:cs typeface="Arial"/>
                          </a:rPr>
                          <m:t>× </m:t>
                        </m:r>
                        <m:r>
                          <a:rPr lang="en-US" sz="1150" i="1">
                            <a:effectLst/>
                            <a:latin typeface="Cambria Math"/>
                            <a:ea typeface="Calibri"/>
                            <a:cs typeface="Arial"/>
                          </a:rPr>
                          <m:t>𝑗</m:t>
                        </m:r>
                        <m:r>
                          <a:rPr lang="en-US" sz="1150" i="1">
                            <a:effectLst/>
                            <a:latin typeface="Cambria Math"/>
                            <a:ea typeface="Calibri"/>
                            <a:cs typeface="Arial"/>
                          </a:rPr>
                          <m:t>× </m:t>
                        </m:r>
                        <m:r>
                          <a:rPr lang="en-US" sz="1150" i="1">
                            <a:effectLst/>
                            <a:latin typeface="Cambria Math"/>
                            <a:ea typeface="Calibri"/>
                            <a:cs typeface="Arial"/>
                          </a:rPr>
                          <m:t>𝑣</m:t>
                        </m:r>
                        <m:r>
                          <a:rPr lang="en-US" sz="1150" i="1">
                            <a:effectLst/>
                            <a:latin typeface="Cambria Math"/>
                            <a:ea typeface="Calibri"/>
                            <a:cs typeface="Arial"/>
                          </a:rPr>
                          <m:t>× </m:t>
                        </m:r>
                        <m:f>
                          <m:fPr>
                            <m:ctrlPr>
                              <a:rPr lang="en-US" sz="1150" i="1">
                                <a:effectLst/>
                                <a:latin typeface="Cambria Math" panose="02040503050406030204" pitchFamily="18" charset="0"/>
                              </a:rPr>
                            </m:ctrlPr>
                          </m:fPr>
                          <m:num>
                            <m:r>
                              <a:rPr lang="en-US" sz="1150" i="1">
                                <a:effectLst/>
                                <a:latin typeface="Cambria Math"/>
                                <a:ea typeface="Calibri"/>
                                <a:cs typeface="Arial"/>
                              </a:rPr>
                              <m:t>𝑄</m:t>
                            </m:r>
                          </m:num>
                          <m:den>
                            <m:r>
                              <a:rPr lang="en-US" sz="1150" i="1">
                                <a:effectLst/>
                                <a:latin typeface="Cambria Math"/>
                                <a:ea typeface="Calibri"/>
                                <a:cs typeface="Arial"/>
                              </a:rPr>
                              <m:t>365</m:t>
                            </m:r>
                          </m:den>
                        </m:f>
                        <m:r>
                          <a:rPr lang="en-US" sz="1150" i="1">
                            <a:effectLst/>
                            <a:latin typeface="Cambria Math"/>
                            <a:ea typeface="Calibri"/>
                            <a:cs typeface="Arial"/>
                          </a:rPr>
                          <m:t>+</m:t>
                        </m:r>
                        <m:d>
                          <m:dPr>
                            <m:ctrlPr>
                              <a:rPr lang="en-US" sz="1150" i="1">
                                <a:effectLst/>
                                <a:latin typeface="Cambria Math" panose="02040503050406030204" pitchFamily="18" charset="0"/>
                              </a:rPr>
                            </m:ctrlPr>
                          </m:dPr>
                          <m:e>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4</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5</m:t>
                                </m:r>
                              </m:sub>
                            </m:sSub>
                            <m:r>
                              <a:rPr lang="en-US" sz="1150" i="1">
                                <a:effectLst/>
                                <a:latin typeface="Cambria Math"/>
                                <a:ea typeface="Calibri"/>
                                <a:cs typeface="Arial"/>
                              </a:rPr>
                              <m:t>×</m:t>
                            </m:r>
                            <m:r>
                              <a:rPr lang="en-US" sz="1150" i="1">
                                <a:effectLst/>
                                <a:latin typeface="Cambria Math"/>
                                <a:ea typeface="Calibri"/>
                                <a:cs typeface="Arial"/>
                              </a:rPr>
                              <m:t>𝑣</m:t>
                            </m:r>
                          </m:e>
                        </m:d>
                        <m:r>
                          <a:rPr lang="en-US" sz="1150" i="1">
                            <a:effectLst/>
                            <a:latin typeface="Cambria Math"/>
                            <a:ea typeface="Calibri"/>
                            <a:cs typeface="Arial"/>
                          </a:rPr>
                          <m:t>×</m:t>
                        </m:r>
                        <m:f>
                          <m:fPr>
                            <m:ctrlPr>
                              <a:rPr lang="en-US" sz="1150" i="1">
                                <a:effectLst/>
                                <a:latin typeface="Cambria Math" panose="02040503050406030204" pitchFamily="18" charset="0"/>
                              </a:rPr>
                            </m:ctrlPr>
                          </m:fPr>
                          <m:num>
                            <m:r>
                              <a:rPr lang="en-US" sz="1150" i="1">
                                <a:effectLst/>
                                <a:latin typeface="Cambria Math"/>
                                <a:ea typeface="Calibri"/>
                                <a:cs typeface="Arial"/>
                              </a:rPr>
                              <m:t>𝑞</m:t>
                            </m:r>
                          </m:num>
                          <m:den>
                            <m:r>
                              <a:rPr lang="en-US" sz="1150" i="1">
                                <a:effectLst/>
                                <a:latin typeface="Cambria Math"/>
                                <a:ea typeface="Calibri"/>
                                <a:cs typeface="Arial"/>
                              </a:rPr>
                              <m:t>2</m:t>
                            </m:r>
                          </m:den>
                        </m:f>
                        <m:r>
                          <a:rPr lang="en-US" sz="1150" i="1">
                            <a:effectLst/>
                            <a:latin typeface="Cambria Math"/>
                            <a:ea typeface="Calibri"/>
                            <a:cs typeface="Arial"/>
                          </a:rPr>
                          <m:t>+</m:t>
                        </m:r>
                        <m:r>
                          <a:rPr lang="en-US" sz="1150" i="1">
                            <a:effectLst/>
                            <a:latin typeface="Cambria Math"/>
                            <a:ea typeface="Calibri"/>
                            <a:cs typeface="Arial"/>
                          </a:rPr>
                          <m:t>𝑎</m:t>
                        </m:r>
                        <m:r>
                          <a:rPr lang="en-US" sz="1150" i="1">
                            <a:effectLst/>
                            <a:latin typeface="Cambria Math"/>
                            <a:ea typeface="Calibri"/>
                            <a:cs typeface="Arial"/>
                          </a:rPr>
                          <m:t>×</m:t>
                        </m:r>
                        <m:rad>
                          <m:radPr>
                            <m:degHide m:val="on"/>
                            <m:ctrlPr>
                              <a:rPr lang="en-US" sz="1150" i="1">
                                <a:effectLst/>
                                <a:latin typeface="Cambria Math" panose="02040503050406030204" pitchFamily="18" charset="0"/>
                              </a:rPr>
                            </m:ctrlPr>
                          </m:radPr>
                          <m:deg/>
                          <m:e>
                            <m:r>
                              <a:rPr lang="en-US" sz="1150" i="1">
                                <a:effectLst/>
                                <a:latin typeface="Cambria Math"/>
                                <a:ea typeface="Calibri"/>
                                <a:cs typeface="Arial"/>
                              </a:rPr>
                              <m:t>(</m:t>
                            </m:r>
                            <m:r>
                              <a:rPr lang="en-US" sz="1150" i="1">
                                <a:effectLst/>
                                <a:latin typeface="Cambria Math"/>
                                <a:ea typeface="Calibri"/>
                                <a:cs typeface="Arial"/>
                              </a:rPr>
                              <m:t>𝐿𝑇</m:t>
                            </m:r>
                            <m:r>
                              <a:rPr lang="en-US" sz="1150" i="1">
                                <a:effectLst/>
                                <a:latin typeface="Cambria Math"/>
                                <a:ea typeface="Calibri"/>
                                <a:cs typeface="Arial"/>
                              </a:rPr>
                              <m:t>×</m:t>
                            </m:r>
                            <m:sSup>
                              <m:sSupPr>
                                <m:ctrlPr>
                                  <a:rPr lang="en-US" sz="1150" i="1">
                                    <a:effectLst/>
                                    <a:latin typeface="Cambria Math" panose="02040503050406030204" pitchFamily="18" charset="0"/>
                                  </a:rPr>
                                </m:ctrlPr>
                              </m:sSupPr>
                              <m:e>
                                <m:sSub>
                                  <m:sSubPr>
                                    <m:ctrlPr>
                                      <a:rPr lang="en-US" sz="1150" i="1">
                                        <a:effectLst/>
                                        <a:latin typeface="Cambria Math" panose="02040503050406030204" pitchFamily="18" charset="0"/>
                                      </a:rPr>
                                    </m:ctrlPr>
                                  </m:sSubPr>
                                  <m:e>
                                    <m:r>
                                      <a:rPr lang="en-US" sz="1150" i="1">
                                        <a:effectLst/>
                                        <a:latin typeface="Cambria Math"/>
                                        <a:ea typeface="Calibri"/>
                                        <a:cs typeface="Arial"/>
                                      </a:rPr>
                                      <m:t>𝜎</m:t>
                                    </m:r>
                                  </m:e>
                                  <m:sub>
                                    <m:r>
                                      <a:rPr lang="en-US" sz="1150" i="1">
                                        <a:effectLst/>
                                        <a:latin typeface="Cambria Math"/>
                                        <a:ea typeface="Calibri"/>
                                        <a:cs typeface="Arial"/>
                                      </a:rPr>
                                      <m:t>𝑄</m:t>
                                    </m:r>
                                  </m:sub>
                                </m:sSub>
                              </m:e>
                              <m:sup>
                                <m:r>
                                  <a:rPr lang="en-US" sz="1150" i="1">
                                    <a:effectLst/>
                                    <a:latin typeface="Cambria Math"/>
                                    <a:ea typeface="Calibri"/>
                                    <a:cs typeface="Arial"/>
                                  </a:rPr>
                                  <m:t>2</m:t>
                                </m:r>
                              </m:sup>
                            </m:sSup>
                            <m:r>
                              <a:rPr lang="en-US" sz="1150" i="1">
                                <a:effectLst/>
                                <a:latin typeface="Cambria Math"/>
                                <a:ea typeface="Calibri"/>
                                <a:cs typeface="Arial"/>
                              </a:rPr>
                              <m:t>)+(</m:t>
                            </m:r>
                            <m:sSup>
                              <m:sSupPr>
                                <m:ctrlPr>
                                  <a:rPr lang="en-US" sz="1150" i="1">
                                    <a:effectLst/>
                                    <a:latin typeface="Cambria Math" panose="02040503050406030204" pitchFamily="18" charset="0"/>
                                  </a:rPr>
                                </m:ctrlPr>
                              </m:sSupPr>
                              <m:e>
                                <m:r>
                                  <a:rPr lang="en-US" sz="1150" i="1">
                                    <a:effectLst/>
                                    <a:latin typeface="Cambria Math"/>
                                    <a:ea typeface="Calibri"/>
                                    <a:cs typeface="Arial"/>
                                  </a:rPr>
                                  <m:t>𝑄</m:t>
                                </m:r>
                              </m:e>
                              <m:sup>
                                <m:r>
                                  <a:rPr lang="en-US" sz="1150" i="1">
                                    <a:effectLst/>
                                    <a:latin typeface="Cambria Math"/>
                                    <a:ea typeface="Calibri"/>
                                    <a:cs typeface="Arial"/>
                                  </a:rPr>
                                  <m:t>2</m:t>
                                </m:r>
                              </m:sup>
                            </m:sSup>
                            <m:r>
                              <a:rPr lang="en-US" sz="1150" i="1">
                                <a:effectLst/>
                                <a:latin typeface="Cambria Math"/>
                                <a:ea typeface="Calibri"/>
                                <a:cs typeface="Arial"/>
                              </a:rPr>
                              <m:t>×</m:t>
                            </m:r>
                            <m:sSup>
                              <m:sSupPr>
                                <m:ctrlPr>
                                  <a:rPr lang="en-US" sz="1150" i="1">
                                    <a:effectLst/>
                                    <a:latin typeface="Cambria Math" panose="02040503050406030204" pitchFamily="18" charset="0"/>
                                  </a:rPr>
                                </m:ctrlPr>
                              </m:sSupPr>
                              <m:e>
                                <m:sSub>
                                  <m:sSubPr>
                                    <m:ctrlPr>
                                      <a:rPr lang="en-US" sz="1150" i="1">
                                        <a:effectLst/>
                                        <a:latin typeface="Cambria Math" panose="02040503050406030204" pitchFamily="18" charset="0"/>
                                      </a:rPr>
                                    </m:ctrlPr>
                                  </m:sSubPr>
                                  <m:e>
                                    <m:r>
                                      <a:rPr lang="en-US" sz="1150" i="1">
                                        <a:effectLst/>
                                        <a:latin typeface="Cambria Math"/>
                                        <a:ea typeface="Calibri"/>
                                        <a:cs typeface="Arial"/>
                                      </a:rPr>
                                      <m:t>𝜎</m:t>
                                    </m:r>
                                  </m:e>
                                  <m:sub>
                                    <m:r>
                                      <a:rPr lang="en-US" sz="1150" i="1">
                                        <a:effectLst/>
                                        <a:latin typeface="Cambria Math"/>
                                        <a:ea typeface="Calibri"/>
                                        <a:cs typeface="Arial"/>
                                      </a:rPr>
                                      <m:t>𝐿𝑇</m:t>
                                    </m:r>
                                  </m:sub>
                                </m:sSub>
                              </m:e>
                              <m:sup>
                                <m:r>
                                  <a:rPr lang="en-US" sz="1150" i="1">
                                    <a:effectLst/>
                                    <a:latin typeface="Cambria Math"/>
                                    <a:ea typeface="Calibri"/>
                                    <a:cs typeface="Arial"/>
                                  </a:rPr>
                                  <m:t>2</m:t>
                                </m:r>
                              </m:sup>
                            </m:sSup>
                            <m:r>
                              <a:rPr lang="en-US" sz="1150" i="1">
                                <a:effectLst/>
                                <a:latin typeface="Cambria Math"/>
                                <a:ea typeface="Calibri"/>
                                <a:cs typeface="Arial"/>
                              </a:rPr>
                              <m:t>)</m:t>
                            </m:r>
                          </m:e>
                        </m:rad>
                      </m:oMath>
                    </m:oMathPara>
                  </a14:m>
                  <a:endParaRPr lang="en-US" sz="1150" dirty="0"/>
                </a:p>
              </p:txBody>
            </p:sp>
          </mc:Choice>
          <mc:Fallback xmlns="">
            <p:sp>
              <p:nvSpPr>
                <p:cNvPr id="2" name="Rectangle 1"/>
                <p:cNvSpPr>
                  <a:spLocks noRot="1" noChangeAspect="1" noMove="1" noResize="1" noEditPoints="1" noAdjustHandles="1" noChangeArrowheads="1" noChangeShapeType="1" noTextEdit="1"/>
                </p:cNvSpPr>
                <p:nvPr/>
              </p:nvSpPr>
              <p:spPr>
                <a:xfrm>
                  <a:off x="152397" y="696983"/>
                  <a:ext cx="8991603" cy="507318"/>
                </a:xfrm>
                <a:prstGeom prst="rect">
                  <a:avLst/>
                </a:prstGeom>
                <a:blipFill rotWithShape="1">
                  <a:blip r:embed="rId3"/>
                  <a:stretch>
                    <a:fillRect/>
                  </a:stretch>
                </a:blipFill>
              </p:spPr>
              <p:txBody>
                <a:bodyPr/>
                <a:lstStyle/>
                <a:p>
                  <a:r>
                    <a:rPr lang="en-US">
                      <a:noFill/>
                    </a:rPr>
                    <a:t> </a:t>
                  </a:r>
                </a:p>
              </p:txBody>
            </p:sp>
          </mc:Fallback>
        </mc:AlternateContent>
      </p:grpSp>
      <p:sp>
        <p:nvSpPr>
          <p:cNvPr id="21" name="Rectangle 20"/>
          <p:cNvSpPr/>
          <p:nvPr/>
        </p:nvSpPr>
        <p:spPr>
          <a:xfrm>
            <a:off x="457200" y="2566735"/>
            <a:ext cx="7848600" cy="369332"/>
          </a:xfrm>
          <a:prstGeom prst="rect">
            <a:avLst/>
          </a:prstGeom>
        </p:spPr>
        <p:txBody>
          <a:bodyPr wrap="square">
            <a:spAutoFit/>
          </a:bodyPr>
          <a:lstStyle/>
          <a:p>
            <a:pPr marL="285750" lvl="0" indent="-285750">
              <a:buFont typeface="Wingdings" pitchFamily="2" charset="2"/>
              <a:buChar char="ü"/>
            </a:pPr>
            <a:r>
              <a:rPr lang="en-US" dirty="0" smtClean="0">
                <a:latin typeface="Calibri" pitchFamily="34" charset="0"/>
                <a:cs typeface="Calibri" pitchFamily="34" charset="0"/>
              </a:rPr>
              <a:t>Term </a:t>
            </a:r>
            <a:r>
              <a:rPr lang="en-US" dirty="0">
                <a:latin typeface="Calibri" pitchFamily="34" charset="0"/>
                <a:cs typeface="Calibri" pitchFamily="34" charset="0"/>
              </a:rPr>
              <a:t>“j” </a:t>
            </a:r>
            <a:r>
              <a:rPr lang="en-US" dirty="0" smtClean="0">
                <a:latin typeface="Calibri" pitchFamily="34" charset="0"/>
                <a:cs typeface="Calibri" pitchFamily="34" charset="0"/>
              </a:rPr>
              <a:t>is redundant </a:t>
            </a:r>
            <a:r>
              <a:rPr lang="en-US" sz="1400" i="1" dirty="0" smtClean="0">
                <a:latin typeface="Calibri" pitchFamily="34" charset="0"/>
                <a:cs typeface="Calibri" pitchFamily="34" charset="0"/>
              </a:rPr>
              <a:t>(the </a:t>
            </a:r>
            <a:r>
              <a:rPr lang="en-US" sz="1400" i="1" dirty="0">
                <a:latin typeface="Calibri" pitchFamily="34" charset="0"/>
                <a:cs typeface="Calibri" pitchFamily="34" charset="0"/>
              </a:rPr>
              <a:t>fraction of shipment that is lost or </a:t>
            </a:r>
            <a:r>
              <a:rPr lang="en-US" sz="1400" i="1" dirty="0" smtClean="0">
                <a:latin typeface="Calibri" pitchFamily="34" charset="0"/>
                <a:cs typeface="Calibri" pitchFamily="34" charset="0"/>
              </a:rPr>
              <a:t>damaged)</a:t>
            </a:r>
          </a:p>
        </p:txBody>
      </p:sp>
      <p:sp>
        <p:nvSpPr>
          <p:cNvPr id="22" name="Rectangle 21"/>
          <p:cNvSpPr/>
          <p:nvPr/>
        </p:nvSpPr>
        <p:spPr>
          <a:xfrm>
            <a:off x="457200" y="3180800"/>
            <a:ext cx="8224340" cy="369332"/>
          </a:xfrm>
          <a:prstGeom prst="rect">
            <a:avLst/>
          </a:prstGeom>
        </p:spPr>
        <p:txBody>
          <a:bodyPr wrap="square">
            <a:spAutoFit/>
          </a:bodyPr>
          <a:lstStyle/>
          <a:p>
            <a:pPr marL="285750" indent="-285750">
              <a:buFont typeface="Wingdings" pitchFamily="2" charset="2"/>
              <a:buChar char="ü"/>
            </a:pPr>
            <a:r>
              <a:rPr lang="en-US" dirty="0" smtClean="0">
                <a:latin typeface="Calibri" pitchFamily="34" charset="0"/>
                <a:cs typeface="Calibri" pitchFamily="34" charset="0"/>
              </a:rPr>
              <a:t>Unit = tons (safety </a:t>
            </a:r>
            <a:r>
              <a:rPr lang="en-US" dirty="0">
                <a:latin typeface="Calibri" pitchFamily="34" charset="0"/>
                <a:cs typeface="Calibri" pitchFamily="34" charset="0"/>
              </a:rPr>
              <a:t>inventory </a:t>
            </a:r>
            <a:r>
              <a:rPr lang="en-US" dirty="0" smtClean="0">
                <a:latin typeface="Calibri" pitchFamily="34" charset="0"/>
                <a:cs typeface="Calibri" pitchFamily="34" charset="0"/>
              </a:rPr>
              <a:t>level), </a:t>
            </a:r>
            <a:r>
              <a:rPr lang="en-US" sz="1400" dirty="0" smtClean="0">
                <a:latin typeface="Calibri" pitchFamily="34" charset="0"/>
                <a:cs typeface="Calibri" pitchFamily="34" charset="0"/>
              </a:rPr>
              <a:t>should </a:t>
            </a:r>
            <a:r>
              <a:rPr lang="en-US" sz="1400" dirty="0">
                <a:latin typeface="Calibri" pitchFamily="34" charset="0"/>
                <a:cs typeface="Calibri" pitchFamily="34" charset="0"/>
              </a:rPr>
              <a:t>be multiplied by the cost of holding </a:t>
            </a:r>
            <a:r>
              <a:rPr lang="en-US" sz="1400" dirty="0" smtClean="0">
                <a:latin typeface="Calibri" pitchFamily="34" charset="0"/>
                <a:cs typeface="Calibri" pitchFamily="34" charset="0"/>
              </a:rPr>
              <a:t>safety inventory.</a:t>
            </a:r>
            <a:endParaRPr lang="en-US" dirty="0">
              <a:latin typeface="Calibri" pitchFamily="34" charset="0"/>
              <a:cs typeface="Calibri" pitchFamily="34" charset="0"/>
            </a:endParaRPr>
          </a:p>
        </p:txBody>
      </p:sp>
      <p:sp>
        <p:nvSpPr>
          <p:cNvPr id="24" name="Rectangle 23"/>
          <p:cNvSpPr/>
          <p:nvPr/>
        </p:nvSpPr>
        <p:spPr>
          <a:xfrm>
            <a:off x="457200" y="3810907"/>
            <a:ext cx="8224340" cy="646331"/>
          </a:xfrm>
          <a:prstGeom prst="rect">
            <a:avLst/>
          </a:prstGeom>
        </p:spPr>
        <p:txBody>
          <a:bodyPr wrap="square">
            <a:spAutoFit/>
          </a:bodyPr>
          <a:lstStyle/>
          <a:p>
            <a:pPr marL="285750" indent="-285750">
              <a:buFont typeface="Wingdings" pitchFamily="2" charset="2"/>
              <a:buChar char="ü"/>
            </a:pPr>
            <a:r>
              <a:rPr lang="en-US" dirty="0" smtClean="0">
                <a:latin typeface="Calibri" pitchFamily="34" charset="0"/>
                <a:cs typeface="Calibri" pitchFamily="34" charset="0"/>
              </a:rPr>
              <a:t>Only </a:t>
            </a:r>
            <a:r>
              <a:rPr lang="en-US" dirty="0">
                <a:latin typeface="Calibri" pitchFamily="34" charset="0"/>
                <a:cs typeface="Calibri" pitchFamily="34" charset="0"/>
              </a:rPr>
              <a:t>“Transport”, “Inventory in-transit” and “Safety stock” costs are reliant on “cost” and “time” from skims </a:t>
            </a:r>
            <a:r>
              <a:rPr lang="en-US" sz="1400" dirty="0" smtClean="0">
                <a:latin typeface="Calibri" pitchFamily="34" charset="0"/>
                <a:cs typeface="Calibri" pitchFamily="34" charset="0"/>
              </a:rPr>
              <a:t>(the </a:t>
            </a:r>
            <a:r>
              <a:rPr lang="en-US" sz="1400" dirty="0">
                <a:latin typeface="Calibri" pitchFamily="34" charset="0"/>
                <a:cs typeface="Calibri" pitchFamily="34" charset="0"/>
              </a:rPr>
              <a:t>model performs the shipment size choice before mode </a:t>
            </a:r>
            <a:r>
              <a:rPr lang="en-US" sz="1400" dirty="0" smtClean="0">
                <a:latin typeface="Calibri" pitchFamily="34" charset="0"/>
                <a:cs typeface="Calibri" pitchFamily="34" charset="0"/>
              </a:rPr>
              <a:t>choice).</a:t>
            </a:r>
            <a:endParaRPr lang="en-US" sz="1400" dirty="0">
              <a:latin typeface="Calibri" pitchFamily="34" charset="0"/>
              <a:cs typeface="Calibri" pitchFamily="34" charset="0"/>
            </a:endParaRPr>
          </a:p>
        </p:txBody>
      </p:sp>
      <p:grpSp>
        <p:nvGrpSpPr>
          <p:cNvPr id="25" name="Group 24"/>
          <p:cNvGrpSpPr/>
          <p:nvPr/>
        </p:nvGrpSpPr>
        <p:grpSpPr>
          <a:xfrm>
            <a:off x="1591674" y="5111985"/>
            <a:ext cx="5943600" cy="1119663"/>
            <a:chOff x="152397" y="696983"/>
            <a:chExt cx="8991603" cy="1332930"/>
          </a:xfrm>
        </p:grpSpPr>
        <p:sp>
          <p:nvSpPr>
            <p:cNvPr id="26" name="Left Brace 25"/>
            <p:cNvSpPr/>
            <p:nvPr/>
          </p:nvSpPr>
          <p:spPr bwMode="auto">
            <a:xfrm rot="16200000">
              <a:off x="3452768" y="214062"/>
              <a:ext cx="457200" cy="2164205"/>
            </a:xfrm>
            <a:prstGeom prst="leftBrace">
              <a:avLst>
                <a:gd name="adj1" fmla="val 56758"/>
                <a:gd name="adj2" fmla="val 48526"/>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7" name="Left Brace 26"/>
            <p:cNvSpPr/>
            <p:nvPr/>
          </p:nvSpPr>
          <p:spPr bwMode="auto">
            <a:xfrm rot="16200000">
              <a:off x="1865626" y="871795"/>
              <a:ext cx="213635" cy="634022"/>
            </a:xfrm>
            <a:prstGeom prst="leftBrace">
              <a:avLst>
                <a:gd name="adj1" fmla="val 35802"/>
                <a:gd name="adj2" fmla="val 48526"/>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8" name="Left Brace 27"/>
            <p:cNvSpPr/>
            <p:nvPr/>
          </p:nvSpPr>
          <p:spPr bwMode="auto">
            <a:xfrm rot="16200000">
              <a:off x="6674157" y="-702329"/>
              <a:ext cx="457200" cy="3995906"/>
            </a:xfrm>
            <a:prstGeom prst="leftBrace">
              <a:avLst>
                <a:gd name="adj1" fmla="val 48874"/>
                <a:gd name="adj2" fmla="val 50000"/>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9" name="Title 2"/>
            <p:cNvSpPr txBox="1">
              <a:spLocks/>
            </p:cNvSpPr>
            <p:nvPr/>
          </p:nvSpPr>
          <p:spPr bwMode="auto">
            <a:xfrm>
              <a:off x="2599265" y="1496232"/>
              <a:ext cx="2305539" cy="5336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Inventory in-transit cost</a:t>
              </a:r>
              <a:endParaRPr lang="en-US" sz="1200" b="0" dirty="0">
                <a:solidFill>
                  <a:schemeClr val="tx1"/>
                </a:solidFill>
              </a:endParaRPr>
            </a:p>
          </p:txBody>
        </p:sp>
        <p:sp>
          <p:nvSpPr>
            <p:cNvPr id="30" name="Title 2"/>
            <p:cNvSpPr txBox="1">
              <a:spLocks/>
            </p:cNvSpPr>
            <p:nvPr/>
          </p:nvSpPr>
          <p:spPr bwMode="auto">
            <a:xfrm>
              <a:off x="6066075" y="1600737"/>
              <a:ext cx="1589677" cy="4095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Safety Stock Cost</a:t>
              </a:r>
              <a:endParaRPr lang="en-US" sz="1200" b="0" dirty="0">
                <a:solidFill>
                  <a:schemeClr val="tx1"/>
                </a:solidFill>
              </a:endParaRPr>
            </a:p>
          </p:txBody>
        </p:sp>
        <p:sp>
          <p:nvSpPr>
            <p:cNvPr id="31" name="Title 2"/>
            <p:cNvSpPr txBox="1">
              <a:spLocks/>
            </p:cNvSpPr>
            <p:nvPr/>
          </p:nvSpPr>
          <p:spPr bwMode="auto">
            <a:xfrm>
              <a:off x="1109680" y="1310856"/>
              <a:ext cx="1760995" cy="4755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Transport and Handling Cost</a:t>
              </a:r>
              <a:endParaRPr lang="en-US" sz="1200" b="0" dirty="0">
                <a:solidFill>
                  <a:schemeClr val="tx1"/>
                </a:solidFill>
              </a:endParaRPr>
            </a:p>
          </p:txBody>
        </p:sp>
        <mc:AlternateContent xmlns:mc="http://schemas.openxmlformats.org/markup-compatibility/2006" xmlns:a14="http://schemas.microsoft.com/office/drawing/2010/main">
          <mc:Choice Requires="a14">
            <p:sp>
              <p:nvSpPr>
                <p:cNvPr id="32" name="Rectangle 31"/>
                <p:cNvSpPr/>
                <p:nvPr/>
              </p:nvSpPr>
              <p:spPr>
                <a:xfrm>
                  <a:off x="152397" y="696983"/>
                  <a:ext cx="8991603" cy="4524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150" i="1" smtClean="0">
                                <a:latin typeface="Cambria Math" panose="02040503050406030204" pitchFamily="18" charset="0"/>
                              </a:rPr>
                            </m:ctrlPr>
                          </m:sSubPr>
                          <m:e>
                            <m:r>
                              <a:rPr lang="en-US" sz="1150" i="1">
                                <a:effectLst/>
                                <a:latin typeface="Cambria Math"/>
                                <a:ea typeface="Calibri"/>
                                <a:cs typeface="Arial"/>
                              </a:rPr>
                              <m:t>𝐺</m:t>
                            </m:r>
                          </m:e>
                          <m:sub>
                            <m:r>
                              <a:rPr lang="en-US" sz="1150" i="1">
                                <a:effectLst/>
                                <a:latin typeface="Cambria Math"/>
                                <a:ea typeface="Calibri"/>
                                <a:cs typeface="Arial"/>
                              </a:rPr>
                              <m:t>𝑚𝑛𝑞𝑙</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0</m:t>
                            </m:r>
                            <m:r>
                              <a:rPr lang="en-US" sz="1150" i="1">
                                <a:effectLst/>
                                <a:latin typeface="Cambria Math"/>
                                <a:ea typeface="Calibri"/>
                                <a:cs typeface="Arial"/>
                              </a:rPr>
                              <m:t>𝑞𝑙</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𝑇</m:t>
                            </m:r>
                          </m:e>
                          <m:sub>
                            <m:r>
                              <a:rPr lang="en-US" sz="1150" i="1">
                                <a:effectLst/>
                                <a:latin typeface="Cambria Math"/>
                                <a:ea typeface="Calibri"/>
                                <a:cs typeface="Arial"/>
                              </a:rPr>
                              <m:t>𝑚𝑛𝑞𝑙</m:t>
                            </m:r>
                          </m:sub>
                        </m:sSub>
                        <m:r>
                          <a:rPr lang="en-US" sz="1150" i="1">
                            <a:effectLst/>
                            <a:latin typeface="Cambria Math"/>
                            <a:ea typeface="Calibri"/>
                            <a:cs typeface="Arial"/>
                          </a:rPr>
                          <m:t>+ </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3 </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𝑡</m:t>
                            </m:r>
                          </m:e>
                          <m:sub>
                            <m:r>
                              <a:rPr lang="en-US" sz="1150" i="1">
                                <a:effectLst/>
                                <a:latin typeface="Cambria Math"/>
                                <a:ea typeface="Calibri"/>
                                <a:cs typeface="Arial"/>
                              </a:rPr>
                              <m:t>𝑚𝑛𝑙</m:t>
                            </m:r>
                            <m:r>
                              <a:rPr lang="en-US" sz="1150" i="1">
                                <a:effectLst/>
                                <a:latin typeface="Cambria Math"/>
                                <a:ea typeface="Calibri"/>
                                <a:cs typeface="Arial"/>
                              </a:rPr>
                              <m:t> </m:t>
                            </m:r>
                          </m:sub>
                        </m:sSub>
                        <m:r>
                          <a:rPr lang="en-US" sz="1150" i="1">
                            <a:effectLst/>
                            <a:latin typeface="Cambria Math"/>
                            <a:ea typeface="Calibri"/>
                            <a:cs typeface="Arial"/>
                          </a:rPr>
                          <m:t>× </m:t>
                        </m:r>
                        <m:r>
                          <a:rPr lang="en-US" sz="1150" i="1">
                            <a:effectLst/>
                            <a:latin typeface="Cambria Math"/>
                            <a:ea typeface="Calibri"/>
                            <a:cs typeface="Arial"/>
                          </a:rPr>
                          <m:t>𝑣</m:t>
                        </m:r>
                        <m:r>
                          <a:rPr lang="en-US" sz="1150" i="1">
                            <a:effectLst/>
                            <a:latin typeface="Cambria Math"/>
                            <a:ea typeface="Calibri"/>
                            <a:cs typeface="Arial"/>
                          </a:rPr>
                          <m:t>× </m:t>
                        </m:r>
                        <m:f>
                          <m:fPr>
                            <m:ctrlPr>
                              <a:rPr lang="en-US" sz="1150" i="1">
                                <a:effectLst/>
                                <a:latin typeface="Cambria Math" panose="02040503050406030204" pitchFamily="18" charset="0"/>
                              </a:rPr>
                            </m:ctrlPr>
                          </m:fPr>
                          <m:num>
                            <m:r>
                              <a:rPr lang="en-US" sz="1150" i="1">
                                <a:effectLst/>
                                <a:latin typeface="Cambria Math"/>
                                <a:ea typeface="Calibri"/>
                                <a:cs typeface="Arial"/>
                              </a:rPr>
                              <m:t>𝑄</m:t>
                            </m:r>
                          </m:num>
                          <m:den>
                            <m:r>
                              <a:rPr lang="en-US" sz="1150" i="1">
                                <a:effectLst/>
                                <a:latin typeface="Cambria Math"/>
                                <a:ea typeface="Calibri"/>
                                <a:cs typeface="Arial"/>
                              </a:rPr>
                              <m:t>365</m:t>
                            </m:r>
                          </m:den>
                        </m:f>
                        <m:r>
                          <a:rPr lang="en-US" sz="1150" i="1">
                            <a:effectLst/>
                            <a:latin typeface="Cambria Math"/>
                            <a:ea typeface="Calibri"/>
                            <a:cs typeface="Arial"/>
                          </a:rPr>
                          <m:t>+</m:t>
                        </m:r>
                        <m:sSub>
                          <m:sSubPr>
                            <m:ctrlPr>
                              <a:rPr lang="en-US" sz="1150" i="1">
                                <a:latin typeface="Cambria Math" panose="02040503050406030204" pitchFamily="18" charset="0"/>
                              </a:rPr>
                            </m:ctrlPr>
                          </m:sSubPr>
                          <m:e>
                            <m:r>
                              <a:rPr lang="en-US" sz="1150" i="1">
                                <a:latin typeface="Cambria Math"/>
                                <a:ea typeface="Calibri"/>
                                <a:cs typeface="Arial"/>
                              </a:rPr>
                              <m:t>𝛽</m:t>
                            </m:r>
                          </m:e>
                          <m:sub>
                            <m:r>
                              <a:rPr lang="en-US" sz="1150" b="0" i="1" smtClean="0">
                                <a:latin typeface="Cambria Math"/>
                                <a:ea typeface="Calibri"/>
                                <a:cs typeface="Arial"/>
                              </a:rPr>
                              <m:t>5</m:t>
                            </m:r>
                            <m:r>
                              <a:rPr lang="en-US" sz="1150" i="1">
                                <a:latin typeface="Cambria Math"/>
                                <a:ea typeface="Calibri"/>
                                <a:cs typeface="Arial"/>
                              </a:rPr>
                              <m:t> </m:t>
                            </m:r>
                          </m:sub>
                        </m:sSub>
                        <m:r>
                          <a:rPr lang="en-US" sz="1150" i="1">
                            <a:latin typeface="Cambria Math"/>
                            <a:ea typeface="Calibri"/>
                            <a:cs typeface="Arial"/>
                          </a:rPr>
                          <m:t>× </m:t>
                        </m:r>
                        <m:r>
                          <a:rPr lang="en-US" sz="1150" i="1">
                            <a:latin typeface="Cambria Math"/>
                            <a:ea typeface="Calibri"/>
                            <a:cs typeface="Arial"/>
                          </a:rPr>
                          <m:t>𝑣</m:t>
                        </m:r>
                        <m:r>
                          <a:rPr lang="en-US" sz="1150" i="1">
                            <a:latin typeface="Cambria Math"/>
                            <a:ea typeface="Calibri"/>
                            <a:cs typeface="Arial"/>
                          </a:rPr>
                          <m:t>× </m:t>
                        </m:r>
                        <m:r>
                          <a:rPr lang="en-US" sz="1150" i="1">
                            <a:effectLst/>
                            <a:latin typeface="Cambria Math"/>
                            <a:ea typeface="Calibri"/>
                            <a:cs typeface="Arial"/>
                          </a:rPr>
                          <m:t>𝑎</m:t>
                        </m:r>
                        <m:r>
                          <a:rPr lang="en-US" sz="1150" i="1">
                            <a:effectLst/>
                            <a:latin typeface="Cambria Math"/>
                            <a:ea typeface="Calibri"/>
                            <a:cs typeface="Arial"/>
                          </a:rPr>
                          <m:t>×</m:t>
                        </m:r>
                        <m:rad>
                          <m:radPr>
                            <m:degHide m:val="on"/>
                            <m:ctrlPr>
                              <a:rPr lang="en-US" sz="1150" i="1">
                                <a:effectLst/>
                                <a:latin typeface="Cambria Math" panose="02040503050406030204" pitchFamily="18" charset="0"/>
                              </a:rPr>
                            </m:ctrlPr>
                          </m:radPr>
                          <m:deg/>
                          <m:e>
                            <m:r>
                              <a:rPr lang="en-US" sz="1150" i="1">
                                <a:effectLst/>
                                <a:latin typeface="Cambria Math"/>
                                <a:ea typeface="Calibri"/>
                                <a:cs typeface="Arial"/>
                              </a:rPr>
                              <m:t>(</m:t>
                            </m:r>
                            <m:r>
                              <a:rPr lang="en-US" sz="1150" i="1">
                                <a:effectLst/>
                                <a:latin typeface="Cambria Math"/>
                                <a:ea typeface="Calibri"/>
                                <a:cs typeface="Arial"/>
                              </a:rPr>
                              <m:t>𝐿𝑇</m:t>
                            </m:r>
                            <m:r>
                              <a:rPr lang="en-US" sz="1150" i="1">
                                <a:effectLst/>
                                <a:latin typeface="Cambria Math"/>
                                <a:ea typeface="Calibri"/>
                                <a:cs typeface="Arial"/>
                              </a:rPr>
                              <m:t>×</m:t>
                            </m:r>
                            <m:sSup>
                              <m:sSupPr>
                                <m:ctrlPr>
                                  <a:rPr lang="en-US" sz="1150" i="1">
                                    <a:effectLst/>
                                    <a:latin typeface="Cambria Math" panose="02040503050406030204" pitchFamily="18" charset="0"/>
                                  </a:rPr>
                                </m:ctrlPr>
                              </m:sSupPr>
                              <m:e>
                                <m:sSub>
                                  <m:sSubPr>
                                    <m:ctrlPr>
                                      <a:rPr lang="en-US" sz="1150" i="1">
                                        <a:effectLst/>
                                        <a:latin typeface="Cambria Math" panose="02040503050406030204" pitchFamily="18" charset="0"/>
                                      </a:rPr>
                                    </m:ctrlPr>
                                  </m:sSubPr>
                                  <m:e>
                                    <m:r>
                                      <a:rPr lang="en-US" sz="1150" i="1">
                                        <a:effectLst/>
                                        <a:latin typeface="Cambria Math"/>
                                        <a:ea typeface="Calibri"/>
                                        <a:cs typeface="Arial"/>
                                      </a:rPr>
                                      <m:t>𝜎</m:t>
                                    </m:r>
                                  </m:e>
                                  <m:sub>
                                    <m:r>
                                      <a:rPr lang="en-US" sz="1150" i="1">
                                        <a:effectLst/>
                                        <a:latin typeface="Cambria Math"/>
                                        <a:ea typeface="Calibri"/>
                                        <a:cs typeface="Arial"/>
                                      </a:rPr>
                                      <m:t>𝑄</m:t>
                                    </m:r>
                                  </m:sub>
                                </m:sSub>
                              </m:e>
                              <m:sup>
                                <m:r>
                                  <a:rPr lang="en-US" sz="1150" i="1">
                                    <a:effectLst/>
                                    <a:latin typeface="Cambria Math"/>
                                    <a:ea typeface="Calibri"/>
                                    <a:cs typeface="Arial"/>
                                  </a:rPr>
                                  <m:t>2</m:t>
                                </m:r>
                              </m:sup>
                            </m:sSup>
                            <m:r>
                              <a:rPr lang="en-US" sz="1150" i="1">
                                <a:effectLst/>
                                <a:latin typeface="Cambria Math"/>
                                <a:ea typeface="Calibri"/>
                                <a:cs typeface="Arial"/>
                              </a:rPr>
                              <m:t>)+(</m:t>
                            </m:r>
                            <m:sSup>
                              <m:sSupPr>
                                <m:ctrlPr>
                                  <a:rPr lang="en-US" sz="1150" i="1">
                                    <a:effectLst/>
                                    <a:latin typeface="Cambria Math" panose="02040503050406030204" pitchFamily="18" charset="0"/>
                                  </a:rPr>
                                </m:ctrlPr>
                              </m:sSupPr>
                              <m:e>
                                <m:r>
                                  <a:rPr lang="en-US" sz="1150" i="1">
                                    <a:effectLst/>
                                    <a:latin typeface="Cambria Math"/>
                                    <a:ea typeface="Calibri"/>
                                    <a:cs typeface="Arial"/>
                                  </a:rPr>
                                  <m:t>𝑄</m:t>
                                </m:r>
                              </m:e>
                              <m:sup>
                                <m:r>
                                  <a:rPr lang="en-US" sz="1150" i="1">
                                    <a:effectLst/>
                                    <a:latin typeface="Cambria Math"/>
                                    <a:ea typeface="Calibri"/>
                                    <a:cs typeface="Arial"/>
                                  </a:rPr>
                                  <m:t>2</m:t>
                                </m:r>
                              </m:sup>
                            </m:sSup>
                            <m:r>
                              <a:rPr lang="en-US" sz="1150" i="1">
                                <a:effectLst/>
                                <a:latin typeface="Cambria Math"/>
                                <a:ea typeface="Calibri"/>
                                <a:cs typeface="Arial"/>
                              </a:rPr>
                              <m:t>×</m:t>
                            </m:r>
                            <m:sSup>
                              <m:sSupPr>
                                <m:ctrlPr>
                                  <a:rPr lang="en-US" sz="1150" i="1">
                                    <a:effectLst/>
                                    <a:latin typeface="Cambria Math" panose="02040503050406030204" pitchFamily="18" charset="0"/>
                                  </a:rPr>
                                </m:ctrlPr>
                              </m:sSupPr>
                              <m:e>
                                <m:sSub>
                                  <m:sSubPr>
                                    <m:ctrlPr>
                                      <a:rPr lang="en-US" sz="1150" i="1">
                                        <a:effectLst/>
                                        <a:latin typeface="Cambria Math" panose="02040503050406030204" pitchFamily="18" charset="0"/>
                                      </a:rPr>
                                    </m:ctrlPr>
                                  </m:sSubPr>
                                  <m:e>
                                    <m:r>
                                      <a:rPr lang="en-US" sz="1150" i="1">
                                        <a:effectLst/>
                                        <a:latin typeface="Cambria Math"/>
                                        <a:ea typeface="Calibri"/>
                                        <a:cs typeface="Arial"/>
                                      </a:rPr>
                                      <m:t>𝜎</m:t>
                                    </m:r>
                                  </m:e>
                                  <m:sub>
                                    <m:r>
                                      <a:rPr lang="en-US" sz="1150" i="1">
                                        <a:effectLst/>
                                        <a:latin typeface="Cambria Math"/>
                                        <a:ea typeface="Calibri"/>
                                        <a:cs typeface="Arial"/>
                                      </a:rPr>
                                      <m:t>𝐿𝑇</m:t>
                                    </m:r>
                                  </m:sub>
                                </m:sSub>
                              </m:e>
                              <m:sup>
                                <m:r>
                                  <a:rPr lang="en-US" sz="1150" i="1">
                                    <a:effectLst/>
                                    <a:latin typeface="Cambria Math"/>
                                    <a:ea typeface="Calibri"/>
                                    <a:cs typeface="Arial"/>
                                  </a:rPr>
                                  <m:t>2</m:t>
                                </m:r>
                              </m:sup>
                            </m:sSup>
                            <m:r>
                              <a:rPr lang="en-US" sz="1150" i="1">
                                <a:effectLst/>
                                <a:latin typeface="Cambria Math"/>
                                <a:ea typeface="Calibri"/>
                                <a:cs typeface="Arial"/>
                              </a:rPr>
                              <m:t>)</m:t>
                            </m:r>
                          </m:e>
                        </m:rad>
                      </m:oMath>
                    </m:oMathPara>
                  </a14:m>
                  <a:endParaRPr lang="en-US" sz="1150" dirty="0"/>
                </a:p>
              </p:txBody>
            </p:sp>
          </mc:Choice>
          <mc:Fallback xmlns="">
            <p:sp>
              <p:nvSpPr>
                <p:cNvPr id="45" name="Rectangle 44"/>
                <p:cNvSpPr>
                  <a:spLocks noRot="1" noChangeAspect="1" noMove="1" noResize="1" noEditPoints="1" noAdjustHandles="1" noChangeArrowheads="1" noChangeShapeType="1" noTextEdit="1"/>
                </p:cNvSpPr>
                <p:nvPr/>
              </p:nvSpPr>
              <p:spPr>
                <a:xfrm>
                  <a:off x="152397" y="696983"/>
                  <a:ext cx="8991603" cy="452432"/>
                </a:xfrm>
                <a:prstGeom prst="rect">
                  <a:avLst/>
                </a:prstGeom>
                <a:blipFill rotWithShape="1">
                  <a:blip r:embed="rId4"/>
                  <a:stretch>
                    <a:fillRect/>
                  </a:stretch>
                </a:blipFill>
              </p:spPr>
              <p:txBody>
                <a:bodyPr/>
                <a:lstStyle/>
                <a:p>
                  <a:r>
                    <a:rPr lang="en-US">
                      <a:noFill/>
                    </a:rPr>
                    <a:t> </a:t>
                  </a:r>
                </a:p>
              </p:txBody>
            </p:sp>
          </mc:Fallback>
        </mc:AlternateContent>
      </p:grpSp>
      <p:sp>
        <p:nvSpPr>
          <p:cNvPr id="33" name="Down Arrow 32"/>
          <p:cNvSpPr/>
          <p:nvPr/>
        </p:nvSpPr>
        <p:spPr bwMode="auto">
          <a:xfrm>
            <a:off x="4056354" y="4580021"/>
            <a:ext cx="685800" cy="462142"/>
          </a:xfrm>
          <a:prstGeom prst="down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34" name="Group 33"/>
          <p:cNvGrpSpPr/>
          <p:nvPr/>
        </p:nvGrpSpPr>
        <p:grpSpPr>
          <a:xfrm>
            <a:off x="334373" y="1117551"/>
            <a:ext cx="6757489" cy="1899810"/>
            <a:chOff x="334373" y="836816"/>
            <a:chExt cx="6757489" cy="1899810"/>
          </a:xfrm>
        </p:grpSpPr>
        <p:grpSp>
          <p:nvGrpSpPr>
            <p:cNvPr id="35" name="Group 34"/>
            <p:cNvGrpSpPr/>
            <p:nvPr/>
          </p:nvGrpSpPr>
          <p:grpSpPr>
            <a:xfrm>
              <a:off x="334373" y="1208422"/>
              <a:ext cx="6757489" cy="1528204"/>
              <a:chOff x="5867400" y="1576275"/>
              <a:chExt cx="2667000" cy="1528204"/>
            </a:xfrm>
          </p:grpSpPr>
          <p:cxnSp>
            <p:nvCxnSpPr>
              <p:cNvPr id="37" name="Straight Arrow Connector 36"/>
              <p:cNvCxnSpPr>
                <a:stCxn id="36" idx="3"/>
                <a:endCxn id="38" idx="0"/>
              </p:cNvCxnSpPr>
              <p:nvPr/>
            </p:nvCxnSpPr>
            <p:spPr bwMode="auto">
              <a:xfrm flipH="1">
                <a:off x="7200900" y="1576275"/>
                <a:ext cx="292725" cy="996283"/>
              </a:xfrm>
              <a:prstGeom prst="straightConnector1">
                <a:avLst/>
              </a:prstGeom>
              <a:solidFill>
                <a:schemeClr val="accent1"/>
              </a:solidFill>
              <a:ln w="28575" cap="flat" cmpd="sng" algn="ctr">
                <a:solidFill>
                  <a:schemeClr val="bg2"/>
                </a:solidFill>
                <a:prstDash val="dash"/>
                <a:round/>
                <a:headEnd type="none" w="med" len="med"/>
                <a:tailEnd type="arrow"/>
              </a:ln>
              <a:effectLst/>
            </p:spPr>
          </p:cxnSp>
          <p:sp>
            <p:nvSpPr>
              <p:cNvPr id="38" name="Oval 37"/>
              <p:cNvSpPr/>
              <p:nvPr/>
            </p:nvSpPr>
            <p:spPr bwMode="auto">
              <a:xfrm>
                <a:off x="5867400" y="2572558"/>
                <a:ext cx="2667000" cy="531921"/>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36" name="Oval 35"/>
            <p:cNvSpPr/>
            <p:nvPr/>
          </p:nvSpPr>
          <p:spPr bwMode="auto">
            <a:xfrm>
              <a:off x="4419600" y="836816"/>
              <a:ext cx="240417" cy="435363"/>
            </a:xfrm>
            <a:prstGeom prst="ellipse">
              <a:avLst/>
            </a:prstGeom>
            <a:noFill/>
            <a:ln w="19050" cap="flat" cmpd="sng" algn="ctr">
              <a:solidFill>
                <a:schemeClr val="bg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grpSp>
        <p:nvGrpSpPr>
          <p:cNvPr id="39" name="Group 38"/>
          <p:cNvGrpSpPr/>
          <p:nvPr/>
        </p:nvGrpSpPr>
        <p:grpSpPr>
          <a:xfrm>
            <a:off x="353224" y="903136"/>
            <a:ext cx="8409777" cy="2822641"/>
            <a:chOff x="353224" y="606359"/>
            <a:chExt cx="8409777" cy="2822641"/>
          </a:xfrm>
        </p:grpSpPr>
        <p:grpSp>
          <p:nvGrpSpPr>
            <p:cNvPr id="40" name="Group 39"/>
            <p:cNvGrpSpPr/>
            <p:nvPr/>
          </p:nvGrpSpPr>
          <p:grpSpPr>
            <a:xfrm>
              <a:off x="353224" y="1444559"/>
              <a:ext cx="8409777" cy="1984441"/>
              <a:chOff x="5128876" y="626942"/>
              <a:chExt cx="3319114" cy="1984441"/>
            </a:xfrm>
          </p:grpSpPr>
          <p:cxnSp>
            <p:nvCxnSpPr>
              <p:cNvPr id="42" name="Straight Arrow Connector 41"/>
              <p:cNvCxnSpPr>
                <a:stCxn id="41" idx="4"/>
                <a:endCxn id="43" idx="7"/>
              </p:cNvCxnSpPr>
              <p:nvPr/>
            </p:nvCxnSpPr>
            <p:spPr bwMode="auto">
              <a:xfrm flipH="1">
                <a:off x="7961917" y="626942"/>
                <a:ext cx="75355" cy="1441165"/>
              </a:xfrm>
              <a:prstGeom prst="straightConnector1">
                <a:avLst/>
              </a:prstGeom>
              <a:solidFill>
                <a:schemeClr val="accent1"/>
              </a:solidFill>
              <a:ln w="28575" cap="flat" cmpd="sng" algn="ctr">
                <a:solidFill>
                  <a:schemeClr val="bg2"/>
                </a:solidFill>
                <a:prstDash val="dash"/>
                <a:round/>
                <a:headEnd type="none" w="med" len="med"/>
                <a:tailEnd type="arrow"/>
              </a:ln>
              <a:effectLst/>
            </p:spPr>
          </p:cxnSp>
          <p:sp>
            <p:nvSpPr>
              <p:cNvPr id="43" name="Oval 42"/>
              <p:cNvSpPr/>
              <p:nvPr/>
            </p:nvSpPr>
            <p:spPr bwMode="auto">
              <a:xfrm>
                <a:off x="5128876" y="1974895"/>
                <a:ext cx="3319114" cy="63648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41" name="Oval 40"/>
            <p:cNvSpPr/>
            <p:nvPr/>
          </p:nvSpPr>
          <p:spPr bwMode="auto">
            <a:xfrm>
              <a:off x="6687598" y="606359"/>
              <a:ext cx="2069497" cy="838200"/>
            </a:xfrm>
            <a:prstGeom prst="ellipse">
              <a:avLst/>
            </a:prstGeom>
            <a:noFill/>
            <a:ln w="19050" cap="flat" cmpd="sng" algn="ctr">
              <a:solidFill>
                <a:schemeClr val="bg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spTree>
    <p:extLst>
      <p:ext uri="{BB962C8B-B14F-4D97-AF65-F5344CB8AC3E}">
        <p14:creationId xmlns:p14="http://schemas.microsoft.com/office/powerpoint/2010/main" val="40376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solidFill>
                  <a:srgbClr val="F68B1F"/>
                </a:solidFill>
                <a:latin typeface="+mn-lt"/>
                <a:ea typeface="+mn-ea"/>
                <a:cs typeface="+mn-cs"/>
              </a:rPr>
              <a:t>Product and Supply Chain Types</a:t>
            </a:r>
          </a:p>
        </p:txBody>
      </p:sp>
      <p:sp>
        <p:nvSpPr>
          <p:cNvPr id="19" name="Rectangle 18"/>
          <p:cNvSpPr/>
          <p:nvPr/>
        </p:nvSpPr>
        <p:spPr>
          <a:xfrm>
            <a:off x="681279" y="1248049"/>
            <a:ext cx="4972836" cy="1215717"/>
          </a:xfrm>
          <a:prstGeom prst="rect">
            <a:avLst/>
          </a:prstGeom>
        </p:spPr>
        <p:txBody>
          <a:bodyPr wrap="none">
            <a:spAutoFit/>
          </a:bodyPr>
          <a:lstStyle/>
          <a:p>
            <a:pPr defTabSz="914400" fontAlgn="base">
              <a:spcBef>
                <a:spcPct val="0"/>
              </a:spcBef>
              <a:spcAft>
                <a:spcPts val="600"/>
              </a:spcAft>
            </a:pPr>
            <a:r>
              <a:rPr lang="en-US" sz="2000" b="1" dirty="0" smtClean="0">
                <a:ea typeface="MS PGothic" pitchFamily="34" charset="-128"/>
                <a:cs typeface="Arial" pitchFamily="34" charset="0"/>
              </a:rPr>
              <a:t>Safety Stock Cost</a:t>
            </a:r>
          </a:p>
          <a:p>
            <a:pPr marL="285750" indent="4763" defTabSz="914400" fontAlgn="base">
              <a:spcBef>
                <a:spcPct val="0"/>
              </a:spcBef>
              <a:spcAft>
                <a:spcPct val="0"/>
              </a:spcAft>
              <a:buFont typeface="Courier New" pitchFamily="49" charset="0"/>
              <a:buChar char="o"/>
            </a:pPr>
            <a:r>
              <a:rPr lang="en-US" sz="1600" dirty="0">
                <a:solidFill>
                  <a:prstClr val="black"/>
                </a:solidFill>
                <a:cs typeface="Arial" charset="0"/>
              </a:rPr>
              <a:t> </a:t>
            </a:r>
            <a:r>
              <a:rPr lang="en-US" sz="1600" dirty="0" smtClean="0">
                <a:solidFill>
                  <a:prstClr val="black"/>
                </a:solidFill>
                <a:cs typeface="Arial" charset="0"/>
              </a:rPr>
              <a:t>Depends on product type</a:t>
            </a:r>
            <a:endParaRPr lang="en-US" sz="1600" dirty="0" smtClean="0">
              <a:solidFill>
                <a:prstClr val="black"/>
              </a:solidFill>
              <a:latin typeface="Calibri" pitchFamily="34" charset="0"/>
              <a:cs typeface="Calibri" pitchFamily="34" charset="0"/>
            </a:endParaRPr>
          </a:p>
          <a:p>
            <a:pPr marL="285750" indent="4763" defTabSz="914400" fontAlgn="base">
              <a:spcBef>
                <a:spcPct val="0"/>
              </a:spcBef>
              <a:spcAft>
                <a:spcPct val="0"/>
              </a:spcAft>
              <a:buFont typeface="Courier New" pitchFamily="49" charset="0"/>
              <a:buChar char="o"/>
            </a:pPr>
            <a:r>
              <a:rPr lang="en-US" sz="1600" dirty="0" smtClean="0">
                <a:solidFill>
                  <a:prstClr val="black"/>
                </a:solidFill>
                <a:latin typeface="Calibri" pitchFamily="34" charset="0"/>
                <a:cs typeface="Calibri" pitchFamily="34" charset="0"/>
              </a:rPr>
              <a:t> </a:t>
            </a:r>
            <a:r>
              <a:rPr lang="en-US" sz="1600" dirty="0">
                <a:solidFill>
                  <a:prstClr val="black"/>
                </a:solidFill>
                <a:cs typeface="Arial" charset="0"/>
              </a:rPr>
              <a:t>Depends on supply chain type and service level</a:t>
            </a:r>
          </a:p>
          <a:p>
            <a:pPr marL="285750" indent="4763" defTabSz="914400" fontAlgn="base">
              <a:spcBef>
                <a:spcPct val="0"/>
              </a:spcBef>
              <a:spcAft>
                <a:spcPct val="0"/>
              </a:spcAft>
              <a:buFont typeface="Courier New" pitchFamily="49" charset="0"/>
              <a:buChar char="o"/>
            </a:pPr>
            <a:r>
              <a:rPr lang="en-US" sz="1600" dirty="0">
                <a:solidFill>
                  <a:prstClr val="black"/>
                </a:solidFill>
                <a:cs typeface="Arial" charset="0"/>
              </a:rPr>
              <a:t> </a:t>
            </a:r>
            <a:r>
              <a:rPr lang="en-US" sz="1600" dirty="0" smtClean="0">
                <a:solidFill>
                  <a:prstClr val="black"/>
                </a:solidFill>
                <a:cs typeface="Arial" charset="0"/>
              </a:rPr>
              <a:t>Depends on product demand patterns</a:t>
            </a:r>
            <a:endParaRPr lang="en-US" sz="1600" dirty="0">
              <a:solidFill>
                <a:prstClr val="black"/>
              </a:solidFill>
              <a:cs typeface="Arial"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28816200"/>
              </p:ext>
            </p:extLst>
          </p:nvPr>
        </p:nvGraphicFramePr>
        <p:xfrm>
          <a:off x="1430776" y="2550185"/>
          <a:ext cx="6217920" cy="1488415"/>
        </p:xfrm>
        <a:graphic>
          <a:graphicData uri="http://schemas.openxmlformats.org/drawingml/2006/table">
            <a:tbl>
              <a:tblPr firstRow="1" firstCol="1" bandRow="1"/>
              <a:tblGrid>
                <a:gridCol w="3108960"/>
                <a:gridCol w="3108960"/>
              </a:tblGrid>
              <a:tr h="269799">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0" marR="0" algn="ctr">
                        <a:spcBef>
                          <a:spcPts val="1200"/>
                        </a:spcBef>
                        <a:spcAft>
                          <a:spcPts val="0"/>
                        </a:spcAft>
                      </a:pPr>
                      <a:r>
                        <a:rPr lang="en-US" sz="1800" dirty="0" smtClean="0">
                          <a:effectLst/>
                          <a:latin typeface="Calibri" pitchFamily="34" charset="0"/>
                          <a:ea typeface="Times New Roman"/>
                          <a:cs typeface="Calibri" pitchFamily="34" charset="0"/>
                        </a:rPr>
                        <a:t>Functional Products</a:t>
                      </a:r>
                      <a:endParaRPr lang="en-US" sz="1800" dirty="0">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0" marR="0" algn="ctr">
                        <a:spcBef>
                          <a:spcPts val="1200"/>
                        </a:spcBef>
                        <a:spcAft>
                          <a:spcPts val="0"/>
                        </a:spcAft>
                      </a:pPr>
                      <a:r>
                        <a:rPr lang="en-US" sz="1800" dirty="0" smtClean="0">
                          <a:solidFill>
                            <a:schemeClr val="tx1"/>
                          </a:solidFill>
                          <a:effectLst/>
                          <a:latin typeface="Calibri" pitchFamily="34" charset="0"/>
                          <a:ea typeface="Times New Roman"/>
                          <a:cs typeface="Calibri" pitchFamily="34" charset="0"/>
                        </a:rPr>
                        <a:t>Innovative Products</a:t>
                      </a:r>
                      <a:endParaRPr lang="en-US" sz="1800" dirty="0">
                        <a:solidFill>
                          <a:schemeClr val="tx1"/>
                        </a:solidFill>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r>
              <a:tr h="242819">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0" marR="0" algn="ctr">
                        <a:spcBef>
                          <a:spcPts val="1200"/>
                        </a:spcBef>
                        <a:spcAft>
                          <a:spcPts val="300"/>
                        </a:spcAft>
                      </a:pPr>
                      <a:r>
                        <a:rPr lang="en-US" sz="1300" dirty="0" smtClean="0">
                          <a:effectLst/>
                          <a:latin typeface="Calibri" pitchFamily="34" charset="0"/>
                          <a:ea typeface="Times New Roman"/>
                          <a:cs typeface="Calibri" pitchFamily="34" charset="0"/>
                        </a:rPr>
                        <a:t>Mature product</a:t>
                      </a:r>
                      <a:endParaRPr lang="en-US" sz="1300" dirty="0">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0" marR="0" algn="ctr">
                        <a:spcBef>
                          <a:spcPts val="1200"/>
                        </a:spcBef>
                        <a:spcAft>
                          <a:spcPts val="300"/>
                        </a:spcAft>
                        <a:tabLst>
                          <a:tab pos="303530" algn="dec"/>
                        </a:tabLst>
                      </a:pPr>
                      <a:r>
                        <a:rPr lang="en-US" sz="1300" dirty="0" smtClean="0">
                          <a:effectLst/>
                          <a:latin typeface="Calibri" pitchFamily="34" charset="0"/>
                          <a:ea typeface="Times New Roman"/>
                          <a:cs typeface="Calibri" pitchFamily="34" charset="0"/>
                        </a:rPr>
                        <a:t>Early life cycle stage</a:t>
                      </a:r>
                      <a:endParaRPr lang="en-US" sz="1300" dirty="0">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r>
              <a:tr h="242819">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0" marR="0" algn="ctr">
                        <a:spcBef>
                          <a:spcPts val="300"/>
                        </a:spcBef>
                        <a:spcAft>
                          <a:spcPts val="300"/>
                        </a:spcAft>
                      </a:pPr>
                      <a:r>
                        <a:rPr lang="en-US" sz="1300" dirty="0" smtClean="0">
                          <a:effectLst/>
                          <a:latin typeface="Calibri" pitchFamily="34" charset="0"/>
                          <a:ea typeface="Times New Roman"/>
                          <a:cs typeface="Calibri" pitchFamily="34" charset="0"/>
                        </a:rPr>
                        <a:t>Low product variety</a:t>
                      </a:r>
                      <a:endParaRPr lang="en-US" sz="1300" dirty="0">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0" marR="0" algn="ctr">
                        <a:spcBef>
                          <a:spcPts val="300"/>
                        </a:spcBef>
                        <a:spcAft>
                          <a:spcPts val="300"/>
                        </a:spcAft>
                        <a:tabLst>
                          <a:tab pos="303530" algn="dec"/>
                        </a:tabLst>
                      </a:pPr>
                      <a:r>
                        <a:rPr lang="en-US" sz="1300" dirty="0" smtClean="0">
                          <a:effectLst/>
                          <a:latin typeface="Calibri" pitchFamily="34" charset="0"/>
                          <a:ea typeface="Times New Roman"/>
                          <a:cs typeface="Calibri" pitchFamily="34" charset="0"/>
                        </a:rPr>
                        <a:t>High product</a:t>
                      </a:r>
                      <a:r>
                        <a:rPr lang="en-US" sz="1300" baseline="0" dirty="0" smtClean="0">
                          <a:effectLst/>
                          <a:latin typeface="Calibri" pitchFamily="34" charset="0"/>
                          <a:ea typeface="Times New Roman"/>
                          <a:cs typeface="Calibri" pitchFamily="34" charset="0"/>
                        </a:rPr>
                        <a:t> variety</a:t>
                      </a:r>
                      <a:endParaRPr lang="en-US" sz="1300" dirty="0">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r>
              <a:tr h="242819">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0" marR="0" algn="ctr">
                        <a:spcBef>
                          <a:spcPts val="300"/>
                        </a:spcBef>
                        <a:spcAft>
                          <a:spcPts val="300"/>
                        </a:spcAft>
                      </a:pPr>
                      <a:r>
                        <a:rPr lang="en-US" sz="1300" dirty="0" smtClean="0">
                          <a:effectLst/>
                          <a:latin typeface="Calibri" pitchFamily="34" charset="0"/>
                          <a:ea typeface="Times New Roman"/>
                          <a:cs typeface="Calibri" pitchFamily="34" charset="0"/>
                        </a:rPr>
                        <a:t>Predictable demand</a:t>
                      </a:r>
                      <a:endParaRPr lang="en-US" sz="1300" dirty="0">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0" marR="0" algn="ctr">
                        <a:spcBef>
                          <a:spcPts val="300"/>
                        </a:spcBef>
                        <a:spcAft>
                          <a:spcPts val="300"/>
                        </a:spcAft>
                        <a:tabLst>
                          <a:tab pos="303530" algn="dec"/>
                        </a:tabLst>
                      </a:pPr>
                      <a:r>
                        <a:rPr lang="en-US" sz="1300" dirty="0" smtClean="0">
                          <a:effectLst/>
                          <a:latin typeface="Calibri" pitchFamily="34" charset="0"/>
                          <a:ea typeface="Times New Roman"/>
                          <a:cs typeface="Calibri" pitchFamily="34" charset="0"/>
                        </a:rPr>
                        <a:t>Unpredictable demand</a:t>
                      </a:r>
                      <a:endParaRPr lang="en-US" sz="1300" dirty="0">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r>
              <a:tr h="242819">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0" marR="0" lvl="0" indent="0" algn="ctr" defTabSz="820583" rtl="0" eaLnBrk="1" fontAlgn="auto" latinLnBrk="0" hangingPunct="1">
                        <a:lnSpc>
                          <a:spcPct val="100000"/>
                        </a:lnSpc>
                        <a:spcBef>
                          <a:spcPts val="300"/>
                        </a:spcBef>
                        <a:spcAft>
                          <a:spcPts val="300"/>
                        </a:spcAft>
                        <a:buClrTx/>
                        <a:buSzTx/>
                        <a:buFontTx/>
                        <a:buNone/>
                        <a:tabLst/>
                        <a:defRPr/>
                      </a:pPr>
                      <a:r>
                        <a:rPr lang="en-US" sz="1300" b="1" kern="1200" dirty="0" smtClean="0">
                          <a:solidFill>
                            <a:schemeClr val="lt1"/>
                          </a:solidFill>
                          <a:effectLst/>
                          <a:latin typeface="Calibri" pitchFamily="34" charset="0"/>
                          <a:ea typeface="Times New Roman"/>
                          <a:cs typeface="Calibri" pitchFamily="34" charset="0"/>
                        </a:rPr>
                        <a:t>minimize inventory</a:t>
                      </a: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0" marR="0" algn="ctr">
                        <a:spcBef>
                          <a:spcPts val="300"/>
                        </a:spcBef>
                        <a:spcAft>
                          <a:spcPts val="300"/>
                        </a:spcAft>
                        <a:tabLst>
                          <a:tab pos="303530" algn="dec"/>
                        </a:tabLst>
                      </a:pPr>
                      <a:r>
                        <a:rPr lang="en-US" sz="1300" kern="1200" dirty="0" smtClean="0">
                          <a:solidFill>
                            <a:schemeClr val="dk1"/>
                          </a:solidFill>
                          <a:effectLst/>
                          <a:latin typeface="Calibri" pitchFamily="34" charset="0"/>
                          <a:ea typeface="Times New Roman"/>
                          <a:cs typeface="Calibri" pitchFamily="34" charset="0"/>
                        </a:rPr>
                        <a:t>Deploy significant buffer stocks</a:t>
                      </a:r>
                      <a:endParaRPr lang="en-US" sz="1300" kern="1200" dirty="0">
                        <a:solidFill>
                          <a:schemeClr val="dk1"/>
                        </a:solidFill>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r>
              <a:tr h="242819">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lvl="0" algn="ctr" rtl="0" fontAlgn="base"/>
                      <a:r>
                        <a:rPr lang="en-US" sz="1300" b="1" kern="1200" dirty="0" smtClean="0">
                          <a:solidFill>
                            <a:schemeClr val="lt1"/>
                          </a:solidFill>
                          <a:effectLst/>
                          <a:latin typeface="Calibri" pitchFamily="34" charset="0"/>
                          <a:ea typeface="Times New Roman"/>
                          <a:cs typeface="Calibri" pitchFamily="34" charset="0"/>
                        </a:rPr>
                        <a:t>Greater reliance on low cost modes</a:t>
                      </a:r>
                      <a:endParaRPr lang="en-US" sz="1300" b="1" kern="1200" dirty="0">
                        <a:solidFill>
                          <a:schemeClr val="lt1"/>
                        </a:solidFill>
                        <a:effectLst/>
                        <a:latin typeface="Calibri" pitchFamily="34" charset="0"/>
                        <a:ea typeface="Times New Roman"/>
                        <a:cs typeface="Calibri" pitchFamily="34" charset="0"/>
                      </a:endParaRP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0" marR="0" lvl="0" indent="0" algn="ctr" defTabSz="820583" rtl="0" eaLnBrk="1" fontAlgn="auto" latinLnBrk="0" hangingPunct="1">
                        <a:lnSpc>
                          <a:spcPct val="100000"/>
                        </a:lnSpc>
                        <a:spcBef>
                          <a:spcPts val="300"/>
                        </a:spcBef>
                        <a:spcAft>
                          <a:spcPts val="300"/>
                        </a:spcAft>
                        <a:buClrTx/>
                        <a:buSzTx/>
                        <a:buFontTx/>
                        <a:buNone/>
                        <a:tabLst>
                          <a:tab pos="303530" algn="dec"/>
                        </a:tabLst>
                        <a:defRPr/>
                      </a:pPr>
                      <a:r>
                        <a:rPr lang="en-US" sz="1300" kern="1200" dirty="0" smtClean="0">
                          <a:solidFill>
                            <a:schemeClr val="dk1"/>
                          </a:solidFill>
                          <a:effectLst/>
                          <a:latin typeface="Calibri" pitchFamily="34" charset="0"/>
                          <a:ea typeface="Times New Roman"/>
                          <a:cs typeface="Calibri" pitchFamily="34" charset="0"/>
                        </a:rPr>
                        <a:t>Greater reliance on fast and reliable modes</a:t>
                      </a:r>
                    </a:p>
                  </a:txBody>
                  <a:tcPr marL="44087" marR="4408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r>
            </a:tbl>
          </a:graphicData>
        </a:graphic>
      </p:graphicFrame>
      <p:grpSp>
        <p:nvGrpSpPr>
          <p:cNvPr id="21" name="Group 20"/>
          <p:cNvGrpSpPr/>
          <p:nvPr/>
        </p:nvGrpSpPr>
        <p:grpSpPr>
          <a:xfrm>
            <a:off x="3641558" y="4038600"/>
            <a:ext cx="4007138" cy="2295281"/>
            <a:chOff x="2590800" y="4038600"/>
            <a:chExt cx="3770513" cy="2667000"/>
          </a:xfrm>
        </p:grpSpPr>
        <p:graphicFrame>
          <p:nvGraphicFramePr>
            <p:cNvPr id="22" name="Diagram 21"/>
            <p:cNvGraphicFramePr/>
            <p:nvPr>
              <p:extLst>
                <p:ext uri="{D42A27DB-BD31-4B8C-83A1-F6EECF244321}">
                  <p14:modId xmlns:p14="http://schemas.microsoft.com/office/powerpoint/2010/main" val="2223196905"/>
                </p:ext>
              </p:extLst>
            </p:nvPr>
          </p:nvGraphicFramePr>
          <p:xfrm>
            <a:off x="2590800" y="4038600"/>
            <a:ext cx="3770513"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3359620" y="4191000"/>
              <a:ext cx="1447800" cy="253916"/>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smtClean="0">
                  <a:ln>
                    <a:noFill/>
                  </a:ln>
                  <a:solidFill>
                    <a:prstClr val="black"/>
                  </a:solidFill>
                  <a:effectLst/>
                  <a:uLnTx/>
                  <a:uFillTx/>
                  <a:cs typeface="Arial" charset="0"/>
                </a:rPr>
                <a:t>Functional Product</a:t>
              </a:r>
            </a:p>
          </p:txBody>
        </p:sp>
        <p:sp>
          <p:nvSpPr>
            <p:cNvPr id="25" name="TextBox 24"/>
            <p:cNvSpPr txBox="1"/>
            <p:nvPr/>
          </p:nvSpPr>
          <p:spPr>
            <a:xfrm>
              <a:off x="4672290" y="4191000"/>
              <a:ext cx="1447800" cy="253916"/>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smtClean="0">
                  <a:ln>
                    <a:noFill/>
                  </a:ln>
                  <a:solidFill>
                    <a:prstClr val="black"/>
                  </a:solidFill>
                  <a:effectLst/>
                  <a:uLnTx/>
                  <a:uFillTx/>
                  <a:cs typeface="Arial" charset="0"/>
                </a:rPr>
                <a:t>Innovative Product</a:t>
              </a:r>
            </a:p>
          </p:txBody>
        </p:sp>
        <p:sp>
          <p:nvSpPr>
            <p:cNvPr id="26" name="TextBox 25"/>
            <p:cNvSpPr txBox="1"/>
            <p:nvPr/>
          </p:nvSpPr>
          <p:spPr>
            <a:xfrm rot="16200000">
              <a:off x="2376986" y="4780887"/>
              <a:ext cx="1147927" cy="41549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smtClean="0">
                  <a:ln>
                    <a:noFill/>
                  </a:ln>
                  <a:solidFill>
                    <a:prstClr val="black"/>
                  </a:solidFill>
                  <a:effectLst/>
                  <a:uLnTx/>
                  <a:uFillTx/>
                  <a:cs typeface="Arial" charset="0"/>
                </a:rPr>
                <a:t>Efficient Supply Chain</a:t>
              </a:r>
            </a:p>
          </p:txBody>
        </p:sp>
        <p:sp>
          <p:nvSpPr>
            <p:cNvPr id="27" name="TextBox 26"/>
            <p:cNvSpPr txBox="1"/>
            <p:nvPr/>
          </p:nvSpPr>
          <p:spPr>
            <a:xfrm rot="16200000">
              <a:off x="2417549" y="5812051"/>
              <a:ext cx="1066800" cy="41549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smtClean="0">
                  <a:ln>
                    <a:noFill/>
                  </a:ln>
                  <a:solidFill>
                    <a:prstClr val="black"/>
                  </a:solidFill>
                  <a:effectLst/>
                  <a:uLnTx/>
                  <a:uFillTx/>
                  <a:cs typeface="Arial" charset="0"/>
                </a:rPr>
                <a:t>Responsive Supply Chain</a:t>
              </a:r>
            </a:p>
          </p:txBody>
        </p:sp>
      </p:grpSp>
      <p:grpSp>
        <p:nvGrpSpPr>
          <p:cNvPr id="28" name="Group 27"/>
          <p:cNvGrpSpPr/>
          <p:nvPr/>
        </p:nvGrpSpPr>
        <p:grpSpPr>
          <a:xfrm>
            <a:off x="1066800" y="4230469"/>
            <a:ext cx="1828800" cy="2094131"/>
            <a:chOff x="457200" y="4114800"/>
            <a:chExt cx="1828800" cy="2094131"/>
          </a:xfrm>
        </p:grpSpPr>
        <p:sp>
          <p:nvSpPr>
            <p:cNvPr id="29" name="TextBox 28"/>
            <p:cNvSpPr txBox="1"/>
            <p:nvPr/>
          </p:nvSpPr>
          <p:spPr>
            <a:xfrm>
              <a:off x="457200" y="4114800"/>
              <a:ext cx="1828800" cy="646331"/>
            </a:xfrm>
            <a:prstGeom prst="rect">
              <a:avLst/>
            </a:prstGeom>
            <a:noFill/>
          </p:spPr>
          <p:txBody>
            <a:bodyPr wrap="square" rtlCol="0">
              <a:spAutoFit/>
            </a:bodyPr>
            <a:lstStyle/>
            <a:p>
              <a:pPr algn="ctr" defTabSz="914400" fontAlgn="base">
                <a:spcBef>
                  <a:spcPct val="0"/>
                </a:spcBef>
                <a:spcAft>
                  <a:spcPct val="0"/>
                </a:spcAft>
              </a:pPr>
              <a:r>
                <a:rPr lang="en-US" b="1" dirty="0" smtClean="0">
                  <a:solidFill>
                    <a:prstClr val="black"/>
                  </a:solidFill>
                  <a:cs typeface="Arial" charset="0"/>
                </a:rPr>
                <a:t>Categorizing commodities</a:t>
              </a:r>
              <a:endParaRPr lang="en-US" b="1" dirty="0">
                <a:solidFill>
                  <a:prstClr val="black"/>
                </a:solidFill>
                <a:cs typeface="Arial" charset="0"/>
              </a:endParaRPr>
            </a:p>
          </p:txBody>
        </p:sp>
        <p:sp>
          <p:nvSpPr>
            <p:cNvPr id="30" name="TextBox 29"/>
            <p:cNvSpPr txBox="1"/>
            <p:nvPr/>
          </p:nvSpPr>
          <p:spPr>
            <a:xfrm>
              <a:off x="457200" y="5562600"/>
              <a:ext cx="1828800" cy="646331"/>
            </a:xfrm>
            <a:prstGeom prst="rect">
              <a:avLst/>
            </a:prstGeom>
            <a:noFill/>
          </p:spPr>
          <p:txBody>
            <a:bodyPr wrap="square" rtlCol="0">
              <a:spAutoFit/>
            </a:bodyPr>
            <a:lstStyle/>
            <a:p>
              <a:pPr algn="ctr" defTabSz="914400" fontAlgn="base">
                <a:spcBef>
                  <a:spcPct val="0"/>
                </a:spcBef>
                <a:spcAft>
                  <a:spcPct val="0"/>
                </a:spcAft>
              </a:pPr>
              <a:r>
                <a:rPr lang="en-US" b="1" dirty="0">
                  <a:solidFill>
                    <a:prstClr val="black"/>
                  </a:solidFill>
                  <a:cs typeface="Arial" charset="0"/>
                </a:rPr>
                <a:t>Different parameters</a:t>
              </a:r>
            </a:p>
          </p:txBody>
        </p:sp>
        <p:sp>
          <p:nvSpPr>
            <p:cNvPr id="31" name="Down Arrow 30"/>
            <p:cNvSpPr/>
            <p:nvPr/>
          </p:nvSpPr>
          <p:spPr bwMode="auto">
            <a:xfrm>
              <a:off x="1028700" y="4859826"/>
              <a:ext cx="685800" cy="702774"/>
            </a:xfrm>
            <a:prstGeom prst="downArrow">
              <a:avLst/>
            </a:prstGeom>
            <a:solidFill>
              <a:schemeClr val="bg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ea typeface="ＭＳ Ｐゴシック" pitchFamily="34" charset="-128"/>
                <a:cs typeface="Arial" charset="0"/>
              </a:endParaRPr>
            </a:p>
          </p:txBody>
        </p:sp>
      </p:grpSp>
    </p:spTree>
    <p:extLst>
      <p:ext uri="{BB962C8B-B14F-4D97-AF65-F5344CB8AC3E}">
        <p14:creationId xmlns:p14="http://schemas.microsoft.com/office/powerpoint/2010/main" val="295258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solidFill>
                  <a:srgbClr val="F68B1F"/>
                </a:solidFill>
                <a:latin typeface="+mn-lt"/>
                <a:ea typeface="+mn-ea"/>
                <a:cs typeface="+mn-cs"/>
              </a:rPr>
              <a:t>Model Run Comparisons</a:t>
            </a:r>
          </a:p>
        </p:txBody>
      </p:sp>
      <p:graphicFrame>
        <p:nvGraphicFramePr>
          <p:cNvPr id="3" name="Table 2"/>
          <p:cNvGraphicFramePr>
            <a:graphicFrameLocks noGrp="1"/>
          </p:cNvGraphicFramePr>
          <p:nvPr>
            <p:extLst>
              <p:ext uri="{D42A27DB-BD31-4B8C-83A1-F6EECF244321}">
                <p14:modId xmlns:p14="http://schemas.microsoft.com/office/powerpoint/2010/main" val="931822729"/>
              </p:ext>
            </p:extLst>
          </p:nvPr>
        </p:nvGraphicFramePr>
        <p:xfrm>
          <a:off x="482497" y="2236427"/>
          <a:ext cx="8077899" cy="3942149"/>
        </p:xfrm>
        <a:graphic>
          <a:graphicData uri="http://schemas.openxmlformats.org/drawingml/2006/table">
            <a:tbl>
              <a:tblPr/>
              <a:tblGrid>
                <a:gridCol w="1480947"/>
                <a:gridCol w="2939352"/>
                <a:gridCol w="914400"/>
                <a:gridCol w="914400"/>
                <a:gridCol w="914400"/>
                <a:gridCol w="914400"/>
              </a:tblGrid>
              <a:tr h="278453">
                <a:tc>
                  <a:txBody>
                    <a:bodyPr/>
                    <a:lstStyle/>
                    <a:p>
                      <a:pPr algn="ctr" fontAlgn="ctr"/>
                      <a:r>
                        <a:rPr lang="en-US" sz="1400" b="1" i="0" u="none" strike="noStrike" dirty="0">
                          <a:solidFill>
                            <a:srgbClr val="000000"/>
                          </a:solidFill>
                          <a:effectLst/>
                          <a:latin typeface="Calibri"/>
                        </a:rPr>
                        <a:t>Cost </a:t>
                      </a:r>
                      <a:r>
                        <a:rPr lang="en-US" sz="1400" b="1" i="0" u="none" strike="noStrike" dirty="0" smtClean="0">
                          <a:solidFill>
                            <a:srgbClr val="000000"/>
                          </a:solidFill>
                          <a:effectLst/>
                          <a:latin typeface="Calibri"/>
                        </a:rPr>
                        <a:t>type ($)</a:t>
                      </a:r>
                      <a:endParaRPr lang="en-US" sz="1400" b="1" i="0"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a:solidFill>
                            <a:srgbClr val="000000"/>
                          </a:solidFill>
                          <a:effectLst/>
                          <a:latin typeface="Calibri"/>
                        </a:rPr>
                        <a:t>Formula</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Truck</a:t>
                      </a:r>
                      <a:endParaRPr lang="en-US" sz="1400" b="1" i="0"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Rail</a:t>
                      </a:r>
                      <a:endParaRPr lang="en-US" sz="1400" b="1" i="0" u="none" strike="noStrike" dirty="0">
                        <a:solidFill>
                          <a:srgbClr val="000000"/>
                        </a:solidFill>
                        <a:effectLst/>
                        <a:latin typeface="Calibri"/>
                      </a:endParaRPr>
                    </a:p>
                  </a:txBody>
                  <a:tcPr marL="27432" marR="6096" marT="18288" marB="2743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Air</a:t>
                      </a:r>
                      <a:endParaRPr lang="en-US" sz="1400" b="1" i="0" u="none" strike="noStrike" dirty="0">
                        <a:solidFill>
                          <a:srgbClr val="000000"/>
                        </a:solidFill>
                        <a:effectLst/>
                        <a:latin typeface="Calibri"/>
                      </a:endParaRPr>
                    </a:p>
                  </a:txBody>
                  <a:tcPr marL="27432" marR="6096" marT="18288" marB="2743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Water</a:t>
                      </a:r>
                      <a:endParaRPr lang="en-US" sz="1400" b="1" i="0" u="none" strike="noStrike" dirty="0">
                        <a:solidFill>
                          <a:srgbClr val="000000"/>
                        </a:solidFill>
                        <a:effectLst/>
                        <a:latin typeface="Calibri"/>
                      </a:endParaRPr>
                    </a:p>
                  </a:txBody>
                  <a:tcPr marL="27432" marR="6096" marT="18288" marB="27432"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r>
              <a:tr h="243065">
                <a:tc>
                  <a:txBody>
                    <a:bodyPr/>
                    <a:lstStyle/>
                    <a:p>
                      <a:pPr algn="l" fontAlgn="ctr"/>
                      <a:r>
                        <a:rPr lang="en-US" sz="1400" b="1" i="0" u="none" strike="noStrike" dirty="0" smtClean="0">
                          <a:solidFill>
                            <a:srgbClr val="000000"/>
                          </a:solidFill>
                          <a:effectLst/>
                          <a:latin typeface="Calibri"/>
                        </a:rPr>
                        <a:t>B</a:t>
                      </a:r>
                      <a:r>
                        <a:rPr lang="en-US" sz="1400" b="1" i="0" u="none" strike="noStrike" baseline="-25000" dirty="0" smtClean="0">
                          <a:solidFill>
                            <a:srgbClr val="000000"/>
                          </a:solidFill>
                          <a:effectLst/>
                          <a:latin typeface="Calibri"/>
                        </a:rPr>
                        <a:t>0</a:t>
                      </a:r>
                      <a:endParaRPr lang="en-US" sz="1400" b="1" i="0" u="none" strike="noStrike" baseline="-25000"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smtClean="0">
                          <a:solidFill>
                            <a:srgbClr val="000000"/>
                          </a:solidFill>
                          <a:effectLst/>
                          <a:latin typeface="Calibri"/>
                        </a:rPr>
                        <a:t>Constant</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2,788.9</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2,739.9</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99,999,999</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99,999,999</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r>
              <a:tr h="243065">
                <a:tc>
                  <a:txBody>
                    <a:bodyPr/>
                    <a:lstStyle/>
                    <a:p>
                      <a:pPr algn="l" fontAlgn="ctr"/>
                      <a:r>
                        <a:rPr lang="en-US" sz="1400" b="1" i="0" u="none" strike="noStrike" dirty="0">
                          <a:solidFill>
                            <a:srgbClr val="000000"/>
                          </a:solidFill>
                          <a:effectLst/>
                          <a:latin typeface="Calibri"/>
                        </a:rPr>
                        <a:t>Transport</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l" fontAlgn="ctr"/>
                      <a:r>
                        <a:rPr lang="en-US" sz="1200" b="0" i="1" u="none" strike="noStrike" dirty="0" smtClean="0">
                          <a:solidFill>
                            <a:srgbClr val="000000"/>
                          </a:solidFill>
                          <a:effectLst/>
                          <a:latin typeface="Calibri"/>
                        </a:rPr>
                        <a:t>Q*C</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247.7 </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266.3 </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4,406.4 </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N/A</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Inventory in-transit</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3</a:t>
                      </a:r>
                      <a:r>
                        <a:rPr lang="en-US" sz="1200" b="0" i="1" u="none" strike="noStrike" dirty="0">
                          <a:solidFill>
                            <a:srgbClr val="000000"/>
                          </a:solidFill>
                          <a:effectLst/>
                          <a:latin typeface="Calibri"/>
                        </a:rPr>
                        <a:t>*(t/(24*60))*v*Q/365</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0.4 </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0.7 </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0.5 </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mn-cs"/>
                        </a:rPr>
                        <a:t>N/A</a:t>
                      </a: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Safety Stock</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5</a:t>
                      </a:r>
                      <a:r>
                        <a:rPr lang="en-US" sz="1200" b="0" i="1" u="none" strike="noStrike" dirty="0">
                          <a:solidFill>
                            <a:srgbClr val="000000"/>
                          </a:solidFill>
                          <a:effectLst/>
                          <a:latin typeface="Calibri"/>
                        </a:rPr>
                        <a:t>*v*a*((LT)*(</a:t>
                      </a:r>
                      <a:r>
                        <a:rPr lang="en-US" sz="1200" b="0" i="1" u="none" strike="noStrike" dirty="0" err="1" smtClean="0">
                          <a:solidFill>
                            <a:srgbClr val="000000"/>
                          </a:solidFill>
                          <a:effectLst/>
                          <a:latin typeface="Calibri"/>
                        </a:rPr>
                        <a:t>Q</a:t>
                      </a:r>
                      <a:r>
                        <a:rPr lang="en-US" sz="1200" b="0" i="1" u="none" strike="noStrike" baseline="-25000" dirty="0" err="1" smtClean="0">
                          <a:solidFill>
                            <a:srgbClr val="000000"/>
                          </a:solidFill>
                          <a:effectLst/>
                          <a:latin typeface="Calibri"/>
                        </a:rPr>
                        <a:t>sd</a:t>
                      </a:r>
                      <a:r>
                        <a:rPr lang="en-US" sz="1200" b="0" i="1" u="none" strike="noStrike" dirty="0">
                          <a:solidFill>
                            <a:srgbClr val="000000"/>
                          </a:solidFill>
                          <a:effectLst/>
                          <a:latin typeface="Calibri"/>
                        </a:rPr>
                        <a:t>)^</a:t>
                      </a:r>
                      <a:r>
                        <a:rPr lang="en-US" sz="1200" b="0" i="1" u="none" strike="noStrike" baseline="30000" dirty="0">
                          <a:solidFill>
                            <a:srgbClr val="000000"/>
                          </a:solidFill>
                          <a:effectLst/>
                          <a:latin typeface="Calibri"/>
                        </a:rPr>
                        <a:t>2</a:t>
                      </a:r>
                      <a:r>
                        <a:rPr lang="en-US" sz="1200" b="0" i="1" u="none" strike="noStrike" dirty="0">
                          <a:solidFill>
                            <a:srgbClr val="000000"/>
                          </a:solidFill>
                          <a:effectLst/>
                          <a:latin typeface="Calibri"/>
                        </a:rPr>
                        <a:t>)+(Q^</a:t>
                      </a:r>
                      <a:r>
                        <a:rPr lang="en-US" sz="1200" b="0" i="1" u="none" strike="noStrike" baseline="30000" dirty="0">
                          <a:solidFill>
                            <a:srgbClr val="000000"/>
                          </a:solidFill>
                          <a:effectLst/>
                          <a:latin typeface="Calibri"/>
                        </a:rPr>
                        <a:t>2</a:t>
                      </a:r>
                      <a:r>
                        <a:rPr lang="en-US" sz="1200" b="0" i="1" u="none" strike="noStrike" dirty="0">
                          <a:solidFill>
                            <a:srgbClr val="000000"/>
                          </a:solidFill>
                          <a:effectLst/>
                          <a:latin typeface="Calibri"/>
                        </a:rPr>
                        <a:t>+(</a:t>
                      </a:r>
                      <a:r>
                        <a:rPr lang="en-US" sz="1200" b="0" i="1" u="none" strike="noStrike" dirty="0" smtClean="0">
                          <a:solidFill>
                            <a:srgbClr val="000000"/>
                          </a:solidFill>
                          <a:effectLst/>
                          <a:latin typeface="Calibri"/>
                        </a:rPr>
                        <a:t>LT</a:t>
                      </a:r>
                      <a:r>
                        <a:rPr lang="en-US" sz="1200" b="0" i="1" u="none" strike="noStrike" baseline="-25000" dirty="0" smtClean="0">
                          <a:solidFill>
                            <a:srgbClr val="000000"/>
                          </a:solidFill>
                          <a:effectLst/>
                          <a:latin typeface="Calibri"/>
                        </a:rPr>
                        <a:t>sd</a:t>
                      </a:r>
                      <a:r>
                        <a:rPr lang="en-US" sz="1200" b="0" i="1" u="none" strike="noStrike" dirty="0">
                          <a:solidFill>
                            <a:srgbClr val="000000"/>
                          </a:solidFill>
                          <a:effectLst/>
                          <a:latin typeface="Calibri"/>
                        </a:rPr>
                        <a:t>)^</a:t>
                      </a:r>
                      <a:r>
                        <a:rPr lang="en-US" sz="1200" b="0" i="1" u="none" strike="noStrike" baseline="30000" dirty="0">
                          <a:solidFill>
                            <a:srgbClr val="000000"/>
                          </a:solidFill>
                          <a:effectLst/>
                          <a:latin typeface="Calibri"/>
                        </a:rPr>
                        <a:t>2</a:t>
                      </a:r>
                      <a:r>
                        <a:rPr lang="en-US" sz="1200" b="0" i="1" u="none" strike="noStrike" dirty="0">
                          <a:solidFill>
                            <a:srgbClr val="000000"/>
                          </a:solidFill>
                          <a:effectLst/>
                          <a:latin typeface="Calibri"/>
                        </a:rPr>
                        <a:t>))^</a:t>
                      </a:r>
                      <a:r>
                        <a:rPr lang="en-US" sz="1200" b="0" i="1" u="none" strike="noStrike" baseline="30000" dirty="0">
                          <a:solidFill>
                            <a:srgbClr val="000000"/>
                          </a:solidFill>
                          <a:effectLst/>
                          <a:latin typeface="Calibri"/>
                        </a:rPr>
                        <a:t>0.5</a:t>
                      </a:r>
                      <a:r>
                        <a:rPr lang="en-US" sz="1200" b="0" i="1" u="none" strike="noStrike" dirty="0">
                          <a:solidFill>
                            <a:srgbClr val="000000"/>
                          </a:solidFill>
                          <a:effectLst/>
                          <a:latin typeface="Calibri"/>
                        </a:rPr>
                        <a:t>)</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1,314.5 </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1,452.7 </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1,378.4 </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mn-cs"/>
                        </a:rPr>
                        <a:t>N/A</a:t>
                      </a:r>
                    </a:p>
                  </a:txBody>
                  <a:tcPr marL="18288" marR="45720" marT="18288" marB="18288"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r>
              <a:tr h="243065">
                <a:tc>
                  <a:txBody>
                    <a:bodyPr/>
                    <a:lstStyle/>
                    <a:p>
                      <a:pPr algn="l" fontAlgn="ctr"/>
                      <a:r>
                        <a:rPr lang="en-US" sz="1400" b="1" i="0" u="none" strike="noStrike" dirty="0">
                          <a:solidFill>
                            <a:srgbClr val="000000"/>
                          </a:solidFill>
                          <a:effectLst/>
                          <a:latin typeface="Calibri"/>
                        </a:rPr>
                        <a:t>Ordering</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1</a:t>
                      </a:r>
                      <a:r>
                        <a:rPr lang="en-US" sz="1200" b="0" i="1" u="none" strike="noStrike" dirty="0">
                          <a:solidFill>
                            <a:srgbClr val="000000"/>
                          </a:solidFill>
                          <a:effectLst/>
                          <a:latin typeface="Calibri"/>
                        </a:rPr>
                        <a:t>*(Q*2000/q)</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50.0 </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50.0 </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50.0 </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50.0 </a:t>
                      </a:r>
                      <a:endParaRPr lang="en-US" sz="1050" b="0" i="0"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Damage</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2</a:t>
                      </a:r>
                      <a:r>
                        <a:rPr lang="en-US" sz="1200" b="0" i="1" u="none" strike="noStrike" dirty="0">
                          <a:solidFill>
                            <a:srgbClr val="000000"/>
                          </a:solidFill>
                          <a:effectLst/>
                          <a:latin typeface="Calibri"/>
                        </a:rPr>
                        <a:t>*j*v*Q</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50" b="0" i="0" u="none" strike="noStrike" dirty="0">
                          <a:solidFill>
                            <a:srgbClr val="000000"/>
                          </a:solidFill>
                          <a:effectLst/>
                          <a:latin typeface="Calibri"/>
                        </a:rPr>
                        <a:t>   </a:t>
                      </a:r>
                      <a:r>
                        <a:rPr lang="en-US" sz="1050" b="0" i="0" u="none" strike="noStrike" dirty="0" smtClean="0">
                          <a:solidFill>
                            <a:srgbClr val="000000"/>
                          </a:solidFill>
                          <a:effectLst/>
                          <a:latin typeface="Calibri"/>
                        </a:rPr>
                        <a:t>1.2 </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1.2 </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1.2 </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1.2 </a:t>
                      </a:r>
                      <a:endParaRPr lang="en-US" sz="1050" b="0" i="0"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Carrying</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4</a:t>
                      </a: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5</a:t>
                      </a:r>
                      <a:r>
                        <a:rPr lang="en-US" sz="1200" b="0" i="1" u="none" strike="noStrike" dirty="0">
                          <a:solidFill>
                            <a:srgbClr val="000000"/>
                          </a:solidFill>
                          <a:effectLst/>
                          <a:latin typeface="Calibri"/>
                        </a:rPr>
                        <a:t>*v))*((q/2000)/2))</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15,581.6 </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15,581.6 </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15,581.6 </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15,581.6 </a:t>
                      </a:r>
                      <a:endParaRPr lang="en-US" sz="1050" b="0" i="0"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r>
              <a:tr h="147720">
                <a:tc gridSpan="2">
                  <a:txBody>
                    <a:bodyPr/>
                    <a:lstStyle/>
                    <a:p>
                      <a:pPr algn="ctr" fontAlgn="ctr"/>
                      <a:r>
                        <a:rPr lang="en-US" sz="1600" b="1" i="0" u="none" strike="noStrike" dirty="0">
                          <a:solidFill>
                            <a:srgbClr val="000000"/>
                          </a:solidFill>
                          <a:effectLst/>
                          <a:latin typeface="Calibri"/>
                        </a:rPr>
                        <a:t>TOTAL </a:t>
                      </a:r>
                      <a:r>
                        <a:rPr lang="en-US" sz="1600" b="1" i="0" u="none" strike="noStrike" dirty="0" smtClean="0">
                          <a:solidFill>
                            <a:srgbClr val="000000"/>
                          </a:solidFill>
                          <a:effectLst/>
                          <a:latin typeface="Calibri"/>
                        </a:rPr>
                        <a:t>COST ($)</a:t>
                      </a:r>
                      <a:endParaRPr lang="en-US" sz="1600" b="1" i="0" u="none" strike="noStrike" dirty="0">
                        <a:solidFill>
                          <a:srgbClr val="000000"/>
                        </a:solidFill>
                        <a:effectLst/>
                        <a:latin typeface="Calibri"/>
                      </a:endParaRPr>
                    </a:p>
                  </a:txBody>
                  <a:tcPr marL="6096" marR="6096" marT="609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tc>
                <a:tc>
                  <a:txBody>
                    <a:bodyPr/>
                    <a:lstStyle/>
                    <a:p>
                      <a:pPr algn="r" fontAlgn="ctr"/>
                      <a:r>
                        <a:rPr lang="en-US" sz="1200" b="1" i="0" u="none" strike="noStrike" dirty="0" smtClean="0">
                          <a:solidFill>
                            <a:srgbClr val="000000"/>
                          </a:solidFill>
                          <a:effectLst/>
                          <a:latin typeface="Calibri"/>
                        </a:rPr>
                        <a:t>19,984 </a:t>
                      </a:r>
                      <a:endParaRPr lang="en-US" sz="1200" b="1"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sz="1200" b="1" i="0" u="none" strike="noStrike" dirty="0" smtClean="0">
                          <a:solidFill>
                            <a:srgbClr val="000000"/>
                          </a:solidFill>
                          <a:effectLst/>
                          <a:latin typeface="Calibri"/>
                        </a:rPr>
                        <a:t>20,092 </a:t>
                      </a:r>
                      <a:endParaRPr lang="en-US" sz="1200" b="1"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sz="1200" b="1" i="0" u="none" strike="noStrike" kern="1200" dirty="0">
                          <a:solidFill>
                            <a:srgbClr val="000000"/>
                          </a:solidFill>
                          <a:effectLst/>
                          <a:latin typeface="Calibri"/>
                          <a:ea typeface="+mn-ea"/>
                          <a:cs typeface="+mn-cs"/>
                        </a:rPr>
                        <a:t> </a:t>
                      </a:r>
                      <a:r>
                        <a:rPr lang="en-US" sz="1200" b="1" i="0" u="none" strike="noStrike" kern="1200" dirty="0" smtClean="0">
                          <a:solidFill>
                            <a:srgbClr val="000000"/>
                          </a:solidFill>
                          <a:effectLst/>
                          <a:latin typeface="Calibri"/>
                          <a:ea typeface="+mn-ea"/>
                          <a:cs typeface="+mn-cs"/>
                        </a:rPr>
                        <a:t>N/A  </a:t>
                      </a:r>
                      <a:endParaRPr lang="en-US" sz="1200" b="1" i="0" u="none" strike="noStrike" kern="1200" dirty="0">
                        <a:solidFill>
                          <a:srgbClr val="000000"/>
                        </a:solidFill>
                        <a:effectLst/>
                        <a:latin typeface="Calibri"/>
                        <a:ea typeface="+mn-ea"/>
                        <a:cs typeface="+mn-cs"/>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sz="1200" b="1" i="0" u="none" strike="noStrike" kern="1200" dirty="0" smtClean="0">
                          <a:solidFill>
                            <a:srgbClr val="000000"/>
                          </a:solidFill>
                          <a:effectLst/>
                          <a:latin typeface="Calibri"/>
                          <a:ea typeface="+mn-ea"/>
                          <a:cs typeface="+mn-cs"/>
                        </a:rPr>
                        <a:t>N/A</a:t>
                      </a:r>
                      <a:endParaRPr lang="en-US" sz="1200" b="1" i="0"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0">
                <a:tc rowSpan="7">
                  <a:txBody>
                    <a:bodyPr/>
                    <a:lstStyle/>
                    <a:p>
                      <a:pPr algn="ctr" fontAlgn="ctr"/>
                      <a:r>
                        <a:rPr lang="en-US" sz="1400" b="1" i="0" u="none" strike="noStrike" dirty="0" smtClean="0">
                          <a:solidFill>
                            <a:srgbClr val="000000"/>
                          </a:solidFill>
                          <a:effectLst/>
                          <a:latin typeface="Calibri"/>
                        </a:rPr>
                        <a:t>Shipment Characteristics</a:t>
                      </a:r>
                      <a:endParaRPr lang="en-US" sz="1400" b="1" i="0"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a:solidFill>
                            <a:srgbClr val="000000"/>
                          </a:solidFill>
                          <a:effectLst/>
                          <a:latin typeface="Calibri"/>
                        </a:rPr>
                        <a:t>c ($)</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39.9 </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42.9</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709.7</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N/A</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t </a:t>
                      </a:r>
                      <a:r>
                        <a:rPr lang="en-US" sz="1200" b="0" i="1" u="none" strike="noStrike" dirty="0" smtClean="0">
                          <a:solidFill>
                            <a:srgbClr val="000000"/>
                          </a:solidFill>
                          <a:effectLst/>
                          <a:latin typeface="Calibri"/>
                        </a:rPr>
                        <a:t>(min)</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1,602.6 </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3,284.8</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2,380.2</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N/A</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Q (tons)</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6.2 </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kern="1200" dirty="0">
                          <a:solidFill>
                            <a:srgbClr val="000000"/>
                          </a:solidFill>
                          <a:effectLst/>
                          <a:latin typeface="Calibri"/>
                          <a:ea typeface="+mn-ea"/>
                          <a:cs typeface="+mn-cs"/>
                        </a:rPr>
                        <a:t>       </a:t>
                      </a:r>
                      <a:r>
                        <a:rPr lang="en-US" sz="1000" b="0" i="1" u="none" strike="noStrike" kern="1200" dirty="0" smtClean="0">
                          <a:solidFill>
                            <a:srgbClr val="000000"/>
                          </a:solidFill>
                          <a:effectLst/>
                          <a:latin typeface="Calibri"/>
                          <a:ea typeface="+mn-ea"/>
                          <a:cs typeface="+mn-cs"/>
                        </a:rPr>
                        <a:t>6.2 </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6.2 </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6.2 </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err="1">
                          <a:solidFill>
                            <a:srgbClr val="000000"/>
                          </a:solidFill>
                          <a:effectLst/>
                          <a:latin typeface="Calibri"/>
                        </a:rPr>
                        <a:t>GCD</a:t>
                      </a:r>
                      <a:r>
                        <a:rPr lang="en-US" sz="1200" b="0" i="1" u="none" strike="noStrike" dirty="0">
                          <a:solidFill>
                            <a:srgbClr val="000000"/>
                          </a:solidFill>
                          <a:effectLst/>
                          <a:latin typeface="Calibri"/>
                        </a:rPr>
                        <a:t> (mile)</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89.5 </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kern="1200" dirty="0">
                          <a:solidFill>
                            <a:srgbClr val="000000"/>
                          </a:solidFill>
                          <a:effectLst/>
                          <a:latin typeface="Calibri"/>
                          <a:ea typeface="+mn-ea"/>
                          <a:cs typeface="+mn-cs"/>
                        </a:rPr>
                        <a:t>  </a:t>
                      </a:r>
                      <a:r>
                        <a:rPr lang="en-US" sz="1000" b="0" i="1" u="none" strike="noStrike" kern="1200" dirty="0" smtClean="0">
                          <a:solidFill>
                            <a:srgbClr val="000000"/>
                          </a:solidFill>
                          <a:effectLst/>
                          <a:latin typeface="Calibri"/>
                          <a:ea typeface="+mn-ea"/>
                          <a:cs typeface="+mn-cs"/>
                        </a:rPr>
                        <a:t>89.5 </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89.5 </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89.5 </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Value ($)</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2,365.3 </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kern="1200" dirty="0">
                          <a:solidFill>
                            <a:srgbClr val="000000"/>
                          </a:solidFill>
                          <a:effectLst/>
                          <a:latin typeface="Calibri"/>
                          <a:ea typeface="+mn-ea"/>
                          <a:cs typeface="+mn-cs"/>
                        </a:rPr>
                        <a:t>  </a:t>
                      </a:r>
                      <a:r>
                        <a:rPr lang="en-US" sz="1000" b="0" i="1" u="none" strike="noStrike" kern="1200" dirty="0" smtClean="0">
                          <a:solidFill>
                            <a:srgbClr val="000000"/>
                          </a:solidFill>
                          <a:effectLst/>
                          <a:latin typeface="Calibri"/>
                          <a:ea typeface="+mn-ea"/>
                          <a:cs typeface="+mn-cs"/>
                        </a:rPr>
                        <a:t>2,365.3 </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2,365.3 </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2,365.3 </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v ($/ton)</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380.9 </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kern="1200" dirty="0">
                          <a:solidFill>
                            <a:srgbClr val="000000"/>
                          </a:solidFill>
                          <a:effectLst/>
                          <a:latin typeface="Calibri"/>
                          <a:ea typeface="+mn-ea"/>
                          <a:cs typeface="+mn-cs"/>
                        </a:rPr>
                        <a:t> </a:t>
                      </a:r>
                      <a:r>
                        <a:rPr lang="en-US" sz="1000" b="0" i="1" u="none" strike="noStrike" kern="1200" dirty="0" smtClean="0">
                          <a:solidFill>
                            <a:srgbClr val="000000"/>
                          </a:solidFill>
                          <a:effectLst/>
                          <a:latin typeface="Calibri"/>
                          <a:ea typeface="+mn-ea"/>
                          <a:cs typeface="+mn-cs"/>
                        </a:rPr>
                        <a:t>380.9 </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380.9 </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a:solidFill>
                            <a:srgbClr val="000000"/>
                          </a:solidFill>
                          <a:effectLst/>
                          <a:latin typeface="Calibri"/>
                        </a:rPr>
                        <a:t> </a:t>
                      </a:r>
                      <a:r>
                        <a:rPr lang="en-US" sz="1000" b="0" i="1" u="none" strike="noStrike" dirty="0" smtClean="0">
                          <a:solidFill>
                            <a:srgbClr val="000000"/>
                          </a:solidFill>
                          <a:effectLst/>
                          <a:latin typeface="Calibri"/>
                        </a:rPr>
                        <a:t>380.9 </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smtClean="0">
                          <a:solidFill>
                            <a:srgbClr val="000000"/>
                          </a:solidFill>
                          <a:effectLst/>
                          <a:latin typeface="Calibri"/>
                        </a:rPr>
                        <a:t>LT (days)</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200" b="0" i="1" u="none" strike="noStrike" dirty="0" smtClean="0">
                          <a:solidFill>
                            <a:srgbClr val="000000"/>
                          </a:solidFill>
                          <a:effectLst/>
                          <a:latin typeface="Calibri"/>
                        </a:rPr>
                        <a:t>11.1</a:t>
                      </a:r>
                      <a:endParaRPr lang="en-US" sz="12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12.3</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11.7</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N/A</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77609614"/>
              </p:ext>
            </p:extLst>
          </p:nvPr>
        </p:nvGraphicFramePr>
        <p:xfrm>
          <a:off x="482497" y="1286830"/>
          <a:ext cx="2857500" cy="741680"/>
        </p:xfrm>
        <a:graphic>
          <a:graphicData uri="http://schemas.openxmlformats.org/drawingml/2006/table">
            <a:tbl>
              <a:tblPr firstRow="1" bandRow="1">
                <a:tableStyleId>{5940675A-B579-460E-94D1-54222C63F5DA}</a:tableStyleId>
              </a:tblPr>
              <a:tblGrid>
                <a:gridCol w="1188720"/>
                <a:gridCol w="1668780"/>
              </a:tblGrid>
              <a:tr h="370840">
                <a:tc>
                  <a:txBody>
                    <a:bodyPr/>
                    <a:lstStyle/>
                    <a:p>
                      <a:r>
                        <a:rPr lang="en-US" sz="1400" b="0" dirty="0" smtClean="0">
                          <a:solidFill>
                            <a:schemeClr val="tx1"/>
                          </a:solidFill>
                        </a:rPr>
                        <a:t>Commodity</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Wood Products</a:t>
                      </a:r>
                      <a:endParaRPr lang="en-US" sz="14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r h="370840">
                <a:tc>
                  <a:txBody>
                    <a:bodyPr/>
                    <a:lstStyle/>
                    <a:p>
                      <a:r>
                        <a:rPr lang="en-US" sz="1400" b="0" dirty="0" smtClean="0">
                          <a:solidFill>
                            <a:schemeClr val="tx1"/>
                          </a:solidFill>
                        </a:rPr>
                        <a:t>Segment</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Internal - Internal</a:t>
                      </a:r>
                      <a:endParaRPr lang="en-US" sz="14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12000057"/>
              </p:ext>
            </p:extLst>
          </p:nvPr>
        </p:nvGraphicFramePr>
        <p:xfrm>
          <a:off x="3534171" y="1286830"/>
          <a:ext cx="3710369" cy="741680"/>
        </p:xfrm>
        <a:graphic>
          <a:graphicData uri="http://schemas.openxmlformats.org/drawingml/2006/table">
            <a:tbl>
              <a:tblPr firstRow="1" bandRow="1">
                <a:tableStyleId>{5940675A-B579-460E-94D1-54222C63F5DA}</a:tableStyleId>
              </a:tblPr>
              <a:tblGrid>
                <a:gridCol w="1579626"/>
                <a:gridCol w="2130743"/>
              </a:tblGrid>
              <a:tr h="370840">
                <a:tc>
                  <a:txBody>
                    <a:bodyPr/>
                    <a:lstStyle/>
                    <a:p>
                      <a:r>
                        <a:rPr lang="en-US" sz="1400" b="0" dirty="0" smtClean="0">
                          <a:solidFill>
                            <a:schemeClr val="tx1"/>
                          </a:solidFill>
                        </a:rPr>
                        <a:t>Origin </a:t>
                      </a:r>
                      <a:r>
                        <a:rPr lang="en-US" sz="1400" b="0" dirty="0" err="1" smtClean="0">
                          <a:solidFill>
                            <a:schemeClr val="tx1"/>
                          </a:solidFill>
                        </a:rPr>
                        <a:t>FAF</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129 </a:t>
                      </a:r>
                      <a:r>
                        <a:rPr lang="en-US" sz="1200" b="0" i="1" dirty="0" smtClean="0">
                          <a:solidFill>
                            <a:schemeClr val="tx1"/>
                          </a:solidFill>
                        </a:rPr>
                        <a:t>(Florida, remainder)</a:t>
                      </a:r>
                      <a:endParaRPr lang="en-US" sz="12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r h="370840">
                <a:tc>
                  <a:txBody>
                    <a:bodyPr/>
                    <a:lstStyle/>
                    <a:p>
                      <a:r>
                        <a:rPr lang="en-US" sz="1400" b="0" dirty="0" smtClean="0">
                          <a:solidFill>
                            <a:schemeClr val="tx1"/>
                          </a:solidFill>
                        </a:rPr>
                        <a:t>Destination </a:t>
                      </a:r>
                      <a:r>
                        <a:rPr lang="en-US" sz="1400" b="0" dirty="0" err="1" smtClean="0">
                          <a:solidFill>
                            <a:schemeClr val="tx1"/>
                          </a:solidFill>
                        </a:rPr>
                        <a:t>FAF</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123 </a:t>
                      </a:r>
                      <a:r>
                        <a:rPr lang="en-US" sz="1200" b="0" i="1" dirty="0" smtClean="0">
                          <a:solidFill>
                            <a:schemeClr val="tx1"/>
                          </a:solidFill>
                        </a:rPr>
                        <a:t>(Florida, Orlando)</a:t>
                      </a:r>
                      <a:endParaRPr lang="en-US" sz="12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bl>
          </a:graphicData>
        </a:graphic>
      </p:graphicFrame>
      <p:sp>
        <p:nvSpPr>
          <p:cNvPr id="8" name="Rectangle 7"/>
          <p:cNvSpPr/>
          <p:nvPr/>
        </p:nvSpPr>
        <p:spPr>
          <a:xfrm>
            <a:off x="5100808" y="2147555"/>
            <a:ext cx="727113" cy="2468512"/>
          </a:xfrm>
          <a:prstGeom prst="rect">
            <a:avLst/>
          </a:prstGeom>
          <a:noFill/>
          <a:ln>
            <a:solidFill>
              <a:srgbClr val="F68B1F"/>
            </a:solidFill>
          </a:ln>
          <a:effectLst>
            <a:glow rad="101600">
              <a:schemeClr val="bg2">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5400000">
            <a:off x="6640414" y="2558302"/>
            <a:ext cx="363557" cy="3729209"/>
          </a:xfrm>
          <a:prstGeom prst="rect">
            <a:avLst/>
          </a:prstGeom>
          <a:noFill/>
          <a:ln>
            <a:solidFill>
              <a:srgbClr val="F68B1F"/>
            </a:solidFill>
          </a:ln>
          <a:effectLst>
            <a:glow rad="101600">
              <a:schemeClr val="bg2">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43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solidFill>
                  <a:srgbClr val="F68B1F"/>
                </a:solidFill>
                <a:latin typeface="+mn-lt"/>
                <a:ea typeface="+mn-ea"/>
                <a:cs typeface="+mn-cs"/>
              </a:rPr>
              <a:t>Model Run Comparisons</a:t>
            </a:r>
          </a:p>
        </p:txBody>
      </p:sp>
      <p:graphicFrame>
        <p:nvGraphicFramePr>
          <p:cNvPr id="3" name="Table 2"/>
          <p:cNvGraphicFramePr>
            <a:graphicFrameLocks noGrp="1"/>
          </p:cNvGraphicFramePr>
          <p:nvPr>
            <p:extLst>
              <p:ext uri="{D42A27DB-BD31-4B8C-83A1-F6EECF244321}">
                <p14:modId xmlns:p14="http://schemas.microsoft.com/office/powerpoint/2010/main" val="1724776449"/>
              </p:ext>
            </p:extLst>
          </p:nvPr>
        </p:nvGraphicFramePr>
        <p:xfrm>
          <a:off x="482497" y="2236427"/>
          <a:ext cx="8077899" cy="3942149"/>
        </p:xfrm>
        <a:graphic>
          <a:graphicData uri="http://schemas.openxmlformats.org/drawingml/2006/table">
            <a:tbl>
              <a:tblPr/>
              <a:tblGrid>
                <a:gridCol w="1480947"/>
                <a:gridCol w="2939352"/>
                <a:gridCol w="914400"/>
                <a:gridCol w="914400"/>
                <a:gridCol w="914400"/>
                <a:gridCol w="914400"/>
              </a:tblGrid>
              <a:tr h="278453">
                <a:tc>
                  <a:txBody>
                    <a:bodyPr/>
                    <a:lstStyle/>
                    <a:p>
                      <a:pPr algn="ctr" fontAlgn="ctr"/>
                      <a:r>
                        <a:rPr lang="en-US" sz="1400" b="1" i="0" u="none" strike="noStrike" dirty="0">
                          <a:solidFill>
                            <a:srgbClr val="000000"/>
                          </a:solidFill>
                          <a:effectLst/>
                          <a:latin typeface="Calibri"/>
                        </a:rPr>
                        <a:t>Cost </a:t>
                      </a:r>
                      <a:r>
                        <a:rPr lang="en-US" sz="1400" b="1" i="0" u="none" strike="noStrike" dirty="0" smtClean="0">
                          <a:solidFill>
                            <a:srgbClr val="000000"/>
                          </a:solidFill>
                          <a:effectLst/>
                          <a:latin typeface="Calibri"/>
                        </a:rPr>
                        <a:t>type ($)</a:t>
                      </a:r>
                      <a:endParaRPr lang="en-US" sz="1400" b="1" i="0"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a:solidFill>
                            <a:srgbClr val="000000"/>
                          </a:solidFill>
                          <a:effectLst/>
                          <a:latin typeface="Calibri"/>
                        </a:rPr>
                        <a:t>Formula</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Truck</a:t>
                      </a:r>
                      <a:endParaRPr lang="en-US" sz="1400" b="1" i="0"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Rail</a:t>
                      </a:r>
                      <a:endParaRPr lang="en-US" sz="1400" b="1" i="0" u="none" strike="noStrike" dirty="0">
                        <a:solidFill>
                          <a:srgbClr val="000000"/>
                        </a:solidFill>
                        <a:effectLst/>
                        <a:latin typeface="Calibri"/>
                      </a:endParaRPr>
                    </a:p>
                  </a:txBody>
                  <a:tcPr marL="27432" marR="6096" marT="18288" marB="2743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Air</a:t>
                      </a:r>
                      <a:endParaRPr lang="en-US" sz="1400" b="1" i="0" u="none" strike="noStrike" dirty="0">
                        <a:solidFill>
                          <a:srgbClr val="000000"/>
                        </a:solidFill>
                        <a:effectLst/>
                        <a:latin typeface="Calibri"/>
                      </a:endParaRPr>
                    </a:p>
                  </a:txBody>
                  <a:tcPr marL="27432" marR="6096" marT="18288" marB="2743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Water</a:t>
                      </a:r>
                      <a:endParaRPr lang="en-US" sz="1400" b="1" i="0" u="none" strike="noStrike" dirty="0">
                        <a:solidFill>
                          <a:srgbClr val="000000"/>
                        </a:solidFill>
                        <a:effectLst/>
                        <a:latin typeface="Calibri"/>
                      </a:endParaRPr>
                    </a:p>
                  </a:txBody>
                  <a:tcPr marL="27432" marR="6096" marT="18288" marB="27432"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r>
              <a:tr h="243065">
                <a:tc>
                  <a:txBody>
                    <a:bodyPr/>
                    <a:lstStyle/>
                    <a:p>
                      <a:pPr algn="l" fontAlgn="ctr"/>
                      <a:r>
                        <a:rPr lang="en-US" sz="1400" b="1" i="0" u="none" strike="noStrike" dirty="0" smtClean="0">
                          <a:solidFill>
                            <a:srgbClr val="000000"/>
                          </a:solidFill>
                          <a:effectLst/>
                          <a:latin typeface="Calibri"/>
                        </a:rPr>
                        <a:t>B</a:t>
                      </a:r>
                      <a:r>
                        <a:rPr lang="en-US" sz="1400" b="1" i="0" u="none" strike="noStrike" baseline="-25000" dirty="0" smtClean="0">
                          <a:solidFill>
                            <a:srgbClr val="000000"/>
                          </a:solidFill>
                          <a:effectLst/>
                          <a:latin typeface="Calibri"/>
                        </a:rPr>
                        <a:t>0</a:t>
                      </a:r>
                      <a:endParaRPr lang="en-US" sz="1400" b="1" i="0" u="none" strike="noStrike" baseline="-25000"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smtClean="0">
                          <a:solidFill>
                            <a:srgbClr val="000000"/>
                          </a:solidFill>
                          <a:effectLst/>
                          <a:latin typeface="Calibri"/>
                        </a:rPr>
                        <a:t>Constant</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2,309.6</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5,122.6</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846.2</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99,999,999</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r>
              <a:tr h="243065">
                <a:tc>
                  <a:txBody>
                    <a:bodyPr/>
                    <a:lstStyle/>
                    <a:p>
                      <a:pPr algn="l" fontAlgn="ctr"/>
                      <a:r>
                        <a:rPr lang="en-US" sz="1400" b="1" i="0" u="none" strike="noStrike" dirty="0">
                          <a:solidFill>
                            <a:srgbClr val="000000"/>
                          </a:solidFill>
                          <a:effectLst/>
                          <a:latin typeface="Calibri"/>
                        </a:rPr>
                        <a:t>Transport</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l" fontAlgn="ctr"/>
                      <a:r>
                        <a:rPr lang="en-US" sz="1200" b="0" i="1" u="none" strike="noStrike" dirty="0" smtClean="0">
                          <a:solidFill>
                            <a:srgbClr val="000000"/>
                          </a:solidFill>
                          <a:effectLst/>
                          <a:latin typeface="Calibri"/>
                        </a:rPr>
                        <a:t>Q*C</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17.8</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22.2</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777.9</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N/A</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Inventory in-transit</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3</a:t>
                      </a:r>
                      <a:r>
                        <a:rPr lang="en-US" sz="1200" b="0" i="1" u="none" strike="noStrike" dirty="0">
                          <a:solidFill>
                            <a:srgbClr val="000000"/>
                          </a:solidFill>
                          <a:effectLst/>
                          <a:latin typeface="Calibri"/>
                        </a:rPr>
                        <a:t>*(t/(24*60))*v*Q/365</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3.3</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26.1</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13.6</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mn-cs"/>
                        </a:rPr>
                        <a:t>N/A</a:t>
                      </a: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Safety Stock</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5</a:t>
                      </a:r>
                      <a:r>
                        <a:rPr lang="en-US" sz="1200" b="0" i="1" u="none" strike="noStrike" dirty="0">
                          <a:solidFill>
                            <a:srgbClr val="000000"/>
                          </a:solidFill>
                          <a:effectLst/>
                          <a:latin typeface="Calibri"/>
                        </a:rPr>
                        <a:t>*v*a*((LT)*(</a:t>
                      </a:r>
                      <a:r>
                        <a:rPr lang="en-US" sz="1200" b="0" i="1" u="none" strike="noStrike" dirty="0" err="1" smtClean="0">
                          <a:solidFill>
                            <a:srgbClr val="000000"/>
                          </a:solidFill>
                          <a:effectLst/>
                          <a:latin typeface="Calibri"/>
                        </a:rPr>
                        <a:t>Q</a:t>
                      </a:r>
                      <a:r>
                        <a:rPr lang="en-US" sz="1200" b="0" i="1" u="none" strike="noStrike" baseline="-25000" dirty="0" err="1" smtClean="0">
                          <a:solidFill>
                            <a:srgbClr val="000000"/>
                          </a:solidFill>
                          <a:effectLst/>
                          <a:latin typeface="Calibri"/>
                        </a:rPr>
                        <a:t>sd</a:t>
                      </a:r>
                      <a:r>
                        <a:rPr lang="en-US" sz="1200" b="0" i="1" u="none" strike="noStrike" dirty="0">
                          <a:solidFill>
                            <a:srgbClr val="000000"/>
                          </a:solidFill>
                          <a:effectLst/>
                          <a:latin typeface="Calibri"/>
                        </a:rPr>
                        <a:t>)^</a:t>
                      </a:r>
                      <a:r>
                        <a:rPr lang="en-US" sz="1200" b="0" i="1" u="none" strike="noStrike" baseline="30000" dirty="0">
                          <a:solidFill>
                            <a:srgbClr val="000000"/>
                          </a:solidFill>
                          <a:effectLst/>
                          <a:latin typeface="Calibri"/>
                        </a:rPr>
                        <a:t>2</a:t>
                      </a:r>
                      <a:r>
                        <a:rPr lang="en-US" sz="1200" b="0" i="1" u="none" strike="noStrike" dirty="0">
                          <a:solidFill>
                            <a:srgbClr val="000000"/>
                          </a:solidFill>
                          <a:effectLst/>
                          <a:latin typeface="Calibri"/>
                        </a:rPr>
                        <a:t>)+(Q^</a:t>
                      </a:r>
                      <a:r>
                        <a:rPr lang="en-US" sz="1200" b="0" i="1" u="none" strike="noStrike" baseline="30000" dirty="0">
                          <a:solidFill>
                            <a:srgbClr val="000000"/>
                          </a:solidFill>
                          <a:effectLst/>
                          <a:latin typeface="Calibri"/>
                        </a:rPr>
                        <a:t>2</a:t>
                      </a:r>
                      <a:r>
                        <a:rPr lang="en-US" sz="1200" b="0" i="1" u="none" strike="noStrike" dirty="0">
                          <a:solidFill>
                            <a:srgbClr val="000000"/>
                          </a:solidFill>
                          <a:effectLst/>
                          <a:latin typeface="Calibri"/>
                        </a:rPr>
                        <a:t>+(</a:t>
                      </a:r>
                      <a:r>
                        <a:rPr lang="en-US" sz="1200" b="0" i="1" u="none" strike="noStrike" dirty="0" smtClean="0">
                          <a:solidFill>
                            <a:srgbClr val="000000"/>
                          </a:solidFill>
                          <a:effectLst/>
                          <a:latin typeface="Calibri"/>
                        </a:rPr>
                        <a:t>LT</a:t>
                      </a:r>
                      <a:r>
                        <a:rPr lang="en-US" sz="1200" b="0" i="1" u="none" strike="noStrike" baseline="-25000" dirty="0" smtClean="0">
                          <a:solidFill>
                            <a:srgbClr val="000000"/>
                          </a:solidFill>
                          <a:effectLst/>
                          <a:latin typeface="Calibri"/>
                        </a:rPr>
                        <a:t>sd</a:t>
                      </a:r>
                      <a:r>
                        <a:rPr lang="en-US" sz="1200" b="0" i="1" u="none" strike="noStrike" dirty="0">
                          <a:solidFill>
                            <a:srgbClr val="000000"/>
                          </a:solidFill>
                          <a:effectLst/>
                          <a:latin typeface="Calibri"/>
                        </a:rPr>
                        <a:t>)^</a:t>
                      </a:r>
                      <a:r>
                        <a:rPr lang="en-US" sz="1200" b="0" i="1" u="none" strike="noStrike" baseline="30000" dirty="0">
                          <a:solidFill>
                            <a:srgbClr val="000000"/>
                          </a:solidFill>
                          <a:effectLst/>
                          <a:latin typeface="Calibri"/>
                        </a:rPr>
                        <a:t>2</a:t>
                      </a:r>
                      <a:r>
                        <a:rPr lang="en-US" sz="1200" b="0" i="1" u="none" strike="noStrike" dirty="0">
                          <a:solidFill>
                            <a:srgbClr val="000000"/>
                          </a:solidFill>
                          <a:effectLst/>
                          <a:latin typeface="Calibri"/>
                        </a:rPr>
                        <a:t>))^</a:t>
                      </a:r>
                      <a:r>
                        <a:rPr lang="en-US" sz="1200" b="0" i="1" u="none" strike="noStrike" baseline="30000" dirty="0">
                          <a:solidFill>
                            <a:srgbClr val="000000"/>
                          </a:solidFill>
                          <a:effectLst/>
                          <a:latin typeface="Calibri"/>
                        </a:rPr>
                        <a:t>0.5</a:t>
                      </a:r>
                      <a:r>
                        <a:rPr lang="en-US" sz="1200" b="0" i="1" u="none" strike="noStrike" dirty="0">
                          <a:solidFill>
                            <a:srgbClr val="000000"/>
                          </a:solidFill>
                          <a:effectLst/>
                          <a:latin typeface="Calibri"/>
                        </a:rPr>
                        <a:t>)</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31,485.8</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39,791.6</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35,245.5</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mn-cs"/>
                        </a:rPr>
                        <a:t>N/A</a:t>
                      </a:r>
                    </a:p>
                  </a:txBody>
                  <a:tcPr marL="18288" marR="45720" marT="18288" marB="18288"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r>
              <a:tr h="243065">
                <a:tc>
                  <a:txBody>
                    <a:bodyPr/>
                    <a:lstStyle/>
                    <a:p>
                      <a:pPr algn="l" fontAlgn="ctr"/>
                      <a:r>
                        <a:rPr lang="en-US" sz="1400" b="1" i="0" u="none" strike="noStrike" dirty="0">
                          <a:solidFill>
                            <a:srgbClr val="000000"/>
                          </a:solidFill>
                          <a:effectLst/>
                          <a:latin typeface="Calibri"/>
                        </a:rPr>
                        <a:t>Ordering</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1</a:t>
                      </a:r>
                      <a:r>
                        <a:rPr lang="en-US" sz="1200" b="0" i="1" u="none" strike="noStrike" dirty="0">
                          <a:solidFill>
                            <a:srgbClr val="000000"/>
                          </a:solidFill>
                          <a:effectLst/>
                          <a:latin typeface="Calibri"/>
                        </a:rPr>
                        <a:t>*(Q*2000/q)</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776.0</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776.0</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776.0</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776.0</a:t>
                      </a:r>
                      <a:endParaRPr lang="en-US" sz="1050" b="0" i="0"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Damage</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2</a:t>
                      </a:r>
                      <a:r>
                        <a:rPr lang="en-US" sz="1200" b="0" i="1" u="none" strike="noStrike" dirty="0">
                          <a:solidFill>
                            <a:srgbClr val="000000"/>
                          </a:solidFill>
                          <a:effectLst/>
                          <a:latin typeface="Calibri"/>
                        </a:rPr>
                        <a:t>*j*v*Q</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30.3</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30.3</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30.3</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30.3</a:t>
                      </a:r>
                      <a:endParaRPr lang="en-US" sz="1050" b="0" i="0"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Carrying</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4</a:t>
                      </a: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5</a:t>
                      </a:r>
                      <a:r>
                        <a:rPr lang="en-US" sz="1200" b="0" i="1" u="none" strike="noStrike" dirty="0">
                          <a:solidFill>
                            <a:srgbClr val="000000"/>
                          </a:solidFill>
                          <a:effectLst/>
                          <a:latin typeface="Calibri"/>
                        </a:rPr>
                        <a:t>*v))*((q/2000)/2))</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160.0</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160.0</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160.0</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160.0</a:t>
                      </a:r>
                      <a:endParaRPr lang="en-US" sz="1050" b="0" i="0"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r>
              <a:tr h="147720">
                <a:tc gridSpan="2">
                  <a:txBody>
                    <a:bodyPr/>
                    <a:lstStyle/>
                    <a:p>
                      <a:pPr algn="ctr" fontAlgn="ctr"/>
                      <a:r>
                        <a:rPr lang="en-US" sz="1600" b="1" i="0" u="none" strike="noStrike" dirty="0">
                          <a:solidFill>
                            <a:srgbClr val="000000"/>
                          </a:solidFill>
                          <a:effectLst/>
                          <a:latin typeface="Calibri"/>
                        </a:rPr>
                        <a:t>TOTAL </a:t>
                      </a:r>
                      <a:r>
                        <a:rPr lang="en-US" sz="1600" b="1" i="0" u="none" strike="noStrike" dirty="0" smtClean="0">
                          <a:solidFill>
                            <a:srgbClr val="000000"/>
                          </a:solidFill>
                          <a:effectLst/>
                          <a:latin typeface="Calibri"/>
                        </a:rPr>
                        <a:t>COST ($)</a:t>
                      </a:r>
                      <a:endParaRPr lang="en-US" sz="1600" b="1" i="0" u="none" strike="noStrike" dirty="0">
                        <a:solidFill>
                          <a:srgbClr val="000000"/>
                        </a:solidFill>
                        <a:effectLst/>
                        <a:latin typeface="Calibri"/>
                      </a:endParaRPr>
                    </a:p>
                  </a:txBody>
                  <a:tcPr marL="6096" marR="6096" marT="609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tc>
                <a:tc>
                  <a:txBody>
                    <a:bodyPr/>
                    <a:lstStyle/>
                    <a:p>
                      <a:pPr algn="r" fontAlgn="ctr"/>
                      <a:r>
                        <a:rPr lang="en-US" sz="1200" b="1" i="0" u="none" strike="noStrike" dirty="0" smtClean="0">
                          <a:solidFill>
                            <a:srgbClr val="000000"/>
                          </a:solidFill>
                          <a:effectLst/>
                          <a:latin typeface="Calibri"/>
                        </a:rPr>
                        <a:t>34,783</a:t>
                      </a:r>
                      <a:endParaRPr lang="en-US" sz="1200" b="1"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sz="1200" b="1" i="0" u="none" strike="noStrike" dirty="0" smtClean="0">
                          <a:solidFill>
                            <a:srgbClr val="000000"/>
                          </a:solidFill>
                          <a:effectLst/>
                          <a:latin typeface="Calibri"/>
                        </a:rPr>
                        <a:t>45,929</a:t>
                      </a:r>
                      <a:endParaRPr lang="en-US" sz="1200" b="1"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sz="1200" b="1" i="0" u="none" strike="noStrike" kern="1200" dirty="0" smtClean="0">
                          <a:solidFill>
                            <a:srgbClr val="000000"/>
                          </a:solidFill>
                          <a:effectLst/>
                          <a:latin typeface="Calibri"/>
                          <a:ea typeface="+mn-ea"/>
                          <a:cs typeface="+mn-cs"/>
                        </a:rPr>
                        <a:t>37,850</a:t>
                      </a:r>
                      <a:endParaRPr lang="en-US" sz="1200" b="1" i="0" u="none" strike="noStrike" kern="1200" dirty="0">
                        <a:solidFill>
                          <a:srgbClr val="000000"/>
                        </a:solidFill>
                        <a:effectLst/>
                        <a:latin typeface="Calibri"/>
                        <a:ea typeface="+mn-ea"/>
                        <a:cs typeface="+mn-cs"/>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sz="1200" b="1" i="0" u="none" strike="noStrike" kern="1200" dirty="0" smtClean="0">
                          <a:solidFill>
                            <a:srgbClr val="000000"/>
                          </a:solidFill>
                          <a:effectLst/>
                          <a:latin typeface="Calibri"/>
                          <a:ea typeface="+mn-ea"/>
                          <a:cs typeface="+mn-cs"/>
                        </a:rPr>
                        <a:t>N/A</a:t>
                      </a:r>
                      <a:endParaRPr lang="en-US" sz="1200" b="1" i="0"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0">
                <a:tc rowSpan="7">
                  <a:txBody>
                    <a:bodyPr/>
                    <a:lstStyle/>
                    <a:p>
                      <a:pPr algn="ctr" fontAlgn="ctr"/>
                      <a:r>
                        <a:rPr lang="en-US" sz="1400" b="1" i="0" u="none" strike="noStrike" dirty="0" smtClean="0">
                          <a:solidFill>
                            <a:srgbClr val="000000"/>
                          </a:solidFill>
                          <a:effectLst/>
                          <a:latin typeface="Calibri"/>
                        </a:rPr>
                        <a:t>Shipment Characteristics</a:t>
                      </a:r>
                      <a:endParaRPr lang="en-US" sz="1400" b="1" i="0"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a:solidFill>
                            <a:srgbClr val="000000"/>
                          </a:solidFill>
                          <a:effectLst/>
                          <a:latin typeface="Calibri"/>
                        </a:rPr>
                        <a:t>c ($)</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45.9</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57.2</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2,005.0</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N/A</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t </a:t>
                      </a:r>
                      <a:r>
                        <a:rPr lang="en-US" sz="1200" b="0" i="1" u="none" strike="noStrike" dirty="0" smtClean="0">
                          <a:solidFill>
                            <a:srgbClr val="000000"/>
                          </a:solidFill>
                          <a:effectLst/>
                          <a:latin typeface="Calibri"/>
                        </a:rPr>
                        <a:t>(min)</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578.3</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4530.2</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2,367.2</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N/A</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Q (tons)</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0.39</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0.39</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0.39</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0.39</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err="1">
                          <a:solidFill>
                            <a:srgbClr val="000000"/>
                          </a:solidFill>
                          <a:effectLst/>
                          <a:latin typeface="Calibri"/>
                        </a:rPr>
                        <a:t>GCD</a:t>
                      </a:r>
                      <a:r>
                        <a:rPr lang="en-US" sz="1200" b="0" i="1" u="none" strike="noStrike" dirty="0">
                          <a:solidFill>
                            <a:srgbClr val="000000"/>
                          </a:solidFill>
                          <a:effectLst/>
                          <a:latin typeface="Calibri"/>
                        </a:rPr>
                        <a:t> (mile)</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518.5</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518.5</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518.5</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518.5</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Value ($)</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12,105.9</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12,105.9</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12,105.9</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12,105.9</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v ($/ton)</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31,201.5</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31,201.5</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31,201.5</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31,201.5</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smtClean="0">
                          <a:solidFill>
                            <a:srgbClr val="000000"/>
                          </a:solidFill>
                          <a:effectLst/>
                          <a:latin typeface="Calibri"/>
                        </a:rPr>
                        <a:t>LT (days)</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200" b="0" i="1" u="none" strike="noStrike" dirty="0" smtClean="0">
                          <a:solidFill>
                            <a:srgbClr val="000000"/>
                          </a:solidFill>
                          <a:effectLst/>
                          <a:latin typeface="Calibri"/>
                        </a:rPr>
                        <a:t>10.4</a:t>
                      </a:r>
                      <a:endParaRPr lang="en-US" sz="12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200" b="0" i="1" u="none" strike="noStrike" dirty="0" smtClean="0">
                          <a:solidFill>
                            <a:srgbClr val="000000"/>
                          </a:solidFill>
                          <a:effectLst/>
                          <a:latin typeface="Calibri"/>
                        </a:rPr>
                        <a:t>10.4</a:t>
                      </a:r>
                      <a:endParaRPr lang="en-US" sz="1200" b="0" i="1" u="none" strike="noStrike" dirty="0">
                        <a:solidFill>
                          <a:srgbClr val="000000"/>
                        </a:solidFill>
                        <a:effectLst/>
                        <a:latin typeface="Calibri"/>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200" b="0" i="1" u="none" strike="noStrike" dirty="0" smtClean="0">
                          <a:solidFill>
                            <a:srgbClr val="000000"/>
                          </a:solidFill>
                          <a:effectLst/>
                          <a:latin typeface="Calibri"/>
                        </a:rPr>
                        <a:t>10.4</a:t>
                      </a:r>
                      <a:endParaRPr lang="en-US" sz="1200" b="0" i="1" u="none" strike="noStrike" dirty="0">
                        <a:solidFill>
                          <a:srgbClr val="000000"/>
                        </a:solidFill>
                        <a:effectLst/>
                        <a:latin typeface="Calibri"/>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200" b="0" i="1" u="none" strike="noStrike" dirty="0" smtClean="0">
                          <a:solidFill>
                            <a:srgbClr val="000000"/>
                          </a:solidFill>
                          <a:effectLst/>
                          <a:latin typeface="Calibri"/>
                        </a:rPr>
                        <a:t>10.4</a:t>
                      </a:r>
                      <a:endParaRPr lang="en-US" sz="12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65334693"/>
              </p:ext>
            </p:extLst>
          </p:nvPr>
        </p:nvGraphicFramePr>
        <p:xfrm>
          <a:off x="482497" y="1308864"/>
          <a:ext cx="2917825" cy="741680"/>
        </p:xfrm>
        <a:graphic>
          <a:graphicData uri="http://schemas.openxmlformats.org/drawingml/2006/table">
            <a:tbl>
              <a:tblPr firstRow="1" bandRow="1">
                <a:tableStyleId>{5940675A-B579-460E-94D1-54222C63F5DA}</a:tableStyleId>
              </a:tblPr>
              <a:tblGrid>
                <a:gridCol w="1188720"/>
                <a:gridCol w="1729105"/>
              </a:tblGrid>
              <a:tr h="370840">
                <a:tc>
                  <a:txBody>
                    <a:bodyPr/>
                    <a:lstStyle/>
                    <a:p>
                      <a:r>
                        <a:rPr lang="en-US" sz="1400" b="0" dirty="0" smtClean="0">
                          <a:solidFill>
                            <a:schemeClr val="tx1"/>
                          </a:solidFill>
                        </a:rPr>
                        <a:t>Commodity</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Electronics</a:t>
                      </a:r>
                      <a:endParaRPr lang="en-US" sz="14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r h="370840">
                <a:tc>
                  <a:txBody>
                    <a:bodyPr/>
                    <a:lstStyle/>
                    <a:p>
                      <a:r>
                        <a:rPr lang="en-US" sz="1400" b="0" dirty="0" smtClean="0">
                          <a:solidFill>
                            <a:schemeClr val="tx1"/>
                          </a:solidFill>
                        </a:rPr>
                        <a:t>Segment</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Internal - External</a:t>
                      </a:r>
                      <a:endParaRPr lang="en-US" sz="14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43768666"/>
              </p:ext>
            </p:extLst>
          </p:nvPr>
        </p:nvGraphicFramePr>
        <p:xfrm>
          <a:off x="3578239" y="1308864"/>
          <a:ext cx="3997706" cy="741680"/>
        </p:xfrm>
        <a:graphic>
          <a:graphicData uri="http://schemas.openxmlformats.org/drawingml/2006/table">
            <a:tbl>
              <a:tblPr firstRow="1" bandRow="1">
                <a:tableStyleId>{5940675A-B579-460E-94D1-54222C63F5DA}</a:tableStyleId>
              </a:tblPr>
              <a:tblGrid>
                <a:gridCol w="1579626"/>
                <a:gridCol w="2418080"/>
              </a:tblGrid>
              <a:tr h="370840">
                <a:tc>
                  <a:txBody>
                    <a:bodyPr/>
                    <a:lstStyle/>
                    <a:p>
                      <a:r>
                        <a:rPr lang="en-US" sz="1400" b="0" dirty="0" smtClean="0">
                          <a:solidFill>
                            <a:schemeClr val="tx1"/>
                          </a:solidFill>
                        </a:rPr>
                        <a:t>Origin </a:t>
                      </a:r>
                      <a:r>
                        <a:rPr lang="en-US" sz="1400" b="0" dirty="0" err="1" smtClean="0">
                          <a:solidFill>
                            <a:schemeClr val="tx1"/>
                          </a:solidFill>
                        </a:rPr>
                        <a:t>FAF</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123 </a:t>
                      </a:r>
                      <a:r>
                        <a:rPr lang="en-US" sz="1200" b="0" i="1" dirty="0" smtClean="0">
                          <a:solidFill>
                            <a:schemeClr val="tx1"/>
                          </a:solidFill>
                        </a:rPr>
                        <a:t>(Florida, Orlando)</a:t>
                      </a:r>
                      <a:endParaRPr lang="en-US" sz="1200" b="0" i="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r h="370840">
                <a:tc>
                  <a:txBody>
                    <a:bodyPr/>
                    <a:lstStyle/>
                    <a:p>
                      <a:r>
                        <a:rPr lang="en-US" sz="1400" b="0" dirty="0" smtClean="0">
                          <a:solidFill>
                            <a:schemeClr val="tx1"/>
                          </a:solidFill>
                        </a:rPr>
                        <a:t>Destination </a:t>
                      </a:r>
                      <a:r>
                        <a:rPr lang="en-US" sz="1400" b="0" dirty="0" err="1" smtClean="0">
                          <a:solidFill>
                            <a:schemeClr val="tx1"/>
                          </a:solidFill>
                        </a:rPr>
                        <a:t>FAF</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379 </a:t>
                      </a:r>
                      <a:r>
                        <a:rPr lang="en-US" sz="1200" b="0" i="1" dirty="0" smtClean="0">
                          <a:solidFill>
                            <a:schemeClr val="tx1"/>
                          </a:solidFill>
                        </a:rPr>
                        <a:t>(North Carolina, remainder)</a:t>
                      </a:r>
                      <a:endParaRPr lang="en-US" sz="1200" b="0" i="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bl>
          </a:graphicData>
        </a:graphic>
      </p:graphicFrame>
      <p:sp>
        <p:nvSpPr>
          <p:cNvPr id="8" name="Rectangle 7"/>
          <p:cNvSpPr/>
          <p:nvPr/>
        </p:nvSpPr>
        <p:spPr>
          <a:xfrm>
            <a:off x="5100808" y="2147555"/>
            <a:ext cx="727113" cy="2468512"/>
          </a:xfrm>
          <a:prstGeom prst="rect">
            <a:avLst/>
          </a:prstGeom>
          <a:noFill/>
          <a:ln>
            <a:solidFill>
              <a:srgbClr val="F68B1F"/>
            </a:solidFill>
          </a:ln>
          <a:effectLst>
            <a:glow rad="101600">
              <a:schemeClr val="bg2">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5400000">
            <a:off x="6640414" y="2558302"/>
            <a:ext cx="363557" cy="3729209"/>
          </a:xfrm>
          <a:prstGeom prst="rect">
            <a:avLst/>
          </a:prstGeom>
          <a:noFill/>
          <a:ln>
            <a:solidFill>
              <a:srgbClr val="F68B1F"/>
            </a:solidFill>
          </a:ln>
          <a:effectLst>
            <a:glow rad="101600">
              <a:schemeClr val="bg2">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0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solidFill>
                  <a:srgbClr val="F68B1F"/>
                </a:solidFill>
                <a:latin typeface="+mn-lt"/>
                <a:ea typeface="+mn-ea"/>
                <a:cs typeface="+mn-cs"/>
              </a:rPr>
              <a:t>Model Run Comparisons</a:t>
            </a:r>
          </a:p>
        </p:txBody>
      </p:sp>
      <p:graphicFrame>
        <p:nvGraphicFramePr>
          <p:cNvPr id="3" name="Table 2"/>
          <p:cNvGraphicFramePr>
            <a:graphicFrameLocks noGrp="1"/>
          </p:cNvGraphicFramePr>
          <p:nvPr>
            <p:extLst>
              <p:ext uri="{D42A27DB-BD31-4B8C-83A1-F6EECF244321}">
                <p14:modId xmlns:p14="http://schemas.microsoft.com/office/powerpoint/2010/main" val="3534183938"/>
              </p:ext>
            </p:extLst>
          </p:nvPr>
        </p:nvGraphicFramePr>
        <p:xfrm>
          <a:off x="482497" y="2236427"/>
          <a:ext cx="8077899" cy="3942149"/>
        </p:xfrm>
        <a:graphic>
          <a:graphicData uri="http://schemas.openxmlformats.org/drawingml/2006/table">
            <a:tbl>
              <a:tblPr/>
              <a:tblGrid>
                <a:gridCol w="1480947"/>
                <a:gridCol w="2939352"/>
                <a:gridCol w="914400"/>
                <a:gridCol w="914400"/>
                <a:gridCol w="914400"/>
                <a:gridCol w="914400"/>
              </a:tblGrid>
              <a:tr h="278453">
                <a:tc>
                  <a:txBody>
                    <a:bodyPr/>
                    <a:lstStyle/>
                    <a:p>
                      <a:pPr algn="ctr" fontAlgn="ctr"/>
                      <a:r>
                        <a:rPr lang="en-US" sz="1400" b="1" i="0" u="none" strike="noStrike" dirty="0">
                          <a:solidFill>
                            <a:srgbClr val="000000"/>
                          </a:solidFill>
                          <a:effectLst/>
                          <a:latin typeface="Calibri"/>
                        </a:rPr>
                        <a:t>Cost </a:t>
                      </a:r>
                      <a:r>
                        <a:rPr lang="en-US" sz="1400" b="1" i="0" u="none" strike="noStrike" dirty="0" smtClean="0">
                          <a:solidFill>
                            <a:srgbClr val="000000"/>
                          </a:solidFill>
                          <a:effectLst/>
                          <a:latin typeface="Calibri"/>
                        </a:rPr>
                        <a:t>type ($)</a:t>
                      </a:r>
                      <a:endParaRPr lang="en-US" sz="1400" b="1" i="0"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a:solidFill>
                            <a:srgbClr val="000000"/>
                          </a:solidFill>
                          <a:effectLst/>
                          <a:latin typeface="Calibri"/>
                        </a:rPr>
                        <a:t>Formula</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Truck</a:t>
                      </a:r>
                      <a:endParaRPr lang="en-US" sz="1400" b="1" i="0"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Rail</a:t>
                      </a:r>
                      <a:endParaRPr lang="en-US" sz="1400" b="1" i="0" u="none" strike="noStrike" dirty="0">
                        <a:solidFill>
                          <a:srgbClr val="000000"/>
                        </a:solidFill>
                        <a:effectLst/>
                        <a:latin typeface="Calibri"/>
                      </a:endParaRPr>
                    </a:p>
                  </a:txBody>
                  <a:tcPr marL="27432" marR="6096" marT="18288" marB="2743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Air</a:t>
                      </a:r>
                      <a:endParaRPr lang="en-US" sz="1400" b="1" i="0" u="none" strike="noStrike" dirty="0">
                        <a:solidFill>
                          <a:srgbClr val="000000"/>
                        </a:solidFill>
                        <a:effectLst/>
                        <a:latin typeface="Calibri"/>
                      </a:endParaRPr>
                    </a:p>
                  </a:txBody>
                  <a:tcPr marL="27432" marR="6096" marT="18288" marB="2743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c>
                  <a:txBody>
                    <a:bodyPr/>
                    <a:lstStyle/>
                    <a:p>
                      <a:pPr algn="ctr" fontAlgn="ctr"/>
                      <a:r>
                        <a:rPr lang="en-US" sz="1400" b="1" i="0" u="none" strike="noStrike" dirty="0" smtClean="0">
                          <a:solidFill>
                            <a:srgbClr val="000000"/>
                          </a:solidFill>
                          <a:effectLst/>
                          <a:latin typeface="Calibri"/>
                        </a:rPr>
                        <a:t>Water</a:t>
                      </a:r>
                      <a:endParaRPr lang="en-US" sz="1400" b="1" i="0" u="none" strike="noStrike" dirty="0">
                        <a:solidFill>
                          <a:srgbClr val="000000"/>
                        </a:solidFill>
                        <a:effectLst/>
                        <a:latin typeface="Calibri"/>
                      </a:endParaRPr>
                    </a:p>
                  </a:txBody>
                  <a:tcPr marL="27432" marR="6096" marT="18288" marB="27432"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68B1F"/>
                    </a:solidFill>
                  </a:tcPr>
                </a:tc>
              </a:tr>
              <a:tr h="243065">
                <a:tc>
                  <a:txBody>
                    <a:bodyPr/>
                    <a:lstStyle/>
                    <a:p>
                      <a:pPr algn="l" fontAlgn="ctr"/>
                      <a:r>
                        <a:rPr lang="en-US" sz="1400" b="1" i="0" u="none" strike="noStrike" dirty="0" smtClean="0">
                          <a:solidFill>
                            <a:srgbClr val="000000"/>
                          </a:solidFill>
                          <a:effectLst/>
                          <a:latin typeface="Calibri"/>
                        </a:rPr>
                        <a:t>B</a:t>
                      </a:r>
                      <a:r>
                        <a:rPr lang="en-US" sz="1400" b="1" i="0" u="none" strike="noStrike" baseline="-25000" dirty="0" smtClean="0">
                          <a:solidFill>
                            <a:srgbClr val="000000"/>
                          </a:solidFill>
                          <a:effectLst/>
                          <a:latin typeface="Calibri"/>
                        </a:rPr>
                        <a:t>0</a:t>
                      </a:r>
                      <a:endParaRPr lang="en-US" sz="1400" b="1" i="0" u="none" strike="noStrike" baseline="-25000"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smtClean="0">
                          <a:solidFill>
                            <a:srgbClr val="000000"/>
                          </a:solidFill>
                          <a:effectLst/>
                          <a:latin typeface="Calibri"/>
                        </a:rPr>
                        <a:t>Constant</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2,194.2</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903.5</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1,268.0</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99,999,999</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r>
              <a:tr h="243065">
                <a:tc>
                  <a:txBody>
                    <a:bodyPr/>
                    <a:lstStyle/>
                    <a:p>
                      <a:pPr algn="l" fontAlgn="ctr"/>
                      <a:r>
                        <a:rPr lang="en-US" sz="1400" b="1" i="0" u="none" strike="noStrike" dirty="0">
                          <a:solidFill>
                            <a:srgbClr val="000000"/>
                          </a:solidFill>
                          <a:effectLst/>
                          <a:latin typeface="Calibri"/>
                        </a:rPr>
                        <a:t>Transport</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l" fontAlgn="ctr"/>
                      <a:r>
                        <a:rPr lang="en-US" sz="1200" b="0" i="1" u="none" strike="noStrike" dirty="0" smtClean="0">
                          <a:solidFill>
                            <a:srgbClr val="000000"/>
                          </a:solidFill>
                          <a:effectLst/>
                          <a:latin typeface="Calibri"/>
                        </a:rPr>
                        <a:t>Q*C</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1.5</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2.2</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74.7</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N/A</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Inventory in-transit</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3</a:t>
                      </a:r>
                      <a:r>
                        <a:rPr lang="en-US" sz="1200" b="0" i="1" u="none" strike="noStrike" dirty="0">
                          <a:solidFill>
                            <a:srgbClr val="000000"/>
                          </a:solidFill>
                          <a:effectLst/>
                          <a:latin typeface="Calibri"/>
                        </a:rPr>
                        <a:t>*(t/(24*60))*v*Q/365</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0.3 </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3.0</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1.7</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mn-cs"/>
                        </a:rPr>
                        <a:t>N/A</a:t>
                      </a: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Safety Stock</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5</a:t>
                      </a:r>
                      <a:r>
                        <a:rPr lang="en-US" sz="1200" b="0" i="1" u="none" strike="noStrike" dirty="0">
                          <a:solidFill>
                            <a:srgbClr val="000000"/>
                          </a:solidFill>
                          <a:effectLst/>
                          <a:latin typeface="Calibri"/>
                        </a:rPr>
                        <a:t>*v*a*((LT)*(</a:t>
                      </a:r>
                      <a:r>
                        <a:rPr lang="en-US" sz="1200" b="0" i="1" u="none" strike="noStrike" dirty="0" err="1" smtClean="0">
                          <a:solidFill>
                            <a:srgbClr val="000000"/>
                          </a:solidFill>
                          <a:effectLst/>
                          <a:latin typeface="Calibri"/>
                        </a:rPr>
                        <a:t>Q</a:t>
                      </a:r>
                      <a:r>
                        <a:rPr lang="en-US" sz="1200" b="0" i="1" u="none" strike="noStrike" baseline="-25000" dirty="0" err="1" smtClean="0">
                          <a:solidFill>
                            <a:srgbClr val="000000"/>
                          </a:solidFill>
                          <a:effectLst/>
                          <a:latin typeface="Calibri"/>
                        </a:rPr>
                        <a:t>sd</a:t>
                      </a:r>
                      <a:r>
                        <a:rPr lang="en-US" sz="1200" b="0" i="1" u="none" strike="noStrike" dirty="0">
                          <a:solidFill>
                            <a:srgbClr val="000000"/>
                          </a:solidFill>
                          <a:effectLst/>
                          <a:latin typeface="Calibri"/>
                        </a:rPr>
                        <a:t>)^</a:t>
                      </a:r>
                      <a:r>
                        <a:rPr lang="en-US" sz="1200" b="0" i="1" u="none" strike="noStrike" baseline="30000" dirty="0">
                          <a:solidFill>
                            <a:srgbClr val="000000"/>
                          </a:solidFill>
                          <a:effectLst/>
                          <a:latin typeface="Calibri"/>
                        </a:rPr>
                        <a:t>2</a:t>
                      </a:r>
                      <a:r>
                        <a:rPr lang="en-US" sz="1200" b="0" i="1" u="none" strike="noStrike" dirty="0">
                          <a:solidFill>
                            <a:srgbClr val="000000"/>
                          </a:solidFill>
                          <a:effectLst/>
                          <a:latin typeface="Calibri"/>
                        </a:rPr>
                        <a:t>)+(Q^</a:t>
                      </a:r>
                      <a:r>
                        <a:rPr lang="en-US" sz="1200" b="0" i="1" u="none" strike="noStrike" baseline="30000" dirty="0">
                          <a:solidFill>
                            <a:srgbClr val="000000"/>
                          </a:solidFill>
                          <a:effectLst/>
                          <a:latin typeface="Calibri"/>
                        </a:rPr>
                        <a:t>2</a:t>
                      </a:r>
                      <a:r>
                        <a:rPr lang="en-US" sz="1200" b="0" i="1" u="none" strike="noStrike" dirty="0">
                          <a:solidFill>
                            <a:srgbClr val="000000"/>
                          </a:solidFill>
                          <a:effectLst/>
                          <a:latin typeface="Calibri"/>
                        </a:rPr>
                        <a:t>+(</a:t>
                      </a:r>
                      <a:r>
                        <a:rPr lang="en-US" sz="1200" b="0" i="1" u="none" strike="noStrike" dirty="0" smtClean="0">
                          <a:solidFill>
                            <a:srgbClr val="000000"/>
                          </a:solidFill>
                          <a:effectLst/>
                          <a:latin typeface="Calibri"/>
                        </a:rPr>
                        <a:t>LT</a:t>
                      </a:r>
                      <a:r>
                        <a:rPr lang="en-US" sz="1200" b="0" i="1" u="none" strike="noStrike" baseline="-25000" dirty="0" smtClean="0">
                          <a:solidFill>
                            <a:srgbClr val="000000"/>
                          </a:solidFill>
                          <a:effectLst/>
                          <a:latin typeface="Calibri"/>
                        </a:rPr>
                        <a:t>sd</a:t>
                      </a:r>
                      <a:r>
                        <a:rPr lang="en-US" sz="1200" b="0" i="1" u="none" strike="noStrike" dirty="0">
                          <a:solidFill>
                            <a:srgbClr val="000000"/>
                          </a:solidFill>
                          <a:effectLst/>
                          <a:latin typeface="Calibri"/>
                        </a:rPr>
                        <a:t>)^</a:t>
                      </a:r>
                      <a:r>
                        <a:rPr lang="en-US" sz="1200" b="0" i="1" u="none" strike="noStrike" baseline="30000" dirty="0">
                          <a:solidFill>
                            <a:srgbClr val="000000"/>
                          </a:solidFill>
                          <a:effectLst/>
                          <a:latin typeface="Calibri"/>
                        </a:rPr>
                        <a:t>2</a:t>
                      </a:r>
                      <a:r>
                        <a:rPr lang="en-US" sz="1200" b="0" i="1" u="none" strike="noStrike" dirty="0">
                          <a:solidFill>
                            <a:srgbClr val="000000"/>
                          </a:solidFill>
                          <a:effectLst/>
                          <a:latin typeface="Calibri"/>
                        </a:rPr>
                        <a:t>))^</a:t>
                      </a:r>
                      <a:r>
                        <a:rPr lang="en-US" sz="1200" b="0" i="1" u="none" strike="noStrike" baseline="30000" dirty="0">
                          <a:solidFill>
                            <a:srgbClr val="000000"/>
                          </a:solidFill>
                          <a:effectLst/>
                          <a:latin typeface="Calibri"/>
                        </a:rPr>
                        <a:t>0.5</a:t>
                      </a:r>
                      <a:r>
                        <a:rPr lang="en-US" sz="1200" b="0" i="1" u="none" strike="noStrike" dirty="0">
                          <a:solidFill>
                            <a:srgbClr val="000000"/>
                          </a:solidFill>
                          <a:effectLst/>
                          <a:latin typeface="Calibri"/>
                        </a:rPr>
                        <a:t>)</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3,814.5</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4,781.8</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kern="1200" dirty="0" smtClean="0">
                          <a:solidFill>
                            <a:srgbClr val="000000"/>
                          </a:solidFill>
                          <a:effectLst/>
                          <a:latin typeface="Calibri"/>
                          <a:ea typeface="+mn-ea"/>
                          <a:cs typeface="+mn-cs"/>
                        </a:rPr>
                        <a:t>4,318.8</a:t>
                      </a:r>
                      <a:endParaRPr lang="en-US" sz="1050" b="0" i="0"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mn-cs"/>
                        </a:rPr>
                        <a:t>N/A</a:t>
                      </a:r>
                    </a:p>
                  </a:txBody>
                  <a:tcPr marL="18288" marR="45720" marT="18288" marB="18288"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r>
              <a:tr h="243065">
                <a:tc>
                  <a:txBody>
                    <a:bodyPr/>
                    <a:lstStyle/>
                    <a:p>
                      <a:pPr algn="l" fontAlgn="ctr"/>
                      <a:r>
                        <a:rPr lang="en-US" sz="1400" b="1" i="0" u="none" strike="noStrike" dirty="0">
                          <a:solidFill>
                            <a:srgbClr val="000000"/>
                          </a:solidFill>
                          <a:effectLst/>
                          <a:latin typeface="Calibri"/>
                        </a:rPr>
                        <a:t>Ordering</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1</a:t>
                      </a:r>
                      <a:r>
                        <a:rPr lang="en-US" sz="1200" b="0" i="1" u="none" strike="noStrike" dirty="0">
                          <a:solidFill>
                            <a:srgbClr val="000000"/>
                          </a:solidFill>
                          <a:effectLst/>
                          <a:latin typeface="Calibri"/>
                        </a:rPr>
                        <a:t>*(Q*2000/q)</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50.0 </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50.0 </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50.0 </a:t>
                      </a:r>
                      <a:endParaRPr lang="en-US" sz="1050" b="0"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50.0 </a:t>
                      </a:r>
                      <a:endParaRPr lang="en-US" sz="1050" b="0" i="0"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Damage</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2</a:t>
                      </a:r>
                      <a:r>
                        <a:rPr lang="en-US" sz="1200" b="0" i="1" u="none" strike="noStrike" dirty="0">
                          <a:solidFill>
                            <a:srgbClr val="000000"/>
                          </a:solidFill>
                          <a:effectLst/>
                          <a:latin typeface="Calibri"/>
                        </a:rPr>
                        <a:t>*j*v*Q</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   3.7</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   3.7</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   3.7</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50" b="0" i="0" u="none" strike="noStrike" dirty="0" smtClean="0">
                          <a:solidFill>
                            <a:srgbClr val="000000"/>
                          </a:solidFill>
                          <a:effectLst/>
                          <a:latin typeface="Calibri"/>
                        </a:rPr>
                        <a:t>   3.7</a:t>
                      </a:r>
                      <a:endParaRPr lang="en-US" sz="1050" b="0" i="0"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243065">
                <a:tc>
                  <a:txBody>
                    <a:bodyPr/>
                    <a:lstStyle/>
                    <a:p>
                      <a:pPr algn="l" fontAlgn="ctr"/>
                      <a:r>
                        <a:rPr lang="en-US" sz="1400" b="1" i="0" u="none" strike="noStrike" dirty="0">
                          <a:solidFill>
                            <a:srgbClr val="000000"/>
                          </a:solidFill>
                          <a:effectLst/>
                          <a:latin typeface="Calibri"/>
                        </a:rPr>
                        <a:t>Carrying</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4</a:t>
                      </a:r>
                      <a:r>
                        <a:rPr lang="en-US" sz="1200" b="0" i="1" u="none" strike="noStrike" dirty="0">
                          <a:solidFill>
                            <a:srgbClr val="000000"/>
                          </a:solidFill>
                          <a:effectLst/>
                          <a:latin typeface="Calibri"/>
                        </a:rPr>
                        <a:t>+(B</a:t>
                      </a:r>
                      <a:r>
                        <a:rPr lang="en-US" sz="1200" b="0" i="1" u="none" strike="noStrike" baseline="-25000" dirty="0">
                          <a:solidFill>
                            <a:srgbClr val="000000"/>
                          </a:solidFill>
                          <a:effectLst/>
                          <a:latin typeface="Calibri"/>
                        </a:rPr>
                        <a:t>5</a:t>
                      </a:r>
                      <a:r>
                        <a:rPr lang="en-US" sz="1200" b="0" i="1" u="none" strike="noStrike" dirty="0">
                          <a:solidFill>
                            <a:srgbClr val="000000"/>
                          </a:solidFill>
                          <a:effectLst/>
                          <a:latin typeface="Calibri"/>
                        </a:rPr>
                        <a:t>*v))*((q/2000)/2))</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287.3</a:t>
                      </a:r>
                      <a:endParaRPr lang="en-US" sz="1050" b="0"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287.3</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287.3</a:t>
                      </a:r>
                      <a:endParaRPr lang="en-US" sz="1050" b="0" i="0" u="none" strike="noStrike" dirty="0">
                        <a:solidFill>
                          <a:srgbClr val="000000"/>
                        </a:solidFill>
                        <a:effectLst/>
                        <a:latin typeface="Calibri"/>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50" b="0" i="0" u="none" strike="noStrike" dirty="0" smtClean="0">
                          <a:solidFill>
                            <a:srgbClr val="000000"/>
                          </a:solidFill>
                          <a:effectLst/>
                          <a:latin typeface="Calibri"/>
                        </a:rPr>
                        <a:t>287.3</a:t>
                      </a:r>
                      <a:endParaRPr lang="en-US" sz="1050" b="0" i="0"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r>
              <a:tr h="147720">
                <a:tc gridSpan="2">
                  <a:txBody>
                    <a:bodyPr/>
                    <a:lstStyle/>
                    <a:p>
                      <a:pPr algn="ctr" fontAlgn="ctr"/>
                      <a:r>
                        <a:rPr lang="en-US" sz="1600" b="1" i="0" u="none" strike="noStrike" dirty="0">
                          <a:solidFill>
                            <a:srgbClr val="000000"/>
                          </a:solidFill>
                          <a:effectLst/>
                          <a:latin typeface="Calibri"/>
                        </a:rPr>
                        <a:t>TOTAL </a:t>
                      </a:r>
                      <a:r>
                        <a:rPr lang="en-US" sz="1600" b="1" i="0" u="none" strike="noStrike" dirty="0" smtClean="0">
                          <a:solidFill>
                            <a:srgbClr val="000000"/>
                          </a:solidFill>
                          <a:effectLst/>
                          <a:latin typeface="Calibri"/>
                        </a:rPr>
                        <a:t>COST ($)</a:t>
                      </a:r>
                      <a:endParaRPr lang="en-US" sz="1600" b="1" i="0" u="none" strike="noStrike" dirty="0">
                        <a:solidFill>
                          <a:srgbClr val="000000"/>
                        </a:solidFill>
                        <a:effectLst/>
                        <a:latin typeface="Calibri"/>
                      </a:endParaRPr>
                    </a:p>
                  </a:txBody>
                  <a:tcPr marL="6096" marR="6096" marT="609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tc>
                <a:tc>
                  <a:txBody>
                    <a:bodyPr/>
                    <a:lstStyle/>
                    <a:p>
                      <a:pPr algn="r" fontAlgn="ctr"/>
                      <a:r>
                        <a:rPr lang="en-US" sz="1200" b="1" i="0" u="none" strike="noStrike" dirty="0" smtClean="0">
                          <a:solidFill>
                            <a:srgbClr val="000000"/>
                          </a:solidFill>
                          <a:effectLst/>
                          <a:latin typeface="Calibri"/>
                        </a:rPr>
                        <a:t>6,352</a:t>
                      </a:r>
                      <a:endParaRPr lang="en-US" sz="1200" b="1" i="0"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sz="1200" b="1" i="0" u="none" strike="noStrike" dirty="0" smtClean="0">
                          <a:solidFill>
                            <a:srgbClr val="000000"/>
                          </a:solidFill>
                          <a:effectLst/>
                          <a:latin typeface="Calibri"/>
                        </a:rPr>
                        <a:t>6,031</a:t>
                      </a:r>
                      <a:endParaRPr lang="en-US" sz="1200" b="1"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sz="1200" b="1" i="0" u="none" strike="noStrike" dirty="0" smtClean="0">
                          <a:solidFill>
                            <a:srgbClr val="000000"/>
                          </a:solidFill>
                          <a:effectLst/>
                          <a:latin typeface="Calibri"/>
                        </a:rPr>
                        <a:t>5,877</a:t>
                      </a:r>
                      <a:endParaRPr lang="en-US" sz="1200" b="1" i="0" u="none" strike="noStrike" dirty="0">
                        <a:solidFill>
                          <a:srgbClr val="000000"/>
                        </a:solidFill>
                        <a:effectLst/>
                        <a:latin typeface="Calibri"/>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r>
                        <a:rPr lang="en-US" sz="1200" b="1" i="0" u="none" strike="noStrike" kern="1200" dirty="0" smtClean="0">
                          <a:solidFill>
                            <a:srgbClr val="000000"/>
                          </a:solidFill>
                          <a:effectLst/>
                          <a:latin typeface="Calibri"/>
                          <a:ea typeface="+mn-ea"/>
                          <a:cs typeface="+mn-cs"/>
                        </a:rPr>
                        <a:t>N/A</a:t>
                      </a:r>
                      <a:endParaRPr lang="en-US" sz="1200" b="1" i="0"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0">
                <a:tc rowSpan="7">
                  <a:txBody>
                    <a:bodyPr/>
                    <a:lstStyle/>
                    <a:p>
                      <a:pPr algn="ctr" fontAlgn="ctr"/>
                      <a:r>
                        <a:rPr lang="en-US" sz="1400" b="1" i="0" u="none" strike="noStrike" dirty="0" smtClean="0">
                          <a:solidFill>
                            <a:srgbClr val="000000"/>
                          </a:solidFill>
                          <a:effectLst/>
                          <a:latin typeface="Calibri"/>
                        </a:rPr>
                        <a:t>Shipment Characteristics</a:t>
                      </a:r>
                      <a:endParaRPr lang="en-US" sz="1400" b="1" i="0"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fontAlgn="ctr"/>
                      <a:r>
                        <a:rPr lang="en-US" sz="1200" b="0" i="1" u="none" strike="noStrike" dirty="0">
                          <a:solidFill>
                            <a:srgbClr val="000000"/>
                          </a:solidFill>
                          <a:effectLst/>
                          <a:latin typeface="Calibri"/>
                        </a:rPr>
                        <a:t>c ($)</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36.7</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53.2</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1,801.9</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w="12700" cap="flat" cmpd="sng" algn="ctr">
                      <a:solidFill>
                        <a:schemeClr val="bg2"/>
                      </a:solidFill>
                      <a:prstDash val="solid"/>
                      <a:round/>
                      <a:headEnd type="none" w="med" len="med"/>
                      <a:tailEnd type="none" w="med" len="med"/>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N/A</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t </a:t>
                      </a:r>
                      <a:r>
                        <a:rPr lang="en-US" sz="1200" b="0" i="1" u="none" strike="noStrike" dirty="0" smtClean="0">
                          <a:solidFill>
                            <a:srgbClr val="000000"/>
                          </a:solidFill>
                          <a:effectLst/>
                          <a:latin typeface="Calibri"/>
                        </a:rPr>
                        <a:t>(min)</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470.8</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4,242.3</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2,285.6</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N/A</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Q (tons)</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0.04</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0.04</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0.04</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0.04</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err="1">
                          <a:solidFill>
                            <a:srgbClr val="000000"/>
                          </a:solidFill>
                          <a:effectLst/>
                          <a:latin typeface="Calibri"/>
                        </a:rPr>
                        <a:t>GCD</a:t>
                      </a:r>
                      <a:r>
                        <a:rPr lang="en-US" sz="1200" b="0" i="1" u="none" strike="noStrike" dirty="0">
                          <a:solidFill>
                            <a:srgbClr val="000000"/>
                          </a:solidFill>
                          <a:effectLst/>
                          <a:latin typeface="Calibri"/>
                        </a:rPr>
                        <a:t> (mile)</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342.0</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342.0</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342.0</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342.0</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Value ($)</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1,477.2</a:t>
                      </a:r>
                      <a:endParaRPr lang="en-US" sz="1000" b="0" i="1" u="none" strike="noStrike" dirty="0">
                        <a:solidFill>
                          <a:srgbClr val="000000"/>
                        </a:solidFill>
                        <a:effectLst/>
                        <a:latin typeface="Calibri"/>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1,477.2</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1,477.2</a:t>
                      </a:r>
                      <a:endParaRPr lang="en-US" sz="1000" b="0" i="1" u="none" strike="noStrike" dirty="0">
                        <a:solidFill>
                          <a:srgbClr val="000000"/>
                        </a:solidFill>
                        <a:effectLst/>
                        <a:latin typeface="Calibri"/>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dirty="0" smtClean="0">
                          <a:solidFill>
                            <a:srgbClr val="000000"/>
                          </a:solidFill>
                          <a:effectLst/>
                          <a:latin typeface="Calibri"/>
                        </a:rPr>
                        <a:t>1,477.2</a:t>
                      </a:r>
                      <a:endParaRPr lang="en-US" sz="1000" b="0" i="1" u="none" strike="noStrike" dirty="0">
                        <a:solidFill>
                          <a:srgbClr val="000000"/>
                        </a:solidFill>
                        <a:effectLst/>
                        <a:latin typeface="Calibri"/>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a:solidFill>
                            <a:srgbClr val="000000"/>
                          </a:solidFill>
                          <a:effectLst/>
                          <a:latin typeface="Calibri"/>
                        </a:rPr>
                        <a:t>v ($/ton)</a:t>
                      </a: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36,061.1</a:t>
                      </a:r>
                      <a:endParaRPr lang="en-US" sz="1000" b="0" i="1" u="none" strike="noStrike" kern="1200" dirty="0">
                        <a:solidFill>
                          <a:srgbClr val="000000"/>
                        </a:solidFill>
                        <a:effectLst/>
                        <a:latin typeface="Calibri"/>
                        <a:ea typeface="+mn-ea"/>
                        <a:cs typeface="+mn-cs"/>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36,061.1</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36,061.1</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a:noFill/>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36,061.1</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a:noFill/>
                    </a:lnB>
                    <a:solidFill>
                      <a:srgbClr val="FFFFFF"/>
                    </a:solidFill>
                  </a:tcPr>
                </a:tc>
              </a:tr>
              <a:tr h="0">
                <a:tc vMerge="1">
                  <a:txBody>
                    <a:bodyPr/>
                    <a:lstStyle/>
                    <a:p>
                      <a:pPr algn="ctr" fontAlgn="ctr"/>
                      <a:endParaRPr lang="en-US" sz="1400" b="0" i="0" u="none" strike="noStrike" dirty="0">
                        <a:solidFill>
                          <a:srgbClr val="000000"/>
                        </a:solidFill>
                        <a:effectLst/>
                        <a:latin typeface="Calibri"/>
                      </a:endParaRPr>
                    </a:p>
                  </a:txBody>
                  <a:tcPr marL="27432" marR="6096" marT="18288"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1" u="none" strike="noStrike" dirty="0" smtClean="0">
                          <a:solidFill>
                            <a:srgbClr val="000000"/>
                          </a:solidFill>
                          <a:effectLst/>
                          <a:latin typeface="Calibri"/>
                        </a:rPr>
                        <a:t>LT (days)</a:t>
                      </a:r>
                      <a:endParaRPr lang="en-US" sz="1200" b="0" i="1" u="none" strike="noStrike" dirty="0">
                        <a:solidFill>
                          <a:srgbClr val="000000"/>
                        </a:solidFill>
                        <a:effectLst/>
                        <a:latin typeface="Calibri"/>
                      </a:endParaRPr>
                    </a:p>
                  </a:txBody>
                  <a:tcPr marL="27432" marR="6096" marT="18288"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10.3</a:t>
                      </a:r>
                      <a:endParaRPr lang="en-US" sz="1000" b="0" i="1" u="none" strike="noStrike" kern="1200" dirty="0">
                        <a:solidFill>
                          <a:srgbClr val="000000"/>
                        </a:solidFill>
                        <a:effectLst/>
                        <a:latin typeface="Calibri"/>
                        <a:ea typeface="+mn-ea"/>
                        <a:cs typeface="+mn-cs"/>
                      </a:endParaRPr>
                    </a:p>
                  </a:txBody>
                  <a:tcPr marL="18288" marR="45720" marT="18288" marB="18288"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10.3</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11.6</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a:noFill/>
                    </a:lnR>
                    <a:lnT>
                      <a:noFill/>
                    </a:lnT>
                    <a:lnB w="12700" cap="flat" cmpd="sng" algn="ctr">
                      <a:solidFill>
                        <a:schemeClr val="bg2"/>
                      </a:solidFill>
                      <a:prstDash val="solid"/>
                      <a:round/>
                      <a:headEnd type="none" w="med" len="med"/>
                      <a:tailEnd type="none" w="med" len="med"/>
                    </a:lnB>
                    <a:solidFill>
                      <a:srgbClr val="FFFFFF"/>
                    </a:solidFill>
                  </a:tcPr>
                </a:tc>
                <a:tc>
                  <a:txBody>
                    <a:bodyPr/>
                    <a:lstStyle/>
                    <a:p>
                      <a:pPr algn="r" fontAlgn="ctr"/>
                      <a:r>
                        <a:rPr lang="en-US" sz="1000" b="0" i="1" u="none" strike="noStrike" kern="1200" dirty="0" smtClean="0">
                          <a:solidFill>
                            <a:srgbClr val="000000"/>
                          </a:solidFill>
                          <a:effectLst/>
                          <a:latin typeface="Calibri"/>
                          <a:ea typeface="+mn-ea"/>
                          <a:cs typeface="+mn-cs"/>
                        </a:rPr>
                        <a:t>10.3</a:t>
                      </a:r>
                      <a:endParaRPr lang="en-US" sz="1000" b="0" i="1" u="none" strike="noStrike" kern="1200" dirty="0">
                        <a:solidFill>
                          <a:srgbClr val="000000"/>
                        </a:solidFill>
                        <a:effectLst/>
                        <a:latin typeface="Calibri"/>
                        <a:ea typeface="+mn-ea"/>
                        <a:cs typeface="+mn-cs"/>
                      </a:endParaRPr>
                    </a:p>
                  </a:txBody>
                  <a:tcPr marL="18288" marR="45720" marT="18288" marB="18288"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72843262"/>
              </p:ext>
            </p:extLst>
          </p:nvPr>
        </p:nvGraphicFramePr>
        <p:xfrm>
          <a:off x="482497" y="1308864"/>
          <a:ext cx="2943749" cy="741680"/>
        </p:xfrm>
        <a:graphic>
          <a:graphicData uri="http://schemas.openxmlformats.org/drawingml/2006/table">
            <a:tbl>
              <a:tblPr firstRow="1" bandRow="1">
                <a:tableStyleId>{5940675A-B579-460E-94D1-54222C63F5DA}</a:tableStyleId>
              </a:tblPr>
              <a:tblGrid>
                <a:gridCol w="1236275"/>
                <a:gridCol w="1707474"/>
              </a:tblGrid>
              <a:tr h="370840">
                <a:tc>
                  <a:txBody>
                    <a:bodyPr/>
                    <a:lstStyle/>
                    <a:p>
                      <a:r>
                        <a:rPr lang="en-US" sz="1400" b="0" dirty="0" smtClean="0">
                          <a:solidFill>
                            <a:schemeClr val="tx1"/>
                          </a:solidFill>
                        </a:rPr>
                        <a:t>Commodity</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Pharmaceuticals</a:t>
                      </a:r>
                      <a:endParaRPr lang="en-US" sz="14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r h="370840">
                <a:tc>
                  <a:txBody>
                    <a:bodyPr/>
                    <a:lstStyle/>
                    <a:p>
                      <a:r>
                        <a:rPr lang="en-US" sz="1400" b="0" dirty="0" smtClean="0">
                          <a:solidFill>
                            <a:schemeClr val="tx1"/>
                          </a:solidFill>
                        </a:rPr>
                        <a:t>Segment</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r>
                        <a:rPr lang="en-US" sz="1400" b="1" dirty="0" smtClean="0">
                          <a:solidFill>
                            <a:schemeClr val="tx1"/>
                          </a:solidFill>
                        </a:rPr>
                        <a:t>External</a:t>
                      </a:r>
                      <a:r>
                        <a:rPr lang="en-US" sz="1400" b="1" baseline="0" dirty="0" smtClean="0">
                          <a:solidFill>
                            <a:schemeClr val="tx1"/>
                          </a:solidFill>
                        </a:rPr>
                        <a:t> </a:t>
                      </a:r>
                      <a:r>
                        <a:rPr lang="en-US" sz="1400" b="1" dirty="0" smtClean="0">
                          <a:solidFill>
                            <a:schemeClr val="tx1"/>
                          </a:solidFill>
                        </a:rPr>
                        <a:t>- Internal</a:t>
                      </a:r>
                      <a:endParaRPr lang="en-US" sz="14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29075915"/>
              </p:ext>
            </p:extLst>
          </p:nvPr>
        </p:nvGraphicFramePr>
        <p:xfrm>
          <a:off x="3567222" y="1308864"/>
          <a:ext cx="3710369" cy="741680"/>
        </p:xfrm>
        <a:graphic>
          <a:graphicData uri="http://schemas.openxmlformats.org/drawingml/2006/table">
            <a:tbl>
              <a:tblPr firstRow="1" bandRow="1">
                <a:tableStyleId>{5940675A-B579-460E-94D1-54222C63F5DA}</a:tableStyleId>
              </a:tblPr>
              <a:tblGrid>
                <a:gridCol w="1579626"/>
                <a:gridCol w="2130743"/>
              </a:tblGrid>
              <a:tr h="370840">
                <a:tc>
                  <a:txBody>
                    <a:bodyPr/>
                    <a:lstStyle/>
                    <a:p>
                      <a:r>
                        <a:rPr lang="en-US" sz="1400" b="0" dirty="0" smtClean="0">
                          <a:solidFill>
                            <a:schemeClr val="tx1"/>
                          </a:solidFill>
                        </a:rPr>
                        <a:t>Origin </a:t>
                      </a:r>
                      <a:r>
                        <a:rPr lang="en-US" sz="1400" b="0" dirty="0" err="1" smtClean="0">
                          <a:solidFill>
                            <a:schemeClr val="tx1"/>
                          </a:solidFill>
                        </a:rPr>
                        <a:t>FAF</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139 </a:t>
                      </a:r>
                      <a:r>
                        <a:rPr lang="en-US" sz="1200" b="0" i="1" dirty="0" smtClean="0">
                          <a:solidFill>
                            <a:schemeClr val="tx1"/>
                          </a:solidFill>
                        </a:rPr>
                        <a:t>(Georgia, remainder)</a:t>
                      </a:r>
                      <a:endParaRPr lang="en-US" sz="1200" b="1" dirty="0" smtClean="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r h="370840">
                <a:tc>
                  <a:txBody>
                    <a:bodyPr/>
                    <a:lstStyle/>
                    <a:p>
                      <a:r>
                        <a:rPr lang="en-US" sz="1400" b="0" dirty="0" smtClean="0">
                          <a:solidFill>
                            <a:schemeClr val="tx1"/>
                          </a:solidFill>
                        </a:rPr>
                        <a:t>Destination </a:t>
                      </a:r>
                      <a:r>
                        <a:rPr lang="en-US" sz="1400" b="0" dirty="0" err="1" smtClean="0">
                          <a:solidFill>
                            <a:schemeClr val="tx1"/>
                          </a:solidFill>
                        </a:rPr>
                        <a:t>FAF</a:t>
                      </a:r>
                      <a:endParaRPr lang="en-US" sz="14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129 </a:t>
                      </a:r>
                      <a:r>
                        <a:rPr lang="en-US" sz="1200" b="0" i="1" dirty="0" smtClean="0">
                          <a:solidFill>
                            <a:schemeClr val="tx1"/>
                          </a:solidFill>
                        </a:rPr>
                        <a:t>(Florida, remainder)</a:t>
                      </a:r>
                      <a:endParaRPr lang="en-US" sz="1200" b="1" dirty="0" smtClean="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r>
            </a:tbl>
          </a:graphicData>
        </a:graphic>
      </p:graphicFrame>
      <p:sp>
        <p:nvSpPr>
          <p:cNvPr id="8" name="Rectangle 7"/>
          <p:cNvSpPr/>
          <p:nvPr/>
        </p:nvSpPr>
        <p:spPr>
          <a:xfrm>
            <a:off x="6914034" y="2147555"/>
            <a:ext cx="727113" cy="2468512"/>
          </a:xfrm>
          <a:prstGeom prst="rect">
            <a:avLst/>
          </a:prstGeom>
          <a:noFill/>
          <a:ln>
            <a:solidFill>
              <a:srgbClr val="F68B1F"/>
            </a:solidFill>
          </a:ln>
          <a:effectLst>
            <a:glow rad="101600">
              <a:schemeClr val="bg2">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5400000">
            <a:off x="6640414" y="2558302"/>
            <a:ext cx="363557" cy="3729209"/>
          </a:xfrm>
          <a:prstGeom prst="rect">
            <a:avLst/>
          </a:prstGeom>
          <a:noFill/>
          <a:ln>
            <a:solidFill>
              <a:srgbClr val="F68B1F"/>
            </a:solidFill>
          </a:ln>
          <a:effectLst>
            <a:glow rad="101600">
              <a:schemeClr val="bg2">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0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smtClean="0">
                <a:solidFill>
                  <a:srgbClr val="F68B1F"/>
                </a:solidFill>
                <a:latin typeface="+mn-lt"/>
                <a:ea typeface="+mn-ea"/>
                <a:cs typeface="+mn-cs"/>
              </a:rPr>
              <a:t>Mode Choice Validation Results</a:t>
            </a:r>
            <a:endParaRPr lang="en-US" dirty="0">
              <a:solidFill>
                <a:srgbClr val="F68B1F"/>
              </a:solidFill>
              <a:latin typeface="+mn-lt"/>
              <a:ea typeface="+mn-ea"/>
              <a:cs typeface="+mn-cs"/>
            </a:endParaRPr>
          </a:p>
        </p:txBody>
      </p:sp>
      <p:graphicFrame>
        <p:nvGraphicFramePr>
          <p:cNvPr id="4" name="Chart 3"/>
          <p:cNvGraphicFramePr>
            <a:graphicFrameLocks/>
          </p:cNvGraphicFramePr>
          <p:nvPr>
            <p:extLst>
              <p:ext uri="{D42A27DB-BD31-4B8C-83A1-F6EECF244321}">
                <p14:modId xmlns:p14="http://schemas.microsoft.com/office/powerpoint/2010/main" val="3704291488"/>
              </p:ext>
            </p:extLst>
          </p:nvPr>
        </p:nvGraphicFramePr>
        <p:xfrm>
          <a:off x="229391" y="1325596"/>
          <a:ext cx="6138792" cy="2324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875919553"/>
              </p:ext>
            </p:extLst>
          </p:nvPr>
        </p:nvGraphicFramePr>
        <p:xfrm>
          <a:off x="229392" y="3787435"/>
          <a:ext cx="6127744" cy="23241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6139542" y="3207883"/>
            <a:ext cx="2938683" cy="1323439"/>
          </a:xfrm>
          <a:prstGeom prst="rect">
            <a:avLst/>
          </a:prstGeom>
        </p:spPr>
        <p:txBody>
          <a:bodyPr wrap="square">
            <a:spAutoFit/>
          </a:bodyPr>
          <a:lstStyle/>
          <a:p>
            <a:pPr algn="ctr"/>
            <a:r>
              <a:rPr lang="en-US" sz="1600" i="1" dirty="0">
                <a:solidFill>
                  <a:schemeClr val="bg2"/>
                </a:solidFill>
              </a:rPr>
              <a:t>Calibration </a:t>
            </a:r>
            <a:r>
              <a:rPr lang="en-US" sz="1600" i="1" dirty="0" smtClean="0">
                <a:solidFill>
                  <a:schemeClr val="bg2"/>
                </a:solidFill>
              </a:rPr>
              <a:t>of the </a:t>
            </a:r>
            <a:r>
              <a:rPr lang="en-US" sz="1600" i="1" dirty="0">
                <a:solidFill>
                  <a:schemeClr val="bg2"/>
                </a:solidFill>
              </a:rPr>
              <a:t>mode choice model resulted in a relatively good match to the mode choice </a:t>
            </a:r>
            <a:r>
              <a:rPr lang="en-US" sz="1600" i="1" dirty="0" smtClean="0">
                <a:solidFill>
                  <a:schemeClr val="bg2"/>
                </a:solidFill>
              </a:rPr>
              <a:t>shares observed in </a:t>
            </a:r>
            <a:r>
              <a:rPr lang="en-US" sz="1600" i="1" dirty="0">
                <a:solidFill>
                  <a:schemeClr val="bg2"/>
                </a:solidFill>
              </a:rPr>
              <a:t>the Transearch data</a:t>
            </a:r>
          </a:p>
        </p:txBody>
      </p:sp>
    </p:spTree>
    <p:extLst>
      <p:ext uri="{BB962C8B-B14F-4D97-AF65-F5344CB8AC3E}">
        <p14:creationId xmlns:p14="http://schemas.microsoft.com/office/powerpoint/2010/main" val="69046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 y="3756115"/>
            <a:ext cx="2702327" cy="999738"/>
          </a:xfrm>
          <a:prstGeom prst="roundRect">
            <a:avLst>
              <a:gd name="adj" fmla="val 115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157943" y="4816174"/>
            <a:ext cx="2544384" cy="553998"/>
          </a:xfrm>
          <a:prstGeom prst="rect">
            <a:avLst/>
          </a:prstGeom>
          <a:noFill/>
        </p:spPr>
        <p:txBody>
          <a:bodyPr wrap="square" rtlCol="0">
            <a:spAutoFit/>
          </a:bodyPr>
          <a:lstStyle/>
          <a:p>
            <a:pPr algn="ctr" defTabSz="914400"/>
            <a:r>
              <a:rPr lang="en-US" sz="1600" b="1" spc="100" dirty="0" err="1" smtClean="0">
                <a:solidFill>
                  <a:srgbClr val="FFFFFF"/>
                </a:solidFill>
                <a:latin typeface="Arial"/>
                <a:cs typeface="Arial"/>
              </a:rPr>
              <a:t>www.rsginc.com</a:t>
            </a:r>
            <a:endParaRPr lang="en-US" sz="1600" b="1" spc="100" dirty="0">
              <a:solidFill>
                <a:srgbClr val="FFFFFF"/>
              </a:solidFill>
              <a:latin typeface="Arial"/>
              <a:cs typeface="Arial"/>
            </a:endParaRPr>
          </a:p>
          <a:p>
            <a:pPr algn="ctr" defTabSz="914608">
              <a:tabLst>
                <a:tab pos="4665639" algn="l"/>
              </a:tabLst>
            </a:pPr>
            <a:endParaRPr lang="en-US" sz="1400" spc="100" dirty="0">
              <a:solidFill>
                <a:prstClr val="white"/>
              </a:solidFill>
              <a:latin typeface="Arial"/>
              <a:cs typeface="Arial"/>
            </a:endParaRP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81488"/>
          <a:stretch/>
        </p:blipFill>
        <p:spPr>
          <a:xfrm>
            <a:off x="469900" y="4045304"/>
            <a:ext cx="446703" cy="685800"/>
          </a:xfrm>
          <a:prstGeom prst="rect">
            <a:avLst/>
          </a:prstGeom>
        </p:spPr>
      </p:pic>
      <p:sp>
        <p:nvSpPr>
          <p:cNvPr id="14" name="TextBox 13"/>
          <p:cNvSpPr txBox="1"/>
          <p:nvPr/>
        </p:nvSpPr>
        <p:spPr>
          <a:xfrm>
            <a:off x="1054110" y="3632938"/>
            <a:ext cx="1522036" cy="830997"/>
          </a:xfrm>
          <a:prstGeom prst="rect">
            <a:avLst/>
          </a:prstGeom>
          <a:noFill/>
        </p:spPr>
        <p:txBody>
          <a:bodyPr wrap="square" rtlCol="0">
            <a:spAutoFit/>
          </a:bodyPr>
          <a:lstStyle/>
          <a:p>
            <a:pPr defTabSz="914400"/>
            <a:endParaRPr lang="en-US" sz="2800" b="1" dirty="0">
              <a:solidFill>
                <a:srgbClr val="595959"/>
              </a:solidFill>
              <a:latin typeface="Arial"/>
              <a:cs typeface="Arial"/>
            </a:endParaRPr>
          </a:p>
          <a:p>
            <a:pPr defTabSz="914400"/>
            <a:r>
              <a:rPr lang="en-US" sz="2000" b="1" dirty="0" smtClean="0">
                <a:solidFill>
                  <a:srgbClr val="595959"/>
                </a:solidFill>
                <a:latin typeface="Arial"/>
                <a:cs typeface="Arial"/>
              </a:rPr>
              <a:t>Contacts</a:t>
            </a:r>
          </a:p>
        </p:txBody>
      </p:sp>
      <p:cxnSp>
        <p:nvCxnSpPr>
          <p:cNvPr id="15" name="Straight Connector 14"/>
          <p:cNvCxnSpPr/>
          <p:nvPr/>
        </p:nvCxnSpPr>
        <p:spPr>
          <a:xfrm>
            <a:off x="1026651" y="3926260"/>
            <a:ext cx="0" cy="655641"/>
          </a:xfrm>
          <a:prstGeom prst="line">
            <a:avLst/>
          </a:prstGeom>
          <a:ln w="190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10"/>
          </p:nvPr>
        </p:nvSpPr>
        <p:spPr>
          <a:xfrm>
            <a:off x="3195638" y="3836615"/>
            <a:ext cx="4412720" cy="285219"/>
          </a:xfrm>
        </p:spPr>
        <p:txBody>
          <a:bodyPr/>
          <a:lstStyle/>
          <a:p>
            <a:r>
              <a:rPr lang="en-US" dirty="0">
                <a:solidFill>
                  <a:srgbClr val="F68B1F"/>
                </a:solidFill>
                <a:latin typeface="Arial"/>
                <a:cs typeface="Arial"/>
              </a:rPr>
              <a:t>Kaveh</a:t>
            </a:r>
            <a:r>
              <a:rPr lang="en-US" dirty="0" smtClean="0">
                <a:solidFill>
                  <a:srgbClr val="F68B1F"/>
                </a:solidFill>
                <a:latin typeface="Arial"/>
                <a:cs typeface="Arial"/>
              </a:rPr>
              <a:t> </a:t>
            </a:r>
            <a:r>
              <a:rPr lang="en-US" dirty="0">
                <a:solidFill>
                  <a:srgbClr val="F68B1F"/>
                </a:solidFill>
                <a:latin typeface="Arial"/>
                <a:cs typeface="Arial"/>
              </a:rPr>
              <a:t>Shabani</a:t>
            </a:r>
          </a:p>
        </p:txBody>
      </p:sp>
      <p:sp>
        <p:nvSpPr>
          <p:cNvPr id="4" name="Text Placeholder 3"/>
          <p:cNvSpPr>
            <a:spLocks noGrp="1"/>
          </p:cNvSpPr>
          <p:nvPr>
            <p:ph type="body" sz="quarter" idx="12"/>
          </p:nvPr>
        </p:nvSpPr>
        <p:spPr>
          <a:xfrm>
            <a:off x="3195638" y="4042706"/>
            <a:ext cx="4413250" cy="332480"/>
          </a:xfrm>
        </p:spPr>
        <p:txBody>
          <a:bodyPr/>
          <a:lstStyle/>
          <a:p>
            <a:r>
              <a:rPr lang="en-US" dirty="0" smtClean="0">
                <a:latin typeface="Arial"/>
                <a:cs typeface="Arial"/>
              </a:rPr>
              <a:t>kaveh.shabani@rsginc.com</a:t>
            </a:r>
            <a:endParaRPr lang="en-US" dirty="0">
              <a:latin typeface="Arial"/>
              <a:cs typeface="Arial"/>
            </a:endParaRPr>
          </a:p>
        </p:txBody>
      </p:sp>
      <p:sp>
        <p:nvSpPr>
          <p:cNvPr id="16" name="Text Placeholder 1"/>
          <p:cNvSpPr>
            <a:spLocks noGrp="1"/>
          </p:cNvSpPr>
          <p:nvPr>
            <p:ph type="body" sz="quarter" idx="10"/>
          </p:nvPr>
        </p:nvSpPr>
        <p:spPr>
          <a:xfrm>
            <a:off x="3195638" y="4708411"/>
            <a:ext cx="4412720" cy="285219"/>
          </a:xfrm>
        </p:spPr>
        <p:txBody>
          <a:bodyPr/>
          <a:lstStyle/>
          <a:p>
            <a:r>
              <a:rPr lang="en-US" dirty="0" smtClean="0">
                <a:solidFill>
                  <a:srgbClr val="F68B1F"/>
                </a:solidFill>
                <a:latin typeface="Arial"/>
                <a:cs typeface="Arial"/>
              </a:rPr>
              <a:t>Colin Smith</a:t>
            </a:r>
            <a:endParaRPr lang="en-US" dirty="0">
              <a:solidFill>
                <a:srgbClr val="F68B1F"/>
              </a:solidFill>
              <a:latin typeface="Arial"/>
              <a:cs typeface="Arial"/>
            </a:endParaRPr>
          </a:p>
        </p:txBody>
      </p:sp>
      <p:sp>
        <p:nvSpPr>
          <p:cNvPr id="17" name="Text Placeholder 3"/>
          <p:cNvSpPr>
            <a:spLocks noGrp="1"/>
          </p:cNvSpPr>
          <p:nvPr>
            <p:ph type="body" sz="quarter" idx="12"/>
          </p:nvPr>
        </p:nvSpPr>
        <p:spPr>
          <a:xfrm>
            <a:off x="3195638" y="4914502"/>
            <a:ext cx="4413250" cy="332480"/>
          </a:xfrm>
        </p:spPr>
        <p:txBody>
          <a:bodyPr/>
          <a:lstStyle/>
          <a:p>
            <a:r>
              <a:rPr lang="en-US" dirty="0" smtClean="0">
                <a:latin typeface="Arial"/>
                <a:cs typeface="Arial"/>
              </a:rPr>
              <a:t>colin.smith@rsginc.com</a:t>
            </a:r>
            <a:endParaRPr lang="en-US" dirty="0">
              <a:latin typeface="Arial"/>
              <a:cs typeface="Arial"/>
            </a:endParaRPr>
          </a:p>
        </p:txBody>
      </p:sp>
      <p:sp>
        <p:nvSpPr>
          <p:cNvPr id="19" name="Text Placeholder 1"/>
          <p:cNvSpPr>
            <a:spLocks noGrp="1"/>
          </p:cNvSpPr>
          <p:nvPr>
            <p:ph type="body" sz="quarter" idx="10"/>
          </p:nvPr>
        </p:nvSpPr>
        <p:spPr>
          <a:xfrm>
            <a:off x="3195638" y="5449770"/>
            <a:ext cx="4412720" cy="285219"/>
          </a:xfrm>
        </p:spPr>
        <p:txBody>
          <a:bodyPr/>
          <a:lstStyle/>
          <a:p>
            <a:r>
              <a:rPr lang="en-US" dirty="0" smtClean="0">
                <a:solidFill>
                  <a:srgbClr val="F68B1F"/>
                </a:solidFill>
                <a:latin typeface="Arial"/>
                <a:cs typeface="Arial"/>
              </a:rPr>
              <a:t>Maren Outwater</a:t>
            </a:r>
            <a:endParaRPr lang="en-US" dirty="0">
              <a:solidFill>
                <a:srgbClr val="F68B1F"/>
              </a:solidFill>
              <a:latin typeface="Arial"/>
              <a:cs typeface="Arial"/>
            </a:endParaRPr>
          </a:p>
        </p:txBody>
      </p:sp>
      <p:sp>
        <p:nvSpPr>
          <p:cNvPr id="20" name="Text Placeholder 3"/>
          <p:cNvSpPr>
            <a:spLocks noGrp="1"/>
          </p:cNvSpPr>
          <p:nvPr>
            <p:ph type="body" sz="quarter" idx="12"/>
          </p:nvPr>
        </p:nvSpPr>
        <p:spPr>
          <a:xfrm>
            <a:off x="3195638" y="5655861"/>
            <a:ext cx="4413250" cy="332480"/>
          </a:xfrm>
        </p:spPr>
        <p:txBody>
          <a:bodyPr/>
          <a:lstStyle/>
          <a:p>
            <a:r>
              <a:rPr lang="en-US" dirty="0" smtClean="0">
                <a:latin typeface="Arial"/>
                <a:cs typeface="Arial"/>
              </a:rPr>
              <a:t>maren.outwater@rsginc.com</a:t>
            </a:r>
            <a:endParaRPr lang="en-US" dirty="0">
              <a:latin typeface="Arial"/>
              <a:cs typeface="Arial"/>
            </a:endParaRPr>
          </a:p>
        </p:txBody>
      </p:sp>
    </p:spTree>
    <p:extLst>
      <p:ext uri="{BB962C8B-B14F-4D97-AF65-F5344CB8AC3E}">
        <p14:creationId xmlns:p14="http://schemas.microsoft.com/office/powerpoint/2010/main" val="479290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smtClean="0">
                <a:solidFill>
                  <a:srgbClr val="F68B1F"/>
                </a:solidFill>
                <a:latin typeface="+mn-lt"/>
                <a:ea typeface="+mn-ea"/>
                <a:cs typeface="+mn-cs"/>
              </a:rPr>
              <a:t>Introduction</a:t>
            </a:r>
            <a:endParaRPr lang="en-US" dirty="0">
              <a:solidFill>
                <a:srgbClr val="F68B1F"/>
              </a:solidFill>
              <a:latin typeface="+mn-lt"/>
              <a:ea typeface="+mn-ea"/>
              <a:cs typeface="+mn-cs"/>
            </a:endParaRPr>
          </a:p>
        </p:txBody>
      </p:sp>
      <p:sp>
        <p:nvSpPr>
          <p:cNvPr id="7" name="Text Placeholder 6"/>
          <p:cNvSpPr>
            <a:spLocks noGrp="1"/>
          </p:cNvSpPr>
          <p:nvPr>
            <p:ph type="body" sz="quarter" idx="11"/>
          </p:nvPr>
        </p:nvSpPr>
        <p:spPr>
          <a:xfrm>
            <a:off x="261258" y="1235366"/>
            <a:ext cx="8546840" cy="4779844"/>
          </a:xfrm>
        </p:spPr>
        <p:txBody>
          <a:bodyPr/>
          <a:lstStyle/>
          <a:p>
            <a:pPr marL="55562" lvl="1" indent="0">
              <a:lnSpc>
                <a:spcPct val="250000"/>
              </a:lnSpc>
              <a:spcBef>
                <a:spcPts val="800"/>
              </a:spcBef>
              <a:buNone/>
            </a:pPr>
            <a:r>
              <a:rPr lang="en-US" b="1" dirty="0" smtClean="0">
                <a:solidFill>
                  <a:srgbClr val="262626"/>
                </a:solidFill>
              </a:rPr>
              <a:t>Tour-based </a:t>
            </a:r>
            <a:r>
              <a:rPr lang="en-US" b="1" dirty="0">
                <a:solidFill>
                  <a:srgbClr val="262626"/>
                </a:solidFill>
              </a:rPr>
              <a:t>and logistics supply-chain modeling </a:t>
            </a:r>
            <a:r>
              <a:rPr lang="en-US" b="1" dirty="0" smtClean="0">
                <a:solidFill>
                  <a:srgbClr val="262626"/>
                </a:solidFill>
              </a:rPr>
              <a:t>framework (FHWA)</a:t>
            </a:r>
          </a:p>
          <a:p>
            <a:pPr marL="55562" lvl="1" indent="0">
              <a:lnSpc>
                <a:spcPct val="250000"/>
              </a:lnSpc>
              <a:spcBef>
                <a:spcPts val="800"/>
              </a:spcBef>
              <a:buNone/>
            </a:pPr>
            <a:r>
              <a:rPr lang="en-US" b="1" dirty="0" smtClean="0">
                <a:solidFill>
                  <a:srgbClr val="262626"/>
                </a:solidFill>
              </a:rPr>
              <a:t>Applied to Florida</a:t>
            </a:r>
            <a:endParaRPr lang="en-US" b="1" dirty="0">
              <a:solidFill>
                <a:srgbClr val="262626"/>
              </a:solidFill>
            </a:endParaRPr>
          </a:p>
          <a:p>
            <a:pPr marL="55562" lvl="1" indent="0">
              <a:lnSpc>
                <a:spcPct val="250000"/>
              </a:lnSpc>
              <a:spcBef>
                <a:spcPts val="800"/>
              </a:spcBef>
              <a:buNone/>
            </a:pPr>
            <a:r>
              <a:rPr lang="en-US" b="1" dirty="0">
                <a:solidFill>
                  <a:srgbClr val="262626"/>
                </a:solidFill>
              </a:rPr>
              <a:t>Logistics </a:t>
            </a:r>
            <a:r>
              <a:rPr lang="en-US" b="1" dirty="0" smtClean="0">
                <a:solidFill>
                  <a:srgbClr val="262626"/>
                </a:solidFill>
              </a:rPr>
              <a:t>Decisions (mode choice )</a:t>
            </a:r>
            <a:endParaRPr lang="en-US" b="1" dirty="0">
              <a:solidFill>
                <a:srgbClr val="262626"/>
              </a:solidFill>
            </a:endParaRPr>
          </a:p>
          <a:p>
            <a:pPr marL="55562" lvl="1" indent="0">
              <a:lnSpc>
                <a:spcPct val="250000"/>
              </a:lnSpc>
              <a:spcBef>
                <a:spcPts val="800"/>
              </a:spcBef>
              <a:buNone/>
            </a:pPr>
            <a:r>
              <a:rPr lang="en-US" b="1" dirty="0" smtClean="0">
                <a:solidFill>
                  <a:srgbClr val="262626"/>
                </a:solidFill>
              </a:rPr>
              <a:t>		Inventory Costs</a:t>
            </a:r>
            <a:endParaRPr lang="en-US" b="1" dirty="0">
              <a:solidFill>
                <a:srgbClr val="262626"/>
              </a:solidFill>
            </a:endParaRPr>
          </a:p>
          <a:p>
            <a:pPr marL="55562" lvl="1" indent="0">
              <a:lnSpc>
                <a:spcPct val="250000"/>
              </a:lnSpc>
              <a:spcBef>
                <a:spcPts val="800"/>
              </a:spcBef>
              <a:buNone/>
            </a:pPr>
            <a:r>
              <a:rPr lang="en-US" b="1" dirty="0" smtClean="0">
                <a:solidFill>
                  <a:srgbClr val="262626"/>
                </a:solidFill>
              </a:rPr>
              <a:t>		Variable </a:t>
            </a:r>
            <a:r>
              <a:rPr lang="en-US" b="1" dirty="0">
                <a:solidFill>
                  <a:srgbClr val="262626"/>
                </a:solidFill>
              </a:rPr>
              <a:t>Costs</a:t>
            </a:r>
          </a:p>
          <a:p>
            <a:pPr marL="55562" lvl="1" indent="0">
              <a:lnSpc>
                <a:spcPct val="250000"/>
              </a:lnSpc>
              <a:spcBef>
                <a:spcPts val="800"/>
              </a:spcBef>
              <a:buNone/>
            </a:pPr>
            <a:r>
              <a:rPr lang="en-US" b="1" dirty="0" smtClean="0">
                <a:solidFill>
                  <a:srgbClr val="262626"/>
                </a:solidFill>
              </a:rPr>
              <a:t>		Commodity </a:t>
            </a:r>
            <a:r>
              <a:rPr lang="en-US" b="1" dirty="0">
                <a:solidFill>
                  <a:srgbClr val="262626"/>
                </a:solidFill>
              </a:rPr>
              <a:t>Characteristics</a:t>
            </a:r>
          </a:p>
          <a:p>
            <a:pPr marL="341312" lvl="1" indent="-285750">
              <a:spcBef>
                <a:spcPts val="800"/>
              </a:spcBef>
              <a:buFont typeface="Wingdings" panose="05000000000000000000" pitchFamily="2" charset="2"/>
              <a:buChar char="Ø"/>
            </a:pPr>
            <a:endParaRPr lang="en-US" dirty="0" smtClean="0">
              <a:solidFill>
                <a:srgbClr val="262626"/>
              </a:solidFill>
            </a:endParaRPr>
          </a:p>
        </p:txBody>
      </p:sp>
      <p:pic>
        <p:nvPicPr>
          <p:cNvPr id="5122" name="Picture 2" descr="C:\Users\kaveh.shabani\Desktop\TRB App Presentation\_Presentations\transport-modes.jpg"/>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44009" y="2697350"/>
            <a:ext cx="3882987" cy="2632025"/>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bwMode="auto">
          <a:xfrm>
            <a:off x="633900" y="1887848"/>
            <a:ext cx="548640" cy="457200"/>
          </a:xfrm>
          <a:prstGeom prst="downArrow">
            <a:avLst/>
          </a:prstGeom>
          <a:solidFill>
            <a:schemeClr val="bg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ea typeface="ＭＳ Ｐゴシック" pitchFamily="34" charset="-128"/>
              <a:cs typeface="Arial" charset="0"/>
            </a:endParaRPr>
          </a:p>
        </p:txBody>
      </p:sp>
      <p:sp>
        <p:nvSpPr>
          <p:cNvPr id="8" name="Down Arrow 7"/>
          <p:cNvSpPr/>
          <p:nvPr/>
        </p:nvSpPr>
        <p:spPr bwMode="auto">
          <a:xfrm>
            <a:off x="633900" y="2697350"/>
            <a:ext cx="548640" cy="457200"/>
          </a:xfrm>
          <a:prstGeom prst="downArrow">
            <a:avLst/>
          </a:prstGeom>
          <a:solidFill>
            <a:schemeClr val="bg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ea typeface="ＭＳ Ｐゴシック" pitchFamily="34" charset="-128"/>
              <a:cs typeface="Arial" charset="0"/>
            </a:endParaRPr>
          </a:p>
        </p:txBody>
      </p:sp>
      <p:sp>
        <p:nvSpPr>
          <p:cNvPr id="9" name="Down Arrow 8"/>
          <p:cNvSpPr/>
          <p:nvPr/>
        </p:nvSpPr>
        <p:spPr bwMode="auto">
          <a:xfrm>
            <a:off x="1333700" y="3454731"/>
            <a:ext cx="548640" cy="457200"/>
          </a:xfrm>
          <a:prstGeom prst="downArrow">
            <a:avLst/>
          </a:prstGeom>
          <a:solidFill>
            <a:schemeClr val="bg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ea typeface="ＭＳ Ｐゴシック" pitchFamily="34" charset="-128"/>
              <a:cs typeface="Arial" charset="0"/>
            </a:endParaRPr>
          </a:p>
        </p:txBody>
      </p:sp>
      <p:sp>
        <p:nvSpPr>
          <p:cNvPr id="10" name="Down Arrow 9"/>
          <p:cNvSpPr/>
          <p:nvPr/>
        </p:nvSpPr>
        <p:spPr bwMode="auto">
          <a:xfrm>
            <a:off x="1333700" y="4240909"/>
            <a:ext cx="548640" cy="457200"/>
          </a:xfrm>
          <a:prstGeom prst="downArrow">
            <a:avLst/>
          </a:prstGeom>
          <a:solidFill>
            <a:schemeClr val="bg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ea typeface="ＭＳ Ｐゴシック" pitchFamily="34" charset="-128"/>
              <a:cs typeface="Arial" charset="0"/>
            </a:endParaRPr>
          </a:p>
        </p:txBody>
      </p:sp>
      <p:sp>
        <p:nvSpPr>
          <p:cNvPr id="11" name="Down Arrow 10"/>
          <p:cNvSpPr/>
          <p:nvPr/>
        </p:nvSpPr>
        <p:spPr bwMode="auto">
          <a:xfrm>
            <a:off x="1333700" y="5027087"/>
            <a:ext cx="548640" cy="457200"/>
          </a:xfrm>
          <a:prstGeom prst="downArrow">
            <a:avLst/>
          </a:prstGeom>
          <a:solidFill>
            <a:schemeClr val="bg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ea typeface="ＭＳ Ｐゴシック" pitchFamily="34" charset="-128"/>
              <a:cs typeface="Arial" charset="0"/>
            </a:endParaRPr>
          </a:p>
        </p:txBody>
      </p:sp>
    </p:spTree>
    <p:extLst>
      <p:ext uri="{BB962C8B-B14F-4D97-AF65-F5344CB8AC3E}">
        <p14:creationId xmlns:p14="http://schemas.microsoft.com/office/powerpoint/2010/main" val="1649576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52" y="815271"/>
            <a:ext cx="7983244" cy="5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p:cNvSpPr>
            <a:spLocks noGrp="1"/>
          </p:cNvSpPr>
          <p:nvPr>
            <p:ph type="title"/>
          </p:nvPr>
        </p:nvSpPr>
        <p:spPr>
          <a:xfrm>
            <a:off x="592666" y="97654"/>
            <a:ext cx="8094133" cy="717617"/>
          </a:xfrm>
        </p:spPr>
        <p:txBody>
          <a:bodyPr/>
          <a:lstStyle/>
          <a:p>
            <a:r>
              <a:rPr lang="en-US" dirty="0" smtClean="0">
                <a:solidFill>
                  <a:srgbClr val="F68B1F"/>
                </a:solidFill>
                <a:latin typeface="+mn-lt"/>
                <a:ea typeface="+mn-ea"/>
                <a:cs typeface="+mn-cs"/>
              </a:rPr>
              <a:t>Florida Statewide Freight Model</a:t>
            </a:r>
            <a:endParaRPr lang="en-US" dirty="0">
              <a:solidFill>
                <a:srgbClr val="F68B1F"/>
              </a:solidFill>
              <a:latin typeface="+mn-lt"/>
              <a:ea typeface="+mn-ea"/>
              <a:cs typeface="+mn-cs"/>
            </a:endParaRPr>
          </a:p>
        </p:txBody>
      </p:sp>
    </p:spTree>
    <p:extLst>
      <p:ext uri="{BB962C8B-B14F-4D97-AF65-F5344CB8AC3E}">
        <p14:creationId xmlns:p14="http://schemas.microsoft.com/office/powerpoint/2010/main" val="217064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87" y="1226598"/>
            <a:ext cx="8255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4"/>
          <p:cNvSpPr>
            <a:spLocks noGrp="1"/>
          </p:cNvSpPr>
          <p:nvPr>
            <p:ph type="title"/>
          </p:nvPr>
        </p:nvSpPr>
        <p:spPr>
          <a:xfrm>
            <a:off x="592666" y="274638"/>
            <a:ext cx="8094133" cy="960728"/>
          </a:xfrm>
        </p:spPr>
        <p:txBody>
          <a:bodyPr/>
          <a:lstStyle/>
          <a:p>
            <a:r>
              <a:rPr lang="en-US" dirty="0" smtClean="0">
                <a:solidFill>
                  <a:srgbClr val="F68B1F"/>
                </a:solidFill>
                <a:latin typeface="+mn-lt"/>
                <a:ea typeface="+mn-ea"/>
                <a:cs typeface="+mn-cs"/>
              </a:rPr>
              <a:t>Florida Model Integration</a:t>
            </a:r>
            <a:endParaRPr lang="en-US" dirty="0">
              <a:solidFill>
                <a:srgbClr val="F68B1F"/>
              </a:solidFill>
              <a:latin typeface="+mn-lt"/>
              <a:ea typeface="+mn-ea"/>
              <a:cs typeface="+mn-cs"/>
            </a:endParaRPr>
          </a:p>
        </p:txBody>
      </p:sp>
    </p:spTree>
    <p:extLst>
      <p:ext uri="{BB962C8B-B14F-4D97-AF65-F5344CB8AC3E}">
        <p14:creationId xmlns:p14="http://schemas.microsoft.com/office/powerpoint/2010/main" val="2796500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solidFill>
                  <a:srgbClr val="F68B1F"/>
                </a:solidFill>
                <a:latin typeface="+mn-lt"/>
                <a:ea typeface="+mn-ea"/>
                <a:cs typeface="+mn-cs"/>
              </a:rPr>
              <a:t>Florida Statewide Freight </a:t>
            </a:r>
            <a:r>
              <a:rPr lang="en-US" dirty="0" smtClean="0">
                <a:solidFill>
                  <a:srgbClr val="F68B1F"/>
                </a:solidFill>
                <a:latin typeface="+mn-lt"/>
                <a:ea typeface="+mn-ea"/>
                <a:cs typeface="+mn-cs"/>
              </a:rPr>
              <a:t>Model</a:t>
            </a:r>
            <a:endParaRPr lang="en-US" dirty="0">
              <a:solidFill>
                <a:srgbClr val="F68B1F"/>
              </a:solidFill>
              <a:latin typeface="+mn-lt"/>
              <a:ea typeface="+mn-ea"/>
              <a:cs typeface="+mn-cs"/>
            </a:endParaRPr>
          </a:p>
        </p:txBody>
      </p:sp>
      <p:graphicFrame>
        <p:nvGraphicFramePr>
          <p:cNvPr id="6" name="Content Placeholder 5"/>
          <p:cNvGraphicFramePr>
            <a:graphicFrameLocks noGrp="1"/>
          </p:cNvGraphicFramePr>
          <p:nvPr>
            <p:extLst>
              <p:ext uri="{D42A27DB-BD31-4B8C-83A1-F6EECF244321}">
                <p14:modId xmlns:p14="http://schemas.microsoft.com/office/powerpoint/2010/main" val="3402627424"/>
              </p:ext>
            </p:extLst>
          </p:nvPr>
        </p:nvGraphicFramePr>
        <p:xfrm>
          <a:off x="513347" y="986715"/>
          <a:ext cx="2261937" cy="5237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9"/>
          <p:cNvSpPr txBox="1"/>
          <p:nvPr/>
        </p:nvSpPr>
        <p:spPr>
          <a:xfrm>
            <a:off x="2839450" y="1307430"/>
            <a:ext cx="4355432"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500" dirty="0" smtClean="0"/>
              <a:t>Synthesizes a list of businesses in Florida, the rest of the US, plus an international sample</a:t>
            </a:r>
          </a:p>
        </p:txBody>
      </p:sp>
      <p:sp>
        <p:nvSpPr>
          <p:cNvPr id="17" name="TextBox 11"/>
          <p:cNvSpPr txBox="1"/>
          <p:nvPr/>
        </p:nvSpPr>
        <p:spPr>
          <a:xfrm>
            <a:off x="2839452" y="2127858"/>
            <a:ext cx="5619912"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500" dirty="0" smtClean="0"/>
              <a:t>Connects suppliers to buyers based on the commodities produced by the supplier and consumed by the buyer</a:t>
            </a:r>
          </a:p>
        </p:txBody>
      </p:sp>
      <p:sp>
        <p:nvSpPr>
          <p:cNvPr id="18" name="TextBox 12"/>
          <p:cNvSpPr txBox="1"/>
          <p:nvPr/>
        </p:nvSpPr>
        <p:spPr>
          <a:xfrm>
            <a:off x="2839451" y="2948286"/>
            <a:ext cx="3652943"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500" dirty="0" smtClean="0"/>
              <a:t>Distributes commodity flows amongst the paired suppliers and buyers</a:t>
            </a:r>
          </a:p>
        </p:txBody>
      </p:sp>
      <p:sp>
        <p:nvSpPr>
          <p:cNvPr id="19" name="TextBox 13"/>
          <p:cNvSpPr txBox="1"/>
          <p:nvPr/>
        </p:nvSpPr>
        <p:spPr>
          <a:xfrm>
            <a:off x="2839452" y="3768714"/>
            <a:ext cx="5900908"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500" dirty="0" smtClean="0"/>
              <a:t>For each buyer/supplier pair, selects whether shipments are direct or involve intermediate handling (intermodal, distribution center) </a:t>
            </a:r>
          </a:p>
        </p:txBody>
      </p:sp>
      <p:sp>
        <p:nvSpPr>
          <p:cNvPr id="20" name="TextBox 14"/>
          <p:cNvSpPr txBox="1"/>
          <p:nvPr/>
        </p:nvSpPr>
        <p:spPr>
          <a:xfrm>
            <a:off x="2839451" y="4589142"/>
            <a:ext cx="5057921"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500" dirty="0" smtClean="0"/>
              <a:t>For each buyer/supplier pair, converts an annual commodity flow to shipments by size and frequency</a:t>
            </a:r>
          </a:p>
        </p:txBody>
      </p:sp>
      <p:sp>
        <p:nvSpPr>
          <p:cNvPr id="21" name="TextBox 15"/>
          <p:cNvSpPr txBox="1"/>
          <p:nvPr/>
        </p:nvSpPr>
        <p:spPr>
          <a:xfrm>
            <a:off x="2839451" y="5409568"/>
            <a:ext cx="4285183"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500" dirty="0" smtClean="0"/>
              <a:t>Identifies the mode for each leg of the trip from supplier to buyer and the transfer locations</a:t>
            </a:r>
          </a:p>
        </p:txBody>
      </p:sp>
      <p:sp>
        <p:nvSpPr>
          <p:cNvPr id="2" name="Rectangle 1"/>
          <p:cNvSpPr/>
          <p:nvPr/>
        </p:nvSpPr>
        <p:spPr>
          <a:xfrm>
            <a:off x="349135" y="5316727"/>
            <a:ext cx="8110229" cy="794605"/>
          </a:xfrm>
          <a:prstGeom prst="rect">
            <a:avLst/>
          </a:prstGeom>
          <a:noFill/>
          <a:ln w="57150">
            <a:solidFill>
              <a:schemeClr val="bg2"/>
            </a:solidFill>
          </a:ln>
          <a:effectLst>
            <a:glow rad="101600">
              <a:schemeClr val="accent6">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4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080357"/>
            <a:ext cx="6350000" cy="5167186"/>
          </a:xfrm>
          <a:prstGeom prst="rect">
            <a:avLst/>
          </a:prstGeom>
        </p:spPr>
      </p:pic>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3" name="Rectangle 2"/>
          <p:cNvSpPr/>
          <p:nvPr/>
        </p:nvSpPr>
        <p:spPr>
          <a:xfrm>
            <a:off x="6705600" y="3697474"/>
            <a:ext cx="1981200" cy="1865126"/>
          </a:xfrm>
          <a:prstGeom prst="rect">
            <a:avLst/>
          </a:prstGeom>
        </p:spPr>
        <p:txBody>
          <a:bodyPr wrap="square">
            <a:spAutoFit/>
          </a:bodyPr>
          <a:lstStyle/>
          <a:p>
            <a:pPr defTabSz="914400" eaLnBrk="0" fontAlgn="base" hangingPunct="0">
              <a:spcBef>
                <a:spcPct val="20000"/>
              </a:spcBef>
              <a:spcAft>
                <a:spcPct val="0"/>
              </a:spcAft>
            </a:pPr>
            <a:r>
              <a:rPr lang="en-US" sz="1200" b="1" kern="0" dirty="0" smtClean="0">
                <a:solidFill>
                  <a:schemeClr val="tx1">
                    <a:lumMod val="85000"/>
                    <a:lumOff val="15000"/>
                  </a:schemeClr>
                </a:solidFill>
                <a:latin typeface="Arial"/>
                <a:ea typeface="MS PGothic" pitchFamily="34" charset="-128"/>
                <a:cs typeface="Arial"/>
              </a:rPr>
              <a:t>Paths </a:t>
            </a:r>
            <a:r>
              <a:rPr lang="en-US" sz="1200" b="1" kern="0" dirty="0">
                <a:solidFill>
                  <a:schemeClr val="tx1">
                    <a:lumMod val="85000"/>
                    <a:lumOff val="15000"/>
                  </a:schemeClr>
                </a:solidFill>
                <a:latin typeface="Arial"/>
                <a:ea typeface="MS PGothic" pitchFamily="34" charset="-128"/>
                <a:cs typeface="Arial"/>
              </a:rPr>
              <a:t>for shipments with complex distribution </a:t>
            </a:r>
            <a:r>
              <a:rPr lang="en-US" sz="1200" b="1" kern="0" dirty="0" smtClean="0">
                <a:solidFill>
                  <a:schemeClr val="tx1">
                    <a:lumMod val="85000"/>
                    <a:lumOff val="15000"/>
                  </a:schemeClr>
                </a:solidFill>
                <a:latin typeface="Arial"/>
                <a:ea typeface="MS PGothic" pitchFamily="34" charset="-128"/>
                <a:cs typeface="Arial"/>
              </a:rPr>
              <a:t>channel (that </a:t>
            </a:r>
            <a:r>
              <a:rPr lang="en-US" sz="1200" b="1" kern="0" dirty="0">
                <a:solidFill>
                  <a:schemeClr val="tx1">
                    <a:lumMod val="85000"/>
                    <a:lumOff val="15000"/>
                  </a:schemeClr>
                </a:solidFill>
                <a:latin typeface="Arial"/>
                <a:ea typeface="MS PGothic" pitchFamily="34" charset="-128"/>
                <a:cs typeface="Arial"/>
              </a:rPr>
              <a:t>are not direct from shipper to </a:t>
            </a:r>
            <a:r>
              <a:rPr lang="en-US" sz="1200" b="1" kern="0" dirty="0" smtClean="0">
                <a:solidFill>
                  <a:schemeClr val="tx1">
                    <a:lumMod val="85000"/>
                    <a:lumOff val="15000"/>
                  </a:schemeClr>
                </a:solidFill>
                <a:latin typeface="Arial"/>
                <a:ea typeface="MS PGothic" pitchFamily="34" charset="-128"/>
                <a:cs typeface="Arial"/>
              </a:rPr>
              <a:t>buyer) </a:t>
            </a:r>
            <a:r>
              <a:rPr lang="en-US" sz="1200" b="1" kern="0" dirty="0">
                <a:solidFill>
                  <a:schemeClr val="tx1">
                    <a:lumMod val="85000"/>
                    <a:lumOff val="15000"/>
                  </a:schemeClr>
                </a:solidFill>
                <a:latin typeface="Arial"/>
                <a:ea typeface="MS PGothic" pitchFamily="34" charset="-128"/>
                <a:cs typeface="Arial"/>
              </a:rPr>
              <a:t>can be multimodal, e.g.</a:t>
            </a:r>
          </a:p>
          <a:p>
            <a:pPr marL="100584" lvl="1" indent="-82296" defTabSz="914400" eaLnBrk="0" fontAlgn="base" hangingPunct="0">
              <a:spcBef>
                <a:spcPct val="20000"/>
              </a:spcBef>
              <a:spcAft>
                <a:spcPct val="0"/>
              </a:spcAft>
              <a:buFont typeface="Arial"/>
              <a:buChar char="•"/>
            </a:pPr>
            <a:r>
              <a:rPr lang="en-US" sz="1200" kern="0" dirty="0">
                <a:solidFill>
                  <a:schemeClr val="tx1">
                    <a:lumMod val="85000"/>
                    <a:lumOff val="15000"/>
                  </a:schemeClr>
                </a:solidFill>
                <a:latin typeface="Arial"/>
                <a:ea typeface="MS PGothic" pitchFamily="34" charset="-128"/>
                <a:cs typeface="Arial"/>
              </a:rPr>
              <a:t>Truck – Rail – Truck</a:t>
            </a:r>
          </a:p>
          <a:p>
            <a:pPr marL="100584" lvl="1" indent="-82296" defTabSz="914400" eaLnBrk="0" fontAlgn="base" hangingPunct="0">
              <a:spcBef>
                <a:spcPct val="20000"/>
              </a:spcBef>
              <a:spcAft>
                <a:spcPct val="0"/>
              </a:spcAft>
              <a:buFont typeface="Arial"/>
              <a:buChar char="•"/>
            </a:pPr>
            <a:r>
              <a:rPr lang="en-US" sz="1200" kern="0" dirty="0">
                <a:solidFill>
                  <a:schemeClr val="tx1">
                    <a:lumMod val="85000"/>
                    <a:lumOff val="15000"/>
                  </a:schemeClr>
                </a:solidFill>
                <a:latin typeface="Arial"/>
                <a:ea typeface="MS PGothic" pitchFamily="34" charset="-128"/>
                <a:cs typeface="Arial"/>
              </a:rPr>
              <a:t>Truck – Air – Truck</a:t>
            </a:r>
          </a:p>
          <a:p>
            <a:pPr marL="100584" lvl="1" indent="-82296" defTabSz="914400" eaLnBrk="0" fontAlgn="base" hangingPunct="0">
              <a:spcBef>
                <a:spcPct val="20000"/>
              </a:spcBef>
              <a:spcAft>
                <a:spcPct val="0"/>
              </a:spcAft>
              <a:buFont typeface="Arial"/>
              <a:buChar char="•"/>
            </a:pPr>
            <a:r>
              <a:rPr lang="en-US" sz="1200" kern="0" dirty="0">
                <a:solidFill>
                  <a:schemeClr val="tx1">
                    <a:lumMod val="85000"/>
                    <a:lumOff val="15000"/>
                  </a:schemeClr>
                </a:solidFill>
                <a:latin typeface="Arial"/>
                <a:ea typeface="MS PGothic" pitchFamily="34" charset="-128"/>
                <a:cs typeface="Arial"/>
              </a:rPr>
              <a:t>Truck – Water</a:t>
            </a:r>
          </a:p>
        </p:txBody>
      </p:sp>
      <p:sp>
        <p:nvSpPr>
          <p:cNvPr id="8" name="Title 1"/>
          <p:cNvSpPr txBox="1">
            <a:spLocks/>
          </p:cNvSpPr>
          <p:nvPr/>
        </p:nvSpPr>
        <p:spPr>
          <a:xfrm>
            <a:off x="592666" y="274638"/>
            <a:ext cx="8094133" cy="96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l"/>
            <a:r>
              <a:rPr lang="en-US" sz="2800" b="1" dirty="0">
                <a:solidFill>
                  <a:srgbClr val="F68B1F"/>
                </a:solidFill>
                <a:latin typeface="+mn-lt"/>
                <a:ea typeface="+mn-ea"/>
                <a:cs typeface="+mn-cs"/>
              </a:rPr>
              <a:t>Mode Choice Model</a:t>
            </a:r>
          </a:p>
        </p:txBody>
      </p:sp>
      <p:cxnSp>
        <p:nvCxnSpPr>
          <p:cNvPr id="10" name="Straight Connector 9"/>
          <p:cNvCxnSpPr/>
          <p:nvPr/>
        </p:nvCxnSpPr>
        <p:spPr>
          <a:xfrm>
            <a:off x="477058" y="275704"/>
            <a:ext cx="0" cy="959662"/>
          </a:xfrm>
          <a:prstGeom prst="line">
            <a:avLst/>
          </a:prstGeom>
          <a:ln w="190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705600" y="1143000"/>
            <a:ext cx="1981200" cy="2086725"/>
          </a:xfrm>
          <a:prstGeom prst="rect">
            <a:avLst/>
          </a:prstGeom>
        </p:spPr>
        <p:txBody>
          <a:bodyPr wrap="square">
            <a:spAutoFit/>
          </a:bodyPr>
          <a:lstStyle/>
          <a:p>
            <a:pPr lvl="0" defTabSz="914400" eaLnBrk="0" fontAlgn="base" hangingPunct="0">
              <a:spcBef>
                <a:spcPct val="20000"/>
              </a:spcBef>
              <a:spcAft>
                <a:spcPct val="0"/>
              </a:spcAft>
            </a:pPr>
            <a:r>
              <a:rPr lang="en-US" sz="1200" b="1" kern="0" dirty="0">
                <a:solidFill>
                  <a:schemeClr val="tx1">
                    <a:lumMod val="85000"/>
                    <a:lumOff val="15000"/>
                  </a:schemeClr>
                </a:solidFill>
                <a:latin typeface="Arial"/>
                <a:ea typeface="MS PGothic" pitchFamily="34" charset="-128"/>
                <a:cs typeface="Arial"/>
              </a:rPr>
              <a:t>Shipments  are Assigned to the Following Modes:</a:t>
            </a:r>
          </a:p>
          <a:p>
            <a:pPr marL="100584" lvl="1" indent="-82296" defTabSz="914400" eaLnBrk="0" fontAlgn="base" hangingPunct="0">
              <a:spcBef>
                <a:spcPct val="20000"/>
              </a:spcBef>
              <a:spcAft>
                <a:spcPct val="0"/>
              </a:spcAft>
              <a:buFont typeface="Arial"/>
              <a:buChar char="•"/>
            </a:pPr>
            <a:r>
              <a:rPr lang="en-US" sz="1200" kern="0" dirty="0">
                <a:solidFill>
                  <a:schemeClr val="tx1">
                    <a:lumMod val="85000"/>
                    <a:lumOff val="15000"/>
                  </a:schemeClr>
                </a:solidFill>
                <a:latin typeface="Arial"/>
                <a:ea typeface="MS PGothic" pitchFamily="34" charset="-128"/>
                <a:cs typeface="Arial"/>
              </a:rPr>
              <a:t>Truck (Full truck load, less than truck load)</a:t>
            </a:r>
          </a:p>
          <a:p>
            <a:pPr marL="100584" lvl="1" indent="-82296" defTabSz="914400" eaLnBrk="0" fontAlgn="base" hangingPunct="0">
              <a:spcBef>
                <a:spcPct val="20000"/>
              </a:spcBef>
              <a:spcAft>
                <a:spcPct val="0"/>
              </a:spcAft>
              <a:buFont typeface="Arial"/>
              <a:buChar char="•"/>
            </a:pPr>
            <a:r>
              <a:rPr lang="en-US" sz="1200" kern="0" dirty="0">
                <a:solidFill>
                  <a:schemeClr val="tx1">
                    <a:lumMod val="85000"/>
                    <a:lumOff val="15000"/>
                  </a:schemeClr>
                </a:solidFill>
                <a:latin typeface="Arial"/>
                <a:ea typeface="MS PGothic" pitchFamily="34" charset="-128"/>
                <a:cs typeface="Arial"/>
              </a:rPr>
              <a:t>Rail (Carload, intermodal)</a:t>
            </a:r>
          </a:p>
          <a:p>
            <a:pPr marL="100584" lvl="1" indent="-82296" defTabSz="914400" eaLnBrk="0" fontAlgn="base" hangingPunct="0">
              <a:spcBef>
                <a:spcPct val="20000"/>
              </a:spcBef>
              <a:spcAft>
                <a:spcPct val="0"/>
              </a:spcAft>
              <a:buFont typeface="Arial"/>
              <a:buChar char="•"/>
            </a:pPr>
            <a:r>
              <a:rPr lang="en-US" sz="1200" kern="0" dirty="0">
                <a:solidFill>
                  <a:schemeClr val="tx1">
                    <a:lumMod val="85000"/>
                    <a:lumOff val="15000"/>
                  </a:schemeClr>
                </a:solidFill>
                <a:latin typeface="Arial"/>
                <a:ea typeface="MS PGothic" pitchFamily="34" charset="-128"/>
                <a:cs typeface="Arial"/>
              </a:rPr>
              <a:t>Water (international, non-international)</a:t>
            </a:r>
          </a:p>
          <a:p>
            <a:pPr marL="100584" lvl="1" indent="-82296" defTabSz="914400" eaLnBrk="0" fontAlgn="base" hangingPunct="0">
              <a:spcBef>
                <a:spcPct val="20000"/>
              </a:spcBef>
              <a:spcAft>
                <a:spcPct val="0"/>
              </a:spcAft>
              <a:buFont typeface="Arial"/>
              <a:buChar char="•"/>
            </a:pPr>
            <a:r>
              <a:rPr lang="en-US" sz="1200" kern="0" dirty="0" smtClean="0">
                <a:solidFill>
                  <a:schemeClr val="tx1">
                    <a:lumMod val="85000"/>
                    <a:lumOff val="15000"/>
                  </a:schemeClr>
                </a:solidFill>
                <a:latin typeface="Arial"/>
                <a:ea typeface="MS PGothic" pitchFamily="34" charset="-128"/>
                <a:cs typeface="Arial"/>
              </a:rPr>
              <a:t>Air</a:t>
            </a:r>
            <a:endParaRPr lang="en-US" sz="1200" kern="0" dirty="0">
              <a:solidFill>
                <a:schemeClr val="tx1">
                  <a:lumMod val="85000"/>
                  <a:lumOff val="15000"/>
                </a:schemeClr>
              </a:solidFill>
              <a:latin typeface="Arial"/>
              <a:ea typeface="MS PGothic" pitchFamily="34" charset="-128"/>
              <a:cs typeface="Arial"/>
            </a:endParaRPr>
          </a:p>
        </p:txBody>
      </p:sp>
    </p:spTree>
    <p:extLst>
      <p:ext uri="{BB962C8B-B14F-4D97-AF65-F5344CB8AC3E}">
        <p14:creationId xmlns:p14="http://schemas.microsoft.com/office/powerpoint/2010/main" val="1016776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solidFill>
                  <a:srgbClr val="F68B1F"/>
                </a:solidFill>
                <a:latin typeface="+mn-lt"/>
                <a:ea typeface="+mn-ea"/>
                <a:cs typeface="+mn-cs"/>
              </a:rPr>
              <a:t>Mode Choice </a:t>
            </a:r>
            <a:r>
              <a:rPr lang="en-US" dirty="0" smtClean="0">
                <a:solidFill>
                  <a:srgbClr val="F68B1F"/>
                </a:solidFill>
                <a:latin typeface="+mn-lt"/>
                <a:ea typeface="+mn-ea"/>
                <a:cs typeface="+mn-cs"/>
              </a:rPr>
              <a:t>Model</a:t>
            </a:r>
            <a:endParaRPr lang="en-US" dirty="0">
              <a:solidFill>
                <a:srgbClr val="F68B1F"/>
              </a:solidFill>
              <a:latin typeface="+mn-lt"/>
              <a:ea typeface="+mn-ea"/>
              <a:cs typeface="+mn-cs"/>
            </a:endParaRPr>
          </a:p>
        </p:txBody>
      </p:sp>
      <p:sp>
        <p:nvSpPr>
          <p:cNvPr id="4" name="Rectangle 3"/>
          <p:cNvSpPr/>
          <p:nvPr/>
        </p:nvSpPr>
        <p:spPr>
          <a:xfrm>
            <a:off x="486134" y="1671481"/>
            <a:ext cx="8294660" cy="3785652"/>
          </a:xfrm>
          <a:prstGeom prst="rect">
            <a:avLst/>
          </a:prstGeom>
        </p:spPr>
        <p:txBody>
          <a:bodyPr wrap="square">
            <a:spAutoFit/>
          </a:bodyPr>
          <a:lstStyle/>
          <a:p>
            <a:r>
              <a:rPr lang="en-US" sz="1600" i="1" dirty="0">
                <a:solidFill>
                  <a:schemeClr val="bg2"/>
                </a:solidFill>
              </a:rPr>
              <a:t>Model structure based on the Aggregate-Disaggregate-Aggregate (ADA) </a:t>
            </a:r>
            <a:r>
              <a:rPr lang="en-US" sz="1600" i="1" dirty="0" smtClean="0">
                <a:solidFill>
                  <a:schemeClr val="bg2"/>
                </a:solidFill>
              </a:rPr>
              <a:t>framework**</a:t>
            </a:r>
          </a:p>
          <a:p>
            <a:endParaRPr lang="en-US" sz="1600" i="1" dirty="0" smtClean="0">
              <a:solidFill>
                <a:schemeClr val="bg2"/>
              </a:solidFill>
            </a:endParaRPr>
          </a:p>
          <a:p>
            <a:endParaRPr lang="en-US" sz="1000" dirty="0" smtClean="0">
              <a:solidFill>
                <a:srgbClr val="262626"/>
              </a:solidFill>
            </a:endParaRPr>
          </a:p>
          <a:p>
            <a:pPr marL="285750" lvl="1" indent="-285750" algn="just">
              <a:lnSpc>
                <a:spcPct val="150000"/>
              </a:lnSpc>
              <a:spcAft>
                <a:spcPts val="1800"/>
              </a:spcAft>
              <a:buFont typeface="Wingdings" panose="05000000000000000000" pitchFamily="2" charset="2"/>
              <a:buChar char="Ø"/>
            </a:pPr>
            <a:r>
              <a:rPr lang="en-US" sz="1600" dirty="0" smtClean="0">
                <a:solidFill>
                  <a:srgbClr val="262626"/>
                </a:solidFill>
              </a:rPr>
              <a:t>Disaggregation </a:t>
            </a:r>
            <a:r>
              <a:rPr lang="en-US" sz="1600" dirty="0">
                <a:solidFill>
                  <a:srgbClr val="262626"/>
                </a:solidFill>
              </a:rPr>
              <a:t>of commodity flows at their production and consumption ends to firm-to-firm flows, </a:t>
            </a:r>
            <a:r>
              <a:rPr lang="en-US" sz="1600" dirty="0" smtClean="0">
                <a:solidFill>
                  <a:srgbClr val="262626"/>
                </a:solidFill>
              </a:rPr>
              <a:t>shipping </a:t>
            </a:r>
            <a:r>
              <a:rPr lang="en-US" sz="1600" dirty="0">
                <a:solidFill>
                  <a:srgbClr val="262626"/>
                </a:solidFill>
              </a:rPr>
              <a:t>and receiving firms </a:t>
            </a:r>
            <a:r>
              <a:rPr lang="en-US" sz="1600" dirty="0" smtClean="0">
                <a:solidFill>
                  <a:srgbClr val="262626"/>
                </a:solidFill>
              </a:rPr>
              <a:t>paired then </a:t>
            </a:r>
            <a:r>
              <a:rPr lang="en-US" sz="1600" dirty="0">
                <a:solidFill>
                  <a:srgbClr val="262626"/>
                </a:solidFill>
              </a:rPr>
              <a:t>treated as a single behavioral </a:t>
            </a:r>
            <a:r>
              <a:rPr lang="en-US" sz="1600" dirty="0" smtClean="0">
                <a:solidFill>
                  <a:srgbClr val="262626"/>
                </a:solidFill>
              </a:rPr>
              <a:t>unit</a:t>
            </a:r>
          </a:p>
          <a:p>
            <a:pPr marL="285750" lvl="1" indent="-285750" algn="just">
              <a:lnSpc>
                <a:spcPct val="150000"/>
              </a:lnSpc>
              <a:spcAft>
                <a:spcPts val="1800"/>
              </a:spcAft>
              <a:buFont typeface="Wingdings" panose="05000000000000000000" pitchFamily="2" charset="2"/>
              <a:buChar char="Ø"/>
            </a:pPr>
            <a:r>
              <a:rPr lang="en-US" sz="1600" dirty="0" smtClean="0">
                <a:solidFill>
                  <a:srgbClr val="262626"/>
                </a:solidFill>
              </a:rPr>
              <a:t>Modeling </a:t>
            </a:r>
            <a:r>
              <a:rPr lang="en-US" sz="1600" dirty="0">
                <a:solidFill>
                  <a:srgbClr val="262626"/>
                </a:solidFill>
              </a:rPr>
              <a:t>of logistics decisions that are made by the shipper-receiver pair based on evaluation of the total transport and logistics costs on available </a:t>
            </a:r>
            <a:r>
              <a:rPr lang="en-US" sz="1600" dirty="0" smtClean="0">
                <a:solidFill>
                  <a:srgbClr val="262626"/>
                </a:solidFill>
              </a:rPr>
              <a:t>paths; and</a:t>
            </a:r>
          </a:p>
          <a:p>
            <a:pPr marL="285750" lvl="1" indent="-285750" algn="just">
              <a:lnSpc>
                <a:spcPct val="150000"/>
              </a:lnSpc>
              <a:spcAft>
                <a:spcPts val="1800"/>
              </a:spcAft>
              <a:buFont typeface="Wingdings" panose="05000000000000000000" pitchFamily="2" charset="2"/>
              <a:buChar char="Ø"/>
            </a:pPr>
            <a:r>
              <a:rPr lang="en-US" sz="1600" dirty="0" smtClean="0">
                <a:solidFill>
                  <a:srgbClr val="262626"/>
                </a:solidFill>
              </a:rPr>
              <a:t>Aggregation </a:t>
            </a:r>
            <a:r>
              <a:rPr lang="en-US" sz="1600" dirty="0">
                <a:solidFill>
                  <a:srgbClr val="262626"/>
                </a:solidFill>
              </a:rPr>
              <a:t>of individual shipments to origin and destination zones for network assignment purposes</a:t>
            </a:r>
          </a:p>
        </p:txBody>
      </p:sp>
      <p:sp>
        <p:nvSpPr>
          <p:cNvPr id="7" name="TextBox 6"/>
          <p:cNvSpPr txBox="1"/>
          <p:nvPr/>
        </p:nvSpPr>
        <p:spPr>
          <a:xfrm>
            <a:off x="887767" y="5988222"/>
            <a:ext cx="4767309" cy="261610"/>
          </a:xfrm>
          <a:prstGeom prst="rect">
            <a:avLst/>
          </a:prstGeom>
          <a:noFill/>
        </p:spPr>
        <p:txBody>
          <a:bodyPr wrap="square" rtlCol="0">
            <a:spAutoFit/>
          </a:bodyPr>
          <a:lstStyle/>
          <a:p>
            <a:r>
              <a:rPr lang="en-US" sz="1100" i="1" dirty="0" smtClean="0"/>
              <a:t>** implemented </a:t>
            </a:r>
            <a:r>
              <a:rPr lang="en-US" sz="1100" i="1" dirty="0"/>
              <a:t>in Norway and Sweden by de Jong and </a:t>
            </a:r>
            <a:r>
              <a:rPr lang="en-US" sz="1100" i="1" dirty="0" smtClean="0"/>
              <a:t>Ben-</a:t>
            </a:r>
            <a:r>
              <a:rPr lang="en-US" sz="1100" i="1" dirty="0" err="1" smtClean="0"/>
              <a:t>Akiva</a:t>
            </a:r>
            <a:endParaRPr lang="en-US" sz="1100" i="1" dirty="0"/>
          </a:p>
        </p:txBody>
      </p:sp>
    </p:spTree>
    <p:extLst>
      <p:ext uri="{BB962C8B-B14F-4D97-AF65-F5344CB8AC3E}">
        <p14:creationId xmlns:p14="http://schemas.microsoft.com/office/powerpoint/2010/main" val="2694997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6119" y="2434605"/>
            <a:ext cx="8352450" cy="3908762"/>
            <a:chOff x="181950" y="2667000"/>
            <a:chExt cx="8352450" cy="3908762"/>
          </a:xfrm>
        </p:grpSpPr>
        <p:sp>
          <p:nvSpPr>
            <p:cNvPr id="9" name="Rectangle 8"/>
            <p:cNvSpPr/>
            <p:nvPr/>
          </p:nvSpPr>
          <p:spPr>
            <a:xfrm>
              <a:off x="181950" y="2667000"/>
              <a:ext cx="3076575" cy="3908762"/>
            </a:xfrm>
            <a:prstGeom prst="rect">
              <a:avLst/>
            </a:prstGeom>
          </p:spPr>
          <p:txBody>
            <a:bodyPr wrap="square">
              <a:spAutoFit/>
            </a:bodyPr>
            <a:lstStyle/>
            <a:p>
              <a:pPr algn="ctr">
                <a:lnSpc>
                  <a:spcPct val="150000"/>
                </a:lnSpc>
              </a:pPr>
              <a:r>
                <a:rPr lang="en-US" sz="2000" dirty="0" smtClean="0">
                  <a:solidFill>
                    <a:schemeClr val="bg2"/>
                  </a:solidFill>
                </a:rPr>
                <a:t>Non-Transport Costs </a:t>
              </a:r>
            </a:p>
            <a:p>
              <a:pPr algn="ctr"/>
              <a:r>
                <a:rPr lang="en-US" sz="2000" b="1" dirty="0" smtClean="0"/>
                <a:t>= </a:t>
              </a:r>
            </a:p>
            <a:p>
              <a:pPr algn="ctr"/>
              <a:r>
                <a:rPr lang="en-US" dirty="0" smtClean="0"/>
                <a:t>ordering </a:t>
              </a:r>
              <a:endParaRPr lang="en-US" sz="2000" dirty="0" smtClean="0"/>
            </a:p>
            <a:p>
              <a:pPr algn="ctr"/>
              <a:r>
                <a:rPr lang="en-US" sz="2000" b="1" dirty="0" smtClean="0"/>
                <a:t>+</a:t>
              </a:r>
            </a:p>
            <a:p>
              <a:pPr algn="ctr"/>
              <a:r>
                <a:rPr lang="en-US" dirty="0" smtClean="0"/>
                <a:t>carrying </a:t>
              </a:r>
              <a:endParaRPr lang="en-US" sz="2000" dirty="0" smtClean="0"/>
            </a:p>
            <a:p>
              <a:pPr algn="ctr"/>
              <a:r>
                <a:rPr lang="en-US" sz="2000" b="1" dirty="0" smtClean="0"/>
                <a:t>+ </a:t>
              </a:r>
            </a:p>
            <a:p>
              <a:pPr algn="ctr"/>
              <a:r>
                <a:rPr lang="en-US" dirty="0" smtClean="0"/>
                <a:t>damage </a:t>
              </a:r>
              <a:endParaRPr lang="en-US" sz="2000" dirty="0" smtClean="0"/>
            </a:p>
            <a:p>
              <a:pPr algn="ctr"/>
              <a:r>
                <a:rPr lang="en-US" sz="2000" b="1" dirty="0" smtClean="0"/>
                <a:t>+ </a:t>
              </a:r>
            </a:p>
            <a:p>
              <a:pPr algn="ctr"/>
              <a:r>
                <a:rPr lang="en-US" dirty="0" smtClean="0"/>
                <a:t>Inventory </a:t>
              </a:r>
              <a:r>
                <a:rPr lang="en-US" dirty="0"/>
                <a:t>in-Transit </a:t>
              </a:r>
              <a:endParaRPr lang="en-US" sz="2000" dirty="0" smtClean="0"/>
            </a:p>
            <a:p>
              <a:pPr algn="ctr"/>
              <a:r>
                <a:rPr lang="en-US" sz="2000" b="1" dirty="0" smtClean="0"/>
                <a:t>+ </a:t>
              </a:r>
            </a:p>
            <a:p>
              <a:pPr algn="ctr"/>
              <a:r>
                <a:rPr lang="en-US" dirty="0" smtClean="0"/>
                <a:t>Safety Inventory</a:t>
              </a:r>
              <a:endParaRPr lang="en-US" sz="2000" b="1" dirty="0">
                <a:solidFill>
                  <a:schemeClr val="accent1"/>
                </a:solidFill>
                <a:latin typeface="Candara" pitchFamily="34" charset="0"/>
                <a:ea typeface="MS PGothic" pitchFamily="34" charset="-128"/>
              </a:endParaRPr>
            </a:p>
            <a:p>
              <a:pPr algn="ctr"/>
              <a:endParaRPr lang="en-US" sz="2000" b="1" dirty="0">
                <a:solidFill>
                  <a:schemeClr val="accent1"/>
                </a:solidFill>
                <a:latin typeface="Candara" pitchFamily="34" charset="0"/>
                <a:ea typeface="MS PGothic" pitchFamily="34" charset="-128"/>
                <a:cs typeface="+mn-cs"/>
              </a:endParaRPr>
            </a:p>
          </p:txBody>
        </p:sp>
        <p:sp>
          <p:nvSpPr>
            <p:cNvPr id="10" name="Rectangle 9"/>
            <p:cNvSpPr/>
            <p:nvPr/>
          </p:nvSpPr>
          <p:spPr>
            <a:xfrm>
              <a:off x="3581400" y="3500050"/>
              <a:ext cx="4953000" cy="261610"/>
            </a:xfrm>
            <a:prstGeom prst="rect">
              <a:avLst/>
            </a:prstGeom>
          </p:spPr>
          <p:txBody>
            <a:bodyPr wrap="square">
              <a:spAutoFit/>
            </a:bodyPr>
            <a:lstStyle/>
            <a:p>
              <a:r>
                <a:rPr lang="en-US" sz="1100" i="1" dirty="0"/>
                <a:t>Order preparation, order transmission, </a:t>
              </a:r>
              <a:r>
                <a:rPr lang="en-US" sz="1100" i="1" dirty="0" smtClean="0"/>
                <a:t>production setup </a:t>
              </a:r>
              <a:r>
                <a:rPr lang="en-US" sz="1100" i="1" dirty="0"/>
                <a:t>if appropriate</a:t>
              </a:r>
              <a:endParaRPr lang="en-US" sz="1100" i="1" dirty="0">
                <a:latin typeface="Arial" pitchFamily="34" charset="0"/>
                <a:ea typeface="MS PGothic" pitchFamily="34" charset="-128"/>
                <a:cs typeface="Arial" pitchFamily="34" charset="0"/>
              </a:endParaRPr>
            </a:p>
          </p:txBody>
        </p:sp>
        <p:sp>
          <p:nvSpPr>
            <p:cNvPr id="11" name="Rectangle 10"/>
            <p:cNvSpPr/>
            <p:nvPr/>
          </p:nvSpPr>
          <p:spPr>
            <a:xfrm>
              <a:off x="3581399" y="4103157"/>
              <a:ext cx="4953001" cy="261610"/>
            </a:xfrm>
            <a:prstGeom prst="rect">
              <a:avLst/>
            </a:prstGeom>
          </p:spPr>
          <p:txBody>
            <a:bodyPr wrap="square">
              <a:spAutoFit/>
            </a:bodyPr>
            <a:lstStyle/>
            <a:p>
              <a:r>
                <a:rPr lang="en-US" sz="1100" i="1" dirty="0"/>
                <a:t>Cost of </a:t>
              </a:r>
              <a:r>
                <a:rPr lang="en-US" sz="1100" i="1" dirty="0" smtClean="0"/>
                <a:t>money, obsolescence</a:t>
              </a:r>
              <a:r>
                <a:rPr lang="en-US" sz="1100" i="1" dirty="0"/>
                <a:t>, </a:t>
              </a:r>
              <a:r>
                <a:rPr lang="en-US" sz="1100" i="1" dirty="0" smtClean="0"/>
                <a:t>insurance, property </a:t>
              </a:r>
              <a:r>
                <a:rPr lang="en-US" sz="1100" i="1" dirty="0"/>
                <a:t>taxes, and storage costs</a:t>
              </a:r>
              <a:endParaRPr lang="en-US" sz="1100" i="1" dirty="0">
                <a:latin typeface="Arial" pitchFamily="34" charset="0"/>
                <a:ea typeface="MS PGothic" pitchFamily="34" charset="-128"/>
                <a:cs typeface="Arial" pitchFamily="34" charset="0"/>
              </a:endParaRPr>
            </a:p>
          </p:txBody>
        </p:sp>
        <p:sp>
          <p:nvSpPr>
            <p:cNvPr id="12" name="Rectangle 11"/>
            <p:cNvSpPr/>
            <p:nvPr/>
          </p:nvSpPr>
          <p:spPr>
            <a:xfrm>
              <a:off x="3581400" y="4706264"/>
              <a:ext cx="4953000" cy="261610"/>
            </a:xfrm>
            <a:prstGeom prst="rect">
              <a:avLst/>
            </a:prstGeom>
          </p:spPr>
          <p:txBody>
            <a:bodyPr wrap="square">
              <a:spAutoFit/>
            </a:bodyPr>
            <a:lstStyle/>
            <a:p>
              <a:r>
                <a:rPr lang="en-US" sz="1100" i="1" dirty="0"/>
                <a:t>Order </a:t>
              </a:r>
              <a:r>
                <a:rPr lang="en-US" sz="1100" i="1" dirty="0" smtClean="0"/>
                <a:t>lost or damaged</a:t>
              </a:r>
              <a:endParaRPr lang="en-US" sz="1100" i="1" dirty="0">
                <a:latin typeface="Arial" pitchFamily="34" charset="0"/>
                <a:ea typeface="MS PGothic" pitchFamily="34" charset="-128"/>
                <a:cs typeface="Arial" pitchFamily="34" charset="0"/>
              </a:endParaRPr>
            </a:p>
          </p:txBody>
        </p:sp>
        <p:sp>
          <p:nvSpPr>
            <p:cNvPr id="13" name="Rectangle 12"/>
            <p:cNvSpPr/>
            <p:nvPr/>
          </p:nvSpPr>
          <p:spPr>
            <a:xfrm>
              <a:off x="3581400" y="5309371"/>
              <a:ext cx="4953000" cy="261610"/>
            </a:xfrm>
            <a:prstGeom prst="rect">
              <a:avLst/>
            </a:prstGeom>
          </p:spPr>
          <p:txBody>
            <a:bodyPr wrap="square">
              <a:spAutoFit/>
            </a:bodyPr>
            <a:lstStyle/>
            <a:p>
              <a:r>
                <a:rPr lang="en-US" sz="1100" i="1" dirty="0" smtClean="0">
                  <a:latin typeface="Arial" pitchFamily="34" charset="0"/>
                  <a:ea typeface="MS PGothic" pitchFamily="34" charset="-128"/>
                  <a:cs typeface="Arial" pitchFamily="34" charset="0"/>
                </a:rPr>
                <a:t>Inventory between shipment origin and delivery location</a:t>
              </a:r>
              <a:endParaRPr lang="en-US" sz="1100" i="1" dirty="0">
                <a:latin typeface="Arial" pitchFamily="34" charset="0"/>
                <a:ea typeface="MS PGothic" pitchFamily="34" charset="-128"/>
                <a:cs typeface="Arial" pitchFamily="34" charset="0"/>
              </a:endParaRPr>
            </a:p>
          </p:txBody>
        </p:sp>
        <p:sp>
          <p:nvSpPr>
            <p:cNvPr id="14" name="Rectangle 13"/>
            <p:cNvSpPr/>
            <p:nvPr/>
          </p:nvSpPr>
          <p:spPr>
            <a:xfrm>
              <a:off x="3581400" y="5912480"/>
              <a:ext cx="4953000" cy="430887"/>
            </a:xfrm>
            <a:prstGeom prst="rect">
              <a:avLst/>
            </a:prstGeom>
          </p:spPr>
          <p:txBody>
            <a:bodyPr wrap="square">
              <a:spAutoFit/>
            </a:bodyPr>
            <a:lstStyle/>
            <a:p>
              <a:r>
                <a:rPr lang="en-US" sz="1100" i="1" dirty="0" smtClean="0"/>
                <a:t>Lost sales cost, backorder cost (Demand and Lead-time uncertainty)</a:t>
              </a:r>
            </a:p>
            <a:p>
              <a:r>
                <a:rPr lang="en-US" sz="1100" i="1" dirty="0" smtClean="0">
                  <a:solidFill>
                    <a:srgbClr val="FF0000"/>
                  </a:solidFill>
                </a:rPr>
                <a:t>Very important for high-tech commodities (electronics)</a:t>
              </a:r>
              <a:endParaRPr lang="en-US" sz="1100" i="1" dirty="0">
                <a:solidFill>
                  <a:srgbClr val="FF0000"/>
                </a:solidFill>
              </a:endParaRPr>
            </a:p>
          </p:txBody>
        </p:sp>
      </p:grpSp>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solidFill>
                  <a:srgbClr val="F68B1F"/>
                </a:solidFill>
                <a:latin typeface="+mn-lt"/>
                <a:ea typeface="+mn-ea"/>
                <a:cs typeface="+mn-cs"/>
              </a:rPr>
              <a:t>Total </a:t>
            </a:r>
            <a:r>
              <a:rPr lang="en-US" dirty="0" smtClean="0">
                <a:solidFill>
                  <a:srgbClr val="F68B1F"/>
                </a:solidFill>
                <a:latin typeface="+mn-lt"/>
                <a:ea typeface="+mn-ea"/>
                <a:cs typeface="+mn-cs"/>
              </a:rPr>
              <a:t>Cost</a:t>
            </a:r>
            <a:endParaRPr lang="en-US" dirty="0">
              <a:solidFill>
                <a:srgbClr val="F68B1F"/>
              </a:solidFill>
              <a:latin typeface="+mn-lt"/>
              <a:ea typeface="+mn-ea"/>
              <a:cs typeface="+mn-cs"/>
            </a:endParaRPr>
          </a:p>
        </p:txBody>
      </p:sp>
      <p:sp>
        <p:nvSpPr>
          <p:cNvPr id="6" name="Rectangle 5"/>
          <p:cNvSpPr/>
          <p:nvPr/>
        </p:nvSpPr>
        <p:spPr>
          <a:xfrm>
            <a:off x="592666" y="1443335"/>
            <a:ext cx="7854330" cy="461665"/>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2400" b="1" dirty="0" smtClean="0">
                <a:latin typeface="Arial" pitchFamily="34" charset="0"/>
                <a:cs typeface="Arial" pitchFamily="34" charset="0"/>
              </a:rPr>
              <a:t>Total Costs = </a:t>
            </a:r>
            <a:r>
              <a:rPr lang="en-US" sz="2400" b="1" dirty="0">
                <a:latin typeface="Arial" pitchFamily="34" charset="0"/>
                <a:cs typeface="Arial" pitchFamily="34" charset="0"/>
              </a:rPr>
              <a:t>Transport costs </a:t>
            </a:r>
            <a:r>
              <a:rPr lang="en-US" sz="2400" b="1" dirty="0" smtClean="0">
                <a:latin typeface="Arial" pitchFamily="34" charset="0"/>
                <a:cs typeface="Arial" pitchFamily="34" charset="0"/>
              </a:rPr>
              <a:t>+ Non-Transport costs</a:t>
            </a:r>
            <a:endParaRPr lang="en-US" sz="2200" b="1" dirty="0">
              <a:solidFill>
                <a:schemeClr val="accent1"/>
              </a:solidFill>
              <a:latin typeface="Arial" pitchFamily="34" charset="0"/>
              <a:ea typeface="MS PGothic" pitchFamily="34" charset="-128"/>
              <a:cs typeface="Arial" pitchFamily="34" charset="0"/>
            </a:endParaRPr>
          </a:p>
        </p:txBody>
      </p:sp>
      <p:pic>
        <p:nvPicPr>
          <p:cNvPr id="15" name="Picture 2" descr="Q:\Projects\FL\FDOT\12134 - FDOT Freight Model\Documents\Presentations\Images\Inven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786" y="2667001"/>
            <a:ext cx="5149548" cy="367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46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a:solidFill>
                  <a:srgbClr val="F68B1F"/>
                </a:solidFill>
                <a:latin typeface="+mn-lt"/>
                <a:ea typeface="+mn-ea"/>
                <a:cs typeface="+mn-cs"/>
              </a:rPr>
              <a:t>Total Cost Equation</a:t>
            </a:r>
          </a:p>
        </p:txBody>
      </p:sp>
      <p:sp>
        <p:nvSpPr>
          <p:cNvPr id="16" name="Left Brace 15"/>
          <p:cNvSpPr/>
          <p:nvPr/>
        </p:nvSpPr>
        <p:spPr bwMode="auto">
          <a:xfrm rot="16200000">
            <a:off x="5841657" y="1402000"/>
            <a:ext cx="457200" cy="1118286"/>
          </a:xfrm>
          <a:prstGeom prst="leftBrace">
            <a:avLst>
              <a:gd name="adj1" fmla="val 48874"/>
              <a:gd name="adj2" fmla="val 50000"/>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7" name="Left Brace 16"/>
          <p:cNvSpPr/>
          <p:nvPr/>
        </p:nvSpPr>
        <p:spPr bwMode="auto">
          <a:xfrm rot="16200000">
            <a:off x="4267202" y="1122943"/>
            <a:ext cx="457200" cy="1676401"/>
          </a:xfrm>
          <a:prstGeom prst="leftBrace">
            <a:avLst>
              <a:gd name="adj1" fmla="val 56758"/>
              <a:gd name="adj2" fmla="val 48526"/>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8" name="Left Brace 17"/>
          <p:cNvSpPr/>
          <p:nvPr/>
        </p:nvSpPr>
        <p:spPr bwMode="auto">
          <a:xfrm rot="16200000">
            <a:off x="2781679" y="1466222"/>
            <a:ext cx="456442" cy="990600"/>
          </a:xfrm>
          <a:prstGeom prst="leftBrace">
            <a:avLst>
              <a:gd name="adj1" fmla="val 56758"/>
              <a:gd name="adj2" fmla="val 72565"/>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9" name="Left Brace 18"/>
          <p:cNvSpPr/>
          <p:nvPr/>
        </p:nvSpPr>
        <p:spPr bwMode="auto">
          <a:xfrm rot="16200000">
            <a:off x="1266011" y="1600374"/>
            <a:ext cx="466358" cy="712379"/>
          </a:xfrm>
          <a:prstGeom prst="leftBrace">
            <a:avLst>
              <a:gd name="adj1" fmla="val 15255"/>
              <a:gd name="adj2" fmla="val 33644"/>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0" name="Left Brace 19"/>
          <p:cNvSpPr/>
          <p:nvPr/>
        </p:nvSpPr>
        <p:spPr bwMode="auto">
          <a:xfrm rot="16200000">
            <a:off x="2053707" y="1611413"/>
            <a:ext cx="214941" cy="457202"/>
          </a:xfrm>
          <a:prstGeom prst="leftBrace">
            <a:avLst>
              <a:gd name="adj1" fmla="val 35802"/>
              <a:gd name="adj2" fmla="val 48526"/>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1" name="Left Brace 20"/>
          <p:cNvSpPr/>
          <p:nvPr/>
        </p:nvSpPr>
        <p:spPr bwMode="auto">
          <a:xfrm rot="16200000">
            <a:off x="7569947" y="844286"/>
            <a:ext cx="457200" cy="2233715"/>
          </a:xfrm>
          <a:prstGeom prst="leftBrace">
            <a:avLst>
              <a:gd name="adj1" fmla="val 48874"/>
              <a:gd name="adj2" fmla="val 50000"/>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2" name="Title 2"/>
          <p:cNvSpPr txBox="1">
            <a:spLocks/>
          </p:cNvSpPr>
          <p:nvPr/>
        </p:nvSpPr>
        <p:spPr bwMode="auto">
          <a:xfrm>
            <a:off x="3860623" y="2113543"/>
            <a:ext cx="1405702" cy="5336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Inventory in-transit cost</a:t>
            </a:r>
            <a:endParaRPr lang="en-US" sz="1200" b="0" dirty="0">
              <a:solidFill>
                <a:schemeClr val="tx1"/>
              </a:solidFill>
            </a:endParaRPr>
          </a:p>
        </p:txBody>
      </p:sp>
      <p:sp>
        <p:nvSpPr>
          <p:cNvPr id="24" name="Title 2"/>
          <p:cNvSpPr txBox="1">
            <a:spLocks/>
          </p:cNvSpPr>
          <p:nvPr/>
        </p:nvSpPr>
        <p:spPr bwMode="auto">
          <a:xfrm>
            <a:off x="5559738" y="2189743"/>
            <a:ext cx="1121951" cy="2668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Carrying Cost</a:t>
            </a:r>
            <a:endParaRPr lang="en-US" sz="1200" b="0" dirty="0">
              <a:solidFill>
                <a:schemeClr val="tx1"/>
              </a:solidFill>
            </a:endParaRPr>
          </a:p>
        </p:txBody>
      </p:sp>
      <p:sp>
        <p:nvSpPr>
          <p:cNvPr id="25" name="Title 2"/>
          <p:cNvSpPr txBox="1">
            <a:spLocks/>
          </p:cNvSpPr>
          <p:nvPr/>
        </p:nvSpPr>
        <p:spPr bwMode="auto">
          <a:xfrm>
            <a:off x="7091863" y="2189743"/>
            <a:ext cx="1589677" cy="285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Safety Stock Cost</a:t>
            </a:r>
            <a:endParaRPr lang="en-US" sz="1200" b="0" dirty="0">
              <a:solidFill>
                <a:schemeClr val="tx1"/>
              </a:solidFill>
            </a:endParaRPr>
          </a:p>
        </p:txBody>
      </p:sp>
      <p:sp>
        <p:nvSpPr>
          <p:cNvPr id="26" name="Title 2"/>
          <p:cNvSpPr txBox="1">
            <a:spLocks/>
          </p:cNvSpPr>
          <p:nvPr/>
        </p:nvSpPr>
        <p:spPr bwMode="auto">
          <a:xfrm>
            <a:off x="1729533" y="1993227"/>
            <a:ext cx="1121951" cy="4002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Transport and Handling Cost</a:t>
            </a:r>
            <a:endParaRPr lang="en-US" sz="1200" b="0" dirty="0">
              <a:solidFill>
                <a:schemeClr val="tx1"/>
              </a:solidFill>
            </a:endParaRPr>
          </a:p>
        </p:txBody>
      </p:sp>
      <p:sp>
        <p:nvSpPr>
          <p:cNvPr id="27" name="Title 2"/>
          <p:cNvSpPr txBox="1">
            <a:spLocks/>
          </p:cNvSpPr>
          <p:nvPr/>
        </p:nvSpPr>
        <p:spPr bwMode="auto">
          <a:xfrm>
            <a:off x="733426" y="2054987"/>
            <a:ext cx="1121951" cy="4015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Ordering Cost</a:t>
            </a:r>
            <a:endParaRPr lang="en-US" sz="1200" b="0" dirty="0">
              <a:solidFill>
                <a:schemeClr val="tx1"/>
              </a:solidFill>
            </a:endParaRPr>
          </a:p>
        </p:txBody>
      </p:sp>
      <p:sp>
        <p:nvSpPr>
          <p:cNvPr id="28" name="Title 2"/>
          <p:cNvSpPr txBox="1">
            <a:spLocks/>
          </p:cNvSpPr>
          <p:nvPr/>
        </p:nvSpPr>
        <p:spPr bwMode="auto">
          <a:xfrm>
            <a:off x="2764248" y="2164515"/>
            <a:ext cx="1121951" cy="2977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9" rIns="91418" bIns="45709" numCol="1" anchor="b" anchorCtr="0" compatLnSpc="1">
            <a:prstTxWarp prst="textNoShape">
              <a:avLst/>
            </a:prstTxWarp>
          </a:bodyPr>
          <a:lstStyle>
            <a:lvl1pPr algn="l" rtl="0" eaLnBrk="0" fontAlgn="base" hangingPunct="0">
              <a:spcBef>
                <a:spcPct val="0"/>
              </a:spcBef>
              <a:spcAft>
                <a:spcPct val="0"/>
              </a:spcAft>
              <a:defRPr sz="2500" b="1">
                <a:solidFill>
                  <a:schemeClr val="bg1"/>
                </a:solidFill>
                <a:latin typeface="Candara" pitchFamily="34" charset="0"/>
                <a:ea typeface="MS PGothic" pitchFamily="34" charset="-128"/>
                <a:cs typeface="+mj-cs"/>
              </a:defRPr>
            </a:lvl1pPr>
            <a:lvl2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2pPr>
            <a:lvl3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3pPr>
            <a:lvl4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4pPr>
            <a:lvl5pPr algn="l" rtl="0" eaLnBrk="0" fontAlgn="base" hangingPunct="0">
              <a:spcBef>
                <a:spcPct val="0"/>
              </a:spcBef>
              <a:spcAft>
                <a:spcPct val="0"/>
              </a:spcAft>
              <a:defRPr sz="2500" b="1">
                <a:solidFill>
                  <a:schemeClr val="bg1"/>
                </a:solidFill>
                <a:latin typeface="Candara" pitchFamily="34"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a:lstStyle>
          <a:p>
            <a:pPr algn="ctr"/>
            <a:r>
              <a:rPr lang="en-US" sz="1200" b="0" dirty="0" smtClean="0">
                <a:solidFill>
                  <a:schemeClr val="tx1"/>
                </a:solidFill>
              </a:rPr>
              <a:t>Damage Cost</a:t>
            </a:r>
            <a:endParaRPr lang="en-US" sz="1200" b="0" dirty="0">
              <a:solidFill>
                <a:schemeClr val="tx1"/>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3818523273"/>
              </p:ext>
            </p:extLst>
          </p:nvPr>
        </p:nvGraphicFramePr>
        <p:xfrm>
          <a:off x="685801" y="2800674"/>
          <a:ext cx="8153399" cy="3431157"/>
        </p:xfrm>
        <a:graphic>
          <a:graphicData uri="http://schemas.openxmlformats.org/drawingml/2006/table">
            <a:tbl>
              <a:tblPr firstRow="1" firstCol="1" bandRow="1"/>
              <a:tblGrid>
                <a:gridCol w="854165"/>
                <a:gridCol w="4892040"/>
                <a:gridCol w="2407194"/>
              </a:tblGrid>
              <a:tr h="271388">
                <a:tc>
                  <a:txBody>
                    <a:bodyPr/>
                    <a:lstStyle/>
                    <a:p>
                      <a:pPr marL="0" marR="0" algn="ctr">
                        <a:spcBef>
                          <a:spcPts val="1200"/>
                        </a:spcBef>
                        <a:spcAft>
                          <a:spcPts val="0"/>
                        </a:spcAft>
                      </a:pPr>
                      <a:r>
                        <a:rPr lang="en-US" sz="1050" b="1" dirty="0">
                          <a:solidFill>
                            <a:srgbClr val="000000"/>
                          </a:solidFill>
                          <a:effectLst/>
                          <a:latin typeface="Book Antiqua"/>
                          <a:ea typeface="Times New Roman"/>
                          <a:cs typeface="Times New Roman"/>
                        </a:rPr>
                        <a:t>Variable or Parameter</a:t>
                      </a:r>
                      <a:endParaRPr lang="en-US" sz="1100" dirty="0">
                        <a:effectLst/>
                        <a:latin typeface="Book Antiqua"/>
                        <a:ea typeface="Times New Roman"/>
                        <a:cs typeface="Times New Roman"/>
                      </a:endParaRPr>
                    </a:p>
                  </a:txBody>
                  <a:tcPr marL="12287" marR="12287"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200"/>
                        </a:spcBef>
                        <a:spcAft>
                          <a:spcPts val="0"/>
                        </a:spcAft>
                      </a:pPr>
                      <a:r>
                        <a:rPr lang="en-US" sz="1050" b="1" dirty="0">
                          <a:solidFill>
                            <a:srgbClr val="000000"/>
                          </a:solidFill>
                          <a:effectLst/>
                          <a:latin typeface="Book Antiqua"/>
                          <a:ea typeface="Times New Roman"/>
                          <a:cs typeface="Times New Roman"/>
                        </a:rPr>
                        <a:t>Description or Interpretation </a:t>
                      </a:r>
                      <a:br>
                        <a:rPr lang="en-US" sz="1050" b="1" dirty="0">
                          <a:solidFill>
                            <a:srgbClr val="000000"/>
                          </a:solidFill>
                          <a:effectLst/>
                          <a:latin typeface="Book Antiqua"/>
                          <a:ea typeface="Times New Roman"/>
                          <a:cs typeface="Times New Roman"/>
                        </a:rPr>
                      </a:br>
                      <a:r>
                        <a:rPr lang="en-US" sz="1050" b="1" dirty="0">
                          <a:solidFill>
                            <a:srgbClr val="000000"/>
                          </a:solidFill>
                          <a:effectLst/>
                          <a:latin typeface="Book Antiqua"/>
                          <a:ea typeface="Times New Roman"/>
                          <a:cs typeface="Times New Roman"/>
                        </a:rPr>
                        <a:t>(of Parameters)</a:t>
                      </a:r>
                      <a:endParaRPr lang="en-US" sz="1100" dirty="0">
                        <a:effectLst/>
                        <a:latin typeface="Book Antiqua"/>
                        <a:ea typeface="Times New Roman"/>
                        <a:cs typeface="Times New Roman"/>
                      </a:endParaRPr>
                    </a:p>
                  </a:txBody>
                  <a:tcPr marL="12287" marR="12287"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200"/>
                        </a:spcBef>
                        <a:spcAft>
                          <a:spcPts val="0"/>
                        </a:spcAft>
                      </a:pPr>
                      <a:r>
                        <a:rPr lang="en-US" sz="1050" b="1" dirty="0">
                          <a:solidFill>
                            <a:srgbClr val="000000"/>
                          </a:solidFill>
                          <a:effectLst/>
                          <a:latin typeface="Book Antiqua"/>
                          <a:ea typeface="Times New Roman"/>
                          <a:cs typeface="Times New Roman"/>
                        </a:rPr>
                        <a:t>Source</a:t>
                      </a:r>
                      <a:endParaRPr lang="en-US" sz="1100" dirty="0">
                        <a:effectLst/>
                        <a:latin typeface="Book Antiqua"/>
                        <a:ea typeface="Times New Roman"/>
                        <a:cs typeface="Times New Roman"/>
                      </a:endParaRPr>
                    </a:p>
                  </a:txBody>
                  <a:tcPr marL="12287" marR="12287"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702">
                <a:tc>
                  <a:txBody>
                    <a:bodyPr/>
                    <a:lstStyle/>
                    <a:p>
                      <a:pPr marL="0" marR="0" algn="ctr">
                        <a:spcBef>
                          <a:spcPts val="600"/>
                        </a:spcBef>
                        <a:spcAft>
                          <a:spcPts val="300"/>
                        </a:spcAft>
                      </a:pPr>
                      <a:r>
                        <a:rPr lang="en-US" sz="1200" dirty="0" err="1">
                          <a:solidFill>
                            <a:srgbClr val="000000"/>
                          </a:solidFill>
                          <a:effectLst/>
                          <a:latin typeface="Book Antiqua"/>
                          <a:ea typeface="Times New Roman"/>
                          <a:cs typeface="Times New Roman"/>
                        </a:rPr>
                        <a:t>G</a:t>
                      </a:r>
                      <a:r>
                        <a:rPr lang="en-US" sz="1200" baseline="-25000" dirty="0" err="1">
                          <a:solidFill>
                            <a:srgbClr val="000000"/>
                          </a:solidFill>
                          <a:effectLst/>
                          <a:latin typeface="Book Antiqua"/>
                          <a:ea typeface="Times New Roman"/>
                          <a:cs typeface="Times New Roman"/>
                        </a:rPr>
                        <a:t>mnql</a:t>
                      </a:r>
                      <a:endParaRPr lang="en-US" sz="1400" dirty="0">
                        <a:effectLst/>
                        <a:latin typeface="Book Antiqua"/>
                        <a:ea typeface="Times New Roman"/>
                        <a:cs typeface="Times New Roman"/>
                      </a:endParaRPr>
                    </a:p>
                  </a:txBody>
                  <a:tcPr marL="12287" marR="12287" marT="0" marB="0" anchor="ctr">
                    <a:lnL>
                      <a:noFill/>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600"/>
                        </a:spcBef>
                        <a:spcAft>
                          <a:spcPts val="300"/>
                        </a:spcAft>
                      </a:pPr>
                      <a:r>
                        <a:rPr lang="en-US" sz="1050" spc="-20" dirty="0">
                          <a:solidFill>
                            <a:srgbClr val="000000"/>
                          </a:solidFill>
                          <a:effectLst/>
                          <a:latin typeface="Book Antiqua"/>
                          <a:ea typeface="Times New Roman"/>
                          <a:cs typeface="Times New Roman"/>
                        </a:rPr>
                        <a:t>Logistics cost </a:t>
                      </a:r>
                      <a:r>
                        <a:rPr lang="en-US" sz="1000" spc="-20" dirty="0" smtClean="0">
                          <a:solidFill>
                            <a:srgbClr val="000000"/>
                          </a:solidFill>
                          <a:effectLst/>
                          <a:latin typeface="Book Antiqua"/>
                          <a:ea typeface="Times New Roman"/>
                          <a:cs typeface="Times New Roman"/>
                        </a:rPr>
                        <a:t>(shipper </a:t>
                      </a:r>
                      <a:r>
                        <a:rPr lang="en-US" sz="1000" spc="-20" dirty="0">
                          <a:solidFill>
                            <a:srgbClr val="000000"/>
                          </a:solidFill>
                          <a:effectLst/>
                          <a:latin typeface="Book Antiqua"/>
                          <a:ea typeface="Times New Roman"/>
                          <a:cs typeface="Times New Roman"/>
                        </a:rPr>
                        <a:t>m and receiver n with shipment size q and logistics chain </a:t>
                      </a:r>
                      <a:r>
                        <a:rPr lang="en-US" sz="1000" spc="-20" dirty="0" smtClean="0">
                          <a:solidFill>
                            <a:srgbClr val="000000"/>
                          </a:solidFill>
                          <a:effectLst/>
                          <a:latin typeface="Book Antiqua"/>
                          <a:ea typeface="Times New Roman"/>
                          <a:cs typeface="Times New Roman"/>
                        </a:rPr>
                        <a:t>l)</a:t>
                      </a:r>
                      <a:endParaRPr lang="en-US" sz="1050" dirty="0">
                        <a:effectLst/>
                        <a:latin typeface="Book Antiqua"/>
                        <a:ea typeface="Times New Roman"/>
                        <a:cs typeface="Times New Roman"/>
                      </a:endParaRPr>
                    </a:p>
                  </a:txBody>
                  <a:tcPr marL="12287" marR="12287" marT="0" marB="0" anchor="ctr">
                    <a:lnL>
                      <a:noFill/>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600"/>
                        </a:spcBef>
                        <a:spcAft>
                          <a:spcPts val="300"/>
                        </a:spcAft>
                      </a:pPr>
                      <a:r>
                        <a:rPr lang="en-US" sz="1050" dirty="0">
                          <a:solidFill>
                            <a:srgbClr val="000000"/>
                          </a:solidFill>
                          <a:effectLst/>
                          <a:latin typeface="Book Antiqua"/>
                          <a:ea typeface="Times New Roman"/>
                          <a:cs typeface="Times New Roman"/>
                        </a:rPr>
                        <a:t>Calculated in </a:t>
                      </a:r>
                      <a:r>
                        <a:rPr lang="en-US" sz="1050" dirty="0" smtClean="0">
                          <a:solidFill>
                            <a:srgbClr val="000000"/>
                          </a:solidFill>
                          <a:effectLst/>
                          <a:latin typeface="Book Antiqua"/>
                          <a:ea typeface="Times New Roman"/>
                          <a:cs typeface="Times New Roman"/>
                        </a:rPr>
                        <a:t>the model</a:t>
                      </a:r>
                      <a:endParaRPr lang="en-US" sz="1100" dirty="0">
                        <a:effectLst/>
                        <a:latin typeface="Book Antiqua"/>
                        <a:ea typeface="Times New Roman"/>
                        <a:cs typeface="Times New Roman"/>
                      </a:endParaRPr>
                    </a:p>
                  </a:txBody>
                  <a:tcPr marL="12287" marR="12287" marT="0" marB="0" anchor="ctr">
                    <a:lnL>
                      <a:noFill/>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Book Antiqua"/>
                          <a:ea typeface="Times New Roman"/>
                          <a:cs typeface="Times New Roman"/>
                        </a:rPr>
                        <a:t>Q</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a:solidFill>
                            <a:srgbClr val="000000"/>
                          </a:solidFill>
                          <a:effectLst/>
                          <a:latin typeface="Book Antiqua"/>
                          <a:ea typeface="Times New Roman"/>
                          <a:cs typeface="Times New Roman"/>
                        </a:rPr>
                        <a:t>Annual flow in tons</a:t>
                      </a:r>
                      <a:endParaRPr lang="en-US" sz="110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smtClean="0">
                          <a:solidFill>
                            <a:srgbClr val="000000"/>
                          </a:solidFill>
                          <a:effectLst/>
                          <a:latin typeface="Book Antiqua"/>
                          <a:ea typeface="Times New Roman"/>
                          <a:cs typeface="Times New Roman"/>
                        </a:rPr>
                        <a:t>FAF</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Book Antiqua"/>
                          <a:ea typeface="Times New Roman"/>
                          <a:cs typeface="Times New Roman"/>
                        </a:rPr>
                        <a:t>q</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Shipment size in tons</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a:solidFill>
                            <a:srgbClr val="000000"/>
                          </a:solidFill>
                          <a:effectLst/>
                          <a:latin typeface="Book Antiqua"/>
                          <a:ea typeface="Times New Roman"/>
                          <a:cs typeface="Times New Roman"/>
                        </a:rPr>
                        <a:t>Variable</a:t>
                      </a:r>
                      <a:endParaRPr lang="en-US" sz="110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Symbol"/>
                          <a:ea typeface="Times New Roman"/>
                          <a:cs typeface="Times New Roman"/>
                        </a:rPr>
                        <a:t>b</a:t>
                      </a:r>
                      <a:r>
                        <a:rPr lang="en-US" sz="1200" baseline="-25000" dirty="0">
                          <a:solidFill>
                            <a:srgbClr val="000000"/>
                          </a:solidFill>
                          <a:effectLst/>
                          <a:latin typeface="Book Antiqua"/>
                          <a:ea typeface="Times New Roman"/>
                          <a:cs typeface="Times New Roman"/>
                        </a:rPr>
                        <a:t>0ql</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Alternative-specific constant</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Parameter to be estimated</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Symbol"/>
                          <a:ea typeface="Times New Roman"/>
                          <a:cs typeface="Times New Roman"/>
                        </a:rPr>
                        <a:t>b</a:t>
                      </a:r>
                      <a:r>
                        <a:rPr lang="en-US" sz="1200" baseline="-25000" dirty="0">
                          <a:solidFill>
                            <a:srgbClr val="000000"/>
                          </a:solidFill>
                          <a:effectLst/>
                          <a:latin typeface="Book Antiqua"/>
                          <a:ea typeface="Times New Roman"/>
                          <a:cs typeface="Times New Roman"/>
                        </a:rPr>
                        <a:t>1</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Constant unit per order</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Parameter to be estimated</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Book Antiqua"/>
                          <a:ea typeface="Times New Roman"/>
                          <a:cs typeface="Times New Roman"/>
                        </a:rPr>
                        <a:t>T</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Transport and intermediate handling costs</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smtClean="0">
                          <a:solidFill>
                            <a:srgbClr val="000000"/>
                          </a:solidFill>
                          <a:effectLst/>
                          <a:latin typeface="Book Antiqua"/>
                          <a:ea typeface="Times New Roman"/>
                          <a:cs typeface="Times New Roman"/>
                        </a:rPr>
                        <a:t>network skims,</a:t>
                      </a:r>
                      <a:r>
                        <a:rPr lang="en-US" sz="1050" baseline="0" dirty="0" smtClean="0">
                          <a:solidFill>
                            <a:srgbClr val="000000"/>
                          </a:solidFill>
                          <a:effectLst/>
                          <a:latin typeface="Book Antiqua"/>
                          <a:ea typeface="Times New Roman"/>
                          <a:cs typeface="Times New Roman"/>
                        </a:rPr>
                        <a:t> </a:t>
                      </a:r>
                      <a:r>
                        <a:rPr lang="en-US" sz="1050" dirty="0" smtClean="0">
                          <a:solidFill>
                            <a:srgbClr val="000000"/>
                          </a:solidFill>
                          <a:effectLst/>
                          <a:latin typeface="Book Antiqua"/>
                          <a:ea typeface="Times New Roman"/>
                          <a:cs typeface="Times New Roman"/>
                        </a:rPr>
                        <a:t>survey </a:t>
                      </a:r>
                      <a:r>
                        <a:rPr lang="en-US" sz="1050" dirty="0">
                          <a:solidFill>
                            <a:srgbClr val="000000"/>
                          </a:solidFill>
                          <a:effectLst/>
                          <a:latin typeface="Book Antiqua"/>
                          <a:ea typeface="Times New Roman"/>
                          <a:cs typeface="Times New Roman"/>
                        </a:rPr>
                        <a:t>data</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Symbol"/>
                          <a:ea typeface="Times New Roman"/>
                          <a:cs typeface="Times New Roman"/>
                        </a:rPr>
                        <a:t>b</a:t>
                      </a:r>
                      <a:r>
                        <a:rPr lang="en-US" sz="1200" baseline="-25000" dirty="0">
                          <a:solidFill>
                            <a:srgbClr val="000000"/>
                          </a:solidFill>
                          <a:effectLst/>
                          <a:latin typeface="Book Antiqua"/>
                          <a:ea typeface="Times New Roman"/>
                          <a:cs typeface="Times New Roman"/>
                        </a:rPr>
                        <a:t>2</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Discount rate</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Parameter to be estimated</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Book Antiqua"/>
                          <a:ea typeface="Times New Roman"/>
                          <a:cs typeface="Times New Roman"/>
                        </a:rPr>
                        <a:t>j</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Fraction of shipment that is lost or damaged</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Survey data or assumed value</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Book Antiqua"/>
                          <a:ea typeface="Times New Roman"/>
                          <a:cs typeface="Times New Roman"/>
                        </a:rPr>
                        <a:t>v</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Value of goods (per ton)</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smtClean="0">
                          <a:solidFill>
                            <a:srgbClr val="000000"/>
                          </a:solidFill>
                          <a:effectLst/>
                          <a:latin typeface="Book Antiqua"/>
                          <a:ea typeface="Times New Roman"/>
                          <a:cs typeface="Times New Roman"/>
                        </a:rPr>
                        <a:t>FAF </a:t>
                      </a:r>
                      <a:r>
                        <a:rPr lang="en-US" sz="1050" dirty="0">
                          <a:solidFill>
                            <a:srgbClr val="000000"/>
                          </a:solidFill>
                          <a:effectLst/>
                          <a:latin typeface="Book Antiqua"/>
                          <a:ea typeface="Times New Roman"/>
                          <a:cs typeface="Times New Roman"/>
                        </a:rPr>
                        <a:t>data</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Symbol"/>
                          <a:ea typeface="Times New Roman"/>
                          <a:cs typeface="Times New Roman"/>
                        </a:rPr>
                        <a:t>b</a:t>
                      </a:r>
                      <a:r>
                        <a:rPr lang="en-US" sz="1200" baseline="-25000" dirty="0">
                          <a:solidFill>
                            <a:srgbClr val="000000"/>
                          </a:solidFill>
                          <a:effectLst/>
                          <a:latin typeface="Book Antiqua"/>
                          <a:ea typeface="Times New Roman"/>
                          <a:cs typeface="Times New Roman"/>
                        </a:rPr>
                        <a:t>3</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Discount rate of goods in transit</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Parameter to be estimated</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Book Antiqua"/>
                          <a:ea typeface="Times New Roman"/>
                          <a:cs typeface="Times New Roman"/>
                        </a:rPr>
                        <a:t>t</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Average transport time (days)</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indent="0" algn="l" defTabSz="820583" rtl="0" eaLnBrk="1" fontAlgn="auto" latinLnBrk="0" hangingPunct="1">
                        <a:lnSpc>
                          <a:spcPct val="100000"/>
                        </a:lnSpc>
                        <a:spcBef>
                          <a:spcPts val="300"/>
                        </a:spcBef>
                        <a:spcAft>
                          <a:spcPts val="300"/>
                        </a:spcAft>
                        <a:buClrTx/>
                        <a:buSzTx/>
                        <a:buFontTx/>
                        <a:buNone/>
                        <a:tabLst/>
                        <a:defRPr/>
                      </a:pPr>
                      <a:r>
                        <a:rPr lang="en-US" sz="1050" dirty="0">
                          <a:solidFill>
                            <a:srgbClr val="000000"/>
                          </a:solidFill>
                          <a:effectLst/>
                          <a:latin typeface="Book Antiqua"/>
                          <a:ea typeface="Times New Roman"/>
                          <a:cs typeface="Times New Roman"/>
                        </a:rPr>
                        <a:t>Lookup table (or skims), </a:t>
                      </a:r>
                      <a:r>
                        <a:rPr lang="en-US" sz="1100" dirty="0" smtClean="0">
                          <a:effectLst/>
                          <a:latin typeface="Book Antiqua"/>
                          <a:ea typeface="Times New Roman"/>
                          <a:cs typeface="Times New Roman"/>
                        </a:rPr>
                        <a:t>survey data</a:t>
                      </a: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Symbol"/>
                          <a:ea typeface="Times New Roman"/>
                          <a:cs typeface="Times New Roman"/>
                        </a:rPr>
                        <a:t>b</a:t>
                      </a:r>
                      <a:r>
                        <a:rPr lang="en-US" sz="1200" baseline="-25000" dirty="0">
                          <a:solidFill>
                            <a:srgbClr val="000000"/>
                          </a:solidFill>
                          <a:effectLst/>
                          <a:latin typeface="Book Antiqua"/>
                          <a:ea typeface="Times New Roman"/>
                          <a:cs typeface="Times New Roman"/>
                        </a:rPr>
                        <a:t>4</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Storage costs per unit per year</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Parameter to be estimated</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Symbol"/>
                          <a:ea typeface="Times New Roman"/>
                          <a:cs typeface="Times New Roman"/>
                        </a:rPr>
                        <a:t>b</a:t>
                      </a:r>
                      <a:r>
                        <a:rPr lang="en-US" sz="1200" baseline="-25000" dirty="0">
                          <a:solidFill>
                            <a:srgbClr val="000000"/>
                          </a:solidFill>
                          <a:effectLst/>
                          <a:latin typeface="Book Antiqua"/>
                          <a:ea typeface="Times New Roman"/>
                          <a:cs typeface="Times New Roman"/>
                        </a:rPr>
                        <a:t>5</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Discount rate of goods in storage</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Parameter to be estimated</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Book Antiqua"/>
                          <a:ea typeface="Times New Roman"/>
                          <a:cs typeface="Times New Roman"/>
                        </a:rPr>
                        <a:t>a</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smtClean="0">
                          <a:solidFill>
                            <a:srgbClr val="000000"/>
                          </a:solidFill>
                          <a:effectLst/>
                          <a:latin typeface="Book Antiqua"/>
                          <a:ea typeface="Times New Roman"/>
                          <a:cs typeface="Times New Roman"/>
                        </a:rPr>
                        <a:t>Constant,</a:t>
                      </a:r>
                      <a:r>
                        <a:rPr lang="en-US" sz="1050" baseline="0" dirty="0" smtClean="0">
                          <a:solidFill>
                            <a:srgbClr val="000000"/>
                          </a:solidFill>
                          <a:effectLst/>
                          <a:latin typeface="Book Antiqua"/>
                          <a:ea typeface="Times New Roman"/>
                          <a:cs typeface="Times New Roman"/>
                        </a:rPr>
                        <a:t> </a:t>
                      </a:r>
                      <a:r>
                        <a:rPr lang="en-US" sz="1050" dirty="0" smtClean="0">
                          <a:solidFill>
                            <a:srgbClr val="000000"/>
                          </a:solidFill>
                          <a:effectLst/>
                          <a:latin typeface="Book Antiqua"/>
                          <a:ea typeface="Times New Roman"/>
                          <a:cs typeface="Times New Roman"/>
                        </a:rPr>
                        <a:t>set safety </a:t>
                      </a:r>
                      <a:r>
                        <a:rPr lang="en-US" sz="1050" dirty="0">
                          <a:solidFill>
                            <a:srgbClr val="000000"/>
                          </a:solidFill>
                          <a:effectLst/>
                          <a:latin typeface="Book Antiqua"/>
                          <a:ea typeface="Times New Roman"/>
                          <a:cs typeface="Times New Roman"/>
                        </a:rPr>
                        <a:t>stock </a:t>
                      </a:r>
                      <a:r>
                        <a:rPr lang="en-US" sz="1050" dirty="0" smtClean="0">
                          <a:solidFill>
                            <a:srgbClr val="000000"/>
                          </a:solidFill>
                          <a:effectLst/>
                          <a:latin typeface="Book Antiqua"/>
                          <a:ea typeface="Times New Roman"/>
                          <a:cs typeface="Times New Roman"/>
                        </a:rPr>
                        <a:t>a fixed prob. of not </a:t>
                      </a:r>
                      <a:r>
                        <a:rPr lang="en-US" sz="1050" dirty="0">
                          <a:solidFill>
                            <a:srgbClr val="000000"/>
                          </a:solidFill>
                          <a:effectLst/>
                          <a:latin typeface="Book Antiqua"/>
                          <a:ea typeface="Times New Roman"/>
                          <a:cs typeface="Times New Roman"/>
                        </a:rPr>
                        <a:t>running out of stock</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Survey data or assumed value</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a:solidFill>
                            <a:srgbClr val="000000"/>
                          </a:solidFill>
                          <a:effectLst/>
                          <a:latin typeface="Book Antiqua"/>
                          <a:ea typeface="Times New Roman"/>
                          <a:cs typeface="Times New Roman"/>
                        </a:rPr>
                        <a:t>LT</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Expected lead time (time between ordering and replenishment)</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Lookup table (or skims</a:t>
                      </a:r>
                      <a:r>
                        <a:rPr lang="en-US" sz="1050" dirty="0" smtClean="0">
                          <a:solidFill>
                            <a:srgbClr val="000000"/>
                          </a:solidFill>
                          <a:effectLst/>
                          <a:latin typeface="Book Antiqua"/>
                          <a:ea typeface="Times New Roman"/>
                          <a:cs typeface="Times New Roman"/>
                        </a:rPr>
                        <a:t>) , </a:t>
                      </a:r>
                      <a:r>
                        <a:rPr lang="en-US" sz="1100" dirty="0" smtClean="0">
                          <a:effectLst/>
                          <a:latin typeface="Book Antiqua"/>
                          <a:ea typeface="Times New Roman"/>
                          <a:cs typeface="Times New Roman"/>
                        </a:rPr>
                        <a:t>survey data</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72702">
                <a:tc>
                  <a:txBody>
                    <a:bodyPr/>
                    <a:lstStyle/>
                    <a:p>
                      <a:pPr marL="0" marR="0" algn="ctr">
                        <a:spcBef>
                          <a:spcPts val="300"/>
                        </a:spcBef>
                        <a:spcAft>
                          <a:spcPts val="300"/>
                        </a:spcAft>
                      </a:pPr>
                      <a:r>
                        <a:rPr lang="en-US" sz="1200" dirty="0" err="1">
                          <a:solidFill>
                            <a:srgbClr val="000000"/>
                          </a:solidFill>
                          <a:effectLst/>
                          <a:latin typeface="Symbol"/>
                          <a:ea typeface="Times New Roman"/>
                          <a:cs typeface="Times New Roman"/>
                        </a:rPr>
                        <a:t>s</a:t>
                      </a:r>
                      <a:r>
                        <a:rPr lang="en-US" sz="1200" baseline="-25000" dirty="0" err="1">
                          <a:solidFill>
                            <a:srgbClr val="000000"/>
                          </a:solidFill>
                          <a:effectLst/>
                          <a:latin typeface="Book Antiqua"/>
                          <a:ea typeface="Times New Roman"/>
                          <a:cs typeface="Times New Roman"/>
                        </a:rPr>
                        <a:t>Q</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Standard deviation in annual flow </a:t>
                      </a:r>
                      <a:r>
                        <a:rPr lang="en-US" sz="1050" dirty="0" smtClean="0">
                          <a:solidFill>
                            <a:srgbClr val="000000"/>
                          </a:solidFill>
                          <a:effectLst/>
                          <a:latin typeface="Book Antiqua"/>
                          <a:ea typeface="Times New Roman"/>
                          <a:cs typeface="Times New Roman"/>
                        </a:rPr>
                        <a:t>(variability </a:t>
                      </a:r>
                      <a:r>
                        <a:rPr lang="en-US" sz="1050" dirty="0">
                          <a:solidFill>
                            <a:srgbClr val="000000"/>
                          </a:solidFill>
                          <a:effectLst/>
                          <a:latin typeface="Book Antiqua"/>
                          <a:ea typeface="Times New Roman"/>
                          <a:cs typeface="Times New Roman"/>
                        </a:rPr>
                        <a:t>in demand)</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c>
                  <a:txBody>
                    <a:bodyPr/>
                    <a:lstStyle/>
                    <a:p>
                      <a:pPr marL="0" marR="0" algn="l">
                        <a:spcBef>
                          <a:spcPts val="300"/>
                        </a:spcBef>
                        <a:spcAft>
                          <a:spcPts val="300"/>
                        </a:spcAft>
                      </a:pPr>
                      <a:r>
                        <a:rPr lang="en-US" sz="1050" dirty="0">
                          <a:solidFill>
                            <a:srgbClr val="000000"/>
                          </a:solidFill>
                          <a:effectLst/>
                          <a:latin typeface="Book Antiqua"/>
                          <a:ea typeface="Times New Roman"/>
                          <a:cs typeface="Times New Roman"/>
                        </a:rPr>
                        <a:t>Survey data, assumed </a:t>
                      </a:r>
                      <a:r>
                        <a:rPr lang="en-US" sz="1050" dirty="0" smtClean="0">
                          <a:solidFill>
                            <a:srgbClr val="000000"/>
                          </a:solidFill>
                          <a:effectLst/>
                          <a:latin typeface="Book Antiqua"/>
                          <a:ea typeface="Times New Roman"/>
                          <a:cs typeface="Times New Roman"/>
                        </a:rPr>
                        <a:t>value</a:t>
                      </a:r>
                      <a:endParaRPr lang="en-US" sz="11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tcPr>
                </a:tc>
              </a:tr>
              <a:tr h="185037">
                <a:tc>
                  <a:txBody>
                    <a:bodyPr/>
                    <a:lstStyle/>
                    <a:p>
                      <a:pPr marL="0" marR="0" algn="ctr">
                        <a:spcBef>
                          <a:spcPts val="0"/>
                        </a:spcBef>
                        <a:spcAft>
                          <a:spcPts val="0"/>
                        </a:spcAft>
                      </a:pPr>
                      <a:r>
                        <a:rPr lang="en-US" sz="1200" dirty="0" err="1">
                          <a:solidFill>
                            <a:srgbClr val="000000"/>
                          </a:solidFill>
                          <a:effectLst/>
                          <a:latin typeface="Symbol"/>
                          <a:ea typeface="Times New Roman"/>
                          <a:cs typeface="Times New Roman"/>
                        </a:rPr>
                        <a:t>s</a:t>
                      </a:r>
                      <a:r>
                        <a:rPr lang="en-US" sz="1200" baseline="-25000" dirty="0" err="1">
                          <a:solidFill>
                            <a:srgbClr val="000000"/>
                          </a:solidFill>
                          <a:effectLst/>
                          <a:latin typeface="Book Antiqua"/>
                          <a:ea typeface="Times New Roman"/>
                          <a:cs typeface="Times New Roman"/>
                        </a:rPr>
                        <a:t>LT</a:t>
                      </a:r>
                      <a:endParaRPr lang="en-US" sz="1400" dirty="0">
                        <a:effectLst/>
                        <a:latin typeface="Book Antiqua"/>
                        <a:ea typeface="Times New Roman"/>
                        <a:cs typeface="Times New Roman"/>
                      </a:endParaRPr>
                    </a:p>
                  </a:txBody>
                  <a:tcPr marL="12287" marR="12287" marT="0" marB="0" anchor="ctr">
                    <a:lnL>
                      <a:noFill/>
                    </a:lnL>
                    <a:lnR>
                      <a:noFill/>
                    </a:lnR>
                    <a:lnT w="3175" cap="flat" cmpd="sng" algn="ctr">
                      <a:solidFill>
                        <a:schemeClr val="tx1"/>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050" dirty="0">
                          <a:effectLst/>
                          <a:latin typeface="Book Antiqua"/>
                          <a:ea typeface="Times New Roman"/>
                          <a:cs typeface="Times New Roman"/>
                        </a:rPr>
                        <a:t>Standard deviation of lead time</a:t>
                      </a:r>
                    </a:p>
                  </a:txBody>
                  <a:tcPr marL="12287" marR="12287" marT="0" marB="0" anchor="ctr">
                    <a:lnL>
                      <a:noFill/>
                    </a:lnL>
                    <a:lnR>
                      <a:noFill/>
                    </a:lnR>
                    <a:lnT w="3175" cap="flat" cmpd="sng" algn="ctr">
                      <a:solidFill>
                        <a:schemeClr val="tx1"/>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050" dirty="0">
                          <a:effectLst/>
                          <a:latin typeface="Book Antiqua"/>
                          <a:ea typeface="Times New Roman"/>
                          <a:cs typeface="Times New Roman"/>
                        </a:rPr>
                        <a:t>Lookup table (or skims), </a:t>
                      </a:r>
                      <a:r>
                        <a:rPr lang="en-US" sz="1050" dirty="0" smtClean="0">
                          <a:effectLst/>
                          <a:latin typeface="Book Antiqua"/>
                          <a:ea typeface="Times New Roman"/>
                          <a:cs typeface="Times New Roman"/>
                        </a:rPr>
                        <a:t>survey </a:t>
                      </a:r>
                      <a:r>
                        <a:rPr lang="en-US" sz="1050" dirty="0">
                          <a:effectLst/>
                          <a:latin typeface="Book Antiqua"/>
                          <a:ea typeface="Times New Roman"/>
                          <a:cs typeface="Times New Roman"/>
                        </a:rPr>
                        <a:t>data</a:t>
                      </a:r>
                    </a:p>
                  </a:txBody>
                  <a:tcPr marL="12287" marR="12287" marT="0" marB="0" anchor="ctr">
                    <a:lnL>
                      <a:noFill/>
                    </a:lnL>
                    <a:lnR>
                      <a:noFill/>
                    </a:lnR>
                    <a:lnT w="3175" cap="flat" cmpd="sng" algn="ctr">
                      <a:solidFill>
                        <a:schemeClr val="tx1"/>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30" name="Rectangle 29"/>
              <p:cNvSpPr/>
              <p:nvPr/>
            </p:nvSpPr>
            <p:spPr>
              <a:xfrm>
                <a:off x="152397" y="1362726"/>
                <a:ext cx="8991603" cy="50731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150" i="1">
                              <a:latin typeface="Cambria Math" panose="02040503050406030204" pitchFamily="18" charset="0"/>
                            </a:rPr>
                          </m:ctrlPr>
                        </m:sSubPr>
                        <m:e>
                          <m:r>
                            <a:rPr lang="en-US" sz="1150" i="1">
                              <a:effectLst/>
                              <a:latin typeface="Cambria Math"/>
                              <a:ea typeface="Calibri"/>
                              <a:cs typeface="Arial"/>
                            </a:rPr>
                            <m:t>𝐺</m:t>
                          </m:r>
                        </m:e>
                        <m:sub>
                          <m:r>
                            <a:rPr lang="en-US" sz="1150" i="1">
                              <a:effectLst/>
                              <a:latin typeface="Cambria Math"/>
                              <a:ea typeface="Calibri"/>
                              <a:cs typeface="Arial"/>
                            </a:rPr>
                            <m:t>𝑚𝑛𝑞𝑙</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0</m:t>
                          </m:r>
                          <m:r>
                            <a:rPr lang="en-US" sz="1150" i="1">
                              <a:effectLst/>
                              <a:latin typeface="Cambria Math"/>
                              <a:ea typeface="Calibri"/>
                              <a:cs typeface="Arial"/>
                            </a:rPr>
                            <m:t>𝑞𝑙</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1</m:t>
                          </m:r>
                        </m:sub>
                      </m:sSub>
                      <m:r>
                        <a:rPr lang="en-US" sz="1150" i="1">
                          <a:effectLst/>
                          <a:latin typeface="Cambria Math"/>
                          <a:ea typeface="Calibri"/>
                          <a:cs typeface="Arial"/>
                        </a:rPr>
                        <m:t>×</m:t>
                      </m:r>
                      <m:d>
                        <m:dPr>
                          <m:ctrlPr>
                            <a:rPr lang="en-US" sz="1150" i="1">
                              <a:effectLst/>
                              <a:latin typeface="Cambria Math" panose="02040503050406030204" pitchFamily="18" charset="0"/>
                            </a:rPr>
                          </m:ctrlPr>
                        </m:dPr>
                        <m:e>
                          <m:f>
                            <m:fPr>
                              <m:ctrlPr>
                                <a:rPr lang="en-US" sz="1150" i="1">
                                  <a:effectLst/>
                                  <a:latin typeface="Cambria Math" panose="02040503050406030204" pitchFamily="18" charset="0"/>
                                </a:rPr>
                              </m:ctrlPr>
                            </m:fPr>
                            <m:num>
                              <m:r>
                                <a:rPr lang="en-US" sz="1150" i="1">
                                  <a:effectLst/>
                                  <a:latin typeface="Cambria Math"/>
                                  <a:ea typeface="Calibri"/>
                                  <a:cs typeface="Arial"/>
                                </a:rPr>
                                <m:t>𝑄</m:t>
                              </m:r>
                            </m:num>
                            <m:den>
                              <m:r>
                                <a:rPr lang="en-US" sz="1150" i="1">
                                  <a:effectLst/>
                                  <a:latin typeface="Cambria Math"/>
                                  <a:ea typeface="Calibri"/>
                                  <a:cs typeface="Arial"/>
                                </a:rPr>
                                <m:t>𝑞</m:t>
                              </m:r>
                            </m:den>
                          </m:f>
                        </m:e>
                      </m:d>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𝑇</m:t>
                          </m:r>
                        </m:e>
                        <m:sub>
                          <m:r>
                            <a:rPr lang="en-US" sz="1150" i="1">
                              <a:effectLst/>
                              <a:latin typeface="Cambria Math"/>
                              <a:ea typeface="Calibri"/>
                              <a:cs typeface="Arial"/>
                            </a:rPr>
                            <m:t>𝑚𝑛𝑞𝑙</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2 </m:t>
                          </m:r>
                        </m:sub>
                      </m:sSub>
                      <m:r>
                        <a:rPr lang="en-US" sz="1150" i="1">
                          <a:effectLst/>
                          <a:latin typeface="Cambria Math"/>
                          <a:ea typeface="Calibri"/>
                          <a:cs typeface="Arial"/>
                        </a:rPr>
                        <m:t>×</m:t>
                      </m:r>
                      <m:r>
                        <a:rPr lang="en-US" sz="1150" i="1">
                          <a:effectLst/>
                          <a:latin typeface="Cambria Math"/>
                          <a:ea typeface="Calibri"/>
                          <a:cs typeface="Arial"/>
                        </a:rPr>
                        <m:t>𝑗</m:t>
                      </m:r>
                      <m:r>
                        <a:rPr lang="en-US" sz="1150" i="1">
                          <a:effectLst/>
                          <a:latin typeface="Cambria Math"/>
                          <a:ea typeface="Calibri"/>
                          <a:cs typeface="Arial"/>
                        </a:rPr>
                        <m:t> ×</m:t>
                      </m:r>
                      <m:r>
                        <a:rPr lang="en-US" sz="1150" i="1">
                          <a:effectLst/>
                          <a:latin typeface="Cambria Math"/>
                          <a:ea typeface="Calibri"/>
                          <a:cs typeface="Arial"/>
                        </a:rPr>
                        <m:t>𝑣</m:t>
                      </m:r>
                      <m:r>
                        <a:rPr lang="en-US" sz="1150" i="1">
                          <a:effectLst/>
                          <a:latin typeface="Cambria Math"/>
                          <a:ea typeface="Calibri"/>
                          <a:cs typeface="Arial"/>
                        </a:rPr>
                        <m:t>×</m:t>
                      </m:r>
                      <m:r>
                        <a:rPr lang="en-US" sz="1150" i="1">
                          <a:effectLst/>
                          <a:latin typeface="Cambria Math"/>
                          <a:ea typeface="Calibri"/>
                          <a:cs typeface="Arial"/>
                        </a:rPr>
                        <m:t>𝑄</m:t>
                      </m:r>
                      <m:r>
                        <a:rPr lang="en-US" sz="1150" i="1">
                          <a:effectLst/>
                          <a:latin typeface="Cambria Math"/>
                          <a:ea typeface="Calibri"/>
                          <a:cs typeface="Arial"/>
                        </a:rPr>
                        <m:t>+ </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3 </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𝑡</m:t>
                          </m:r>
                        </m:e>
                        <m:sub>
                          <m:r>
                            <a:rPr lang="en-US" sz="1150" i="1">
                              <a:effectLst/>
                              <a:latin typeface="Cambria Math"/>
                              <a:ea typeface="Calibri"/>
                              <a:cs typeface="Arial"/>
                            </a:rPr>
                            <m:t>𝑚𝑛𝑙</m:t>
                          </m:r>
                          <m:r>
                            <a:rPr lang="en-US" sz="1150" i="1">
                              <a:effectLst/>
                              <a:latin typeface="Cambria Math"/>
                              <a:ea typeface="Calibri"/>
                              <a:cs typeface="Arial"/>
                            </a:rPr>
                            <m:t> </m:t>
                          </m:r>
                        </m:sub>
                      </m:sSub>
                      <m:r>
                        <a:rPr lang="en-US" sz="1150" i="1">
                          <a:effectLst/>
                          <a:latin typeface="Cambria Math"/>
                          <a:ea typeface="Calibri"/>
                          <a:cs typeface="Arial"/>
                        </a:rPr>
                        <m:t>× </m:t>
                      </m:r>
                      <m:r>
                        <a:rPr lang="en-US" sz="1150" i="1">
                          <a:effectLst/>
                          <a:latin typeface="Cambria Math"/>
                          <a:ea typeface="Calibri"/>
                          <a:cs typeface="Arial"/>
                        </a:rPr>
                        <m:t>𝑗</m:t>
                      </m:r>
                      <m:r>
                        <a:rPr lang="en-US" sz="1150" i="1">
                          <a:effectLst/>
                          <a:latin typeface="Cambria Math"/>
                          <a:ea typeface="Calibri"/>
                          <a:cs typeface="Arial"/>
                        </a:rPr>
                        <m:t>× </m:t>
                      </m:r>
                      <m:r>
                        <a:rPr lang="en-US" sz="1150" i="1">
                          <a:effectLst/>
                          <a:latin typeface="Cambria Math"/>
                          <a:ea typeface="Calibri"/>
                          <a:cs typeface="Arial"/>
                        </a:rPr>
                        <m:t>𝑣</m:t>
                      </m:r>
                      <m:r>
                        <a:rPr lang="en-US" sz="1150" i="1">
                          <a:effectLst/>
                          <a:latin typeface="Cambria Math"/>
                          <a:ea typeface="Calibri"/>
                          <a:cs typeface="Arial"/>
                        </a:rPr>
                        <m:t>× </m:t>
                      </m:r>
                      <m:f>
                        <m:fPr>
                          <m:ctrlPr>
                            <a:rPr lang="en-US" sz="1150" i="1">
                              <a:effectLst/>
                              <a:latin typeface="Cambria Math" panose="02040503050406030204" pitchFamily="18" charset="0"/>
                            </a:rPr>
                          </m:ctrlPr>
                        </m:fPr>
                        <m:num>
                          <m:r>
                            <a:rPr lang="en-US" sz="1150" i="1">
                              <a:effectLst/>
                              <a:latin typeface="Cambria Math"/>
                              <a:ea typeface="Calibri"/>
                              <a:cs typeface="Arial"/>
                            </a:rPr>
                            <m:t>𝑄</m:t>
                          </m:r>
                        </m:num>
                        <m:den>
                          <m:r>
                            <a:rPr lang="en-US" sz="1150" i="1">
                              <a:effectLst/>
                              <a:latin typeface="Cambria Math"/>
                              <a:ea typeface="Calibri"/>
                              <a:cs typeface="Arial"/>
                            </a:rPr>
                            <m:t>365</m:t>
                          </m:r>
                        </m:den>
                      </m:f>
                      <m:r>
                        <a:rPr lang="en-US" sz="1150" i="1">
                          <a:effectLst/>
                          <a:latin typeface="Cambria Math"/>
                          <a:ea typeface="Calibri"/>
                          <a:cs typeface="Arial"/>
                        </a:rPr>
                        <m:t>+</m:t>
                      </m:r>
                      <m:d>
                        <m:dPr>
                          <m:ctrlPr>
                            <a:rPr lang="en-US" sz="1150" i="1">
                              <a:effectLst/>
                              <a:latin typeface="Cambria Math" panose="02040503050406030204" pitchFamily="18" charset="0"/>
                            </a:rPr>
                          </m:ctrlPr>
                        </m:dPr>
                        <m:e>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4</m:t>
                              </m:r>
                            </m:sub>
                          </m:sSub>
                          <m:r>
                            <a:rPr lang="en-US" sz="1150" i="1">
                              <a:effectLst/>
                              <a:latin typeface="Cambria Math"/>
                              <a:ea typeface="Calibri"/>
                              <a:cs typeface="Arial"/>
                            </a:rPr>
                            <m:t>+</m:t>
                          </m:r>
                          <m:sSub>
                            <m:sSubPr>
                              <m:ctrlPr>
                                <a:rPr lang="en-US" sz="1150" i="1">
                                  <a:effectLst/>
                                  <a:latin typeface="Cambria Math" panose="02040503050406030204" pitchFamily="18" charset="0"/>
                                </a:rPr>
                              </m:ctrlPr>
                            </m:sSubPr>
                            <m:e>
                              <m:r>
                                <a:rPr lang="en-US" sz="1150" i="1">
                                  <a:effectLst/>
                                  <a:latin typeface="Cambria Math"/>
                                  <a:ea typeface="Calibri"/>
                                  <a:cs typeface="Arial"/>
                                </a:rPr>
                                <m:t>𝛽</m:t>
                              </m:r>
                            </m:e>
                            <m:sub>
                              <m:r>
                                <a:rPr lang="en-US" sz="1150" i="1">
                                  <a:effectLst/>
                                  <a:latin typeface="Cambria Math"/>
                                  <a:ea typeface="Calibri"/>
                                  <a:cs typeface="Arial"/>
                                </a:rPr>
                                <m:t>5</m:t>
                              </m:r>
                            </m:sub>
                          </m:sSub>
                          <m:r>
                            <a:rPr lang="en-US" sz="1150" i="1">
                              <a:effectLst/>
                              <a:latin typeface="Cambria Math"/>
                              <a:ea typeface="Calibri"/>
                              <a:cs typeface="Arial"/>
                            </a:rPr>
                            <m:t>×</m:t>
                          </m:r>
                          <m:r>
                            <a:rPr lang="en-US" sz="1150" i="1">
                              <a:effectLst/>
                              <a:latin typeface="Cambria Math"/>
                              <a:ea typeface="Calibri"/>
                              <a:cs typeface="Arial"/>
                            </a:rPr>
                            <m:t>𝑣</m:t>
                          </m:r>
                        </m:e>
                      </m:d>
                      <m:r>
                        <a:rPr lang="en-US" sz="1150" i="1">
                          <a:effectLst/>
                          <a:latin typeface="Cambria Math"/>
                          <a:ea typeface="Calibri"/>
                          <a:cs typeface="Arial"/>
                        </a:rPr>
                        <m:t>×</m:t>
                      </m:r>
                      <m:f>
                        <m:fPr>
                          <m:ctrlPr>
                            <a:rPr lang="en-US" sz="1150" i="1">
                              <a:effectLst/>
                              <a:latin typeface="Cambria Math" panose="02040503050406030204" pitchFamily="18" charset="0"/>
                            </a:rPr>
                          </m:ctrlPr>
                        </m:fPr>
                        <m:num>
                          <m:r>
                            <a:rPr lang="en-US" sz="1150" i="1">
                              <a:effectLst/>
                              <a:latin typeface="Cambria Math"/>
                              <a:ea typeface="Calibri"/>
                              <a:cs typeface="Arial"/>
                            </a:rPr>
                            <m:t>𝑞</m:t>
                          </m:r>
                        </m:num>
                        <m:den>
                          <m:r>
                            <a:rPr lang="en-US" sz="1150" i="1">
                              <a:effectLst/>
                              <a:latin typeface="Cambria Math"/>
                              <a:ea typeface="Calibri"/>
                              <a:cs typeface="Arial"/>
                            </a:rPr>
                            <m:t>2</m:t>
                          </m:r>
                        </m:den>
                      </m:f>
                      <m:r>
                        <a:rPr lang="en-US" sz="1150" i="1">
                          <a:effectLst/>
                          <a:latin typeface="Cambria Math"/>
                          <a:ea typeface="Calibri"/>
                          <a:cs typeface="Arial"/>
                        </a:rPr>
                        <m:t>+</m:t>
                      </m:r>
                      <m:r>
                        <a:rPr lang="en-US" sz="1150" i="1">
                          <a:effectLst/>
                          <a:latin typeface="Cambria Math"/>
                          <a:ea typeface="Calibri"/>
                          <a:cs typeface="Arial"/>
                        </a:rPr>
                        <m:t>𝑣</m:t>
                      </m:r>
                      <m:r>
                        <a:rPr lang="en-US" sz="1150" i="1">
                          <a:effectLst/>
                          <a:latin typeface="Cambria Math"/>
                          <a:ea typeface="Calibri"/>
                          <a:cs typeface="Arial"/>
                        </a:rPr>
                        <m:t>×</m:t>
                      </m:r>
                      <m:r>
                        <a:rPr lang="en-US" sz="1150" i="1">
                          <a:effectLst/>
                          <a:latin typeface="Cambria Math"/>
                          <a:ea typeface="Calibri"/>
                          <a:cs typeface="Arial"/>
                        </a:rPr>
                        <m:t>𝑎</m:t>
                      </m:r>
                      <m:r>
                        <a:rPr lang="en-US" sz="1150" i="1">
                          <a:effectLst/>
                          <a:latin typeface="Cambria Math"/>
                          <a:ea typeface="Calibri"/>
                          <a:cs typeface="Arial"/>
                        </a:rPr>
                        <m:t>×</m:t>
                      </m:r>
                      <m:rad>
                        <m:radPr>
                          <m:degHide m:val="on"/>
                          <m:ctrlPr>
                            <a:rPr lang="en-US" sz="1150" i="1">
                              <a:effectLst/>
                              <a:latin typeface="Cambria Math" panose="02040503050406030204" pitchFamily="18" charset="0"/>
                            </a:rPr>
                          </m:ctrlPr>
                        </m:radPr>
                        <m:deg/>
                        <m:e>
                          <m:r>
                            <a:rPr lang="en-US" sz="1150" i="1">
                              <a:effectLst/>
                              <a:latin typeface="Cambria Math"/>
                              <a:ea typeface="Calibri"/>
                              <a:cs typeface="Arial"/>
                            </a:rPr>
                            <m:t>(</m:t>
                          </m:r>
                          <m:r>
                            <a:rPr lang="en-US" sz="1150" i="1">
                              <a:effectLst/>
                              <a:latin typeface="Cambria Math"/>
                              <a:ea typeface="Calibri"/>
                              <a:cs typeface="Arial"/>
                            </a:rPr>
                            <m:t>𝐿𝑇</m:t>
                          </m:r>
                          <m:r>
                            <a:rPr lang="en-US" sz="1150" i="1">
                              <a:effectLst/>
                              <a:latin typeface="Cambria Math"/>
                              <a:ea typeface="Calibri"/>
                              <a:cs typeface="Arial"/>
                            </a:rPr>
                            <m:t>×</m:t>
                          </m:r>
                          <m:sSup>
                            <m:sSupPr>
                              <m:ctrlPr>
                                <a:rPr lang="en-US" sz="1150" i="1">
                                  <a:effectLst/>
                                  <a:latin typeface="Cambria Math" panose="02040503050406030204" pitchFamily="18" charset="0"/>
                                </a:rPr>
                              </m:ctrlPr>
                            </m:sSupPr>
                            <m:e>
                              <m:sSub>
                                <m:sSubPr>
                                  <m:ctrlPr>
                                    <a:rPr lang="en-US" sz="1150" i="1">
                                      <a:effectLst/>
                                      <a:latin typeface="Cambria Math" panose="02040503050406030204" pitchFamily="18" charset="0"/>
                                    </a:rPr>
                                  </m:ctrlPr>
                                </m:sSubPr>
                                <m:e>
                                  <m:r>
                                    <a:rPr lang="en-US" sz="1150" i="1">
                                      <a:effectLst/>
                                      <a:latin typeface="Cambria Math"/>
                                      <a:ea typeface="Calibri"/>
                                      <a:cs typeface="Arial"/>
                                    </a:rPr>
                                    <m:t>𝜎</m:t>
                                  </m:r>
                                </m:e>
                                <m:sub>
                                  <m:r>
                                    <a:rPr lang="en-US" sz="1150" i="1">
                                      <a:effectLst/>
                                      <a:latin typeface="Cambria Math"/>
                                      <a:ea typeface="Calibri"/>
                                      <a:cs typeface="Arial"/>
                                    </a:rPr>
                                    <m:t>𝑄</m:t>
                                  </m:r>
                                </m:sub>
                              </m:sSub>
                            </m:e>
                            <m:sup>
                              <m:r>
                                <a:rPr lang="en-US" sz="1150" i="1">
                                  <a:effectLst/>
                                  <a:latin typeface="Cambria Math"/>
                                  <a:ea typeface="Calibri"/>
                                  <a:cs typeface="Arial"/>
                                </a:rPr>
                                <m:t>2</m:t>
                              </m:r>
                            </m:sup>
                          </m:sSup>
                          <m:r>
                            <a:rPr lang="en-US" sz="1150" i="1">
                              <a:effectLst/>
                              <a:latin typeface="Cambria Math"/>
                              <a:ea typeface="Calibri"/>
                              <a:cs typeface="Arial"/>
                            </a:rPr>
                            <m:t>)+(</m:t>
                          </m:r>
                          <m:sSup>
                            <m:sSupPr>
                              <m:ctrlPr>
                                <a:rPr lang="en-US" sz="1150" i="1">
                                  <a:effectLst/>
                                  <a:latin typeface="Cambria Math" panose="02040503050406030204" pitchFamily="18" charset="0"/>
                                </a:rPr>
                              </m:ctrlPr>
                            </m:sSupPr>
                            <m:e>
                              <m:r>
                                <a:rPr lang="en-US" sz="1150" i="1">
                                  <a:effectLst/>
                                  <a:latin typeface="Cambria Math"/>
                                  <a:ea typeface="Calibri"/>
                                  <a:cs typeface="Arial"/>
                                </a:rPr>
                                <m:t>𝑄</m:t>
                              </m:r>
                            </m:e>
                            <m:sup>
                              <m:r>
                                <a:rPr lang="en-US" sz="1150" i="1">
                                  <a:effectLst/>
                                  <a:latin typeface="Cambria Math"/>
                                  <a:ea typeface="Calibri"/>
                                  <a:cs typeface="Arial"/>
                                </a:rPr>
                                <m:t>2</m:t>
                              </m:r>
                            </m:sup>
                          </m:sSup>
                          <m:r>
                            <a:rPr lang="en-US" sz="1150" i="1">
                              <a:effectLst/>
                              <a:latin typeface="Cambria Math"/>
                              <a:ea typeface="Calibri"/>
                              <a:cs typeface="Arial"/>
                            </a:rPr>
                            <m:t>×</m:t>
                          </m:r>
                          <m:sSup>
                            <m:sSupPr>
                              <m:ctrlPr>
                                <a:rPr lang="en-US" sz="1150" i="1">
                                  <a:effectLst/>
                                  <a:latin typeface="Cambria Math" panose="02040503050406030204" pitchFamily="18" charset="0"/>
                                </a:rPr>
                              </m:ctrlPr>
                            </m:sSupPr>
                            <m:e>
                              <m:sSub>
                                <m:sSubPr>
                                  <m:ctrlPr>
                                    <a:rPr lang="en-US" sz="1150" i="1">
                                      <a:effectLst/>
                                      <a:latin typeface="Cambria Math" panose="02040503050406030204" pitchFamily="18" charset="0"/>
                                    </a:rPr>
                                  </m:ctrlPr>
                                </m:sSubPr>
                                <m:e>
                                  <m:r>
                                    <a:rPr lang="en-US" sz="1150" i="1">
                                      <a:effectLst/>
                                      <a:latin typeface="Cambria Math"/>
                                      <a:ea typeface="Calibri"/>
                                      <a:cs typeface="Arial"/>
                                    </a:rPr>
                                    <m:t>𝜎</m:t>
                                  </m:r>
                                </m:e>
                                <m:sub>
                                  <m:r>
                                    <a:rPr lang="en-US" sz="1150" i="1">
                                      <a:effectLst/>
                                      <a:latin typeface="Cambria Math"/>
                                      <a:ea typeface="Calibri"/>
                                      <a:cs typeface="Arial"/>
                                    </a:rPr>
                                    <m:t>𝐿𝑇</m:t>
                                  </m:r>
                                </m:sub>
                              </m:sSub>
                            </m:e>
                            <m:sup>
                              <m:r>
                                <a:rPr lang="en-US" sz="1150" i="1">
                                  <a:effectLst/>
                                  <a:latin typeface="Cambria Math"/>
                                  <a:ea typeface="Calibri"/>
                                  <a:cs typeface="Arial"/>
                                </a:rPr>
                                <m:t>2</m:t>
                              </m:r>
                            </m:sup>
                          </m:sSup>
                          <m:r>
                            <a:rPr lang="en-US" sz="1150" i="1">
                              <a:effectLst/>
                              <a:latin typeface="Cambria Math"/>
                              <a:ea typeface="Calibri"/>
                              <a:cs typeface="Arial"/>
                            </a:rPr>
                            <m:t>)</m:t>
                          </m:r>
                        </m:e>
                      </m:rad>
                    </m:oMath>
                  </m:oMathPara>
                </a14:m>
                <a:endParaRPr lang="en-US" sz="1150" dirty="0"/>
              </a:p>
            </p:txBody>
          </p:sp>
        </mc:Choice>
        <mc:Fallback xmlns="">
          <p:sp>
            <p:nvSpPr>
              <p:cNvPr id="30" name="Rectangle 29"/>
              <p:cNvSpPr>
                <a:spLocks noRot="1" noChangeAspect="1" noMove="1" noResize="1" noEditPoints="1" noAdjustHandles="1" noChangeArrowheads="1" noChangeShapeType="1" noTextEdit="1"/>
              </p:cNvSpPr>
              <p:nvPr/>
            </p:nvSpPr>
            <p:spPr>
              <a:xfrm>
                <a:off x="152397" y="1362726"/>
                <a:ext cx="8991603" cy="50731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p:bldP spid="24" grpId="0"/>
      <p:bldP spid="25" grpId="0"/>
      <p:bldP spid="26" grpId="0"/>
      <p:bldP spid="27" grpId="0"/>
      <p:bldP spid="28" grpId="0"/>
    </p:bldLst>
  </p:timing>
</p:sld>
</file>

<file path=ppt/theme/theme1.xml><?xml version="1.0" encoding="utf-8"?>
<a:theme xmlns:a="http://schemas.openxmlformats.org/drawingml/2006/main" name="PowerPoint Presentation">
  <a:themeElements>
    <a:clrScheme name="RSG Colors">
      <a:dk1>
        <a:sysClr val="windowText" lastClr="000000"/>
      </a:dk1>
      <a:lt1>
        <a:sysClr val="window" lastClr="FFFFFF"/>
      </a:lt1>
      <a:dk2>
        <a:srgbClr val="262626"/>
      </a:dk2>
      <a:lt2>
        <a:srgbClr val="F68B1F"/>
      </a:lt2>
      <a:accent1>
        <a:srgbClr val="006494"/>
      </a:accent1>
      <a:accent2>
        <a:srgbClr val="88CADE"/>
      </a:accent2>
      <a:accent3>
        <a:srgbClr val="65B360"/>
      </a:accent3>
      <a:accent4>
        <a:srgbClr val="E9D665"/>
      </a:accent4>
      <a:accent5>
        <a:srgbClr val="514D85"/>
      </a:accent5>
      <a:accent6>
        <a:srgbClr val="9C122B"/>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solidFill>
              <a:schemeClr val="tx1">
                <a:lumMod val="50000"/>
                <a:lumOff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4c265f44-5553-4b88-8776-487c6beffe03">Power Point</Category>
    <Practice xmlns="4c265f44-5553-4b88-8776-487c6beffe03">CORP</Practi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4322EC559C6C46AD7C246A9C6A9593" ma:contentTypeVersion="2" ma:contentTypeDescription="Create a new document." ma:contentTypeScope="" ma:versionID="6d3f0e5ce32b8d601d35cbff5299fabc">
  <xsd:schema xmlns:xsd="http://www.w3.org/2001/XMLSchema" xmlns:xs="http://www.w3.org/2001/XMLSchema" xmlns:p="http://schemas.microsoft.com/office/2006/metadata/properties" xmlns:ns2="4c265f44-5553-4b88-8776-487c6beffe03" targetNamespace="http://schemas.microsoft.com/office/2006/metadata/properties" ma:root="true" ma:fieldsID="33da4fcf9ac2e8492f2454eba9e3529b" ns2:_="">
    <xsd:import namespace="4c265f44-5553-4b88-8776-487c6beffe03"/>
    <xsd:element name="properties">
      <xsd:complexType>
        <xsd:sequence>
          <xsd:element name="documentManagement">
            <xsd:complexType>
              <xsd:all>
                <xsd:element ref="ns2:Category" minOccurs="0"/>
                <xsd:element ref="ns2:Pract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65f44-5553-4b88-8776-487c6beffe03" elementFormDefault="qualified">
    <xsd:import namespace="http://schemas.microsoft.com/office/2006/documentManagement/types"/>
    <xsd:import namespace="http://schemas.microsoft.com/office/infopath/2007/PartnerControls"/>
    <xsd:element name="Category" ma:index="2" nillable="true" ma:displayName="Category" ma:default="Acoustics Output" ma:format="Dropdown" ma:internalName="Category">
      <xsd:simpleType>
        <xsd:restriction base="dms:Choice">
          <xsd:enumeration value="Acoustics Output"/>
          <xsd:enumeration value="AutoCAD"/>
          <xsd:enumeration value="Other"/>
          <xsd:enumeration value="Power Point"/>
          <xsd:enumeration value="Proposal and Report"/>
          <xsd:enumeration value="Questionnaire"/>
          <xsd:enumeration value="Resume"/>
          <xsd:enumeration value="Stationery"/>
        </xsd:restriction>
      </xsd:simpleType>
    </xsd:element>
    <xsd:element name="Practice" ma:index="3" nillable="true" ma:displayName="Practice" ma:default="CORP" ma:format="Dropdown" ma:internalName="Practice">
      <xsd:simpleType>
        <xsd:restriction base="dms:Choice">
          <xsd:enumeration value="CORP"/>
          <xsd:enumeration value="MIS"/>
          <xsd:enumeration value="TAE"/>
          <xsd:enumeration value="TQ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3E702B-A4A8-49D1-8100-74D24C5D8E81}">
  <ds:schemaRefs>
    <ds:schemaRef ds:uri="http://schemas.microsoft.com/sharepoint/v3/contenttype/forms"/>
  </ds:schemaRefs>
</ds:datastoreItem>
</file>

<file path=customXml/itemProps2.xml><?xml version="1.0" encoding="utf-8"?>
<ds:datastoreItem xmlns:ds="http://schemas.openxmlformats.org/officeDocument/2006/customXml" ds:itemID="{0AB548D2-16E5-4D59-9228-B99A31CAF826}">
  <ds:schemaRefs>
    <ds:schemaRef ds:uri="http://schemas.microsoft.com/office/infopath/2007/PartnerControls"/>
    <ds:schemaRef ds:uri="http://purl.org/dc/elements/1.1/"/>
    <ds:schemaRef ds:uri="http://schemas.microsoft.com/office/2006/metadata/properties"/>
    <ds:schemaRef ds:uri="4c265f44-5553-4b88-8776-487c6beffe0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879308DE-42DF-4616-8487-742D829B0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65f44-5553-4b88-8776-487c6beff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34750</TotalTime>
  <Words>1417</Words>
  <Application>Microsoft Office PowerPoint</Application>
  <PresentationFormat>On-screen Show (4:3)</PresentationFormat>
  <Paragraphs>487</Paragraphs>
  <Slides>16</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ＭＳ Ｐゴシック</vt:lpstr>
      <vt:lpstr>ＭＳ Ｐゴシック</vt:lpstr>
      <vt:lpstr>Arial</vt:lpstr>
      <vt:lpstr>Book Antiqua</vt:lpstr>
      <vt:lpstr>Calibri</vt:lpstr>
      <vt:lpstr>Cambria Math</vt:lpstr>
      <vt:lpstr>Candara</vt:lpstr>
      <vt:lpstr>Courier New</vt:lpstr>
      <vt:lpstr>Lucida Grande</vt:lpstr>
      <vt:lpstr>Symbol</vt:lpstr>
      <vt:lpstr>Times New Roman</vt:lpstr>
      <vt:lpstr>Wingdings</vt:lpstr>
      <vt:lpstr>PowerPoint Presentation</vt:lpstr>
      <vt:lpstr>Office Theme</vt:lpstr>
      <vt:lpstr>PowerPoint Presentation</vt:lpstr>
      <vt:lpstr>Introduction</vt:lpstr>
      <vt:lpstr>Florida Statewide Freight Model</vt:lpstr>
      <vt:lpstr>Florida Model Integration</vt:lpstr>
      <vt:lpstr>Florida Statewide Freight Model</vt:lpstr>
      <vt:lpstr>PowerPoint Presentation</vt:lpstr>
      <vt:lpstr>Mode Choice Model</vt:lpstr>
      <vt:lpstr>Total Cost</vt:lpstr>
      <vt:lpstr>Total Cost Equation</vt:lpstr>
      <vt:lpstr>Equation modification</vt:lpstr>
      <vt:lpstr>Product and Supply Chain Types</vt:lpstr>
      <vt:lpstr>Model Run Comparisons</vt:lpstr>
      <vt:lpstr>Model Run Comparisons</vt:lpstr>
      <vt:lpstr>Model Run Comparisons</vt:lpstr>
      <vt:lpstr>Mode Choice Validation Results</vt:lpstr>
      <vt:lpstr>PowerPoint Presentation</vt:lpstr>
    </vt:vector>
  </TitlesOfParts>
  <Company>Resource Systems Group,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Kaveh Shabani</dc:creator>
  <cp:lastModifiedBy>Kaveh Shabani</cp:lastModifiedBy>
  <cp:revision>109</cp:revision>
  <dcterms:created xsi:type="dcterms:W3CDTF">2014-12-10T18:21:31Z</dcterms:created>
  <dcterms:modified xsi:type="dcterms:W3CDTF">2015-05-19T23:46:55Z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0x010100654322EC559C6C46AD7C246A9C6A9593</vt:lpwstr>
  </property>
</Properties>
</file>