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21"/>
  </p:notesMasterIdLst>
  <p:sldIdLst>
    <p:sldId id="256" r:id="rId2"/>
    <p:sldId id="274" r:id="rId3"/>
    <p:sldId id="257" r:id="rId4"/>
    <p:sldId id="270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0" r:id="rId16"/>
    <p:sldId id="269" r:id="rId17"/>
    <p:sldId id="271" r:id="rId18"/>
    <p:sldId id="272" r:id="rId19"/>
    <p:sldId id="273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 showGuides="1">
      <p:cViewPr varScale="1">
        <p:scale>
          <a:sx n="85" d="100"/>
          <a:sy n="85" d="100"/>
        </p:scale>
        <p:origin x="-1301" y="-1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A8936-9575-4A7B-96FF-759D075096BF}" type="datetimeFigureOut">
              <a:rPr lang="en-US" smtClean="0"/>
              <a:pPr/>
              <a:t>5/19/2015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B0A10-6CCD-44B8-ADDC-B8A3B3A8A3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026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6294" y="0"/>
            <a:ext cx="7772400" cy="1138296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6294" y="1038540"/>
            <a:ext cx="6400800" cy="560959"/>
          </a:xfrm>
        </p:spPr>
        <p:txBody>
          <a:bodyPr>
            <a:normAutofit/>
          </a:bodyPr>
          <a:lstStyle>
            <a:lvl1pPr marL="0" indent="0" algn="l">
              <a:buNone/>
              <a:defRPr sz="28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new cover slide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981200"/>
            <a:ext cx="9144000" cy="4114800"/>
          </a:xfrm>
          <a:prstGeom prst="rect">
            <a:avLst/>
          </a:prstGeom>
        </p:spPr>
      </p:pic>
      <p:pic>
        <p:nvPicPr>
          <p:cNvPr id="5" name="Picture 21" descr="CS_logo_BW_No tag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4363" y="6294438"/>
            <a:ext cx="1690687" cy="411162"/>
          </a:xfrm>
          <a:prstGeom prst="rect">
            <a:avLst/>
          </a:prstGeom>
          <a:noFill/>
          <a:ln w="9525">
            <a:solidFill>
              <a:srgbClr val="002E56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25148" y="2234153"/>
            <a:ext cx="8034391" cy="3147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7500"/>
              </a:spcAft>
            </a:pPr>
            <a:r>
              <a:rPr lang="en-US" sz="1400" b="1" i="1" dirty="0" smtClean="0"/>
              <a:t>presented</a:t>
            </a:r>
            <a:r>
              <a:rPr lang="en-US" sz="1400" b="1" i="1" baseline="0" dirty="0" smtClean="0"/>
              <a:t> to</a:t>
            </a:r>
          </a:p>
          <a:p>
            <a:r>
              <a:rPr lang="en-US" sz="1400" b="1" i="1" baseline="0" dirty="0" smtClean="0"/>
              <a:t>presented by</a:t>
            </a:r>
          </a:p>
          <a:p>
            <a:r>
              <a:rPr lang="en-US" b="1" baseline="0" dirty="0" smtClean="0"/>
              <a:t>Cambridge Systematics, Inc.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4991100" y="5732463"/>
            <a:ext cx="3793411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Transportation leadership you can trust.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18505" y="2583353"/>
            <a:ext cx="6032500" cy="470931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z="2400" dirty="0" smtClean="0"/>
              <a:t>Client Name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99651" y="5354638"/>
            <a:ext cx="1857375" cy="377825"/>
          </a:xfrm>
        </p:spPr>
        <p:txBody>
          <a:bodyPr>
            <a:normAutofit/>
          </a:bodyPr>
          <a:lstStyle>
            <a:lvl1pPr>
              <a:buFontTx/>
              <a:buNone/>
              <a:defRPr sz="1600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99651" y="3903408"/>
            <a:ext cx="2554288" cy="989096"/>
          </a:xfrm>
        </p:spPr>
        <p:txBody>
          <a:bodyPr>
            <a:noAutofit/>
          </a:bodyPr>
          <a:lstStyle>
            <a:lvl1pPr>
              <a:buFontTx/>
              <a:buNone/>
              <a:defRPr sz="1600" baseline="0"/>
            </a:lvl1pPr>
          </a:lstStyle>
          <a:p>
            <a:pPr lvl="0"/>
            <a:r>
              <a:rPr lang="en-US" dirty="0" smtClean="0"/>
              <a:t>Presenters Name(s)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6294" y="0"/>
            <a:ext cx="7772400" cy="1138296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6294" y="1038540"/>
            <a:ext cx="6400800" cy="560959"/>
          </a:xfrm>
        </p:spPr>
        <p:txBody>
          <a:bodyPr>
            <a:normAutofit/>
          </a:bodyPr>
          <a:lstStyle>
            <a:lvl1pPr marL="0" indent="0" algn="l">
              <a:buNone/>
              <a:defRPr sz="28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21" descr="CS_logo_BW_No tag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4363" y="6294438"/>
            <a:ext cx="1690687" cy="411162"/>
          </a:xfrm>
          <a:prstGeom prst="rect">
            <a:avLst/>
          </a:prstGeom>
          <a:noFill/>
          <a:ln w="9525">
            <a:solidFill>
              <a:srgbClr val="002E56"/>
            </a:solidFill>
            <a:miter lim="800000"/>
            <a:headEnd/>
            <a:tailEnd/>
          </a:ln>
        </p:spPr>
      </p:pic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4991100" y="5732463"/>
            <a:ext cx="3793411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Transportation leadership you can trust.</a:t>
            </a:r>
          </a:p>
        </p:txBody>
      </p:sp>
      <p:pic>
        <p:nvPicPr>
          <p:cNvPr id="7" name="Picture 11" descr="new cover slide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984248"/>
            <a:ext cx="9144000" cy="4114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25148" y="2234153"/>
            <a:ext cx="8034391" cy="3147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7500"/>
              </a:spcAft>
            </a:pPr>
            <a:r>
              <a:rPr lang="en-US" sz="1400" b="1" i="1" dirty="0" smtClean="0"/>
              <a:t>presented</a:t>
            </a:r>
            <a:r>
              <a:rPr lang="en-US" sz="1400" b="1" i="1" baseline="0" dirty="0" smtClean="0"/>
              <a:t> to</a:t>
            </a:r>
          </a:p>
          <a:p>
            <a:r>
              <a:rPr lang="en-US" sz="1400" b="1" i="1" baseline="0" dirty="0" smtClean="0"/>
              <a:t>presented by</a:t>
            </a:r>
          </a:p>
          <a:p>
            <a:r>
              <a:rPr lang="en-US" b="1" baseline="0" dirty="0" smtClean="0"/>
              <a:t>Cambridge Systematics, Inc.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18505" y="2583353"/>
            <a:ext cx="6032500" cy="470931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z="2400" dirty="0" smtClean="0"/>
              <a:t>Client Name</a:t>
            </a:r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99651" y="5354638"/>
            <a:ext cx="1857375" cy="377825"/>
          </a:xfrm>
        </p:spPr>
        <p:txBody>
          <a:bodyPr>
            <a:normAutofit/>
          </a:bodyPr>
          <a:lstStyle>
            <a:lvl1pPr>
              <a:buFontTx/>
              <a:buNone/>
              <a:defRPr sz="1600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99651" y="3903408"/>
            <a:ext cx="2554288" cy="989096"/>
          </a:xfrm>
        </p:spPr>
        <p:txBody>
          <a:bodyPr>
            <a:noAutofit/>
          </a:bodyPr>
          <a:lstStyle>
            <a:lvl1pPr>
              <a:buFontTx/>
              <a:buNone/>
              <a:defRPr sz="1600" baseline="0"/>
            </a:lvl1pPr>
          </a:lstStyle>
          <a:p>
            <a:pPr lvl="0"/>
            <a:r>
              <a:rPr lang="en-US" dirty="0" smtClean="0"/>
              <a:t>Presenters Name(s)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6294" y="0"/>
            <a:ext cx="7772400" cy="1138296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6294" y="1038540"/>
            <a:ext cx="6400800" cy="560959"/>
          </a:xfrm>
        </p:spPr>
        <p:txBody>
          <a:bodyPr>
            <a:normAutofit/>
          </a:bodyPr>
          <a:lstStyle>
            <a:lvl1pPr marL="0" indent="0" algn="l">
              <a:buNone/>
              <a:defRPr sz="28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21" descr="CS_logo_BW_No tag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4363" y="6294438"/>
            <a:ext cx="1690687" cy="411162"/>
          </a:xfrm>
          <a:prstGeom prst="rect">
            <a:avLst/>
          </a:prstGeom>
          <a:noFill/>
          <a:ln w="9525">
            <a:solidFill>
              <a:srgbClr val="002E56"/>
            </a:solidFill>
            <a:miter lim="800000"/>
            <a:headEnd/>
            <a:tailEnd/>
          </a:ln>
        </p:spPr>
      </p:pic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4991100" y="5732463"/>
            <a:ext cx="3793411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Transportation leadership you can trust.</a:t>
            </a:r>
          </a:p>
        </p:txBody>
      </p:sp>
      <p:pic>
        <p:nvPicPr>
          <p:cNvPr id="7" name="Picture 11" descr="new cover slide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984248"/>
            <a:ext cx="9144000" cy="4114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25148" y="2234153"/>
            <a:ext cx="8034391" cy="3147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7500"/>
              </a:spcAft>
            </a:pPr>
            <a:r>
              <a:rPr lang="en-US" sz="1400" b="1" i="1" dirty="0" smtClean="0"/>
              <a:t>presented</a:t>
            </a:r>
            <a:r>
              <a:rPr lang="en-US" sz="1400" b="1" i="1" baseline="0" dirty="0" smtClean="0"/>
              <a:t> to</a:t>
            </a:r>
          </a:p>
          <a:p>
            <a:r>
              <a:rPr lang="en-US" sz="1400" b="1" i="1" baseline="0" dirty="0" smtClean="0"/>
              <a:t>presented by</a:t>
            </a:r>
          </a:p>
          <a:p>
            <a:r>
              <a:rPr lang="en-US" b="1" baseline="0" dirty="0" smtClean="0"/>
              <a:t>Cambridge Systematics, Inc.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18505" y="2583353"/>
            <a:ext cx="6032500" cy="470931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z="2400" dirty="0" smtClean="0"/>
              <a:t>Client Name</a:t>
            </a:r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09078" y="5354638"/>
            <a:ext cx="1857375" cy="377825"/>
          </a:xfrm>
        </p:spPr>
        <p:txBody>
          <a:bodyPr>
            <a:normAutofit/>
          </a:bodyPr>
          <a:lstStyle>
            <a:lvl1pPr>
              <a:buFontTx/>
              <a:buNone/>
              <a:defRPr sz="1600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99651" y="3903408"/>
            <a:ext cx="2554288" cy="989096"/>
          </a:xfrm>
        </p:spPr>
        <p:txBody>
          <a:bodyPr>
            <a:noAutofit/>
          </a:bodyPr>
          <a:lstStyle>
            <a:lvl1pPr>
              <a:buFontTx/>
              <a:buNone/>
              <a:defRPr sz="1600" baseline="0"/>
            </a:lvl1pPr>
          </a:lstStyle>
          <a:p>
            <a:pPr lvl="0"/>
            <a:r>
              <a:rPr lang="en-US" dirty="0" smtClean="0"/>
              <a:t>Presenters Name(s)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6294" y="0"/>
            <a:ext cx="7772400" cy="1138296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6294" y="1038540"/>
            <a:ext cx="6400800" cy="560959"/>
          </a:xfrm>
        </p:spPr>
        <p:txBody>
          <a:bodyPr>
            <a:normAutofit/>
          </a:bodyPr>
          <a:lstStyle>
            <a:lvl1pPr marL="0" indent="0" algn="l">
              <a:buNone/>
              <a:defRPr sz="28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21" descr="CS_logo_BW_No tag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4363" y="6294438"/>
            <a:ext cx="1690687" cy="411162"/>
          </a:xfrm>
          <a:prstGeom prst="rect">
            <a:avLst/>
          </a:prstGeom>
          <a:noFill/>
          <a:ln w="9525">
            <a:solidFill>
              <a:srgbClr val="002E56"/>
            </a:solidFill>
            <a:miter lim="800000"/>
            <a:headEnd/>
            <a:tailEnd/>
          </a:ln>
        </p:spPr>
      </p:pic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4991100" y="5732463"/>
            <a:ext cx="3793411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Transportation leadership you can trust.</a:t>
            </a:r>
          </a:p>
        </p:txBody>
      </p:sp>
      <p:pic>
        <p:nvPicPr>
          <p:cNvPr id="7" name="Picture 12" descr="Envrinoment_Final"/>
          <p:cNvPicPr>
            <a:picLocks noChangeAspect="1" noChangeArrowheads="1"/>
          </p:cNvPicPr>
          <p:nvPr/>
        </p:nvPicPr>
        <p:blipFill>
          <a:blip r:embed="rId3" cstate="screen">
            <a:lum bright="-18000" contrast="6000"/>
          </a:blip>
          <a:srcRect/>
          <a:stretch>
            <a:fillRect/>
          </a:stretch>
        </p:blipFill>
        <p:spPr bwMode="auto">
          <a:xfrm>
            <a:off x="0" y="1649413"/>
            <a:ext cx="9144000" cy="448468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25148" y="2234153"/>
            <a:ext cx="8034391" cy="3147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7500"/>
              </a:spcAft>
            </a:pPr>
            <a:r>
              <a:rPr lang="en-US" sz="1400" b="1" i="1" dirty="0" smtClean="0"/>
              <a:t>presented</a:t>
            </a:r>
            <a:r>
              <a:rPr lang="en-US" sz="1400" b="1" i="1" baseline="0" dirty="0" smtClean="0"/>
              <a:t> to</a:t>
            </a:r>
          </a:p>
          <a:p>
            <a:r>
              <a:rPr lang="en-US" sz="1400" b="1" i="1" baseline="0" dirty="0" smtClean="0"/>
              <a:t>presented by</a:t>
            </a:r>
          </a:p>
          <a:p>
            <a:r>
              <a:rPr lang="en-US" b="1" baseline="0" dirty="0" smtClean="0"/>
              <a:t>Cambridge Systematics, Inc.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18505" y="2583353"/>
            <a:ext cx="6032500" cy="470931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z="2400" dirty="0" smtClean="0"/>
              <a:t>Client Name</a:t>
            </a:r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99651" y="5354638"/>
            <a:ext cx="1857375" cy="377825"/>
          </a:xfrm>
        </p:spPr>
        <p:txBody>
          <a:bodyPr>
            <a:normAutofit/>
          </a:bodyPr>
          <a:lstStyle>
            <a:lvl1pPr>
              <a:buFontTx/>
              <a:buNone/>
              <a:defRPr sz="1600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99651" y="3903408"/>
            <a:ext cx="2554288" cy="989096"/>
          </a:xfrm>
        </p:spPr>
        <p:txBody>
          <a:bodyPr>
            <a:noAutofit/>
          </a:bodyPr>
          <a:lstStyle>
            <a:lvl1pPr>
              <a:buFontTx/>
              <a:buNone/>
              <a:defRPr sz="1600" baseline="0"/>
            </a:lvl1pPr>
          </a:lstStyle>
          <a:p>
            <a:pPr lvl="0"/>
            <a:r>
              <a:rPr lang="en-US" dirty="0" smtClean="0"/>
              <a:t>Presenters Name(s)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3000"/>
              </a:spcBef>
              <a:defRPr/>
            </a:lvl1pPr>
            <a:lvl2pPr>
              <a:spcBef>
                <a:spcPts val="24"/>
              </a:spcBef>
              <a:defRPr/>
            </a:lvl2pPr>
            <a:lvl3pPr>
              <a:spcBef>
                <a:spcPts val="24"/>
              </a:spcBef>
              <a:defRPr/>
            </a:lvl3pPr>
            <a:lvl4pPr>
              <a:spcBef>
                <a:spcPts val="24"/>
              </a:spcBef>
              <a:defRPr/>
            </a:lvl4pPr>
            <a:lvl5pPr>
              <a:spcBef>
                <a:spcPts val="24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1856" y="6322187"/>
            <a:ext cx="664464" cy="365125"/>
          </a:xfrm>
        </p:spPr>
        <p:txBody>
          <a:bodyPr/>
          <a:lstStyle/>
          <a:p>
            <a:fld id="{6EFA8406-D672-4E03-9ABF-F4A7E3A351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ddivide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9144000" cy="3200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7962"/>
            <a:ext cx="7772400" cy="1362075"/>
          </a:xfrm>
        </p:spPr>
        <p:txBody>
          <a:bodyPr anchor="t"/>
          <a:lstStyle>
            <a:lvl1pPr algn="ctr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577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1856" y="6322187"/>
            <a:ext cx="664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A8406-D672-4E03-9ABF-F4A7E3A351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 rot="16200000">
            <a:off x="4133056" y="-3172619"/>
            <a:ext cx="19050" cy="8593138"/>
          </a:xfrm>
          <a:prstGeom prst="rect">
            <a:avLst/>
          </a:prstGeom>
          <a:gradFill rotWithShape="1">
            <a:gsLst>
              <a:gs pos="0">
                <a:srgbClr val="0099FF"/>
              </a:gs>
              <a:gs pos="100000">
                <a:schemeClr val="bg2">
                  <a:lumMod val="60000"/>
                  <a:lumOff val="40000"/>
                  <a:alpha val="0"/>
                </a:schemeClr>
              </a:gs>
            </a:gsLst>
            <a:lin ang="5400000" scaled="1"/>
          </a:gradFill>
          <a:ln w="12700">
            <a:noFill/>
            <a:miter lim="800000"/>
            <a:headEnd type="none" w="sm" len="sm"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442913" y="-79375"/>
            <a:ext cx="19050" cy="6465888"/>
          </a:xfrm>
          <a:prstGeom prst="rect">
            <a:avLst/>
          </a:prstGeom>
          <a:gradFill rotWithShape="1">
            <a:gsLst>
              <a:gs pos="0">
                <a:srgbClr val="0099FF"/>
              </a:gs>
              <a:gs pos="100000">
                <a:schemeClr val="bg2">
                  <a:lumMod val="60000"/>
                  <a:lumOff val="40000"/>
                  <a:alpha val="0"/>
                </a:schemeClr>
              </a:gs>
            </a:gsLst>
            <a:lin ang="5400000" scaled="1"/>
          </a:gradFill>
          <a:ln w="12700">
            <a:noFill/>
            <a:miter lim="800000"/>
            <a:headEnd type="none" w="sm" len="sm"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Rectangle 22"/>
          <p:cNvSpPr>
            <a:spLocks noChangeArrowheads="1"/>
          </p:cNvSpPr>
          <p:nvPr/>
        </p:nvSpPr>
        <p:spPr bwMode="auto">
          <a:xfrm rot="5400000">
            <a:off x="7663656" y="5137944"/>
            <a:ext cx="7938" cy="3067050"/>
          </a:xfrm>
          <a:prstGeom prst="rect">
            <a:avLst/>
          </a:prstGeom>
          <a:gradFill rotWithShape="1">
            <a:gsLst>
              <a:gs pos="0">
                <a:srgbClr val="0099FF"/>
              </a:gs>
              <a:gs pos="100000">
                <a:schemeClr val="bg2">
                  <a:lumMod val="60000"/>
                  <a:lumOff val="40000"/>
                  <a:alpha val="0"/>
                </a:schemeClr>
              </a:gs>
            </a:gsLst>
            <a:lin ang="5400000" scaled="1"/>
          </a:gradFill>
          <a:ln w="12700">
            <a:noFill/>
            <a:miter lim="800000"/>
            <a:headEnd type="none" w="sm" len="sm"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9" name="Picture 26" descr="CS_logo_BW_No tag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29538" y="6315075"/>
            <a:ext cx="1169987" cy="284163"/>
          </a:xfrm>
          <a:prstGeom prst="rect">
            <a:avLst/>
          </a:prstGeom>
          <a:solidFill>
            <a:schemeClr val="bg1"/>
          </a:solidFill>
          <a:ln w="9525">
            <a:solidFill>
              <a:srgbClr val="002E56"/>
            </a:solidFill>
            <a:miter lim="800000"/>
            <a:headEnd/>
            <a:tailEnd/>
          </a:ln>
        </p:spPr>
      </p:pic>
      <p:sp>
        <p:nvSpPr>
          <p:cNvPr id="10" name="Rectangle 21"/>
          <p:cNvSpPr>
            <a:spLocks noChangeArrowheads="1"/>
          </p:cNvSpPr>
          <p:nvPr/>
        </p:nvSpPr>
        <p:spPr bwMode="auto">
          <a:xfrm rot="10800000">
            <a:off x="8982075" y="4611688"/>
            <a:ext cx="6350" cy="2409825"/>
          </a:xfrm>
          <a:prstGeom prst="rect">
            <a:avLst/>
          </a:prstGeom>
          <a:gradFill rotWithShape="1">
            <a:gsLst>
              <a:gs pos="0">
                <a:srgbClr val="0099FF"/>
              </a:gs>
              <a:gs pos="100000">
                <a:schemeClr val="bg2">
                  <a:lumMod val="60000"/>
                  <a:lumOff val="40000"/>
                  <a:alpha val="0"/>
                </a:schemeClr>
              </a:gs>
            </a:gsLst>
            <a:lin ang="5400000" scaled="1"/>
          </a:gradFill>
          <a:ln w="12700">
            <a:noFill/>
            <a:miter lim="800000"/>
            <a:headEnd type="none" w="sm" len="sm"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3000"/>
        </a:spcBef>
        <a:buFontTx/>
        <a:buBlip>
          <a:blip r:embed="rId12"/>
        </a:buBlip>
        <a:defRPr sz="22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ts val="24"/>
        </a:spcBef>
        <a:buClr>
          <a:schemeClr val="accent5"/>
        </a:buClr>
        <a:buFont typeface="Arial" pitchFamily="34" charset="0"/>
        <a:buChar char="»"/>
        <a:defRPr sz="20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ts val="24"/>
        </a:spcBef>
        <a:buFont typeface="Arial" pitchFamily="34" charset="0"/>
        <a:buChar char="–"/>
        <a:defRPr sz="1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ts val="24"/>
        </a:spcBef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6294" y="448235"/>
            <a:ext cx="7772400" cy="1138296"/>
          </a:xfrm>
        </p:spPr>
        <p:txBody>
          <a:bodyPr/>
          <a:lstStyle/>
          <a:p>
            <a:r>
              <a:rPr lang="en-US" dirty="0"/>
              <a:t>Improving the Treatment of Priced Roadways in Mode Choice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18505" y="2592318"/>
            <a:ext cx="6032500" cy="470931"/>
          </a:xfrm>
        </p:spPr>
        <p:txBody>
          <a:bodyPr/>
          <a:lstStyle/>
          <a:p>
            <a:r>
              <a:rPr lang="en-US" sz="2000" dirty="0"/>
              <a:t>15</a:t>
            </a:r>
            <a:r>
              <a:rPr lang="en-US" sz="2000" baseline="30000" dirty="0"/>
              <a:t>th</a:t>
            </a:r>
            <a:r>
              <a:rPr lang="en-US" sz="2000" dirty="0"/>
              <a:t> TRB National Transportation Planning Applications Conference</a:t>
            </a:r>
          </a:p>
          <a:p>
            <a:pPr marL="0" indent="0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May 19, 2015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99651" y="3903408"/>
            <a:ext cx="7873384" cy="989096"/>
          </a:xfrm>
        </p:spPr>
        <p:txBody>
          <a:bodyPr/>
          <a:lstStyle/>
          <a:p>
            <a:pPr marL="0" indent="0"/>
            <a:r>
              <a:rPr lang="en-US" dirty="0" smtClean="0"/>
              <a:t>Thomas F. </a:t>
            </a:r>
            <a:r>
              <a:rPr lang="en-US" dirty="0"/>
              <a:t>Rossi</a:t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Birat </a:t>
            </a:r>
            <a:r>
              <a:rPr lang="en-US" dirty="0"/>
              <a:t>Pandey</a:t>
            </a:r>
            <a:r>
              <a:rPr lang="en-US" dirty="0" smtClean="0"/>
              <a:t>, Baltimore </a:t>
            </a:r>
            <a:r>
              <a:rPr lang="en-US" dirty="0"/>
              <a:t>Metropolitan </a:t>
            </a:r>
            <a:r>
              <a:rPr lang="en-US" dirty="0" smtClean="0"/>
              <a:t>Council</a:t>
            </a:r>
            <a:br>
              <a:rPr lang="en-US" dirty="0" smtClean="0"/>
            </a:br>
            <a:r>
              <a:rPr lang="en-US" dirty="0" smtClean="0"/>
              <a:t>Jason </a:t>
            </a:r>
            <a:r>
              <a:rPr lang="en-US" dirty="0"/>
              <a:t>Lemp, Cambridge Systematics, </a:t>
            </a:r>
            <a:r>
              <a:rPr lang="en-US" dirty="0" smtClean="0"/>
              <a:t>Inc.</a:t>
            </a:r>
            <a:br>
              <a:rPr lang="en-US" dirty="0" smtClean="0"/>
            </a:br>
            <a:r>
              <a:rPr lang="en-US" dirty="0" smtClean="0"/>
              <a:t>Martin </a:t>
            </a:r>
            <a:r>
              <a:rPr lang="en-US" dirty="0"/>
              <a:t>Milkovits, Cambridge Systematics, Inc.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5071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Here’s an (Overly Simple)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10</a:t>
            </a:fld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532091" y="1506049"/>
            <a:ext cx="887508" cy="905438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142564" y="1506049"/>
            <a:ext cx="1389527" cy="0"/>
          </a:xfrm>
          <a:prstGeom prst="straightConnector1">
            <a:avLst/>
          </a:prstGeom>
          <a:ln w="28575"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210235" y="1497088"/>
            <a:ext cx="932329" cy="806823"/>
          </a:xfrm>
          <a:prstGeom prst="straightConnector1">
            <a:avLst/>
          </a:prstGeom>
          <a:ln w="28575"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759385" y="1559845"/>
            <a:ext cx="914400" cy="914400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396750" y="1568807"/>
            <a:ext cx="1362635" cy="1"/>
          </a:xfrm>
          <a:prstGeom prst="straightConnector1">
            <a:avLst/>
          </a:prstGeom>
          <a:ln w="28575"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464421" y="1559846"/>
            <a:ext cx="932329" cy="806824"/>
          </a:xfrm>
          <a:prstGeom prst="straightConnector1">
            <a:avLst/>
          </a:prstGeom>
          <a:ln w="28575"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6866958" y="2474245"/>
            <a:ext cx="806827" cy="91439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504323" y="3397605"/>
            <a:ext cx="1362635" cy="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464421" y="2411487"/>
            <a:ext cx="1039901" cy="98611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3594836" y="2411487"/>
            <a:ext cx="824763" cy="97715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232201" y="3397606"/>
            <a:ext cx="1362635" cy="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1210235" y="2366670"/>
            <a:ext cx="1021965" cy="103093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554942" y="1165394"/>
            <a:ext cx="282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A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96124" y="3515927"/>
            <a:ext cx="282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044447" y="1165394"/>
            <a:ext cx="282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C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78067" y="3487253"/>
            <a:ext cx="282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</a:t>
            </a:r>
            <a:endParaRPr lang="en-US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1111624" y="3973126"/>
            <a:ext cx="31197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425575" algn="l"/>
              </a:tabLst>
            </a:pPr>
            <a:r>
              <a:rPr lang="en-US" b="1" dirty="0" smtClean="0"/>
              <a:t>Time</a:t>
            </a:r>
            <a:r>
              <a:rPr lang="en-US" b="1" baseline="-25000" dirty="0" smtClean="0"/>
              <a:t>A</a:t>
            </a:r>
            <a:r>
              <a:rPr lang="en-US" b="1" dirty="0" smtClean="0"/>
              <a:t> = </a:t>
            </a:r>
            <a:r>
              <a:rPr lang="en-US" b="1" dirty="0"/>
              <a:t>9</a:t>
            </a:r>
            <a:r>
              <a:rPr lang="en-US" b="1" dirty="0" smtClean="0"/>
              <a:t>	Cost</a:t>
            </a:r>
            <a:r>
              <a:rPr lang="en-US" b="1" baseline="-25000" dirty="0" smtClean="0"/>
              <a:t>A</a:t>
            </a:r>
            <a:r>
              <a:rPr lang="en-US" b="1" dirty="0" smtClean="0"/>
              <a:t> = $1.00</a:t>
            </a:r>
          </a:p>
          <a:p>
            <a:pPr>
              <a:tabLst>
                <a:tab pos="1425575" algn="l"/>
              </a:tabLst>
            </a:pPr>
            <a:r>
              <a:rPr lang="en-US" b="1" dirty="0" smtClean="0"/>
              <a:t>Time</a:t>
            </a:r>
            <a:r>
              <a:rPr lang="en-US" b="1" baseline="-25000" dirty="0" smtClean="0"/>
              <a:t>B</a:t>
            </a:r>
            <a:r>
              <a:rPr lang="en-US" b="1" dirty="0" smtClean="0"/>
              <a:t> </a:t>
            </a:r>
            <a:r>
              <a:rPr lang="en-US" b="1" dirty="0"/>
              <a:t>= </a:t>
            </a:r>
            <a:r>
              <a:rPr lang="en-US" b="1" dirty="0" smtClean="0"/>
              <a:t>18</a:t>
            </a:r>
            <a:r>
              <a:rPr lang="en-US" b="1" dirty="0"/>
              <a:t>	</a:t>
            </a:r>
            <a:r>
              <a:rPr lang="en-US" b="1" dirty="0" smtClean="0"/>
              <a:t>Cost</a:t>
            </a:r>
            <a:r>
              <a:rPr lang="en-US" b="1" baseline="-25000" dirty="0" smtClean="0"/>
              <a:t>B</a:t>
            </a:r>
            <a:r>
              <a:rPr lang="en-US" b="1" dirty="0" smtClean="0"/>
              <a:t> </a:t>
            </a:r>
            <a:r>
              <a:rPr lang="en-US" b="1" dirty="0"/>
              <a:t>= </a:t>
            </a:r>
            <a:r>
              <a:rPr lang="en-US" b="1" dirty="0" smtClean="0"/>
              <a:t>zero</a:t>
            </a:r>
            <a:endParaRPr lang="en-US" b="1" dirty="0"/>
          </a:p>
          <a:p>
            <a:pPr>
              <a:tabLst>
                <a:tab pos="1425575" algn="l"/>
              </a:tabLst>
            </a:pPr>
            <a:r>
              <a:rPr lang="en-US" b="1" dirty="0" smtClean="0"/>
              <a:t>Time</a:t>
            </a:r>
            <a:r>
              <a:rPr lang="en-US" b="1" baseline="-25000" dirty="0" smtClean="0"/>
              <a:t>C</a:t>
            </a:r>
            <a:r>
              <a:rPr lang="en-US" b="1" dirty="0" smtClean="0"/>
              <a:t> </a:t>
            </a:r>
            <a:r>
              <a:rPr lang="en-US" b="1" dirty="0"/>
              <a:t>= </a:t>
            </a:r>
            <a:r>
              <a:rPr lang="en-US" b="1" dirty="0" smtClean="0"/>
              <a:t>5</a:t>
            </a:r>
            <a:r>
              <a:rPr lang="en-US" b="1" dirty="0"/>
              <a:t>	</a:t>
            </a:r>
            <a:r>
              <a:rPr lang="en-US" b="1" dirty="0" smtClean="0"/>
              <a:t>Cost</a:t>
            </a:r>
            <a:r>
              <a:rPr lang="en-US" b="1" baseline="-25000" dirty="0" smtClean="0"/>
              <a:t>C</a:t>
            </a:r>
            <a:r>
              <a:rPr lang="en-US" b="1" dirty="0" smtClean="0"/>
              <a:t> </a:t>
            </a:r>
            <a:r>
              <a:rPr lang="en-US" b="1" dirty="0"/>
              <a:t>= </a:t>
            </a:r>
            <a:r>
              <a:rPr lang="en-US" b="1" dirty="0" smtClean="0"/>
              <a:t>$0.60</a:t>
            </a:r>
            <a:endParaRPr lang="en-US" b="1" dirty="0"/>
          </a:p>
          <a:p>
            <a:pPr>
              <a:tabLst>
                <a:tab pos="1425575" algn="l"/>
              </a:tabLst>
            </a:pPr>
            <a:r>
              <a:rPr lang="en-US" b="1" dirty="0" smtClean="0"/>
              <a:t>Time</a:t>
            </a:r>
            <a:r>
              <a:rPr lang="en-US" b="1" baseline="-25000" dirty="0" smtClean="0"/>
              <a:t>D</a:t>
            </a:r>
            <a:r>
              <a:rPr lang="en-US" b="1" dirty="0" smtClean="0"/>
              <a:t> </a:t>
            </a:r>
            <a:r>
              <a:rPr lang="en-US" b="1" dirty="0"/>
              <a:t>= </a:t>
            </a:r>
            <a:r>
              <a:rPr lang="en-US" b="1" dirty="0" smtClean="0"/>
              <a:t>13</a:t>
            </a:r>
            <a:r>
              <a:rPr lang="en-US" b="1" dirty="0"/>
              <a:t>	</a:t>
            </a:r>
            <a:r>
              <a:rPr lang="en-US" b="1" dirty="0" smtClean="0"/>
              <a:t>Cost</a:t>
            </a:r>
            <a:r>
              <a:rPr lang="en-US" b="1" baseline="-25000" dirty="0" smtClean="0"/>
              <a:t>D</a:t>
            </a:r>
            <a:r>
              <a:rPr lang="en-US" b="1" dirty="0" smtClean="0"/>
              <a:t> </a:t>
            </a:r>
            <a:r>
              <a:rPr lang="en-US" b="1" dirty="0"/>
              <a:t>= </a:t>
            </a:r>
            <a:r>
              <a:rPr lang="en-US" b="1" dirty="0" smtClean="0"/>
              <a:t>zero</a:t>
            </a:r>
            <a:endParaRPr lang="en-US" b="1" dirty="0"/>
          </a:p>
          <a:p>
            <a:endParaRPr lang="en-US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4766974" y="3956957"/>
            <a:ext cx="34357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425575" algn="l"/>
              </a:tabLst>
            </a:pPr>
            <a:r>
              <a:rPr lang="en-US" b="1" dirty="0" smtClean="0"/>
              <a:t>Time</a:t>
            </a:r>
            <a:r>
              <a:rPr lang="en-US" b="1" baseline="-25000" dirty="0" smtClean="0"/>
              <a:t>AC</a:t>
            </a:r>
            <a:r>
              <a:rPr lang="en-US" b="1" dirty="0" smtClean="0"/>
              <a:t> = 14	Cost</a:t>
            </a:r>
            <a:r>
              <a:rPr lang="en-US" b="1" baseline="-25000" dirty="0" smtClean="0"/>
              <a:t>AC</a:t>
            </a:r>
            <a:r>
              <a:rPr lang="en-US" b="1" dirty="0" smtClean="0"/>
              <a:t> = $1.60</a:t>
            </a:r>
          </a:p>
          <a:p>
            <a:pPr>
              <a:tabLst>
                <a:tab pos="1425575" algn="l"/>
              </a:tabLst>
            </a:pPr>
            <a:r>
              <a:rPr lang="en-US" b="1" dirty="0"/>
              <a:t>Time</a:t>
            </a:r>
            <a:r>
              <a:rPr lang="en-US" b="1" baseline="-25000" dirty="0"/>
              <a:t>AD</a:t>
            </a:r>
            <a:r>
              <a:rPr lang="en-US" b="1" dirty="0"/>
              <a:t> = </a:t>
            </a:r>
            <a:r>
              <a:rPr lang="en-US" b="1" dirty="0" smtClean="0"/>
              <a:t>22</a:t>
            </a:r>
            <a:r>
              <a:rPr lang="en-US" b="1" dirty="0"/>
              <a:t>	Cost</a:t>
            </a:r>
            <a:r>
              <a:rPr lang="en-US" b="1" baseline="-25000" dirty="0"/>
              <a:t>AD</a:t>
            </a:r>
            <a:r>
              <a:rPr lang="en-US" b="1" dirty="0"/>
              <a:t> = $1.00</a:t>
            </a:r>
          </a:p>
          <a:p>
            <a:pPr>
              <a:tabLst>
                <a:tab pos="1425575" algn="l"/>
              </a:tabLst>
            </a:pPr>
            <a:r>
              <a:rPr lang="en-US" b="1" dirty="0" smtClean="0"/>
              <a:t>Time</a:t>
            </a:r>
            <a:r>
              <a:rPr lang="en-US" b="1" baseline="-25000" dirty="0" smtClean="0"/>
              <a:t>BC</a:t>
            </a:r>
            <a:r>
              <a:rPr lang="en-US" b="1" dirty="0" smtClean="0"/>
              <a:t> </a:t>
            </a:r>
            <a:r>
              <a:rPr lang="en-US" b="1" dirty="0"/>
              <a:t>= </a:t>
            </a:r>
            <a:r>
              <a:rPr lang="en-US" b="1" dirty="0" smtClean="0"/>
              <a:t>23</a:t>
            </a:r>
            <a:r>
              <a:rPr lang="en-US" b="1" dirty="0"/>
              <a:t>	</a:t>
            </a:r>
            <a:r>
              <a:rPr lang="en-US" b="1" dirty="0" smtClean="0"/>
              <a:t>Cost</a:t>
            </a:r>
            <a:r>
              <a:rPr lang="en-US" b="1" baseline="-25000" dirty="0" smtClean="0"/>
              <a:t>BC</a:t>
            </a:r>
            <a:r>
              <a:rPr lang="en-US" b="1" dirty="0" smtClean="0"/>
              <a:t> </a:t>
            </a:r>
            <a:r>
              <a:rPr lang="en-US" b="1" dirty="0"/>
              <a:t>= </a:t>
            </a:r>
            <a:r>
              <a:rPr lang="en-US" b="1" dirty="0" smtClean="0"/>
              <a:t>$0.60</a:t>
            </a:r>
            <a:endParaRPr lang="en-US" b="1" dirty="0"/>
          </a:p>
          <a:p>
            <a:pPr>
              <a:tabLst>
                <a:tab pos="1425575" algn="l"/>
              </a:tabLst>
            </a:pPr>
            <a:r>
              <a:rPr lang="en-US" b="1" dirty="0" smtClean="0"/>
              <a:t>Time</a:t>
            </a:r>
            <a:r>
              <a:rPr lang="en-US" b="1" baseline="-25000" dirty="0" smtClean="0"/>
              <a:t>BD</a:t>
            </a:r>
            <a:r>
              <a:rPr lang="en-US" b="1" dirty="0" smtClean="0"/>
              <a:t> </a:t>
            </a:r>
            <a:r>
              <a:rPr lang="en-US" b="1" dirty="0"/>
              <a:t>= </a:t>
            </a:r>
            <a:r>
              <a:rPr lang="en-US" b="1" dirty="0" smtClean="0"/>
              <a:t>31</a:t>
            </a:r>
            <a:r>
              <a:rPr lang="en-US" b="1" dirty="0"/>
              <a:t>	</a:t>
            </a:r>
            <a:r>
              <a:rPr lang="en-US" b="1" dirty="0" smtClean="0"/>
              <a:t>Cost</a:t>
            </a:r>
            <a:r>
              <a:rPr lang="en-US" b="1" baseline="-25000" dirty="0" smtClean="0"/>
              <a:t>BD</a:t>
            </a:r>
            <a:r>
              <a:rPr lang="en-US" b="1" dirty="0" smtClean="0"/>
              <a:t> </a:t>
            </a:r>
            <a:r>
              <a:rPr lang="en-US" b="1" dirty="0"/>
              <a:t>= </a:t>
            </a:r>
            <a:r>
              <a:rPr lang="en-US" b="1" dirty="0" smtClean="0"/>
              <a:t>zero</a:t>
            </a:r>
            <a:endParaRPr lang="en-US" b="1" dirty="0"/>
          </a:p>
          <a:p>
            <a:endParaRPr lang="en-US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484090" y="2160494"/>
            <a:ext cx="1093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7673785" y="2289579"/>
            <a:ext cx="1407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Destination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79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Path Choices by Value of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52118"/>
              </p:ext>
            </p:extLst>
          </p:nvPr>
        </p:nvGraphicFramePr>
        <p:xfrm>
          <a:off x="1524000" y="13970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4165"/>
                <a:gridCol w="25818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 of Time Range ($/hr)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Path Choice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$0.00-$4.50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$4.50-$6.67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Over $6.67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69434"/>
              </p:ext>
            </p:extLst>
          </p:nvPr>
        </p:nvGraphicFramePr>
        <p:xfrm>
          <a:off x="1541922" y="3925047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Assumed VOT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“Toll” Choice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“Free” Choice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$10.00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928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Therefore…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Having “toll” vs. “free” choices in mode choice provides two segments instead of one</a:t>
            </a:r>
          </a:p>
          <a:p>
            <a:r>
              <a:rPr lang="en-US" dirty="0" smtClean="0"/>
              <a:t>Path choices are related to value of time</a:t>
            </a:r>
          </a:p>
          <a:p>
            <a:r>
              <a:rPr lang="en-US" dirty="0" smtClean="0"/>
              <a:t>But there may be many more than two options in reality</a:t>
            </a:r>
          </a:p>
          <a:p>
            <a:pPr marL="0" indent="0">
              <a:buNone/>
            </a:pPr>
            <a:r>
              <a:rPr lang="en-US" dirty="0" smtClean="0"/>
              <a:t>And remember…</a:t>
            </a:r>
          </a:p>
          <a:p>
            <a:r>
              <a:rPr lang="en-US" dirty="0" smtClean="0"/>
              <a:t>In static equilibrium assignment, not all of the “toll” users will use a “toll” path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90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Do Better?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segmentation</a:t>
            </a:r>
          </a:p>
          <a:p>
            <a:pPr lvl="1"/>
            <a:r>
              <a:rPr lang="en-US" dirty="0" smtClean="0"/>
              <a:t>Segment by trip/tour purpose in assignment</a:t>
            </a:r>
          </a:p>
          <a:p>
            <a:pPr lvl="1"/>
            <a:r>
              <a:rPr lang="en-US" dirty="0" smtClean="0"/>
              <a:t>Segment by income level in assignment</a:t>
            </a:r>
          </a:p>
          <a:p>
            <a:r>
              <a:rPr lang="en-US" dirty="0" smtClean="0"/>
              <a:t>But…</a:t>
            </a:r>
          </a:p>
          <a:p>
            <a:pPr lvl="1"/>
            <a:r>
              <a:rPr lang="en-US" dirty="0" smtClean="0"/>
              <a:t>We would still have only two paths per segment</a:t>
            </a:r>
            <a:endParaRPr lang="en-US" dirty="0"/>
          </a:p>
          <a:p>
            <a:pPr lvl="1"/>
            <a:r>
              <a:rPr lang="en-US" dirty="0" smtClean="0"/>
              <a:t>And value of time is correlated with but not only dependent on income level</a:t>
            </a:r>
          </a:p>
          <a:p>
            <a:r>
              <a:rPr lang="en-US" dirty="0" smtClean="0"/>
              <a:t>And…</a:t>
            </a:r>
          </a:p>
          <a:p>
            <a:pPr lvl="1"/>
            <a:r>
              <a:rPr lang="en-US" dirty="0" smtClean="0"/>
              <a:t>Our mode choice model would get more complex</a:t>
            </a:r>
          </a:p>
          <a:p>
            <a:pPr lvl="1"/>
            <a:r>
              <a:rPr lang="en-US" dirty="0" smtClean="0"/>
              <a:t>We would have another set of skims plus another vehicle class in assignment per segment)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7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Extending and Improving the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segments by </a:t>
            </a:r>
            <a:r>
              <a:rPr lang="en-US" i="1" u="sng" dirty="0" smtClean="0"/>
              <a:t>value of time level</a:t>
            </a:r>
            <a:r>
              <a:rPr lang="en-US" dirty="0" smtClean="0"/>
              <a:t> for mode choice</a:t>
            </a:r>
          </a:p>
          <a:p>
            <a:r>
              <a:rPr lang="en-US" dirty="0" smtClean="0"/>
              <a:t>Use a single set of skims per VOT segment</a:t>
            </a:r>
          </a:p>
          <a:p>
            <a:r>
              <a:rPr lang="en-US" dirty="0" smtClean="0"/>
              <a:t>Do not require “free” paths for lowest VOT segment</a:t>
            </a:r>
          </a:p>
          <a:p>
            <a:r>
              <a:rPr lang="en-US" dirty="0" smtClean="0"/>
              <a:t>Use same segments in creating trip tables for assignment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75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</a:t>
            </a:r>
            <a:r>
              <a:rPr lang="en-US" dirty="0" smtClean="0"/>
              <a:t>Approach for Baltimore Activity Based Model (InSITE)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457200">
              <a:buFont typeface="+mj-lt"/>
              <a:buAutoNum type="arabicPeriod"/>
            </a:pPr>
            <a:r>
              <a:rPr lang="en-US" dirty="0" smtClean="0"/>
              <a:t>Estimate VOT distributions</a:t>
            </a:r>
            <a:endParaRPr lang="en-US" dirty="0"/>
          </a:p>
          <a:p>
            <a:pPr marL="514350" indent="-457200">
              <a:buFont typeface="+mj-lt"/>
              <a:buAutoNum type="arabicPeriod"/>
            </a:pPr>
            <a:r>
              <a:rPr lang="en-US" dirty="0" smtClean="0"/>
              <a:t>Define </a:t>
            </a:r>
            <a:r>
              <a:rPr lang="en-US" dirty="0"/>
              <a:t>a set of VOT </a:t>
            </a:r>
            <a:r>
              <a:rPr lang="en-US" dirty="0" smtClean="0"/>
              <a:t>ranges</a:t>
            </a:r>
            <a:endParaRPr lang="en-US" dirty="0"/>
          </a:p>
          <a:p>
            <a:pPr marL="514350" indent="-457200">
              <a:buFont typeface="+mj-lt"/>
              <a:buAutoNum type="arabicPeriod"/>
            </a:pPr>
            <a:r>
              <a:rPr lang="en-US" dirty="0" smtClean="0"/>
              <a:t>Obtain </a:t>
            </a:r>
            <a:r>
              <a:rPr lang="en-US" dirty="0"/>
              <a:t>skims for each </a:t>
            </a:r>
            <a:r>
              <a:rPr lang="en-US" dirty="0" smtClean="0"/>
              <a:t>VOT level</a:t>
            </a:r>
            <a:endParaRPr lang="en-US" dirty="0"/>
          </a:p>
          <a:p>
            <a:pPr marL="514350" indent="-457200">
              <a:buFont typeface="+mj-lt"/>
              <a:buAutoNum type="arabicPeriod"/>
            </a:pPr>
            <a:r>
              <a:rPr lang="en-US" dirty="0" smtClean="0"/>
              <a:t>Simulate specific values </a:t>
            </a:r>
            <a:r>
              <a:rPr lang="en-US" dirty="0"/>
              <a:t>of time for each </a:t>
            </a:r>
            <a:r>
              <a:rPr lang="en-US" dirty="0" smtClean="0"/>
              <a:t>person</a:t>
            </a:r>
            <a:endParaRPr lang="en-US" dirty="0"/>
          </a:p>
          <a:p>
            <a:pPr marL="514350" indent="-457200">
              <a:buFont typeface="+mj-lt"/>
              <a:buAutoNum type="arabicPeriod"/>
            </a:pPr>
            <a:r>
              <a:rPr lang="en-US" dirty="0" smtClean="0"/>
              <a:t>When </a:t>
            </a:r>
            <a:r>
              <a:rPr lang="en-US" dirty="0"/>
              <a:t>applying the mode choice </a:t>
            </a:r>
            <a:r>
              <a:rPr lang="en-US" dirty="0" smtClean="0"/>
              <a:t>(and other) models </a:t>
            </a:r>
            <a:r>
              <a:rPr lang="en-US" dirty="0"/>
              <a:t>for each person, </a:t>
            </a:r>
            <a:r>
              <a:rPr lang="en-US" dirty="0" smtClean="0"/>
              <a:t>use </a:t>
            </a:r>
            <a:r>
              <a:rPr lang="en-US" dirty="0"/>
              <a:t>the skims pertaining to that person's </a:t>
            </a:r>
            <a:r>
              <a:rPr lang="en-US" dirty="0" smtClean="0"/>
              <a:t>VOT</a:t>
            </a:r>
          </a:p>
          <a:p>
            <a:pPr marL="514350" indent="-457200">
              <a:buFont typeface="+mj-lt"/>
              <a:buAutoNum type="arabicPeriod"/>
            </a:pPr>
            <a:r>
              <a:rPr lang="en-US" dirty="0" smtClean="0"/>
              <a:t>Segment highway assignment by VOT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71856" y="6322187"/>
            <a:ext cx="664464" cy="365125"/>
          </a:xfrm>
        </p:spPr>
        <p:txBody>
          <a:bodyPr/>
          <a:lstStyle/>
          <a:p>
            <a:fld id="{6EFA8406-D672-4E03-9ABF-F4A7E3A351A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20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</a:t>
            </a:r>
            <a:r>
              <a:rPr lang="en-US" dirty="0" smtClean="0"/>
              <a:t>Approach for a Trip Based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457200">
              <a:buFont typeface="+mj-lt"/>
              <a:buAutoNum type="arabicPeriod"/>
            </a:pPr>
            <a:r>
              <a:rPr lang="en-US" dirty="0" smtClean="0"/>
              <a:t>Estimate VOT distributions</a:t>
            </a:r>
            <a:endParaRPr lang="en-US" dirty="0"/>
          </a:p>
          <a:p>
            <a:pPr marL="514350" indent="-457200">
              <a:buFont typeface="+mj-lt"/>
              <a:buAutoNum type="arabicPeriod"/>
            </a:pPr>
            <a:r>
              <a:rPr lang="en-US" dirty="0" smtClean="0"/>
              <a:t>Define </a:t>
            </a:r>
            <a:r>
              <a:rPr lang="en-US" dirty="0"/>
              <a:t>a set of VOT </a:t>
            </a:r>
            <a:r>
              <a:rPr lang="en-US" dirty="0" smtClean="0"/>
              <a:t>ranges</a:t>
            </a:r>
            <a:endParaRPr lang="en-US" dirty="0"/>
          </a:p>
          <a:p>
            <a:pPr marL="514350" indent="-457200">
              <a:buFont typeface="+mj-lt"/>
              <a:buAutoNum type="arabicPeriod"/>
            </a:pPr>
            <a:r>
              <a:rPr lang="en-US" dirty="0" smtClean="0"/>
              <a:t>Obtain </a:t>
            </a:r>
            <a:r>
              <a:rPr lang="en-US" dirty="0"/>
              <a:t>skims for each </a:t>
            </a:r>
            <a:r>
              <a:rPr lang="en-US" dirty="0" smtClean="0"/>
              <a:t>VOT level</a:t>
            </a:r>
            <a:endParaRPr lang="en-US" dirty="0"/>
          </a:p>
          <a:p>
            <a:pPr marL="514350" indent="-457200">
              <a:buFont typeface="+mj-lt"/>
              <a:buAutoNum type="arabicPeriod"/>
            </a:pPr>
            <a:r>
              <a:rPr lang="en-US" dirty="0" smtClean="0"/>
              <a:t>Applying </a:t>
            </a:r>
            <a:r>
              <a:rPr lang="en-US" dirty="0"/>
              <a:t>the mode choice model </a:t>
            </a:r>
            <a:r>
              <a:rPr lang="en-US" dirty="0" smtClean="0"/>
              <a:t>separately for </a:t>
            </a:r>
            <a:r>
              <a:rPr lang="en-US" dirty="0"/>
              <a:t>each </a:t>
            </a:r>
            <a:r>
              <a:rPr lang="en-US" dirty="0" smtClean="0"/>
              <a:t>segment, using </a:t>
            </a:r>
            <a:r>
              <a:rPr lang="en-US" dirty="0"/>
              <a:t>the skims pertaining to that </a:t>
            </a:r>
            <a:r>
              <a:rPr lang="en-US" dirty="0" smtClean="0"/>
              <a:t>segment's VOT</a:t>
            </a:r>
          </a:p>
          <a:p>
            <a:pPr marL="514350" indent="-457200">
              <a:buFont typeface="+mj-lt"/>
              <a:buAutoNum type="arabicPeriod"/>
            </a:pPr>
            <a:r>
              <a:rPr lang="en-US" dirty="0" smtClean="0"/>
              <a:t>Segment highway assignment by VOT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71856" y="6322187"/>
            <a:ext cx="664464" cy="365125"/>
          </a:xfrm>
        </p:spPr>
        <p:txBody>
          <a:bodyPr/>
          <a:lstStyle/>
          <a:p>
            <a:fld id="{6EFA8406-D672-4E03-9ABF-F4A7E3A351A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96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Segmentation not </a:t>
            </a:r>
            <a:r>
              <a:rPr lang="en-US" dirty="0"/>
              <a:t>used to create separate alternatives in </a:t>
            </a:r>
            <a:r>
              <a:rPr lang="en-US" dirty="0" smtClean="0"/>
              <a:t>mode choice</a:t>
            </a:r>
          </a:p>
          <a:p>
            <a:pPr lvl="1"/>
            <a:r>
              <a:rPr lang="en-US" dirty="0" smtClean="0"/>
              <a:t>Rather</a:t>
            </a:r>
            <a:r>
              <a:rPr lang="en-US" dirty="0"/>
              <a:t>, mode choice </a:t>
            </a:r>
            <a:r>
              <a:rPr lang="en-US" dirty="0" smtClean="0"/>
              <a:t>applied </a:t>
            </a:r>
            <a:r>
              <a:rPr lang="en-US" dirty="0"/>
              <a:t>separately for </a:t>
            </a:r>
            <a:r>
              <a:rPr lang="en-US" dirty="0" smtClean="0"/>
              <a:t>travelers </a:t>
            </a:r>
            <a:r>
              <a:rPr lang="en-US" dirty="0"/>
              <a:t>in each </a:t>
            </a:r>
            <a:r>
              <a:rPr lang="en-US" dirty="0" smtClean="0"/>
              <a:t>segment (so fewer mode choice alternatives)</a:t>
            </a:r>
          </a:p>
          <a:p>
            <a:pPr lvl="1"/>
            <a:r>
              <a:rPr lang="en-US" dirty="0" smtClean="0"/>
              <a:t>Segments </a:t>
            </a:r>
            <a:r>
              <a:rPr lang="en-US" dirty="0"/>
              <a:t>are retained for the highway assignment.</a:t>
            </a:r>
          </a:p>
          <a:p>
            <a:r>
              <a:rPr lang="en-US" dirty="0" smtClean="0"/>
              <a:t>Value </a:t>
            </a:r>
            <a:r>
              <a:rPr lang="en-US" dirty="0"/>
              <a:t>of time segmentation </a:t>
            </a:r>
            <a:r>
              <a:rPr lang="en-US" dirty="0" smtClean="0"/>
              <a:t>not </a:t>
            </a:r>
            <a:r>
              <a:rPr lang="en-US" dirty="0"/>
              <a:t>expected to be as </a:t>
            </a:r>
            <a:r>
              <a:rPr lang="en-US" dirty="0" smtClean="0"/>
              <a:t>limited</a:t>
            </a:r>
          </a:p>
          <a:p>
            <a:pPr lvl="1"/>
            <a:r>
              <a:rPr lang="en-US" dirty="0" smtClean="0"/>
              <a:t>More </a:t>
            </a:r>
            <a:r>
              <a:rPr lang="en-US" dirty="0"/>
              <a:t>than two segments may be </a:t>
            </a:r>
            <a:r>
              <a:rPr lang="en-US" dirty="0" smtClean="0"/>
              <a:t>created</a:t>
            </a:r>
            <a:endParaRPr lang="en-US" dirty="0"/>
          </a:p>
          <a:p>
            <a:r>
              <a:rPr lang="en-US" dirty="0" smtClean="0"/>
              <a:t>No </a:t>
            </a:r>
            <a:r>
              <a:rPr lang="en-US" dirty="0"/>
              <a:t>guarantee that a “free” path will be </a:t>
            </a:r>
            <a:r>
              <a:rPr lang="en-US" dirty="0" smtClean="0"/>
              <a:t>used</a:t>
            </a:r>
          </a:p>
          <a:p>
            <a:pPr lvl="1"/>
            <a:r>
              <a:rPr lang="en-US" dirty="0" smtClean="0"/>
              <a:t>Likelihood </a:t>
            </a:r>
            <a:r>
              <a:rPr lang="en-US" dirty="0"/>
              <a:t>of a free path would be </a:t>
            </a:r>
            <a:r>
              <a:rPr lang="en-US" dirty="0" smtClean="0"/>
              <a:t>higher lowest VOT segment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54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to Remember…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all aggregation is eliminated in this method</a:t>
            </a:r>
          </a:p>
          <a:p>
            <a:r>
              <a:rPr lang="en-US" dirty="0" smtClean="0"/>
              <a:t>VOT ranges are aggregate</a:t>
            </a:r>
          </a:p>
          <a:p>
            <a:r>
              <a:rPr lang="en-US" dirty="0" smtClean="0"/>
              <a:t>Highway assignment is still an aggregate process</a:t>
            </a:r>
          </a:p>
          <a:p>
            <a:pPr marL="0" indent="0">
              <a:buNone/>
            </a:pPr>
            <a:r>
              <a:rPr lang="en-US" dirty="0" smtClean="0"/>
              <a:t>But…</a:t>
            </a:r>
          </a:p>
          <a:p>
            <a:r>
              <a:rPr lang="en-US" dirty="0" smtClean="0"/>
              <a:t>A future enhancement could use DTA</a:t>
            </a:r>
            <a:br>
              <a:rPr lang="en-US" dirty="0" smtClean="0"/>
            </a:br>
            <a:r>
              <a:rPr lang="en-US" dirty="0" smtClean="0"/>
              <a:t>(Maryland SHA </a:t>
            </a:r>
            <a:r>
              <a:rPr lang="en-US" dirty="0" err="1" smtClean="0"/>
              <a:t>SHRP</a:t>
            </a:r>
            <a:r>
              <a:rPr lang="en-US" dirty="0" smtClean="0"/>
              <a:t> </a:t>
            </a:r>
            <a:r>
              <a:rPr lang="en-US" dirty="0" err="1" smtClean="0"/>
              <a:t>C10</a:t>
            </a:r>
            <a:r>
              <a:rPr lang="en-US" dirty="0" smtClean="0"/>
              <a:t> implementation project)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04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br>
              <a:rPr lang="en-US" dirty="0" smtClean="0"/>
            </a:br>
            <a:r>
              <a:rPr lang="en-US" dirty="0" smtClean="0"/>
              <a:t>MAY THE FORCE BE WITH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13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376" y="1093694"/>
            <a:ext cx="6490447" cy="486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87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Should Road Pricing Be Treated within the Modeling Process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A Jabba that is a Hutt topic</a:t>
            </a:r>
          </a:p>
          <a:p>
            <a:r>
              <a:rPr lang="en-US" dirty="0" smtClean="0"/>
              <a:t>Is </a:t>
            </a:r>
            <a:r>
              <a:rPr lang="en-US" dirty="0" smtClean="0"/>
              <a:t>it a mode choice?  Is it a route choice?</a:t>
            </a:r>
          </a:p>
          <a:p>
            <a:r>
              <a:rPr lang="en-US" dirty="0" smtClean="0"/>
              <a:t>What are the advantages of each way of modeling priced roadways?</a:t>
            </a:r>
          </a:p>
          <a:p>
            <a:r>
              <a:rPr lang="en-US" dirty="0" smtClean="0"/>
              <a:t>Has there been research into which way is better?</a:t>
            </a:r>
          </a:p>
          <a:p>
            <a:r>
              <a:rPr lang="en-US" dirty="0" smtClean="0"/>
              <a:t>Does it matter whether the underlying model is activity based?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62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Models oversimplify decision making by separating and sequentializing </a:t>
            </a:r>
            <a:r>
              <a:rPr lang="en-US" dirty="0" smtClean="0"/>
              <a:t>choices</a:t>
            </a:r>
          </a:p>
          <a:p>
            <a:r>
              <a:rPr lang="en-US" dirty="0" smtClean="0"/>
              <a:t>Value of time</a:t>
            </a:r>
          </a:p>
          <a:p>
            <a:r>
              <a:rPr lang="en-US" dirty="0" smtClean="0"/>
              <a:t>Aggregation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00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Concept of Value of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4365"/>
            <a:ext cx="8229600" cy="4525963"/>
          </a:xfrm>
        </p:spPr>
        <p:txBody>
          <a:bodyPr/>
          <a:lstStyle/>
          <a:p>
            <a:r>
              <a:rPr lang="en-US" dirty="0" smtClean="0"/>
              <a:t>In aggregate applications, a single value of time </a:t>
            </a:r>
            <a:r>
              <a:rPr lang="en-US" dirty="0"/>
              <a:t>used </a:t>
            </a:r>
            <a:r>
              <a:rPr lang="en-US" dirty="0" smtClean="0"/>
              <a:t>per segment during highway assignment</a:t>
            </a:r>
          </a:p>
          <a:p>
            <a:pPr lvl="1"/>
            <a:r>
              <a:rPr lang="en-US" dirty="0" smtClean="0"/>
              <a:t>Auto vs. truck</a:t>
            </a:r>
          </a:p>
          <a:p>
            <a:pPr lvl="1"/>
            <a:r>
              <a:rPr lang="en-US" dirty="0" smtClean="0"/>
              <a:t>Income level</a:t>
            </a:r>
          </a:p>
          <a:p>
            <a:pPr lvl="1"/>
            <a:r>
              <a:rPr lang="en-US" dirty="0" smtClean="0"/>
              <a:t>Value of time level (how to define)</a:t>
            </a:r>
          </a:p>
          <a:p>
            <a:r>
              <a:rPr lang="en-US" dirty="0" smtClean="0"/>
              <a:t>Value of time implied by mode choice model parameters</a:t>
            </a:r>
          </a:p>
          <a:p>
            <a:pPr lvl="1"/>
            <a:r>
              <a:rPr lang="en-US" dirty="0" smtClean="0"/>
              <a:t>Often lower than those assumed in assignment</a:t>
            </a:r>
          </a:p>
          <a:p>
            <a:r>
              <a:rPr lang="en-US" dirty="0" smtClean="0"/>
              <a:t>What affects value of time?</a:t>
            </a:r>
          </a:p>
          <a:p>
            <a:pPr lvl="1"/>
            <a:r>
              <a:rPr lang="en-US" dirty="0" smtClean="0"/>
              <a:t>Trip purpose</a:t>
            </a:r>
          </a:p>
          <a:p>
            <a:pPr lvl="1"/>
            <a:r>
              <a:rPr lang="en-US" dirty="0" smtClean="0"/>
              <a:t>Commercial vs. personal travel</a:t>
            </a:r>
          </a:p>
          <a:p>
            <a:pPr lvl="1"/>
            <a:r>
              <a:rPr lang="en-US" dirty="0" smtClean="0"/>
              <a:t>Income level</a:t>
            </a:r>
          </a:p>
          <a:p>
            <a:pPr lvl="1"/>
            <a:r>
              <a:rPr lang="en-US" dirty="0" smtClean="0"/>
              <a:t>Mode of travel?</a:t>
            </a:r>
          </a:p>
          <a:p>
            <a:pPr lvl="1"/>
            <a:r>
              <a:rPr lang="en-US" dirty="0" smtClean="0"/>
              <a:t>Personal characteristics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16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Aggregation in Travel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9180"/>
            <a:ext cx="8229600" cy="4525963"/>
          </a:xfrm>
        </p:spPr>
        <p:txBody>
          <a:bodyPr/>
          <a:lstStyle/>
          <a:p>
            <a:r>
              <a:rPr lang="en-US" dirty="0" smtClean="0"/>
              <a:t>All models have some aggregation – most have quite a bit…</a:t>
            </a:r>
          </a:p>
          <a:p>
            <a:pPr lvl="1"/>
            <a:r>
              <a:rPr lang="en-US" dirty="0" smtClean="0"/>
              <a:t>Geographic (zones)</a:t>
            </a:r>
          </a:p>
          <a:p>
            <a:pPr lvl="1"/>
            <a:r>
              <a:rPr lang="en-US" dirty="0" smtClean="0"/>
              <a:t>Demographic/land use segmentation (income levels, employment types, etc.)</a:t>
            </a:r>
          </a:p>
          <a:p>
            <a:pPr lvl="1"/>
            <a:r>
              <a:rPr lang="en-US" dirty="0" smtClean="0"/>
              <a:t>Time periods</a:t>
            </a:r>
          </a:p>
          <a:p>
            <a:r>
              <a:rPr lang="en-US" dirty="0" smtClean="0"/>
              <a:t>Many ways to reduce aggregation error</a:t>
            </a:r>
          </a:p>
          <a:p>
            <a:pPr lvl="1"/>
            <a:r>
              <a:rPr lang="en-US" dirty="0" smtClean="0"/>
              <a:t>Smaller zones</a:t>
            </a:r>
          </a:p>
          <a:p>
            <a:pPr lvl="1"/>
            <a:r>
              <a:rPr lang="en-US" dirty="0" smtClean="0"/>
              <a:t>Introducing or increasing segmentation</a:t>
            </a:r>
          </a:p>
          <a:p>
            <a:pPr lvl="1"/>
            <a:r>
              <a:rPr lang="en-US" dirty="0" smtClean="0"/>
              <a:t>Simulating individuals (ABM)</a:t>
            </a:r>
          </a:p>
          <a:p>
            <a:pPr lvl="1"/>
            <a:r>
              <a:rPr lang="en-US" dirty="0" smtClean="0"/>
              <a:t>Increasing the number of choice alternatives</a:t>
            </a:r>
          </a:p>
          <a:p>
            <a:r>
              <a:rPr lang="en-US" i="1" u="sng" dirty="0" smtClean="0"/>
              <a:t>Aggregation cannot be completely eliminated in a practical modeling setting.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96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Road Pricing </a:t>
            </a:r>
            <a:r>
              <a:rPr lang="en-US" dirty="0" smtClean="0"/>
              <a:t>on </a:t>
            </a:r>
            <a:r>
              <a:rPr lang="en-US" dirty="0" smtClean="0"/>
              <a:t>an Ideal </a:t>
            </a:r>
            <a:r>
              <a:rPr lang="en-US" dirty="0" smtClean="0"/>
              <a:t>Planet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traveler would be simulated individually</a:t>
            </a:r>
          </a:p>
          <a:p>
            <a:pPr lvl="1"/>
            <a:r>
              <a:rPr lang="en-US" dirty="0" smtClean="0"/>
              <a:t>Individualized values of time</a:t>
            </a:r>
          </a:p>
          <a:p>
            <a:pPr lvl="1"/>
            <a:r>
              <a:rPr lang="en-US" dirty="0" smtClean="0"/>
              <a:t>Individualized path choices</a:t>
            </a:r>
          </a:p>
          <a:p>
            <a:r>
              <a:rPr lang="en-US" dirty="0" smtClean="0"/>
              <a:t>OK, who wants to create different skims for every traveler in the region?</a:t>
            </a:r>
          </a:p>
          <a:p>
            <a:r>
              <a:rPr lang="en-US" dirty="0" smtClean="0"/>
              <a:t>Not 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78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We Have to Use Segmentation in Analyzing Priced Roads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definitely want to segment in highway assignment</a:t>
            </a:r>
          </a:p>
          <a:p>
            <a:pPr lvl="1"/>
            <a:r>
              <a:rPr lang="en-US" dirty="0" smtClean="0"/>
              <a:t>Based on value of time to the extent possible</a:t>
            </a:r>
          </a:p>
          <a:p>
            <a:pPr lvl="1"/>
            <a:r>
              <a:rPr lang="en-US" dirty="0" smtClean="0"/>
              <a:t>Number of segments is a tradeoff between desire for disaggregation vs. practical considerations (e.g., run time)</a:t>
            </a:r>
          </a:p>
          <a:p>
            <a:r>
              <a:rPr lang="en-US" dirty="0" smtClean="0"/>
              <a:t>Segment in mode choice???</a:t>
            </a:r>
          </a:p>
          <a:p>
            <a:pPr lvl="1"/>
            <a:r>
              <a:rPr lang="en-US" dirty="0" smtClean="0"/>
              <a:t>Some models have “toll vs. free” auto mode alternatives</a:t>
            </a:r>
          </a:p>
          <a:p>
            <a:pPr lvl="1"/>
            <a:r>
              <a:rPr lang="en-US" dirty="0" smtClean="0"/>
              <a:t>Is choice of a priced roadway a mode or route choice?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2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Toll Alternatives in Mode Choice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“Free” alternatives</a:t>
            </a:r>
          </a:p>
          <a:p>
            <a:pPr lvl="1"/>
            <a:r>
              <a:rPr lang="en-US" dirty="0"/>
              <a:t>Skimming chooses best path that uses only free </a:t>
            </a:r>
            <a:r>
              <a:rPr lang="en-US" dirty="0" smtClean="0"/>
              <a:t>routes</a:t>
            </a:r>
          </a:p>
          <a:p>
            <a:pPr lvl="1"/>
            <a:r>
              <a:rPr lang="en-US" dirty="0" smtClean="0"/>
              <a:t>Value of time irrelevant (cost not considered)</a:t>
            </a:r>
            <a:endParaRPr lang="en-US" dirty="0"/>
          </a:p>
          <a:p>
            <a:pPr lvl="1"/>
            <a:r>
              <a:rPr lang="en-US" dirty="0" smtClean="0"/>
              <a:t>Choosers are excluded from choosing any highway paths using toll roads in highway assignment</a:t>
            </a:r>
          </a:p>
          <a:p>
            <a:r>
              <a:rPr lang="en-US" dirty="0" smtClean="0"/>
              <a:t>“Toll” alternatives</a:t>
            </a:r>
          </a:p>
          <a:p>
            <a:pPr lvl="1"/>
            <a:r>
              <a:rPr lang="en-US" dirty="0"/>
              <a:t>Skimming chooses best path that uses any route</a:t>
            </a:r>
          </a:p>
          <a:p>
            <a:pPr lvl="2"/>
            <a:r>
              <a:rPr lang="en-US" i="1" dirty="0"/>
              <a:t>But assumes a single value of </a:t>
            </a:r>
            <a:r>
              <a:rPr lang="en-US" i="1" dirty="0" smtClean="0"/>
              <a:t>time per segment (maybe only one)</a:t>
            </a:r>
            <a:endParaRPr lang="en-US" i="1" dirty="0"/>
          </a:p>
          <a:p>
            <a:pPr lvl="2"/>
            <a:r>
              <a:rPr lang="en-US" i="1" dirty="0" smtClean="0"/>
              <a:t>Path </a:t>
            </a:r>
            <a:r>
              <a:rPr lang="en-US" i="1" dirty="0"/>
              <a:t>might or might not include toll roads</a:t>
            </a:r>
          </a:p>
          <a:p>
            <a:pPr lvl="2"/>
            <a:r>
              <a:rPr lang="en-US" i="1" dirty="0" smtClean="0"/>
              <a:t>Only </a:t>
            </a:r>
            <a:r>
              <a:rPr lang="en-US" i="1" dirty="0"/>
              <a:t>one </a:t>
            </a:r>
            <a:r>
              <a:rPr lang="en-US" i="1" dirty="0" smtClean="0"/>
              <a:t>toll path considered</a:t>
            </a:r>
            <a:endParaRPr lang="en-US" i="1" dirty="0"/>
          </a:p>
          <a:p>
            <a:pPr lvl="1"/>
            <a:r>
              <a:rPr lang="en-US" dirty="0" smtClean="0"/>
              <a:t>Choosers may take </a:t>
            </a:r>
            <a:r>
              <a:rPr lang="en-US" dirty="0"/>
              <a:t>highway paths using toll roads in highway </a:t>
            </a:r>
            <a:r>
              <a:rPr lang="en-US" dirty="0" smtClean="0"/>
              <a:t>assignment</a:t>
            </a:r>
          </a:p>
          <a:p>
            <a:pPr lvl="2"/>
            <a:r>
              <a:rPr lang="en-US" i="1" dirty="0" smtClean="0"/>
              <a:t>But they don’t have to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09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CSBlue">
  <a:themeElements>
    <a:clrScheme name="CSBlue">
      <a:dk1>
        <a:srgbClr val="000000"/>
      </a:dk1>
      <a:lt1>
        <a:srgbClr val="FFFFFF"/>
      </a:lt1>
      <a:dk2>
        <a:srgbClr val="003A69"/>
      </a:dk2>
      <a:lt2>
        <a:srgbClr val="FFFFFF"/>
      </a:lt2>
      <a:accent1>
        <a:srgbClr val="0099CC"/>
      </a:accent1>
      <a:accent2>
        <a:srgbClr val="B29620"/>
      </a:accent2>
      <a:accent3>
        <a:srgbClr val="C20000"/>
      </a:accent3>
      <a:accent4>
        <a:srgbClr val="30A230"/>
      </a:accent4>
      <a:accent5>
        <a:srgbClr val="DDE278"/>
      </a:accent5>
      <a:accent6>
        <a:srgbClr val="1634CA"/>
      </a:accent6>
      <a:hlink>
        <a:srgbClr val="FFFFFF"/>
      </a:hlink>
      <a:folHlink>
        <a:srgbClr val="C0C0C0"/>
      </a:folHlink>
    </a:clrScheme>
    <a:fontScheme name="CS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SBlu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CSBlue</Template>
  <TotalTime>677</TotalTime>
  <Words>926</Words>
  <Application>Microsoft Office PowerPoint</Application>
  <PresentationFormat>On-screen Show (4:3)</PresentationFormat>
  <Paragraphs>162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CSBlue</vt:lpstr>
      <vt:lpstr>Improving the Treatment of Priced Roadways in Mode Choice</vt:lpstr>
      <vt:lpstr>PowerPoint Presentation</vt:lpstr>
      <vt:lpstr>How Should Road Pricing Be Treated within the Modeling Process?</vt:lpstr>
      <vt:lpstr>Important Concepts</vt:lpstr>
      <vt:lpstr>The Concept of Value of Time</vt:lpstr>
      <vt:lpstr>Aggregation in Travel Models</vt:lpstr>
      <vt:lpstr>Modeling Road Pricing on an Ideal Planet</vt:lpstr>
      <vt:lpstr>So We Have to Use Segmentation in Analyzing Priced Roads</vt:lpstr>
      <vt:lpstr>Toll Alternatives in Mode Choice</vt:lpstr>
      <vt:lpstr>Here’s an (Overly Simple) Example</vt:lpstr>
      <vt:lpstr>Example Path Choices by Value of Time</vt:lpstr>
      <vt:lpstr>Therefore…</vt:lpstr>
      <vt:lpstr>Can We Do Better?</vt:lpstr>
      <vt:lpstr>Extending and Improving the Concept</vt:lpstr>
      <vt:lpstr>Proposed Approach for Baltimore Activity Based Model (InSITE)</vt:lpstr>
      <vt:lpstr>Proposed Approach for a Trip Based Model</vt:lpstr>
      <vt:lpstr>Benefits of Approach</vt:lpstr>
      <vt:lpstr>Important to Remember…</vt:lpstr>
      <vt:lpstr>Thank You! MAY THE FORCE BE WITH YOU!</vt:lpstr>
    </vt:vector>
  </TitlesOfParts>
  <Company>Cambridge Systematics,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Cambridge Systematics, Inc.</dc:creator>
  <cp:lastModifiedBy>Cambridge Systematics, Inc.</cp:lastModifiedBy>
  <cp:revision>42</cp:revision>
  <dcterms:created xsi:type="dcterms:W3CDTF">2015-05-09T23:24:03Z</dcterms:created>
  <dcterms:modified xsi:type="dcterms:W3CDTF">2015-05-19T15:09:49Z</dcterms:modified>
</cp:coreProperties>
</file>