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298" r:id="rId4"/>
    <p:sldId id="300" r:id="rId5"/>
    <p:sldId id="297" r:id="rId6"/>
    <p:sldId id="299" r:id="rId7"/>
    <p:sldId id="306" r:id="rId8"/>
    <p:sldId id="307" r:id="rId9"/>
    <p:sldId id="305" r:id="rId10"/>
    <p:sldId id="296" r:id="rId11"/>
    <p:sldId id="295" r:id="rId12"/>
    <p:sldId id="308" r:id="rId13"/>
    <p:sldId id="293" r:id="rId14"/>
    <p:sldId id="309" r:id="rId15"/>
    <p:sldId id="310" r:id="rId16"/>
    <p:sldId id="311" r:id="rId17"/>
    <p:sldId id="263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9" autoAdjust="0"/>
    <p:restoredTop sz="88200" autoAdjust="0"/>
  </p:normalViewPr>
  <p:slideViewPr>
    <p:cSldViewPr snapToGrid="0" snapToObjects="1">
      <p:cViewPr>
        <p:scale>
          <a:sx n="100" d="100"/>
          <a:sy n="100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>
        <a:gradFill flip="none" rotWithShape="1">
          <a:gsLst>
            <a:gs pos="0">
              <a:schemeClr val="bg2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lin ang="13800000" scaled="0"/>
          <a:tileRect/>
        </a:gra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Federal Transit Administration</a:t>
          </a:r>
        </a:p>
        <a:p>
          <a:r>
            <a:rPr lang="en-US" sz="2800" dirty="0" smtClean="0">
              <a:solidFill>
                <a:schemeClr val="bg1"/>
              </a:solidFill>
            </a:rPr>
            <a:t>www.fta.dot.gov</a:t>
          </a:r>
          <a:endParaRPr lang="en-US" sz="2800" dirty="0">
            <a:solidFill>
              <a:schemeClr val="bg1"/>
            </a:solidFill>
          </a:endParaRPr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</dgm:pt>
    <dgm:pt modelId="{35894D2A-7448-4EEF-BE7A-AFECDF46E879}" type="pres">
      <dgm:prSet presAssocID="{C52840DF-8D5B-484D-896D-B93D29C06196}" presName="tile1" presStyleLbl="node1" presStyleIdx="0" presStyleCnt="4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141340" custScaleY="1131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43701-AB64-465D-A1E4-F8ADF310C86F}" type="presOf" srcId="{F40673E5-67FA-4A6C-92D6-BC10F59ADBC7}" destId="{35894D2A-7448-4EEF-BE7A-AFECDF46E879}" srcOrd="0" destOrd="0" presId="urn:microsoft.com/office/officeart/2005/8/layout/matrix1"/>
    <dgm:cxn modelId="{E0119E14-1482-47D4-AF61-5B4B9D1F8CEF}" type="presOf" srcId="{9126C300-2B5A-407A-B099-D883DF548D1F}" destId="{A4D9E059-1CF5-46B4-9BDC-6A89B9F2C818}" srcOrd="0" destOrd="0" presId="urn:microsoft.com/office/officeart/2005/8/layout/matrix1"/>
    <dgm:cxn modelId="{1777662C-FF2C-4194-91FB-8E4DF6F8F4F6}" type="presOf" srcId="{3E9217CB-9EB1-4AD5-BD05-547475D113B7}" destId="{6AE1032C-5A52-45A7-B42C-E3AD4E29B0D4}" srcOrd="1" destOrd="0" presId="urn:microsoft.com/office/officeart/2005/8/layout/matrix1"/>
    <dgm:cxn modelId="{09B484E3-D0C1-45FE-BF6C-3CAD10FCD13A}" type="presOf" srcId="{F40673E5-67FA-4A6C-92D6-BC10F59ADBC7}" destId="{7D6BE7A4-F4F8-41A6-B378-82CB3DEF028B}" srcOrd="1" destOrd="0" presId="urn:microsoft.com/office/officeart/2005/8/layout/matrix1"/>
    <dgm:cxn modelId="{7FEEB3B3-2D08-4C7E-BBB3-9BE28C50FA95}" type="presOf" srcId="{E5F014E3-1210-480A-83E5-B29A67FA9C19}" destId="{94D001CF-E85D-43CF-A52B-834DD35C680F}" srcOrd="0" destOrd="0" presId="urn:microsoft.com/office/officeart/2005/8/layout/matrix1"/>
    <dgm:cxn modelId="{8E10AB8E-AE1F-4DF3-B76E-6D57D76A4C44}" type="presOf" srcId="{3E9217CB-9EB1-4AD5-BD05-547475D113B7}" destId="{261419D1-020B-4657-BF78-9F0E18F7ED53}" srcOrd="0" destOrd="0" presId="urn:microsoft.com/office/officeart/2005/8/layout/matrix1"/>
    <dgm:cxn modelId="{C16903F7-96B5-4F6E-8E1C-23E9AE739B6C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05A8F05D-4DEF-4A41-9A52-23AA7135C2D8}" type="presOf" srcId="{72DD7C74-4197-4F19-891E-14A58CDB7373}" destId="{0CD42C0B-1FA3-425E-90C8-A1C3A2B21B06}" srcOrd="0" destOrd="0" presId="urn:microsoft.com/office/officeart/2005/8/layout/matrix1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8EE5EEA-DAA5-4C69-9796-9FDC9B205133}" type="presOf" srcId="{C52840DF-8D5B-484D-896D-B93D29C06196}" destId="{6FB2D1F5-71BE-46C2-9752-FC4362EB43A7}" srcOrd="0" destOrd="0" presId="urn:microsoft.com/office/officeart/2005/8/layout/matrix1"/>
    <dgm:cxn modelId="{699877A6-FD7D-4314-9748-679E0BFF2B11}" type="presOf" srcId="{72DD7C74-4197-4F19-891E-14A58CDB7373}" destId="{5408CB34-D5AA-41FA-B3B2-04CFE8A47361}" srcOrd="1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77500B79-ED34-432B-B528-E72EF0D24129}" type="presParOf" srcId="{6FB2D1F5-71BE-46C2-9752-FC4362EB43A7}" destId="{F81EAEEC-E405-46FA-81D1-576EE0EA1C35}" srcOrd="0" destOrd="0" presId="urn:microsoft.com/office/officeart/2005/8/layout/matrix1"/>
    <dgm:cxn modelId="{409F112C-94F1-4BEF-8CDB-36C8ED8B2099}" type="presParOf" srcId="{F81EAEEC-E405-46FA-81D1-576EE0EA1C35}" destId="{35894D2A-7448-4EEF-BE7A-AFECDF46E879}" srcOrd="0" destOrd="0" presId="urn:microsoft.com/office/officeart/2005/8/layout/matrix1"/>
    <dgm:cxn modelId="{CC17F0B9-A22F-4DE5-9AAB-B7EF3B05306A}" type="presParOf" srcId="{F81EAEEC-E405-46FA-81D1-576EE0EA1C35}" destId="{7D6BE7A4-F4F8-41A6-B378-82CB3DEF028B}" srcOrd="1" destOrd="0" presId="urn:microsoft.com/office/officeart/2005/8/layout/matrix1"/>
    <dgm:cxn modelId="{B26407EF-D869-4AA7-827B-896ECC6E59CB}" type="presParOf" srcId="{F81EAEEC-E405-46FA-81D1-576EE0EA1C35}" destId="{261419D1-020B-4657-BF78-9F0E18F7ED53}" srcOrd="2" destOrd="0" presId="urn:microsoft.com/office/officeart/2005/8/layout/matrix1"/>
    <dgm:cxn modelId="{73F4BF30-2902-4F12-A09F-8C97C296813B}" type="presParOf" srcId="{F81EAEEC-E405-46FA-81D1-576EE0EA1C35}" destId="{6AE1032C-5A52-45A7-B42C-E3AD4E29B0D4}" srcOrd="3" destOrd="0" presId="urn:microsoft.com/office/officeart/2005/8/layout/matrix1"/>
    <dgm:cxn modelId="{2EB0D2D8-728B-440F-B3F8-34929C5B4E8F}" type="presParOf" srcId="{F81EAEEC-E405-46FA-81D1-576EE0EA1C35}" destId="{94D001CF-E85D-43CF-A52B-834DD35C680F}" srcOrd="4" destOrd="0" presId="urn:microsoft.com/office/officeart/2005/8/layout/matrix1"/>
    <dgm:cxn modelId="{6FA06FA3-E125-4A3A-ADF0-0D08B3E6C67F}" type="presParOf" srcId="{F81EAEEC-E405-46FA-81D1-576EE0EA1C35}" destId="{7BA5ED7B-4C9D-4749-976E-6907BA0B55EF}" srcOrd="5" destOrd="0" presId="urn:microsoft.com/office/officeart/2005/8/layout/matrix1"/>
    <dgm:cxn modelId="{992E1678-4D6D-42C7-9A77-B6AC18492040}" type="presParOf" srcId="{F81EAEEC-E405-46FA-81D1-576EE0EA1C35}" destId="{0CD42C0B-1FA3-425E-90C8-A1C3A2B21B06}" srcOrd="6" destOrd="0" presId="urn:microsoft.com/office/officeart/2005/8/layout/matrix1"/>
    <dgm:cxn modelId="{F97F0CC0-2E78-470B-AE07-DD5526FEFCB7}" type="presParOf" srcId="{F81EAEEC-E405-46FA-81D1-576EE0EA1C35}" destId="{5408CB34-D5AA-41FA-B3B2-04CFE8A47361}" srcOrd="7" destOrd="0" presId="urn:microsoft.com/office/officeart/2005/8/layout/matrix1"/>
    <dgm:cxn modelId="{2723881A-2684-4783-BDD0-2E9560C66D5A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364" y="6173787"/>
            <a:ext cx="148243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4" y="6173787"/>
            <a:ext cx="542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21AF6247-75CE-4122-8111-B3917997CF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149" y="6299200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C07561DB-FE04-4CBF-A957-54765BA21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534" y="6173787"/>
            <a:ext cx="15882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4" y="6192837"/>
            <a:ext cx="4667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30004069-6D3A-4122-9791-7EBFD09F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5B74"/>
                </a:solidFill>
                <a:latin typeface="Raavi" pitchFamily="34" charset="0"/>
                <a:cs typeface="Raav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6770" y="6173787"/>
            <a:ext cx="156623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602" y="6173787"/>
            <a:ext cx="1476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550" y="6173787"/>
            <a:ext cx="476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DC604F14-CA4B-4847-9F79-8FBCC13E0B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552" y="6173787"/>
            <a:ext cx="157724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9626" y="6173787"/>
            <a:ext cx="56197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53360765-080C-41EF-8F95-FE47DEDE35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00" y="6173787"/>
            <a:ext cx="16102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099" y="6173787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77F3054E-A31A-4146-BB09-2DCF969F1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13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4DD9C236-AF77-4416-8345-CB4629A33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5825" y="6356350"/>
            <a:ext cx="5333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149" y="6289675"/>
            <a:ext cx="542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7AF46AAA-4B15-416D-A152-9947D360E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289675"/>
            <a:ext cx="5905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289413CD-A6E0-4401-A1DA-5183387F14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_edit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76219"/>
            <a:ext cx="9144000" cy="69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95B74"/>
          </a:solidFill>
          <a:latin typeface="Raavi" pitchFamily="34" charset="0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7C2C.D86DE3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TA_slide3_edi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181225"/>
            <a:ext cx="4395787" cy="3486149"/>
          </a:xfrm>
        </p:spPr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/>
              <a:t>How to Put “Best </a:t>
            </a:r>
            <a:r>
              <a:rPr lang="en-US" sz="2800" dirty="0" smtClean="0"/>
              <a:t>Practice” </a:t>
            </a:r>
            <a:r>
              <a:rPr lang="en-US" sz="2800" dirty="0" smtClean="0"/>
              <a:t>into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Traffic </a:t>
            </a:r>
            <a:r>
              <a:rPr lang="en-US" sz="2800" dirty="0"/>
              <a:t>Assignment </a:t>
            </a:r>
            <a:r>
              <a:rPr lang="en-US" sz="2800" dirty="0" smtClean="0"/>
              <a:t>Practice</a:t>
            </a:r>
            <a:br>
              <a:rPr lang="en-US" sz="2800" dirty="0" smtClean="0"/>
            </a:br>
            <a:r>
              <a:rPr lang="en-US" sz="2200" dirty="0" smtClean="0">
                <a:latin typeface="Helvetica Neue"/>
                <a:ea typeface="+mj-ea"/>
              </a:rPr>
              <a:t/>
            </a:r>
            <a:br>
              <a:rPr lang="en-US" sz="2200" dirty="0" smtClean="0">
                <a:latin typeface="Helvetica Neue"/>
                <a:ea typeface="+mj-ea"/>
              </a:rPr>
            </a:br>
            <a:r>
              <a:rPr lang="en-US" sz="22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>Ken Cervenka</a:t>
            </a: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> </a:t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>Federal Transit Administration</a:t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>Ken.Cervenka@dot.gov</a:t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r>
              <a:rPr lang="en-US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TRB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National Transportation Planning Applications </a:t>
            </a:r>
            <a:r>
              <a:rPr lang="en-US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Conference</a:t>
            </a: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  <a:t>May 20, 2015</a:t>
            </a:r>
            <a:br>
              <a:rPr lang="en-US" sz="2000" dirty="0" smtClean="0">
                <a:solidFill>
                  <a:srgbClr val="0070C0"/>
                </a:solidFill>
                <a:latin typeface="Gill Sans MT" pitchFamily="34" charset="0"/>
                <a:ea typeface="+mj-ea"/>
              </a:rPr>
            </a:br>
            <a:endParaRPr lang="en-US" sz="1900" dirty="0" smtClean="0">
              <a:solidFill>
                <a:srgbClr val="0070C0"/>
              </a:solidFill>
              <a:latin typeface="Gill Sans MT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Coded Roadway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Spatial rectification to quickly find errors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Which links to include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Relevance of zone </a:t>
            </a:r>
            <a:r>
              <a:rPr lang="en-US" dirty="0" smtClean="0">
                <a:solidFill>
                  <a:srgbClr val="0070C0"/>
                </a:solidFill>
              </a:rPr>
              <a:t>sizes and centroid connectors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Directional capacities by time-of-day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Based on number of “mid-block” lanes?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Consideration of intersection treatment?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Calculation of “free speed” travel times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Caution on using posted speed limits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Tests – Traffic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Consider a 2010 calibrated model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Compare 2010 link volumes to 2010 counts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The typical “percent RMSE” checks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By time-of-day,  not just weekday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By functional class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By volume/capacity ratio groups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Screen line (cut line) and cordon line </a:t>
            </a:r>
            <a:r>
              <a:rPr lang="en-US" dirty="0" smtClean="0">
                <a:solidFill>
                  <a:srgbClr val="0070C0"/>
                </a:solidFill>
              </a:rPr>
              <a:t>checks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A “rough” way of finding possible trip table problems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Color-coded map showing big and really big differences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Individual links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District-level VMT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Tests - Travel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Consider a 2010 calibrated model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Many tests similar to the link volume checks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individual links and road segments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District-level VHT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Travel time contours (isochrones)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TAZ-to-TAZ checks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 Peak Travel Times to Atlanta CBD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 descr="C:\Users\kanchana\AppData\Local\Temp\SNAGHTML4283e3b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19200"/>
            <a:ext cx="732472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 Peak “District-to-District” Travel Times</a:t>
            </a:r>
            <a:br>
              <a:rPr lang="en-US" sz="3200" dirty="0" smtClean="0"/>
            </a:br>
            <a:r>
              <a:rPr lang="en-US" sz="2400" dirty="0" smtClean="0"/>
              <a:t>(MCD = Minor Civil Division)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 descr="cid:image001.png@01D07C2C.D86DE3B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" y="1758419"/>
            <a:ext cx="8123810" cy="420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Validation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Prepare a 2015 prediction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dirty="0">
                <a:solidFill>
                  <a:srgbClr val="0070C0"/>
                </a:solidFill>
              </a:rPr>
              <a:t>the 2010 calibrated </a:t>
            </a:r>
            <a:r>
              <a:rPr lang="en-US" dirty="0" smtClean="0">
                <a:solidFill>
                  <a:srgbClr val="0070C0"/>
                </a:solidFill>
              </a:rPr>
              <a:t>model equations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Use the real-world 2015 demographics/networks as the </a:t>
            </a:r>
            <a:r>
              <a:rPr lang="en-US" dirty="0" smtClean="0">
                <a:solidFill>
                  <a:srgbClr val="0070C0"/>
                </a:solidFill>
              </a:rPr>
              <a:t>2015 model’s input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Compare 2015 predicted to 2015 observed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Also compare the 2010-to-2015 “change”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Both predicted and observed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also be the 2010-to-2005 “change”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Vehicle Trip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Are the predicted travel patterns realistic?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issue for static, DTA, or micro-simulation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More than a trip length frequency distribution check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Usefulness of purchased OD flow data?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Long-range forecasting issues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if local traffic demand exceeds capacity?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Compare to short-range forecasts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Strange changes in trip tables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Big drops in speeds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836676"/>
          <a:ext cx="7772400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00CB-2C12-43BD-8097-0EF59CD27AF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TMIP </a:t>
            </a:r>
            <a:r>
              <a:rPr lang="en-US" dirty="0">
                <a:solidFill>
                  <a:srgbClr val="0070C0"/>
                </a:solidFill>
              </a:rPr>
              <a:t>listserv </a:t>
            </a:r>
            <a:r>
              <a:rPr lang="en-US" dirty="0" smtClean="0">
                <a:solidFill>
                  <a:srgbClr val="0070C0"/>
                </a:solidFill>
              </a:rPr>
              <a:t>(and other) discussions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Before 2007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MPO </a:t>
            </a:r>
            <a:r>
              <a:rPr lang="en-US" dirty="0">
                <a:solidFill>
                  <a:srgbClr val="0070C0"/>
                </a:solidFill>
              </a:rPr>
              <a:t>model development </a:t>
            </a:r>
            <a:r>
              <a:rPr lang="en-US" dirty="0" smtClean="0">
                <a:solidFill>
                  <a:srgbClr val="0070C0"/>
                </a:solidFill>
              </a:rPr>
              <a:t>manager (NCTCOG)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Since 2007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FTA reviewer of New Starts forecasts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Since 2011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FTA-sponsored research </a:t>
            </a:r>
            <a:r>
              <a:rPr lang="en-US" dirty="0" smtClean="0">
                <a:solidFill>
                  <a:srgbClr val="0070C0"/>
                </a:solidFill>
              </a:rPr>
              <a:t>(Caliper as contractor)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Tighter assignment convergence offers more stability in results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Approach for feedback to distribution matters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But lots of room for model improvements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More than just </a:t>
            </a:r>
            <a:r>
              <a:rPr lang="en-US" dirty="0" smtClean="0">
                <a:solidFill>
                  <a:srgbClr val="0070C0"/>
                </a:solidFill>
              </a:rPr>
              <a:t>good convergence/feedback techniques needed to get useful predictions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Traffic volumes and travel times by time-of-day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Vehicle hours saved between alternatives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Travel Times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Trip (or tour) distribution and mode choice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Don’t “calibrate around” bad travel times!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Air quality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Information for the public/decision-makers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Mobility improvements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Vehicle hours saved (no-build to build)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Accessibility improvements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XX jobs/services/residents reachable in YY minutes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Good-Practice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Usually not possible to just “start over”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 look (carefully) at what you have right now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Quantity and quality of </a:t>
            </a:r>
            <a:r>
              <a:rPr lang="en-US" dirty="0">
                <a:solidFill>
                  <a:srgbClr val="0070C0"/>
                </a:solidFill>
              </a:rPr>
              <a:t>real-world travel data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coded road and transit networks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Check the predicted traffic volumes and times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Compare to the model calibration year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Compare to a different observable year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With different real-world network and demographic inputs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A “dynamic validation” or “retrospective analysis”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 clear on what you are modeling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Which time periods of a weekday, by direction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Non-holidays, while schools are in session?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 spring or fall “seasonal” average?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Recurring congestion, only?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passenger vehicle + truck classes?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Counts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 how many link counts are needed?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one “representative” day, or multiple days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Maybe a “minimum number” for each county and functional class (e.g., 200 per time-of-day)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Or a “percent of links” rule of thumb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Or </a:t>
            </a:r>
            <a:r>
              <a:rPr lang="en-US" dirty="0">
                <a:solidFill>
                  <a:srgbClr val="0070C0"/>
                </a:solidFill>
              </a:rPr>
              <a:t>for “districts” rather </a:t>
            </a:r>
            <a:r>
              <a:rPr lang="en-US" dirty="0" smtClean="0">
                <a:solidFill>
                  <a:srgbClr val="0070C0"/>
                </a:solidFill>
              </a:rPr>
              <a:t>than </a:t>
            </a:r>
            <a:r>
              <a:rPr lang="en-US" dirty="0">
                <a:solidFill>
                  <a:srgbClr val="0070C0"/>
                </a:solidFill>
              </a:rPr>
              <a:t>counties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Consider volume/capacity groups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Consider detailed corridor study needs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Include all links on screen lines (cut lines)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Multiple Big Data sources available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 clear on what you are modeling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Easier access (than counts) to multiple days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FHWA’s license of </a:t>
            </a:r>
            <a:r>
              <a:rPr lang="en-US" dirty="0">
                <a:solidFill>
                  <a:srgbClr val="0070C0"/>
                </a:solidFill>
              </a:rPr>
              <a:t>HERE </a:t>
            </a:r>
            <a:r>
              <a:rPr lang="en-US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>
                <a:solidFill>
                  <a:srgbClr val="0070C0"/>
                </a:solidFill>
              </a:rPr>
              <a:t>National Performance Management Research Data </a:t>
            </a:r>
            <a:r>
              <a:rPr lang="en-US" dirty="0" smtClean="0">
                <a:solidFill>
                  <a:srgbClr val="0070C0"/>
                </a:solidFill>
              </a:rPr>
              <a:t>Set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Covers National </a:t>
            </a:r>
            <a:r>
              <a:rPr lang="en-US" dirty="0">
                <a:solidFill>
                  <a:srgbClr val="0070C0"/>
                </a:solidFill>
              </a:rPr>
              <a:t>Highway System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Google/other vendors for </a:t>
            </a:r>
            <a:r>
              <a:rPr lang="en-US" dirty="0">
                <a:solidFill>
                  <a:srgbClr val="0070C0"/>
                </a:solidFill>
              </a:rPr>
              <a:t>“point to point” </a:t>
            </a:r>
            <a:r>
              <a:rPr lang="en-US" dirty="0" smtClean="0">
                <a:solidFill>
                  <a:srgbClr val="0070C0"/>
                </a:solidFill>
              </a:rPr>
              <a:t>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 Peak Google-Based Times</a:t>
            </a:r>
            <a:br>
              <a:rPr lang="en-US" sz="3200" dirty="0" smtClean="0"/>
            </a:br>
            <a:r>
              <a:rPr lang="en-US" sz="3200" dirty="0" smtClean="0"/>
              <a:t>to Atlanta CBD (for three different days)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417" y="1600200"/>
            <a:ext cx="5173166" cy="45259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23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2397</TotalTime>
  <Words>690</Words>
  <Application>Microsoft Office PowerPoint</Application>
  <PresentationFormat>On-screen Show (4:3)</PresentationFormat>
  <Paragraphs>131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FTA3 (2)</vt:lpstr>
      <vt:lpstr>How to Put “Best Practice” into Traffic Assignment Practice  Ken Cervenka  Federal Transit Administration Ken.Cervenka@dot.gov  TRB National Transportation Planning Applications Conference May 20, 2015 </vt:lpstr>
      <vt:lpstr>Sources of Information</vt:lpstr>
      <vt:lpstr>Core Research Findings</vt:lpstr>
      <vt:lpstr>Why Travel Times Matter</vt:lpstr>
      <vt:lpstr>Some Good-Practice Tips</vt:lpstr>
      <vt:lpstr>Traffic Counts</vt:lpstr>
      <vt:lpstr>Traffic Counts (cont.)</vt:lpstr>
      <vt:lpstr>Travel Times</vt:lpstr>
      <vt:lpstr>AM Peak Google-Based Times to Atlanta CBD (for three different days)</vt:lpstr>
      <vt:lpstr>Coded Roadway Networks</vt:lpstr>
      <vt:lpstr>Validation Tests – Traffic Volumes</vt:lpstr>
      <vt:lpstr>Validation Tests - Travel Times</vt:lpstr>
      <vt:lpstr>AM Peak Travel Times to Atlanta CBD</vt:lpstr>
      <vt:lpstr>AM Peak “District-to-District” Travel Times (MCD = Minor Civil Division)</vt:lpstr>
      <vt:lpstr>Dynamic Validation Tests</vt:lpstr>
      <vt:lpstr>Challenge: Vehicle Trip Tables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USDOT_User</cp:lastModifiedBy>
  <cp:revision>349</cp:revision>
  <cp:lastPrinted>2015-01-09T23:30:32Z</cp:lastPrinted>
  <dcterms:created xsi:type="dcterms:W3CDTF">2012-02-24T20:16:18Z</dcterms:created>
  <dcterms:modified xsi:type="dcterms:W3CDTF">2015-05-14T22:44:09Z</dcterms:modified>
</cp:coreProperties>
</file>