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18" r:id="rId5"/>
    <p:sldId id="329" r:id="rId6"/>
    <p:sldId id="348" r:id="rId7"/>
    <p:sldId id="350" r:id="rId8"/>
    <p:sldId id="367" r:id="rId9"/>
    <p:sldId id="363" r:id="rId10"/>
    <p:sldId id="361" r:id="rId11"/>
    <p:sldId id="368" r:id="rId12"/>
    <p:sldId id="364" r:id="rId13"/>
    <p:sldId id="353" r:id="rId14"/>
    <p:sldId id="338" r:id="rId15"/>
    <p:sldId id="362" r:id="rId16"/>
    <p:sldId id="365" r:id="rId17"/>
    <p:sldId id="356" r:id="rId18"/>
    <p:sldId id="358" r:id="rId19"/>
    <p:sldId id="355" r:id="rId20"/>
    <p:sldId id="354" r:id="rId21"/>
    <p:sldId id="360" r:id="rId22"/>
    <p:sldId id="369" r:id="rId23"/>
    <p:sldId id="357" r:id="rId24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85D55DD2-BEC8-AA4F-B592-F543C2FAF850}">
          <p14:sldIdLst>
            <p14:sldId id="318"/>
            <p14:sldId id="329"/>
            <p14:sldId id="348"/>
            <p14:sldId id="350"/>
            <p14:sldId id="367"/>
            <p14:sldId id="363"/>
            <p14:sldId id="361"/>
            <p14:sldId id="368"/>
            <p14:sldId id="364"/>
            <p14:sldId id="353"/>
            <p14:sldId id="338"/>
            <p14:sldId id="362"/>
            <p14:sldId id="365"/>
            <p14:sldId id="356"/>
            <p14:sldId id="358"/>
            <p14:sldId id="355"/>
            <p14:sldId id="354"/>
            <p14:sldId id="360"/>
            <p14:sldId id="369"/>
            <p14:sldId id="35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777">
          <p15:clr>
            <a:srgbClr val="A4A3A4"/>
          </p15:clr>
        </p15:guide>
        <p15:guide id="2" pos="5457">
          <p15:clr>
            <a:srgbClr val="A4A3A4"/>
          </p15:clr>
        </p15:guide>
        <p15:guide id="3" pos="30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0F0F0"/>
    <a:srgbClr val="48484A"/>
    <a:srgbClr val="F71F90"/>
    <a:srgbClr val="262626"/>
    <a:srgbClr val="DCDDDE"/>
    <a:srgbClr val="B1B3B6"/>
    <a:srgbClr val="77787B"/>
    <a:srgbClr val="BA1222"/>
    <a:srgbClr val="524D85"/>
    <a:srgbClr val="FFC20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73" autoAdjust="0"/>
    <p:restoredTop sz="93609" autoAdjust="0"/>
  </p:normalViewPr>
  <p:slideViewPr>
    <p:cSldViewPr snapToGrid="0" snapToObjects="1">
      <p:cViewPr>
        <p:scale>
          <a:sx n="100" d="100"/>
          <a:sy n="100" d="100"/>
        </p:scale>
        <p:origin x="-396" y="678"/>
      </p:cViewPr>
      <p:guideLst>
        <p:guide orient="horz" pos="777"/>
        <p:guide pos="5457"/>
        <p:guide pos="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3180" y="-96"/>
      </p:cViewPr>
      <p:guideLst>
        <p:guide orient="horz" pos="2909"/>
        <p:guide pos="218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rjfiler\users$\nazneen.ferdous\Bike%20model%20paper\Book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ASH\DASH_Model_Estimation_Results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Sheet1!$N$15</c:f>
              <c:strCache>
                <c:ptCount val="1"/>
                <c:pt idx="0">
                  <c:v>Bicycle ownership level by household size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Sheet1!$B$106:$B$111</c:f>
              <c:strCache>
                <c:ptCount val="6"/>
                <c:pt idx="0">
                  <c:v>16≤ Age ≤ 25</c:v>
                </c:pt>
                <c:pt idx="1">
                  <c:v>26≤ Age ≤ 35</c:v>
                </c:pt>
                <c:pt idx="2">
                  <c:v>36≤ Age ≤ 45</c:v>
                </c:pt>
                <c:pt idx="3">
                  <c:v>46≤ Age ≤ 55</c:v>
                </c:pt>
                <c:pt idx="4">
                  <c:v>56≤ Age ≤ 65</c:v>
                </c:pt>
                <c:pt idx="5">
                  <c:v>Age ≤ 66</c:v>
                </c:pt>
              </c:strCache>
            </c:strRef>
          </c:cat>
          <c:val>
            <c:numRef>
              <c:f>Sheet1!$H$106:$H$111</c:f>
              <c:numCache>
                <c:formatCode>####.00</c:formatCode>
                <c:ptCount val="6"/>
                <c:pt idx="0">
                  <c:v>0.32920792079207911</c:v>
                </c:pt>
                <c:pt idx="1">
                  <c:v>0.35675675675675678</c:v>
                </c:pt>
                <c:pt idx="2">
                  <c:v>0.44392209536601757</c:v>
                </c:pt>
                <c:pt idx="3">
                  <c:v>0.34582441113490386</c:v>
                </c:pt>
                <c:pt idx="4">
                  <c:v>0.2462585034013606</c:v>
                </c:pt>
                <c:pt idx="5">
                  <c:v>0.1298185941043084</c:v>
                </c:pt>
              </c:numCache>
            </c:numRef>
          </c:val>
        </c:ser>
        <c:dLbls/>
        <c:axId val="76586368"/>
        <c:axId val="48624768"/>
      </c:barChart>
      <c:catAx>
        <c:axId val="765863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Age</a:t>
                </a:r>
              </a:p>
            </c:rich>
          </c:tx>
          <c:layout/>
        </c:title>
        <c:numFmt formatCode="General" sourceLinked="1"/>
        <c:tickLblPos val="nextTo"/>
        <c:crossAx val="48624768"/>
        <c:crosses val="autoZero"/>
        <c:auto val="1"/>
        <c:lblAlgn val="ctr"/>
        <c:lblOffset val="100"/>
      </c:catAx>
      <c:valAx>
        <c:axId val="48624768"/>
        <c:scaling>
          <c:orientation val="minMax"/>
        </c:scaling>
        <c:delete val="1"/>
        <c:axPos val="l"/>
        <c:numFmt formatCode="0%" sourceLinked="0"/>
        <c:tickLblPos val="none"/>
        <c:crossAx val="76586368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scatterChart>
        <c:scatterStyle val="smoothMarker"/>
        <c:ser>
          <c:idx val="0"/>
          <c:order val="0"/>
          <c:xVal>
            <c:numRef>
              <c:f>BikePlot1!$A$3:$A$57</c:f>
              <c:numCache>
                <c:formatCode>General</c:formatCode>
                <c:ptCount val="55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  <c:pt idx="6">
                  <c:v>22</c:v>
                </c:pt>
                <c:pt idx="7">
                  <c:v>23</c:v>
                </c:pt>
                <c:pt idx="8">
                  <c:v>24</c:v>
                </c:pt>
                <c:pt idx="9">
                  <c:v>25</c:v>
                </c:pt>
                <c:pt idx="10">
                  <c:v>26</c:v>
                </c:pt>
                <c:pt idx="11">
                  <c:v>27</c:v>
                </c:pt>
                <c:pt idx="12">
                  <c:v>28</c:v>
                </c:pt>
                <c:pt idx="13">
                  <c:v>29</c:v>
                </c:pt>
                <c:pt idx="14">
                  <c:v>30</c:v>
                </c:pt>
                <c:pt idx="15">
                  <c:v>31</c:v>
                </c:pt>
                <c:pt idx="16">
                  <c:v>32</c:v>
                </c:pt>
                <c:pt idx="17">
                  <c:v>33</c:v>
                </c:pt>
                <c:pt idx="18">
                  <c:v>34</c:v>
                </c:pt>
                <c:pt idx="19">
                  <c:v>35</c:v>
                </c:pt>
                <c:pt idx="20">
                  <c:v>36</c:v>
                </c:pt>
                <c:pt idx="21">
                  <c:v>37</c:v>
                </c:pt>
                <c:pt idx="22">
                  <c:v>38</c:v>
                </c:pt>
                <c:pt idx="23">
                  <c:v>39</c:v>
                </c:pt>
                <c:pt idx="24">
                  <c:v>40</c:v>
                </c:pt>
                <c:pt idx="25">
                  <c:v>41</c:v>
                </c:pt>
                <c:pt idx="26">
                  <c:v>42</c:v>
                </c:pt>
                <c:pt idx="27">
                  <c:v>43</c:v>
                </c:pt>
                <c:pt idx="28">
                  <c:v>44</c:v>
                </c:pt>
                <c:pt idx="29">
                  <c:v>45</c:v>
                </c:pt>
                <c:pt idx="30">
                  <c:v>46</c:v>
                </c:pt>
                <c:pt idx="31">
                  <c:v>47</c:v>
                </c:pt>
                <c:pt idx="32">
                  <c:v>48</c:v>
                </c:pt>
                <c:pt idx="33">
                  <c:v>49</c:v>
                </c:pt>
                <c:pt idx="34">
                  <c:v>50</c:v>
                </c:pt>
                <c:pt idx="35">
                  <c:v>51</c:v>
                </c:pt>
                <c:pt idx="36">
                  <c:v>52</c:v>
                </c:pt>
                <c:pt idx="37">
                  <c:v>53</c:v>
                </c:pt>
                <c:pt idx="38">
                  <c:v>54</c:v>
                </c:pt>
                <c:pt idx="39">
                  <c:v>55</c:v>
                </c:pt>
                <c:pt idx="40">
                  <c:v>56</c:v>
                </c:pt>
                <c:pt idx="41">
                  <c:v>57</c:v>
                </c:pt>
                <c:pt idx="42">
                  <c:v>58</c:v>
                </c:pt>
                <c:pt idx="43">
                  <c:v>59</c:v>
                </c:pt>
                <c:pt idx="44">
                  <c:v>60</c:v>
                </c:pt>
                <c:pt idx="45">
                  <c:v>61</c:v>
                </c:pt>
                <c:pt idx="46">
                  <c:v>62</c:v>
                </c:pt>
                <c:pt idx="47">
                  <c:v>63</c:v>
                </c:pt>
                <c:pt idx="48">
                  <c:v>64</c:v>
                </c:pt>
                <c:pt idx="49">
                  <c:v>65</c:v>
                </c:pt>
                <c:pt idx="50">
                  <c:v>66</c:v>
                </c:pt>
                <c:pt idx="51">
                  <c:v>67</c:v>
                </c:pt>
                <c:pt idx="52">
                  <c:v>68</c:v>
                </c:pt>
                <c:pt idx="53">
                  <c:v>69</c:v>
                </c:pt>
                <c:pt idx="54">
                  <c:v>70</c:v>
                </c:pt>
              </c:numCache>
            </c:numRef>
          </c:xVal>
          <c:yVal>
            <c:numRef>
              <c:f>BikePlot1!$C$3:$C$57</c:f>
              <c:numCache>
                <c:formatCode>General</c:formatCode>
                <c:ptCount val="55"/>
                <c:pt idx="0">
                  <c:v>1.1337599999999999</c:v>
                </c:pt>
                <c:pt idx="1">
                  <c:v>1.1860900000000001</c:v>
                </c:pt>
                <c:pt idx="2">
                  <c:v>1.23624</c:v>
                </c:pt>
                <c:pt idx="3">
                  <c:v>1.2842099999999999</c:v>
                </c:pt>
                <c:pt idx="4">
                  <c:v>1.33</c:v>
                </c:pt>
                <c:pt idx="5">
                  <c:v>1.37361</c:v>
                </c:pt>
                <c:pt idx="6">
                  <c:v>1.4150399999999999</c:v>
                </c:pt>
                <c:pt idx="7">
                  <c:v>1.4542899999999999</c:v>
                </c:pt>
                <c:pt idx="8">
                  <c:v>1.49136</c:v>
                </c:pt>
                <c:pt idx="9">
                  <c:v>1.5262500000000001</c:v>
                </c:pt>
                <c:pt idx="10">
                  <c:v>1.5589600000000001</c:v>
                </c:pt>
                <c:pt idx="11">
                  <c:v>1.5894899999999998</c:v>
                </c:pt>
                <c:pt idx="12">
                  <c:v>1.6178399999999997</c:v>
                </c:pt>
                <c:pt idx="13">
                  <c:v>1.6440100000000004</c:v>
                </c:pt>
                <c:pt idx="14">
                  <c:v>1.6680000000000001</c:v>
                </c:pt>
                <c:pt idx="15">
                  <c:v>1.6898100000000003</c:v>
                </c:pt>
                <c:pt idx="16">
                  <c:v>1.7094399999999998</c:v>
                </c:pt>
                <c:pt idx="17">
                  <c:v>1.7268899999999998</c:v>
                </c:pt>
                <c:pt idx="18">
                  <c:v>1.7421600000000002</c:v>
                </c:pt>
                <c:pt idx="19">
                  <c:v>1.75525</c:v>
                </c:pt>
                <c:pt idx="20">
                  <c:v>1.7661600000000002</c:v>
                </c:pt>
                <c:pt idx="21">
                  <c:v>1.7748899999999999</c:v>
                </c:pt>
                <c:pt idx="22">
                  <c:v>1.7814399999999997</c:v>
                </c:pt>
                <c:pt idx="23">
                  <c:v>1.7858099999999999</c:v>
                </c:pt>
                <c:pt idx="24">
                  <c:v>1.788</c:v>
                </c:pt>
                <c:pt idx="25">
                  <c:v>1.7880100000000005</c:v>
                </c:pt>
                <c:pt idx="26">
                  <c:v>1.7858399999999999</c:v>
                </c:pt>
                <c:pt idx="27">
                  <c:v>1.78149</c:v>
                </c:pt>
                <c:pt idx="28">
                  <c:v>1.7749599999999999</c:v>
                </c:pt>
                <c:pt idx="29">
                  <c:v>1.7662499999999999</c:v>
                </c:pt>
                <c:pt idx="30">
                  <c:v>1.7553599999999998</c:v>
                </c:pt>
                <c:pt idx="31">
                  <c:v>1.7422899999999999</c:v>
                </c:pt>
                <c:pt idx="32">
                  <c:v>1.7270400000000006</c:v>
                </c:pt>
                <c:pt idx="33">
                  <c:v>1.7096099999999994</c:v>
                </c:pt>
                <c:pt idx="34">
                  <c:v>1.6900000000000002</c:v>
                </c:pt>
                <c:pt idx="35">
                  <c:v>1.6682100000000004</c:v>
                </c:pt>
                <c:pt idx="36">
                  <c:v>1.644240000000001</c:v>
                </c:pt>
                <c:pt idx="37">
                  <c:v>1.61809</c:v>
                </c:pt>
                <c:pt idx="38">
                  <c:v>1.5897599999999998</c:v>
                </c:pt>
                <c:pt idx="39">
                  <c:v>1.5592500000000005</c:v>
                </c:pt>
                <c:pt idx="40">
                  <c:v>1.5265599999999999</c:v>
                </c:pt>
                <c:pt idx="41">
                  <c:v>1.4916899999999995</c:v>
                </c:pt>
                <c:pt idx="42">
                  <c:v>1.4546400000000004</c:v>
                </c:pt>
                <c:pt idx="43">
                  <c:v>1.4154099999999994</c:v>
                </c:pt>
                <c:pt idx="44">
                  <c:v>1.3740000000000001</c:v>
                </c:pt>
                <c:pt idx="45">
                  <c:v>1.3304100000000005</c:v>
                </c:pt>
                <c:pt idx="46">
                  <c:v>1.2846400000000004</c:v>
                </c:pt>
                <c:pt idx="47">
                  <c:v>1.2366900000000001</c:v>
                </c:pt>
                <c:pt idx="48">
                  <c:v>1.1865600000000001</c:v>
                </c:pt>
                <c:pt idx="49">
                  <c:v>1.1342500000000009</c:v>
                </c:pt>
                <c:pt idx="50">
                  <c:v>1.0797599999999994</c:v>
                </c:pt>
                <c:pt idx="51">
                  <c:v>1.0230899999999998</c:v>
                </c:pt>
                <c:pt idx="52">
                  <c:v>0.96424000000000032</c:v>
                </c:pt>
                <c:pt idx="53">
                  <c:v>0.90321000000000051</c:v>
                </c:pt>
                <c:pt idx="54">
                  <c:v>0.84</c:v>
                </c:pt>
              </c:numCache>
            </c:numRef>
          </c:yVal>
          <c:smooth val="1"/>
        </c:ser>
        <c:dLbls/>
        <c:axId val="48930176"/>
        <c:axId val="48834048"/>
      </c:scatterChart>
      <c:valAx>
        <c:axId val="48930176"/>
        <c:scaling>
          <c:orientation val="minMax"/>
          <c:max val="70"/>
          <c:min val="15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Age</a:t>
                </a:r>
              </a:p>
            </c:rich>
          </c:tx>
          <c:layout/>
        </c:title>
        <c:numFmt formatCode="General" sourceLinked="1"/>
        <c:tickLblPos val="nextTo"/>
        <c:crossAx val="48834048"/>
        <c:crosses val="autoZero"/>
        <c:crossBetween val="midCat"/>
        <c:majorUnit val="5"/>
      </c:valAx>
      <c:valAx>
        <c:axId val="48834048"/>
        <c:scaling>
          <c:orientation val="minMax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 sz="1400" b="1">
                    <a:latin typeface="Calibri (Body)"/>
                  </a:defRPr>
                </a:pPr>
                <a:r>
                  <a:rPr lang="en-US" sz="1400" b="1">
                    <a:latin typeface="Calibri (Body)"/>
                  </a:rPr>
                  <a:t>Utility</a:t>
                </a:r>
              </a:p>
            </c:rich>
          </c:tx>
          <c:layout/>
        </c:title>
        <c:numFmt formatCode="General" sourceLinked="1"/>
        <c:tickLblPos val="nextTo"/>
        <c:crossAx val="48930176"/>
        <c:crosses val="autoZero"/>
        <c:crossBetween val="midCat"/>
      </c:valAx>
    </c:plotArea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5BB3D4B-E7F6-4A42-853B-40C1A88C262E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77C7C1A-D5B2-4BB7-A8A5-88681A8C6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636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2686A57-3D42-1746-A4F9-9BA3F9944E9C}" type="datetimeFigureOut">
              <a:rPr lang="en-US" smtClean="0"/>
              <a:pPr/>
              <a:t>5/18/2015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746EF74-4753-DA47-9B34-F93D23E42F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100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522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00" y="-6968"/>
            <a:ext cx="9153292" cy="686496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59844" y="2950340"/>
            <a:ext cx="4938712" cy="934919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456" y="3094355"/>
            <a:ext cx="2419518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3105823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259844" y="4372053"/>
            <a:ext cx="4938712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pPr lvl="0"/>
              <a:t>May 17, 2015</a:t>
            </a:fld>
            <a:endParaRPr lang="en-US" dirty="0" smtClean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 hasCustomPrompt="1"/>
          </p:nvPr>
        </p:nvSpPr>
        <p:spPr>
          <a:xfrm>
            <a:off x="3259138" y="4116388"/>
            <a:ext cx="4938712" cy="25558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1994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0"/>
          </p:nvPr>
        </p:nvSpPr>
        <p:spPr>
          <a:xfrm>
            <a:off x="592138" y="1420813"/>
            <a:ext cx="8094662" cy="4656137"/>
          </a:xfrm>
        </p:spPr>
        <p:txBody>
          <a:bodyPr>
            <a:noAutofit/>
          </a:bodyPr>
          <a:lstStyle>
            <a:lvl1pPr marL="344488" indent="-225425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496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6350"/>
            <a:ext cx="9152466" cy="686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7133"/>
          <a:stretch/>
        </p:blipFill>
        <p:spPr>
          <a:xfrm>
            <a:off x="773913" y="3131031"/>
            <a:ext cx="598339" cy="802828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1512325" y="2931664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09198" y="2931664"/>
            <a:ext cx="5555720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7847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6350"/>
            <a:ext cx="9152466" cy="6864350"/>
          </a:xfrm>
          <a:prstGeom prst="rect">
            <a:avLst/>
          </a:prstGeom>
        </p:spPr>
      </p:pic>
      <p:sp>
        <p:nvSpPr>
          <p:cNvPr id="7" name="Rectangle 10"/>
          <p:cNvSpPr/>
          <p:nvPr userDrawn="1"/>
        </p:nvSpPr>
        <p:spPr>
          <a:xfrm>
            <a:off x="109561" y="2824744"/>
            <a:ext cx="8206305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12325" y="2931664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09198" y="2931664"/>
            <a:ext cx="5555720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1488"/>
          <a:stretch/>
        </p:blipFill>
        <p:spPr>
          <a:xfrm>
            <a:off x="719275" y="3142803"/>
            <a:ext cx="515262" cy="79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296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34572"/>
            <a:ext cx="9190094" cy="6892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5529" y="477259"/>
            <a:ext cx="5243413" cy="304786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-1" y="3756115"/>
            <a:ext cx="2702327" cy="999738"/>
          </a:xfrm>
          <a:prstGeom prst="roundRect">
            <a:avLst>
              <a:gd name="adj" fmla="val 1153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57943" y="4816174"/>
            <a:ext cx="2544384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spc="100" dirty="0" err="1" smtClean="0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sz="1600" b="1" spc="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1488"/>
          <a:stretch/>
        </p:blipFill>
        <p:spPr>
          <a:xfrm>
            <a:off x="469900" y="4045304"/>
            <a:ext cx="446703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54110" y="3926260"/>
            <a:ext cx="1305973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26651" y="3926260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195638" y="3660775"/>
            <a:ext cx="4412720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PROJECT MANAGER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195638" y="3888632"/>
            <a:ext cx="4413250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195638" y="4196178"/>
            <a:ext cx="4413250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Email</a:t>
            </a:r>
            <a:br>
              <a:rPr lang="en-US" dirty="0" smtClean="0"/>
            </a:br>
            <a:r>
              <a:rPr lang="en-US" dirty="0" smtClean="0"/>
              <a:t>Phone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196697" y="5118126"/>
            <a:ext cx="4412720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ANOTHER NAME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196696" y="5319212"/>
            <a:ext cx="4413250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3196697" y="5700263"/>
            <a:ext cx="4413250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Email</a:t>
            </a:r>
            <a:br>
              <a:rPr lang="en-US" dirty="0" smtClean="0"/>
            </a:br>
            <a:r>
              <a:rPr lang="en-US" dirty="0" smtClean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xmlns="" val="947658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34572"/>
            <a:ext cx="9190094" cy="6892571"/>
          </a:xfrm>
          <a:prstGeom prst="rect">
            <a:avLst/>
          </a:prstGeom>
        </p:spPr>
      </p:pic>
      <p:sp>
        <p:nvSpPr>
          <p:cNvPr id="15" name="Rounded Rectangle 14"/>
          <p:cNvSpPr/>
          <p:nvPr userDrawn="1"/>
        </p:nvSpPr>
        <p:spPr>
          <a:xfrm>
            <a:off x="-1" y="998396"/>
            <a:ext cx="2702327" cy="999738"/>
          </a:xfrm>
          <a:prstGeom prst="roundRect">
            <a:avLst>
              <a:gd name="adj" fmla="val 95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1488"/>
          <a:stretch/>
        </p:blipFill>
        <p:spPr>
          <a:xfrm>
            <a:off x="469900" y="1312334"/>
            <a:ext cx="446703" cy="68580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1054110" y="1193290"/>
            <a:ext cx="1354186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026651" y="1193290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41007" y="1994315"/>
            <a:ext cx="2269465" cy="584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spc="100" dirty="0" err="1" smtClean="0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b="1" spc="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195638" y="1233488"/>
            <a:ext cx="4412720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PROJECT MANAGER NAME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195638" y="1461345"/>
            <a:ext cx="4413250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195638" y="1768891"/>
            <a:ext cx="4413250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Email</a:t>
            </a:r>
            <a:br>
              <a:rPr lang="en-US" dirty="0" smtClean="0"/>
            </a:br>
            <a:r>
              <a:rPr lang="en-US" dirty="0" smtClean="0"/>
              <a:t>Phone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196697" y="2690839"/>
            <a:ext cx="4412720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ANOTHER NAME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196696" y="2891925"/>
            <a:ext cx="4413250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3196697" y="3272976"/>
            <a:ext cx="4413250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Email</a:t>
            </a:r>
            <a:br>
              <a:rPr lang="en-US" dirty="0" smtClean="0"/>
            </a:br>
            <a:r>
              <a:rPr lang="en-US" dirty="0" smtClean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xmlns="" val="177664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This is the RSG Palette</a:t>
            </a:r>
            <a:endParaRPr lang="en-US" dirty="0"/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92666" y="1454150"/>
            <a:ext cx="8094134" cy="1143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24395" y="2968830"/>
            <a:ext cx="7220198" cy="1840676"/>
            <a:chOff x="724395" y="2968830"/>
            <a:chExt cx="7220198" cy="1318161"/>
          </a:xfrm>
        </p:grpSpPr>
        <p:sp>
          <p:nvSpPr>
            <p:cNvPr id="5" name="Rectangle 4"/>
            <p:cNvSpPr/>
            <p:nvPr/>
          </p:nvSpPr>
          <p:spPr>
            <a:xfrm>
              <a:off x="724395" y="2968830"/>
              <a:ext cx="1472540" cy="13181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15689" y="2968830"/>
              <a:ext cx="1472540" cy="13181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06983" y="2968830"/>
              <a:ext cx="593765" cy="1009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95752" y="2968830"/>
              <a:ext cx="593765" cy="1009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272646" y="2968830"/>
              <a:ext cx="593765" cy="10094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61415" y="2968830"/>
              <a:ext cx="593765" cy="10094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0184" y="2968830"/>
              <a:ext cx="593765" cy="100940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50828" y="2968830"/>
              <a:ext cx="593765" cy="10094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06984" y="4085111"/>
              <a:ext cx="1282534" cy="201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6399" y="4085111"/>
              <a:ext cx="1282534" cy="2018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50184" y="4085111"/>
              <a:ext cx="1282534" cy="2018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629395" y="4785757"/>
            <a:ext cx="3063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main colors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4868884" y="2701036"/>
            <a:ext cx="3063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tx2"/>
                </a:solidFill>
              </a:rPr>
              <a:t>Pop/accent colors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251366" y="4833257"/>
            <a:ext cx="3681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tx2"/>
                </a:solidFill>
              </a:rPr>
              <a:t>Neutrals of grey and light warm yellow</a:t>
            </a:r>
            <a:endParaRPr lang="en-US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751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+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2666" y="274638"/>
            <a:ext cx="8094133" cy="9607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2138" y="1436688"/>
            <a:ext cx="8094662" cy="43703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313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4" y="1411941"/>
            <a:ext cx="8327159" cy="205768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621135" indent="-210844">
              <a:buClr>
                <a:srgbClr val="C00000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2pPr>
            <a:lvl3pPr>
              <a:buClr>
                <a:srgbClr val="C00000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>
              <a:buClr>
                <a:srgbClr val="C00000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>
              <a:buClr>
                <a:srgbClr val="C00000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46364" y="806824"/>
            <a:ext cx="8312727" cy="336176"/>
          </a:xfrm>
        </p:spPr>
        <p:txBody>
          <a:bodyPr/>
          <a:lstStyle>
            <a:lvl1pPr marL="0" indent="0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21668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6349"/>
            <a:ext cx="9152465" cy="6864349"/>
          </a:xfrm>
          <a:prstGeom prst="rect">
            <a:avLst/>
          </a:prstGeom>
        </p:spPr>
      </p:pic>
      <p:sp>
        <p:nvSpPr>
          <p:cNvPr id="10" name="Rectangle 10"/>
          <p:cNvSpPr/>
          <p:nvPr userDrawn="1"/>
        </p:nvSpPr>
        <p:spPr>
          <a:xfrm>
            <a:off x="109561" y="2824744"/>
            <a:ext cx="8206305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59844" y="2950341"/>
            <a:ext cx="4938712" cy="91610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456" y="3094355"/>
            <a:ext cx="2419518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3105823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59844" y="4076096"/>
            <a:ext cx="4938712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259844" y="4372053"/>
            <a:ext cx="4938712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pPr lvl="0"/>
              <a:t>May 17, 2015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23232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Projects\DASH\_Presentations\OR_PortlandWaterfront_iStock_117042_Large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36" b="8007"/>
          <a:stretch/>
        </p:blipFill>
        <p:spPr bwMode="auto">
          <a:xfrm>
            <a:off x="167878" y="181480"/>
            <a:ext cx="8829264" cy="501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157942" y="4755511"/>
            <a:ext cx="8839200" cy="19319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0"/>
          <p:cNvSpPr/>
          <p:nvPr userDrawn="1"/>
        </p:nvSpPr>
        <p:spPr>
          <a:xfrm>
            <a:off x="109561" y="4054970"/>
            <a:ext cx="8206305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45733" y="4198682"/>
            <a:ext cx="4938712" cy="90013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456" y="4342697"/>
            <a:ext cx="2419518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3105823" y="4198682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45733" y="5324438"/>
            <a:ext cx="4938712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245733" y="5620395"/>
            <a:ext cx="4938712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pPr lvl="0"/>
              <a:t>May 17, 2015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24427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2138" y="1436688"/>
            <a:ext cx="8094662" cy="43703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856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ey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92666" y="1454150"/>
            <a:ext cx="8094134" cy="1143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92666" y="2724150"/>
            <a:ext cx="8094134" cy="3005138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587416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120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92138" y="1533525"/>
            <a:ext cx="8094662" cy="1928813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dirty="0" smtClean="0"/>
              <a:t>Click to add photo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92666" y="3636669"/>
            <a:ext cx="8094134" cy="249696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98499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F68B1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688975" indent="-231775"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Autofit/>
          </a:bodyPr>
          <a:lstStyle>
            <a:lvl1pPr marL="2317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282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2593" y="1535113"/>
            <a:ext cx="5394207" cy="639762"/>
          </a:xfrm>
        </p:spPr>
        <p:txBody>
          <a:bodyPr anchor="t" anchorCtr="0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92593" y="2174875"/>
            <a:ext cx="5394208" cy="3951288"/>
          </a:xfrm>
        </p:spPr>
        <p:txBody>
          <a:bodyPr>
            <a:noAutofit/>
          </a:bodyPr>
          <a:lstStyle>
            <a:lvl1pPr marL="346075" indent="-230188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92139" y="1535113"/>
            <a:ext cx="2578158" cy="4591050"/>
          </a:xfrm>
        </p:spPr>
        <p:txBody>
          <a:bodyPr>
            <a:noAutofit/>
          </a:bodyPr>
          <a:lstStyle>
            <a:lvl1pPr marL="344488" indent="-225425">
              <a:defRPr sz="1800"/>
            </a:lvl1pPr>
          </a:lstStyle>
          <a:p>
            <a:r>
              <a:rPr lang="en-US" dirty="0" smtClean="0"/>
              <a:t>Click to add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52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2666" y="274638"/>
            <a:ext cx="8094133" cy="96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471215"/>
            <a:ext cx="299283" cy="29928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" y="6265266"/>
            <a:ext cx="9143999" cy="89537"/>
            <a:chOff x="1" y="6276051"/>
            <a:chExt cx="9143999" cy="89537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1" y="6365588"/>
              <a:ext cx="8565430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565431" y="6276051"/>
              <a:ext cx="95250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660681" y="6276051"/>
              <a:ext cx="81015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741696" y="6365588"/>
              <a:ext cx="402304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8457258" y="6439474"/>
            <a:ext cx="381000" cy="2308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r"/>
            <a:fld id="{6AFB2962-CD7A-BA4A-83EB-E335D01B9653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482" y="6428882"/>
            <a:ext cx="2429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5.18.2015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6483" y="6584527"/>
            <a:ext cx="2079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RSG</a:t>
            </a:r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19" name="Picture 2" descr="http://www.oregonmetro.gov/sites/default/files/styles/content/public/media/metro-logo_10.png?itok=-rN7b_X3"/>
          <p:cNvPicPr>
            <a:picLocks noChangeAspect="1" noChangeArrowheads="1"/>
          </p:cNvPicPr>
          <p:nvPr userDrawn="1"/>
        </p:nvPicPr>
        <p:blipFill rotWithShape="1">
          <a:blip r:embed="rId2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sharpenSoften amount="50000"/>
                    </a14:imgEffect>
                    <a14:imgEffect>
                      <a14:colorTemperature colorTemp="7375"/>
                    </a14:imgEffect>
                    <a14:imgEffect>
                      <a14:saturation sat="38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644"/>
          <a:stretch/>
        </p:blipFill>
        <p:spPr bwMode="auto">
          <a:xfrm>
            <a:off x="7402001" y="6471215"/>
            <a:ext cx="981860" cy="295316"/>
          </a:xfrm>
          <a:prstGeom prst="rect">
            <a:avLst/>
          </a:prstGeom>
          <a:noFill/>
          <a:effectLst>
            <a:reflection endPos="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1755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5" r:id="rId3"/>
    <p:sldLayoutId id="2147483674" r:id="rId4"/>
    <p:sldLayoutId id="2147483660" r:id="rId5"/>
    <p:sldLayoutId id="2147483661" r:id="rId6"/>
    <p:sldLayoutId id="2147483672" r:id="rId7"/>
    <p:sldLayoutId id="2147483653" r:id="rId8"/>
    <p:sldLayoutId id="2147483673" r:id="rId9"/>
    <p:sldLayoutId id="2147483671" r:id="rId10"/>
    <p:sldLayoutId id="2147483667" r:id="rId11"/>
    <p:sldLayoutId id="2147483668" r:id="rId12"/>
    <p:sldLayoutId id="2147483669" r:id="rId13"/>
    <p:sldLayoutId id="2147483670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8463" indent="-2794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45733" y="4198681"/>
            <a:ext cx="4938712" cy="973393"/>
          </a:xfrm>
        </p:spPr>
        <p:txBody>
          <a:bodyPr/>
          <a:lstStyle/>
          <a:p>
            <a:r>
              <a:rPr lang="en-US" sz="2400" dirty="0" smtClean="0"/>
              <a:t>Importance </a:t>
            </a:r>
            <a:r>
              <a:rPr lang="en-US" sz="2400" dirty="0"/>
              <a:t>of </a:t>
            </a:r>
            <a:r>
              <a:rPr lang="en-US" sz="2400" dirty="0" smtClean="0"/>
              <a:t>Modeling </a:t>
            </a:r>
            <a:r>
              <a:rPr lang="en-US" sz="2400" dirty="0"/>
              <a:t>B</a:t>
            </a:r>
            <a:r>
              <a:rPr lang="en-US" sz="2400" dirty="0" smtClean="0"/>
              <a:t>icycle Ownership </a:t>
            </a:r>
            <a:r>
              <a:rPr lang="en-US" sz="2400" dirty="0"/>
              <a:t>at </a:t>
            </a:r>
            <a:r>
              <a:rPr lang="en-US" sz="2400" dirty="0" smtClean="0"/>
              <a:t>Individual Level </a:t>
            </a:r>
            <a:r>
              <a:rPr lang="en-US" sz="2400" dirty="0"/>
              <a:t>to </a:t>
            </a:r>
            <a:r>
              <a:rPr lang="en-US" sz="2400" dirty="0" smtClean="0"/>
              <a:t>Predict </a:t>
            </a:r>
            <a:r>
              <a:rPr lang="en-US" sz="2400" dirty="0"/>
              <a:t>T</a:t>
            </a:r>
            <a:r>
              <a:rPr lang="en-US" sz="2400" dirty="0" smtClean="0"/>
              <a:t>ravel </a:t>
            </a:r>
            <a:r>
              <a:rPr lang="en-US" sz="2400" dirty="0"/>
              <a:t>M</a:t>
            </a:r>
            <a:r>
              <a:rPr lang="en-US" sz="2400" dirty="0" smtClean="0"/>
              <a:t>ode </a:t>
            </a:r>
            <a:r>
              <a:rPr lang="en-US" sz="2400" dirty="0"/>
              <a:t>S</a:t>
            </a:r>
            <a:r>
              <a:rPr lang="en-US" sz="2400" dirty="0" smtClean="0"/>
              <a:t>hare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May 18, 2015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2"/>
          </p:nvPr>
        </p:nvSpPr>
        <p:spPr>
          <a:xfrm>
            <a:off x="3245733" y="5677545"/>
            <a:ext cx="4938712" cy="560100"/>
          </a:xfrm>
        </p:spPr>
        <p:txBody>
          <a:bodyPr/>
          <a:lstStyle/>
          <a:p>
            <a:r>
              <a:rPr lang="en-US" sz="1200" b="1" dirty="0" smtClean="0"/>
              <a:t>Nazneen Ferdous and John Gliebe, RSG </a:t>
            </a:r>
          </a:p>
          <a:p>
            <a:r>
              <a:rPr lang="en-US" sz="1200" b="1" dirty="0"/>
              <a:t>Richard </a:t>
            </a:r>
            <a:r>
              <a:rPr lang="en-US" sz="1200" b="1" dirty="0" smtClean="0"/>
              <a:t>Walker, </a:t>
            </a:r>
            <a:r>
              <a:rPr lang="en-US" sz="1200" b="1" dirty="0"/>
              <a:t>Bud </a:t>
            </a:r>
            <a:r>
              <a:rPr lang="en-US" sz="1200" b="1" dirty="0" err="1" smtClean="0"/>
              <a:t>Reiff</a:t>
            </a:r>
            <a:r>
              <a:rPr lang="en-US" sz="1200" b="1" dirty="0" smtClean="0"/>
              <a:t>, and </a:t>
            </a:r>
            <a:r>
              <a:rPr lang="en-US" sz="1200" b="1" dirty="0"/>
              <a:t>Cindy </a:t>
            </a:r>
            <a:r>
              <a:rPr lang="en-US" sz="1200" b="1" dirty="0" smtClean="0"/>
              <a:t>Pederson, Metro</a:t>
            </a:r>
            <a:endParaRPr lang="en-US" sz="1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</a:blip>
          <a:srcRect l="16018" t="13699" r="74773" b="80677"/>
          <a:stretch/>
        </p:blipFill>
        <p:spPr bwMode="auto">
          <a:xfrm>
            <a:off x="506660" y="5456595"/>
            <a:ext cx="2033601" cy="746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3141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66" y="293688"/>
            <a:ext cx="8094133" cy="793586"/>
          </a:xfrm>
        </p:spPr>
        <p:txBody>
          <a:bodyPr/>
          <a:lstStyle/>
          <a:p>
            <a:r>
              <a:rPr lang="en-US" sz="2600" dirty="0" smtClean="0"/>
              <a:t>Model Estimation Results</a:t>
            </a:r>
            <a:endParaRPr lang="en-US" sz="2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7479281"/>
              </p:ext>
            </p:extLst>
          </p:nvPr>
        </p:nvGraphicFramePr>
        <p:xfrm>
          <a:off x="762852" y="1067144"/>
          <a:ext cx="7674137" cy="5139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507"/>
                <a:gridCol w="5192768"/>
                <a:gridCol w="785281"/>
                <a:gridCol w="841581"/>
              </a:tblGrid>
              <a:tr h="273938">
                <a:tc>
                  <a:txBody>
                    <a:bodyPr/>
                    <a:lstStyle/>
                    <a:p>
                      <a:pPr marL="91440"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u="none" strike="noStrike" dirty="0" smtClean="0">
                          <a:effectLst/>
                        </a:rPr>
                        <a:t>Variable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Estimate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200" u="none" strike="noStrike" kern="1200" dirty="0" smtClean="0">
                          <a:effectLst/>
                        </a:rPr>
                        <a:t>t-statistics</a:t>
                      </a:r>
                      <a:endParaRPr lang="en-US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ctr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Alternative-specific constant for bicycle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-3.930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-12.67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 gridSpan="4">
                  <a:txBody>
                    <a:bodyPr/>
                    <a:lstStyle/>
                    <a:p>
                      <a:pPr marL="91440" algn="l" rtl="0" fontAlgn="b"/>
                      <a:r>
                        <a:rPr lang="en-US" sz="1050" b="1" u="none" strike="noStrike" dirty="0" smtClean="0">
                          <a:effectLst/>
                          <a:latin typeface="+mn-lt"/>
                        </a:rPr>
                        <a:t>Person-level attributes</a:t>
                      </a:r>
                      <a:endParaRPr lang="en-US" sz="105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 hMerge="1">
                  <a:txBody>
                    <a:bodyPr/>
                    <a:lstStyle/>
                    <a:p>
                      <a:pPr marL="91440" algn="l" rtl="0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Female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-0.695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-12.80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Age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0.088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8.51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Age</a:t>
                      </a:r>
                      <a:r>
                        <a:rPr lang="en-US" sz="1050" u="none" strike="noStrike" baseline="30000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/100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-0.109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-9.91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Age missing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1.430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4.71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Some flexibility in work schedule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0.198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3.15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Full flexibility in work schedule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0.249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2.61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Transit pass provided by employer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0.366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3.69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Long-term parking cost at workplace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0.047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3.04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 gridSpan="4">
                  <a:txBody>
                    <a:bodyPr/>
                    <a:lstStyle/>
                    <a:p>
                      <a:pPr marL="9144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none" strike="noStrike" dirty="0" smtClean="0">
                          <a:effectLst/>
                          <a:latin typeface="+mn-lt"/>
                        </a:rPr>
                        <a:t>Household-level attributes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 hMerge="1">
                  <a:txBody>
                    <a:bodyPr/>
                    <a:lstStyle/>
                    <a:p>
                      <a:pPr marL="91440" algn="l" rtl="0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Presence of children age 0-4 in the household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-0.165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-1.70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Presence of children age 5-15 in the household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0.153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2.42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Income &lt; 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$15K × household has </a:t>
                      </a:r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no 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car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0.479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2.18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One other household member owns and uses a bicycle regularly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1.860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31.74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Two other household members own and use bicycle regularly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1.880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15.50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Three or more household members own and use bicycle regularly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2.340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9.69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 gridSpan="4">
                  <a:txBody>
                    <a:bodyPr/>
                    <a:lstStyle/>
                    <a:p>
                      <a:pPr marL="91440" algn="l" rtl="0" fontAlgn="b"/>
                      <a:r>
                        <a:rPr lang="en-US" sz="1050" b="1" u="none" strike="noStrike" dirty="0" smtClean="0">
                          <a:effectLst/>
                          <a:latin typeface="+mn-lt"/>
                        </a:rPr>
                        <a:t>Land-use and bicycling</a:t>
                      </a:r>
                      <a:r>
                        <a:rPr lang="en-US" sz="105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1" u="none" strike="noStrike" dirty="0" smtClean="0">
                          <a:effectLst/>
                          <a:latin typeface="+mn-lt"/>
                        </a:rPr>
                        <a:t>environment-related</a:t>
                      </a:r>
                      <a:r>
                        <a:rPr lang="en-US" sz="1050" b="1" u="none" strike="noStrike" baseline="0" dirty="0" smtClean="0">
                          <a:effectLst/>
                          <a:latin typeface="+mn-lt"/>
                        </a:rPr>
                        <a:t> attributes</a:t>
                      </a:r>
                      <a:endParaRPr lang="en-US" sz="105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 hMerge="1">
                  <a:txBody>
                    <a:bodyPr/>
                    <a:lstStyle/>
                    <a:p>
                      <a:pPr marL="91440" algn="l" rtl="0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Intersection density within half-mile radius of home TAZ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0.004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6.08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Ln(home</a:t>
                      </a:r>
                      <a:r>
                        <a:rPr lang="en-US" sz="1050" u="none" strike="noStrike" baseline="0" dirty="0" smtClean="0">
                          <a:effectLst/>
                          <a:latin typeface="+mn-lt"/>
                        </a:rPr>
                        <a:t> bike a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ccessibility </a:t>
                      </a:r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to indoor 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recreation</a:t>
                      </a:r>
                      <a:r>
                        <a:rPr lang="en-US" sz="1050" u="none" strike="noStrike" baseline="0" dirty="0" smtClean="0">
                          <a:effectLst/>
                          <a:latin typeface="+mn-lt"/>
                        </a:rPr>
                        <a:t> (arts &amp; entertainment employment))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0.111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2.35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Residuals from regressing</a:t>
                      </a:r>
                      <a:r>
                        <a:rPr lang="en-US" sz="105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bike utility </a:t>
                      </a:r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on distance between home and workplace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0.025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4.07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80508">
                <a:tc>
                  <a:txBody>
                    <a:bodyPr/>
                    <a:lstStyle/>
                    <a:p>
                      <a:pPr marL="91440" algn="l" rtl="0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Residuals from regressing</a:t>
                      </a:r>
                      <a:r>
                        <a:rPr lang="en-US" sz="105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bike utility on distance between home and school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0.048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3.13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62942">
                <a:tc gridSpan="4">
                  <a:txBody>
                    <a:bodyPr/>
                    <a:lstStyle/>
                    <a:p>
                      <a:pPr marL="91440" algn="l" fontAlgn="b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Model Fit Statistics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 hMerge="1">
                  <a:txBody>
                    <a:bodyPr/>
                    <a:lstStyle/>
                    <a:p>
                      <a:pPr marL="91440"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1435">
                <a:tc>
                  <a:txBody>
                    <a:bodyPr/>
                    <a:lstStyle/>
                    <a:p>
                      <a:pPr marL="91440"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Number of observations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9,059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1435">
                <a:tc>
                  <a:txBody>
                    <a:bodyPr/>
                    <a:lstStyle/>
                    <a:p>
                      <a:pPr marL="91440"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Log-likelihood with coefficients = 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-6,279.22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435">
                <a:tc>
                  <a:txBody>
                    <a:bodyPr/>
                    <a:lstStyle/>
                    <a:p>
                      <a:pPr marL="91440"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Final log-likelihood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-4,336.91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1435">
                <a:tc>
                  <a:txBody>
                    <a:bodyPr/>
                    <a:lstStyle/>
                    <a:p>
                      <a:pPr marL="91440"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Adjusted rho-square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0.306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8906" marR="8906" marT="8906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9130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Age on Utility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09780588"/>
              </p:ext>
            </p:extLst>
          </p:nvPr>
        </p:nvGraphicFramePr>
        <p:xfrm>
          <a:off x="706720" y="1398928"/>
          <a:ext cx="7018678" cy="4754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86520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Findings from Estimation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Most significant predictor of being a regular bicycle user is whether other household members are regular bicycle users!</a:t>
            </a:r>
          </a:p>
          <a:p>
            <a:r>
              <a:rPr lang="en-US" sz="2400" dirty="0" smtClean="0"/>
              <a:t>Age, gender, presence of children are relevant</a:t>
            </a:r>
            <a:endParaRPr lang="en-US" sz="2000" dirty="0" smtClean="0"/>
          </a:p>
          <a:p>
            <a:r>
              <a:rPr lang="en-US" sz="2400" dirty="0" smtClean="0"/>
              <a:t>Interaction of low income and zero cars is significant</a:t>
            </a:r>
          </a:p>
          <a:p>
            <a:r>
              <a:rPr lang="en-US" sz="2400" dirty="0" smtClean="0"/>
              <a:t>Workplace flexibility, transit incentives, parking disincentives are relevant (reduce need for cars)</a:t>
            </a:r>
          </a:p>
          <a:p>
            <a:r>
              <a:rPr lang="en-US" sz="2400" dirty="0" smtClean="0"/>
              <a:t>Bicycling accessibility to recreation opportunities and quality of the bicycling environment are important</a:t>
            </a:r>
          </a:p>
          <a:p>
            <a:r>
              <a:rPr lang="en-US" sz="2400" dirty="0" smtClean="0"/>
              <a:t>Not significant:  college/university student status</a:t>
            </a:r>
          </a:p>
        </p:txBody>
      </p:sp>
    </p:spTree>
    <p:extLst>
      <p:ext uri="{BB962C8B-B14F-4D97-AF65-F5344CB8AC3E}">
        <p14:creationId xmlns:p14="http://schemas.microsoft.com/office/powerpoint/2010/main" xmlns="" val="319516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Implementation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92138" y="1436689"/>
            <a:ext cx="8094662" cy="1687512"/>
          </a:xfrm>
        </p:spPr>
        <p:txBody>
          <a:bodyPr/>
          <a:lstStyle/>
          <a:p>
            <a:r>
              <a:rPr lang="en-US" sz="2000" dirty="0" smtClean="0"/>
              <a:t>Self-referential model—choices of each person in the household affects choices of other persons in the household</a:t>
            </a:r>
          </a:p>
          <a:p>
            <a:r>
              <a:rPr lang="en-US" sz="2000" dirty="0" smtClean="0"/>
              <a:t>Monte Carlo simulation, iterate over household members</a:t>
            </a:r>
          </a:p>
          <a:p>
            <a:r>
              <a:rPr lang="en-US" sz="2000" dirty="0" smtClean="0"/>
              <a:t>Maximum iterations is number of eligible household members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02758" y="3102431"/>
            <a:ext cx="8360242" cy="3273582"/>
            <a:chOff x="402758" y="3102431"/>
            <a:chExt cx="8360242" cy="3273582"/>
          </a:xfrm>
        </p:grpSpPr>
        <p:sp>
          <p:nvSpPr>
            <p:cNvPr id="7" name="Rounded Rectangle 6"/>
            <p:cNvSpPr/>
            <p:nvPr/>
          </p:nvSpPr>
          <p:spPr>
            <a:xfrm>
              <a:off x="402758" y="3287487"/>
              <a:ext cx="1948543" cy="1001486"/>
            </a:xfrm>
            <a:prstGeom prst="round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accent1"/>
                  </a:solidFill>
                </a:rPr>
                <a:t>Iteration 0</a:t>
              </a:r>
              <a:endParaRPr lang="en-US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Simulate choice for each person in household with no knowledge of other persons’ choices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539324" y="3102431"/>
              <a:ext cx="1948543" cy="1371598"/>
            </a:xfrm>
            <a:prstGeom prst="round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accent1"/>
                  </a:solidFill>
                </a:rPr>
                <a:t>Iteration 1 to Max </a:t>
              </a:r>
              <a:r>
                <a:rPr lang="en-US" sz="1200" b="1" dirty="0" err="1" smtClean="0">
                  <a:solidFill>
                    <a:schemeClr val="accent1"/>
                  </a:solidFill>
                </a:rPr>
                <a:t>Iter</a:t>
              </a:r>
              <a:endParaRPr lang="en-US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Simulate choice for each person in household with knowledge of other persons’ choices from previous iteration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Diamond 10"/>
            <p:cNvSpPr/>
            <p:nvPr/>
          </p:nvSpPr>
          <p:spPr>
            <a:xfrm>
              <a:off x="511618" y="4495799"/>
              <a:ext cx="1719941" cy="1331072"/>
            </a:xfrm>
            <a:prstGeom prst="diamond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Are zero persons regular bicyclists?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2618" y="5979270"/>
              <a:ext cx="9579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</a:rPr>
                <a:t>Yes</a:t>
              </a:r>
              <a:r>
                <a:rPr lang="en-US" sz="1200" dirty="0" smtClean="0"/>
                <a:t> - Stop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60160" y="4928998"/>
              <a:ext cx="979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</a:rPr>
                <a:t>No</a:t>
              </a:r>
              <a:r>
                <a:rPr lang="en-US" sz="1200" dirty="0" smtClean="0"/>
                <a:t> -  next iteration</a:t>
              </a:r>
              <a:endParaRPr lang="en-US" sz="1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32304" y="3369129"/>
              <a:ext cx="1415144" cy="8382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Number of other household members who are regular bicyclists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Diamond 15"/>
            <p:cNvSpPr/>
            <p:nvPr/>
          </p:nvSpPr>
          <p:spPr>
            <a:xfrm>
              <a:off x="4653627" y="4634298"/>
              <a:ext cx="1719941" cy="1331072"/>
            </a:xfrm>
            <a:prstGeom prst="diamond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Is utility same as previous iteration?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34627" y="6099014"/>
              <a:ext cx="9579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</a:rPr>
                <a:t>Yes</a:t>
              </a:r>
              <a:r>
                <a:rPr lang="en-US" sz="1200" dirty="0" smtClean="0"/>
                <a:t> - Stop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23941" y="5067497"/>
              <a:ext cx="9198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/>
                  </a:solidFill>
                </a:rPr>
                <a:t>No</a:t>
              </a:r>
              <a:r>
                <a:rPr lang="en-US" sz="1200" dirty="0" smtClean="0"/>
                <a:t> -  next iteration</a:t>
              </a:r>
              <a:endParaRPr lang="en-US" sz="12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36209" y="3369130"/>
              <a:ext cx="1415144" cy="8382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Number of other household members who are regular bicyclists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7" idx="2"/>
              <a:endCxn id="11" idx="0"/>
            </p:cNvCxnSpPr>
            <p:nvPr/>
          </p:nvCxnSpPr>
          <p:spPr>
            <a:xfrm flipH="1">
              <a:off x="1371589" y="4288973"/>
              <a:ext cx="5441" cy="2068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1" idx="2"/>
              <a:endCxn id="12" idx="0"/>
            </p:cNvCxnSpPr>
            <p:nvPr/>
          </p:nvCxnSpPr>
          <p:spPr>
            <a:xfrm flipH="1">
              <a:off x="1371588" y="5826871"/>
              <a:ext cx="1" cy="1523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1" idx="3"/>
              <a:endCxn id="13" idx="1"/>
            </p:cNvCxnSpPr>
            <p:nvPr/>
          </p:nvCxnSpPr>
          <p:spPr>
            <a:xfrm flipV="1">
              <a:off x="2231559" y="5159831"/>
              <a:ext cx="228601" cy="15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stCxn id="13" idx="0"/>
              <a:endCxn id="15" idx="2"/>
            </p:cNvCxnSpPr>
            <p:nvPr/>
          </p:nvCxnSpPr>
          <p:spPr>
            <a:xfrm rot="5400000" flipH="1" flipV="1">
              <a:off x="2834113" y="4323235"/>
              <a:ext cx="721668" cy="489858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5" idx="3"/>
              <a:endCxn id="8" idx="1"/>
            </p:cNvCxnSpPr>
            <p:nvPr/>
          </p:nvCxnSpPr>
          <p:spPr>
            <a:xfrm>
              <a:off x="4147448" y="3788230"/>
              <a:ext cx="3918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8" idx="2"/>
              <a:endCxn id="16" idx="0"/>
            </p:cNvCxnSpPr>
            <p:nvPr/>
          </p:nvCxnSpPr>
          <p:spPr>
            <a:xfrm>
              <a:off x="5513596" y="4474029"/>
              <a:ext cx="2" cy="1602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2"/>
              <a:endCxn id="17" idx="0"/>
            </p:cNvCxnSpPr>
            <p:nvPr/>
          </p:nvCxnSpPr>
          <p:spPr>
            <a:xfrm flipH="1">
              <a:off x="5513597" y="5965370"/>
              <a:ext cx="1" cy="1336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  <a:endCxn id="18" idx="1"/>
            </p:cNvCxnSpPr>
            <p:nvPr/>
          </p:nvCxnSpPr>
          <p:spPr>
            <a:xfrm flipV="1">
              <a:off x="6373568" y="5298330"/>
              <a:ext cx="250373" cy="15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>
              <a:stCxn id="18" idx="0"/>
              <a:endCxn id="19" idx="2"/>
            </p:cNvCxnSpPr>
            <p:nvPr/>
          </p:nvCxnSpPr>
          <p:spPr>
            <a:xfrm rot="5400000" flipH="1" flipV="1">
              <a:off x="6883738" y="4407455"/>
              <a:ext cx="860166" cy="459919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19" idx="3"/>
            </p:cNvCxnSpPr>
            <p:nvPr/>
          </p:nvCxnSpPr>
          <p:spPr>
            <a:xfrm flipV="1">
              <a:off x="8251353" y="3788230"/>
              <a:ext cx="511647" cy="1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6109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Application: Effects of Other Household Members on Personal Choice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5443578"/>
              </p:ext>
            </p:extLst>
          </p:nvPr>
        </p:nvGraphicFramePr>
        <p:xfrm>
          <a:off x="592666" y="1523276"/>
          <a:ext cx="7981790" cy="4256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358"/>
                <a:gridCol w="1596358"/>
                <a:gridCol w="1596358"/>
                <a:gridCol w="1596358"/>
                <a:gridCol w="1596358"/>
              </a:tblGrid>
              <a:tr h="5600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Household ID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Iteration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Number Persons Age 16+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Predicted Regular Bicyclists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Household Composite Utility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520000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0.5314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430000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0.3145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430000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1.0299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810000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0.5709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810000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1.7984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810000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2.5507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0.6608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3.0230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3.3572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3.3572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1.6724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5.0748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8.3777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8.3777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4574">
                <a:tc>
                  <a:txBody>
                    <a:bodyPr/>
                    <a:lstStyle/>
                    <a:p>
                      <a:pPr marL="91440" algn="l" rtl="0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marL="91440" algn="l" rtl="0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926" marR="7926" marT="792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6108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 of the Land:  Portland Metro Region</a:t>
            </a:r>
            <a:endParaRPr lang="en-US" dirty="0"/>
          </a:p>
        </p:txBody>
      </p:sp>
      <p:pic>
        <p:nvPicPr>
          <p:cNvPr id="2050" name="Picture 2" descr="C:\Projects\DASH\_Presentations\Bike Map 2\AerialPho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719" y="1344772"/>
            <a:ext cx="7770813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0503" y="5681622"/>
            <a:ext cx="40930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solidFill>
                  <a:schemeClr val="bg1"/>
                </a:solidFill>
              </a:rPr>
              <a:t>World_Imagery</a:t>
            </a:r>
            <a:r>
              <a:rPr lang="en-US" sz="900" dirty="0">
                <a:solidFill>
                  <a:schemeClr val="bg1"/>
                </a:solidFill>
              </a:rPr>
              <a:t> - Source: </a:t>
            </a:r>
            <a:r>
              <a:rPr lang="en-US" sz="900" dirty="0" err="1">
                <a:solidFill>
                  <a:schemeClr val="bg1"/>
                </a:solidFill>
              </a:rPr>
              <a:t>Esri</a:t>
            </a:r>
            <a:r>
              <a:rPr lang="en-US" sz="900" dirty="0">
                <a:solidFill>
                  <a:schemeClr val="bg1"/>
                </a:solidFill>
              </a:rPr>
              <a:t>, </a:t>
            </a:r>
            <a:r>
              <a:rPr lang="en-US" sz="900" dirty="0" err="1">
                <a:solidFill>
                  <a:schemeClr val="bg1"/>
                </a:solidFill>
              </a:rPr>
              <a:t>DigitalGlobe</a:t>
            </a:r>
            <a:r>
              <a:rPr lang="en-US" sz="900" dirty="0">
                <a:solidFill>
                  <a:schemeClr val="bg1"/>
                </a:solidFill>
              </a:rPr>
              <a:t>, </a:t>
            </a:r>
            <a:r>
              <a:rPr lang="en-US" sz="900" dirty="0" err="1">
                <a:solidFill>
                  <a:schemeClr val="bg1"/>
                </a:solidFill>
              </a:rPr>
              <a:t>GeoEye</a:t>
            </a:r>
            <a:r>
              <a:rPr lang="en-US" sz="900" dirty="0">
                <a:solidFill>
                  <a:schemeClr val="bg1"/>
                </a:solidFill>
              </a:rPr>
              <a:t>, Earthstar </a:t>
            </a:r>
            <a:r>
              <a:rPr lang="en-US" sz="900" dirty="0" err="1">
                <a:solidFill>
                  <a:schemeClr val="bg1"/>
                </a:solidFill>
              </a:rPr>
              <a:t>Geographics</a:t>
            </a:r>
            <a:r>
              <a:rPr lang="en-US" sz="900" dirty="0">
                <a:solidFill>
                  <a:schemeClr val="bg1"/>
                </a:solidFill>
              </a:rPr>
              <a:t>, CNES/Airbus DS, USDA, USGS, AEX, </a:t>
            </a:r>
            <a:r>
              <a:rPr lang="en-US" sz="900" dirty="0" err="1">
                <a:solidFill>
                  <a:schemeClr val="bg1"/>
                </a:solidFill>
              </a:rPr>
              <a:t>Getmapping</a:t>
            </a:r>
            <a:r>
              <a:rPr lang="en-US" sz="900" dirty="0">
                <a:solidFill>
                  <a:schemeClr val="bg1"/>
                </a:solidFill>
              </a:rPr>
              <a:t>, </a:t>
            </a:r>
            <a:r>
              <a:rPr lang="en-US" sz="900" dirty="0" err="1">
                <a:solidFill>
                  <a:schemeClr val="bg1"/>
                </a:solidFill>
              </a:rPr>
              <a:t>Aerogrid</a:t>
            </a:r>
            <a:r>
              <a:rPr lang="en-US" sz="900" dirty="0">
                <a:solidFill>
                  <a:schemeClr val="bg1"/>
                </a:solidFill>
              </a:rPr>
              <a:t>, IGN, IGP, </a:t>
            </a:r>
            <a:r>
              <a:rPr lang="en-US" sz="900" dirty="0" err="1">
                <a:solidFill>
                  <a:schemeClr val="bg1"/>
                </a:solidFill>
              </a:rPr>
              <a:t>swisstopo</a:t>
            </a:r>
            <a:r>
              <a:rPr lang="en-US" sz="900" dirty="0">
                <a:solidFill>
                  <a:schemeClr val="bg1"/>
                </a:solidFill>
              </a:rPr>
              <a:t>, and the GIS User Community</a:t>
            </a:r>
          </a:p>
        </p:txBody>
      </p:sp>
    </p:spTree>
    <p:extLst>
      <p:ext uri="{BB962C8B-B14F-4D97-AF65-F5344CB8AC3E}">
        <p14:creationId xmlns:p14="http://schemas.microsoft.com/office/powerpoint/2010/main" xmlns="" val="289392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Predicted Percentage of Regular Bicycle Users (age 16+) by TAZ</a:t>
            </a:r>
            <a:endParaRPr lang="en-US" dirty="0"/>
          </a:p>
        </p:txBody>
      </p:sp>
      <p:pic>
        <p:nvPicPr>
          <p:cNvPr id="1027" name="Picture 3" descr="C:\Projects\DASH\_Presentations\Bike Map 2\Overall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451" y="1345938"/>
            <a:ext cx="7770813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ine Callout 2 2"/>
          <p:cNvSpPr/>
          <p:nvPr/>
        </p:nvSpPr>
        <p:spPr>
          <a:xfrm>
            <a:off x="4544857" y="1880647"/>
            <a:ext cx="716438" cy="367645"/>
          </a:xfrm>
          <a:prstGeom prst="borderCallout2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Alberta Arts District</a:t>
            </a:r>
            <a:endParaRPr lang="en-US" sz="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Line Callout 2 5"/>
          <p:cNvSpPr/>
          <p:nvPr/>
        </p:nvSpPr>
        <p:spPr>
          <a:xfrm>
            <a:off x="5149744" y="2880185"/>
            <a:ext cx="949398" cy="26866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172"/>
              <a:gd name="adj6" fmla="val -61165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Hawthorne Area</a:t>
            </a:r>
            <a:endParaRPr lang="en-US" sz="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Line Callout 2 6"/>
          <p:cNvSpPr/>
          <p:nvPr/>
        </p:nvSpPr>
        <p:spPr>
          <a:xfrm>
            <a:off x="4903076" y="3586227"/>
            <a:ext cx="716438" cy="3676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269"/>
              <a:gd name="adj6" fmla="val -62456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Reed College</a:t>
            </a:r>
            <a:endParaRPr lang="en-US" sz="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Line Callout 2 7"/>
          <p:cNvSpPr/>
          <p:nvPr/>
        </p:nvSpPr>
        <p:spPr>
          <a:xfrm flipH="1">
            <a:off x="2326689" y="1616697"/>
            <a:ext cx="716438" cy="367645"/>
          </a:xfrm>
          <a:prstGeom prst="borderCallout2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St. Johns &amp; University of Portland</a:t>
            </a:r>
            <a:endParaRPr lang="en-US" sz="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 flipH="1">
            <a:off x="2808518" y="2356623"/>
            <a:ext cx="716438" cy="367645"/>
          </a:xfrm>
          <a:prstGeom prst="borderCallout2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NW &amp; Pearl District</a:t>
            </a:r>
            <a:endParaRPr lang="en-US" sz="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Line Callout 2 10"/>
          <p:cNvSpPr/>
          <p:nvPr/>
        </p:nvSpPr>
        <p:spPr>
          <a:xfrm flipH="1">
            <a:off x="2684908" y="3586227"/>
            <a:ext cx="716438" cy="3676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0705"/>
              <a:gd name="adj6" fmla="val -49298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Lewis &amp; Clark College</a:t>
            </a:r>
          </a:p>
        </p:txBody>
      </p:sp>
      <p:sp>
        <p:nvSpPr>
          <p:cNvPr id="12" name="Line Callout 2 11"/>
          <p:cNvSpPr/>
          <p:nvPr/>
        </p:nvSpPr>
        <p:spPr>
          <a:xfrm>
            <a:off x="5836330" y="3279555"/>
            <a:ext cx="716438" cy="3676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2756"/>
              <a:gd name="adj6" fmla="val -103246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I-205</a:t>
            </a:r>
            <a:endParaRPr lang="en-US" sz="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Line Callout 2 12"/>
          <p:cNvSpPr/>
          <p:nvPr/>
        </p:nvSpPr>
        <p:spPr>
          <a:xfrm flipH="1">
            <a:off x="2903296" y="2880185"/>
            <a:ext cx="716438" cy="3676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08"/>
              <a:gd name="adj6" fmla="val -50614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Downtown &amp; PSU</a:t>
            </a:r>
            <a:endParaRPr lang="en-US" sz="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Line Callout 2 13"/>
          <p:cNvSpPr/>
          <p:nvPr/>
        </p:nvSpPr>
        <p:spPr>
          <a:xfrm flipH="1">
            <a:off x="1132628" y="3602234"/>
            <a:ext cx="716438" cy="3676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08"/>
              <a:gd name="adj6" fmla="val -50614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Beaverton</a:t>
            </a:r>
            <a:endParaRPr lang="en-US" sz="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Line Callout 2 14"/>
          <p:cNvSpPr/>
          <p:nvPr/>
        </p:nvSpPr>
        <p:spPr>
          <a:xfrm>
            <a:off x="1193469" y="2329993"/>
            <a:ext cx="716438" cy="367645"/>
          </a:xfrm>
          <a:prstGeom prst="borderCallout2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Hillsboro</a:t>
            </a:r>
            <a:endParaRPr lang="en-US" sz="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Line Callout 2 15"/>
          <p:cNvSpPr/>
          <p:nvPr/>
        </p:nvSpPr>
        <p:spPr>
          <a:xfrm>
            <a:off x="4752247" y="2605727"/>
            <a:ext cx="1167786" cy="18382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20193"/>
              <a:gd name="adj6" fmla="val -44035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Buckman</a:t>
            </a:r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Area</a:t>
            </a:r>
            <a:endParaRPr lang="en-US" sz="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Line Callout 2 16"/>
          <p:cNvSpPr/>
          <p:nvPr/>
        </p:nvSpPr>
        <p:spPr>
          <a:xfrm>
            <a:off x="5103749" y="1447913"/>
            <a:ext cx="716438" cy="3676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269"/>
              <a:gd name="adj6" fmla="val -62456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Vancouver</a:t>
            </a:r>
            <a:endParaRPr lang="en-US" sz="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Line Callout 2 17"/>
          <p:cNvSpPr/>
          <p:nvPr/>
        </p:nvSpPr>
        <p:spPr>
          <a:xfrm flipH="1">
            <a:off x="2240968" y="4263682"/>
            <a:ext cx="716438" cy="3676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08"/>
              <a:gd name="adj6" fmla="val -50614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Tigard</a:t>
            </a:r>
            <a:endParaRPr lang="en-US" sz="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Line Callout 2 18"/>
          <p:cNvSpPr/>
          <p:nvPr/>
        </p:nvSpPr>
        <p:spPr>
          <a:xfrm>
            <a:off x="5271395" y="5327941"/>
            <a:ext cx="716438" cy="3676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269"/>
              <a:gd name="adj6" fmla="val -62456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Oregon City</a:t>
            </a:r>
            <a:endParaRPr lang="en-US" sz="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03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Observed Bike Paths from 2007 GPS Survey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05543" y="1006702"/>
            <a:ext cx="7293428" cy="5300733"/>
            <a:chOff x="805543" y="1006702"/>
            <a:chExt cx="7293428" cy="5300733"/>
          </a:xfrm>
        </p:grpSpPr>
        <p:pic>
          <p:nvPicPr>
            <p:cNvPr id="5" name="Picture 4" descr="data_map.png"/>
            <p:cNvPicPr>
              <a:picLocks noChangeAspect="1"/>
            </p:cNvPicPr>
            <p:nvPr/>
          </p:nvPicPr>
          <p:blipFill rotWithShape="1">
            <a:blip r:embed="rId2" cstate="print"/>
            <a:srcRect l="5700" r="454" b="8979"/>
            <a:stretch/>
          </p:blipFill>
          <p:spPr>
            <a:xfrm>
              <a:off x="805543" y="1006702"/>
              <a:ext cx="7293428" cy="5300733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007196" y="5547467"/>
              <a:ext cx="1091775" cy="759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82058" tIns="41029" rIns="82058" bIns="41029" rtlCol="0">
              <a:spAutoFit/>
            </a:bodyPr>
            <a:lstStyle/>
            <a:p>
              <a:r>
                <a:rPr lang="en-US" sz="1100" dirty="0">
                  <a:solidFill>
                    <a:schemeClr val="tx2"/>
                  </a:solidFill>
                </a:rPr>
                <a:t>Source: </a:t>
              </a:r>
              <a:endParaRPr lang="en-US" sz="1100" dirty="0" smtClean="0">
                <a:solidFill>
                  <a:schemeClr val="tx2"/>
                </a:solidFill>
              </a:endParaRPr>
            </a:p>
            <a:p>
              <a:r>
                <a:rPr lang="en-US" sz="1100" dirty="0" smtClean="0">
                  <a:solidFill>
                    <a:schemeClr val="tx2"/>
                  </a:solidFill>
                </a:rPr>
                <a:t>Joe </a:t>
              </a:r>
              <a:r>
                <a:rPr lang="en-US" sz="1100" dirty="0">
                  <a:solidFill>
                    <a:schemeClr val="tx2"/>
                  </a:solidFill>
                </a:rPr>
                <a:t>Broach, Portland State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00209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Percentage of Regular Bicycle Users (age 16+) by </a:t>
            </a:r>
            <a:r>
              <a:rPr lang="en-US" dirty="0" smtClean="0"/>
              <a:t>TAZ (Larger Model Region)</a:t>
            </a:r>
            <a:endParaRPr lang="en-US" dirty="0"/>
          </a:p>
        </p:txBody>
      </p:sp>
      <p:pic>
        <p:nvPicPr>
          <p:cNvPr id="4098" name="Picture 2" descr="C:\Projects\DASH\_Presentations\Bike Map 2\OverallZoomed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666" y="1353698"/>
            <a:ext cx="7770813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513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Next Steps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Model predicts concentrations of regular bicycle users in areas where they would be </a:t>
            </a:r>
            <a:r>
              <a:rPr lang="en-US" sz="2400" dirty="0" smtClean="0">
                <a:solidFill>
                  <a:schemeClr val="tx1"/>
                </a:solidFill>
              </a:rPr>
              <a:t>expected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Strong </a:t>
            </a:r>
            <a:r>
              <a:rPr lang="en-US" sz="2000" dirty="0">
                <a:solidFill>
                  <a:schemeClr val="tx1"/>
                </a:solidFill>
              </a:rPr>
              <a:t>urban lifestyle and bicycling environment effects</a:t>
            </a:r>
          </a:p>
          <a:p>
            <a:r>
              <a:rPr lang="en-US" sz="2400" dirty="0" smtClean="0"/>
              <a:t>Now being used in estimating tour mode choice models to condition choice sets</a:t>
            </a:r>
          </a:p>
          <a:p>
            <a:pPr lvl="1"/>
            <a:r>
              <a:rPr lang="en-US" sz="2000" dirty="0" smtClean="0"/>
              <a:t>Bike and Transit-bike access mode alternatives</a:t>
            </a:r>
          </a:p>
          <a:p>
            <a:pPr lvl="1"/>
            <a:r>
              <a:rPr lang="en-US" sz="2000" dirty="0" smtClean="0"/>
              <a:t>Results in slightly lower estimated values of time since there are fewer cases in which bicycle is </a:t>
            </a:r>
            <a:r>
              <a:rPr lang="en-US" sz="2000" dirty="0" smtClean="0"/>
              <a:t>being </a:t>
            </a:r>
            <a:r>
              <a:rPr lang="en-US" sz="2000" dirty="0" smtClean="0"/>
              <a:t>traded off against faster, chosen motorized modes</a:t>
            </a:r>
          </a:p>
          <a:p>
            <a:r>
              <a:rPr lang="en-US" sz="2400" dirty="0" smtClean="0"/>
              <a:t>Full-model implementation</a:t>
            </a:r>
            <a:endParaRPr lang="en-US" sz="2400" dirty="0"/>
          </a:p>
          <a:p>
            <a:pPr lvl="1"/>
            <a:r>
              <a:rPr lang="en-US" sz="2000" dirty="0" smtClean="0"/>
              <a:t>Calibration and sensitivity testing</a:t>
            </a:r>
          </a:p>
        </p:txBody>
      </p:sp>
    </p:spTree>
    <p:extLst>
      <p:ext uri="{BB962C8B-B14F-4D97-AF65-F5344CB8AC3E}">
        <p14:creationId xmlns:p14="http://schemas.microsoft.com/office/powerpoint/2010/main" xmlns="" val="37566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2626"/>
                </a:solidFill>
              </a:rPr>
              <a:t>Overview</a:t>
            </a:r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82600" y="1786344"/>
            <a:ext cx="8204199" cy="3679165"/>
          </a:xfrm>
        </p:spPr>
        <p:txBody>
          <a:bodyPr/>
          <a:lstStyle/>
          <a:p>
            <a:pPr lvl="1"/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Background</a:t>
            </a:r>
          </a:p>
          <a:p>
            <a:pPr lvl="1"/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Motivation and Approach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Model Estimation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Model </a:t>
            </a: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Implementation 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666" y="1854710"/>
            <a:ext cx="309880" cy="36512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970" y="2792742"/>
            <a:ext cx="309880" cy="36512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970" y="3806384"/>
            <a:ext cx="309880" cy="36512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666" y="4648364"/>
            <a:ext cx="309880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230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 txBox="1">
            <a:spLocks/>
          </p:cNvSpPr>
          <p:nvPr/>
        </p:nvSpPr>
        <p:spPr>
          <a:xfrm>
            <a:off x="3494387" y="1277768"/>
            <a:ext cx="4412720" cy="2852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mtClean="0"/>
              <a:t>John Gliebe</a:t>
            </a:r>
            <a:endParaRPr lang="en-US" sz="1600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3503912" y="1566852"/>
            <a:ext cx="4413250" cy="4600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mtClean="0"/>
              <a:t>John.Gliebe@rsginc.com</a:t>
            </a:r>
          </a:p>
          <a:p>
            <a:pPr>
              <a:spcBef>
                <a:spcPts val="0"/>
              </a:spcBef>
            </a:pPr>
            <a:r>
              <a:rPr lang="en-US" smtClean="0"/>
              <a:t>240.283.0633</a:t>
            </a:r>
            <a:endParaRPr lang="en-US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3504442" y="2294561"/>
            <a:ext cx="4412720" cy="2852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mtClean="0"/>
              <a:t>Nazneen Ferdous</a:t>
            </a:r>
            <a:endParaRPr lang="en-US" sz="1600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3513967" y="2583645"/>
            <a:ext cx="4413250" cy="4600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mtClean="0"/>
              <a:t>Nazneen.Ferdous@rsginc.com</a:t>
            </a:r>
          </a:p>
          <a:p>
            <a:pPr>
              <a:spcBef>
                <a:spcPts val="0"/>
              </a:spcBef>
            </a:pPr>
            <a:r>
              <a:rPr lang="en-US" smtClean="0"/>
              <a:t>240.283.0634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2186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90550" y="426766"/>
            <a:ext cx="8137814" cy="605118"/>
          </a:xfrm>
        </p:spPr>
        <p:txBody>
          <a:bodyPr anchor="ctr"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Background</a:t>
            </a:r>
            <a:endParaRPr lang="en-US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84909" y="1506760"/>
            <a:ext cx="8178079" cy="4620663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Typically</a:t>
            </a:r>
            <a:r>
              <a:rPr lang="en-US" sz="2400" dirty="0">
                <a:solidFill>
                  <a:schemeClr val="tx1"/>
                </a:solidFill>
              </a:rPr>
              <a:t>, travel models that include bicycling as an alternative assume that </a:t>
            </a:r>
            <a:r>
              <a:rPr lang="en-US" sz="2400" dirty="0" smtClean="0">
                <a:solidFill>
                  <a:schemeClr val="tx1"/>
                </a:solidFill>
              </a:rPr>
              <a:t>the mode is </a:t>
            </a:r>
            <a:r>
              <a:rPr lang="en-US" sz="2400" dirty="0">
                <a:solidFill>
                  <a:schemeClr val="tx1"/>
                </a:solidFill>
              </a:rPr>
              <a:t>available for </a:t>
            </a:r>
            <a:r>
              <a:rPr lang="en-US" sz="2400" dirty="0">
                <a:solidFill>
                  <a:schemeClr val="bg2"/>
                </a:solidFill>
              </a:rPr>
              <a:t>all trips within a certain travel distance </a:t>
            </a:r>
            <a:r>
              <a:rPr lang="en-US" sz="2400" dirty="0" smtClean="0">
                <a:solidFill>
                  <a:schemeClr val="bg2"/>
                </a:solidFill>
              </a:rPr>
              <a:t>threshold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Person attributes are not considered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Can produced biased estimates of value of time 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May forecast bicycle trips in the wrong locations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2011 </a:t>
            </a:r>
            <a:r>
              <a:rPr lang="en-US" sz="2400" dirty="0">
                <a:solidFill>
                  <a:schemeClr val="tx1"/>
                </a:solidFill>
              </a:rPr>
              <a:t>Oregon Household Activity Survey 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Just </a:t>
            </a:r>
            <a:r>
              <a:rPr lang="en-US" sz="2000" b="1" dirty="0">
                <a:solidFill>
                  <a:schemeClr val="bg2"/>
                </a:solidFill>
              </a:rPr>
              <a:t>29.5%</a:t>
            </a:r>
            <a:r>
              <a:rPr lang="en-US" sz="2000" dirty="0"/>
              <a:t> of respondents reported owning and using a bicycle on a regular basis</a:t>
            </a:r>
            <a:endParaRPr lang="en-US" sz="1200" dirty="0"/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Sample of 9,059 </a:t>
            </a:r>
            <a:r>
              <a:rPr lang="en-US" sz="2000" dirty="0">
                <a:solidFill>
                  <a:schemeClr val="tx1"/>
                </a:solidFill>
              </a:rPr>
              <a:t>individuals, </a:t>
            </a:r>
            <a:r>
              <a:rPr lang="en-US" sz="2000" dirty="0"/>
              <a:t>age </a:t>
            </a:r>
            <a:r>
              <a:rPr lang="en-US" sz="2000" dirty="0" smtClean="0"/>
              <a:t>16-plus </a:t>
            </a:r>
            <a:r>
              <a:rPr lang="en-US" sz="2000" dirty="0"/>
              <a:t>from 4,778 </a:t>
            </a:r>
            <a:r>
              <a:rPr lang="en-US" sz="2000" dirty="0" smtClean="0"/>
              <a:t>households in three counties in the Portland region</a:t>
            </a:r>
            <a:endParaRPr lang="en-US" sz="650" dirty="0"/>
          </a:p>
        </p:txBody>
      </p:sp>
    </p:spTree>
    <p:extLst>
      <p:ext uri="{BB962C8B-B14F-4D97-AF65-F5344CB8AC3E}">
        <p14:creationId xmlns:p14="http://schemas.microsoft.com/office/powerpoint/2010/main" xmlns="" val="29836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90550" y="426766"/>
            <a:ext cx="8137814" cy="605118"/>
          </a:xfrm>
        </p:spPr>
        <p:txBody>
          <a:bodyPr anchor="ctr"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Proportion of Bicyclists </a:t>
            </a:r>
            <a:r>
              <a:rPr lang="en-US" sz="2800" b="1" dirty="0"/>
              <a:t>by Age </a:t>
            </a:r>
            <a:r>
              <a:rPr lang="en-US" sz="2800" b="1" dirty="0" smtClean="0"/>
              <a:t>Group</a:t>
            </a:r>
            <a:endParaRPr lang="en-US" sz="28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228583" y="1574807"/>
            <a:ext cx="6543675" cy="4479132"/>
            <a:chOff x="1228583" y="1574807"/>
            <a:chExt cx="6543675" cy="4479132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1478865068"/>
                </p:ext>
              </p:extLst>
            </p:nvPr>
          </p:nvGraphicFramePr>
          <p:xfrm>
            <a:off x="1228583" y="1574807"/>
            <a:ext cx="6543675" cy="44791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6786448" y="5458117"/>
              <a:ext cx="744717" cy="2385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50" dirty="0" smtClean="0"/>
                <a:t>Age &gt; 65</a:t>
              </a:r>
              <a:endParaRPr lang="en-US" sz="95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53020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90550" y="426766"/>
            <a:ext cx="8137814" cy="605118"/>
          </a:xfrm>
        </p:spPr>
        <p:txBody>
          <a:bodyPr anchor="ctr"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Background</a:t>
            </a:r>
            <a:endParaRPr lang="en-US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84909" y="1506760"/>
            <a:ext cx="8178079" cy="4780918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Many </a:t>
            </a:r>
            <a:r>
              <a:rPr lang="en-US" sz="2400" dirty="0">
                <a:solidFill>
                  <a:schemeClr val="tx1"/>
                </a:solidFill>
              </a:rPr>
              <a:t>studies examine the effects of person attributes and urban form on the frequency of bicycling for various trip </a:t>
            </a:r>
            <a:r>
              <a:rPr lang="en-US" sz="2400" dirty="0" smtClean="0">
                <a:solidFill>
                  <a:schemeClr val="tx1"/>
                </a:solidFill>
              </a:rPr>
              <a:t>purposes, but do </a:t>
            </a:r>
            <a:r>
              <a:rPr lang="en-US" sz="2400" dirty="0">
                <a:solidFill>
                  <a:schemeClr val="tx1"/>
                </a:solidFill>
              </a:rPr>
              <a:t>not address the </a:t>
            </a:r>
            <a:r>
              <a:rPr lang="en-US" sz="2400" dirty="0" smtClean="0">
                <a:solidFill>
                  <a:schemeClr val="tx1"/>
                </a:solidFill>
              </a:rPr>
              <a:t>fundamental </a:t>
            </a:r>
            <a:r>
              <a:rPr lang="en-US" sz="2400" dirty="0">
                <a:solidFill>
                  <a:schemeClr val="tx1"/>
                </a:solidFill>
              </a:rPr>
              <a:t>question of whether bicycling is considered a viable mode option for persons who are </a:t>
            </a:r>
            <a:r>
              <a:rPr lang="en-US" sz="2400" dirty="0">
                <a:solidFill>
                  <a:schemeClr val="bg2"/>
                </a:solidFill>
              </a:rPr>
              <a:t>not observed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bicycling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For </a:t>
            </a:r>
            <a:r>
              <a:rPr lang="en-US" sz="2400" dirty="0">
                <a:solidFill>
                  <a:schemeClr val="tx1"/>
                </a:solidFill>
              </a:rPr>
              <a:t>many people, </a:t>
            </a:r>
            <a:r>
              <a:rPr lang="en-US" sz="2400" dirty="0" smtClean="0">
                <a:solidFill>
                  <a:schemeClr val="tx1"/>
                </a:solidFill>
              </a:rPr>
              <a:t>bicycling </a:t>
            </a:r>
            <a:r>
              <a:rPr lang="en-US" sz="2400" dirty="0">
                <a:solidFill>
                  <a:schemeClr val="bg2"/>
                </a:solidFill>
              </a:rPr>
              <a:t>may not be a </a:t>
            </a:r>
            <a:r>
              <a:rPr lang="en-US" sz="2400" dirty="0" smtClean="0">
                <a:solidFill>
                  <a:schemeClr val="bg2"/>
                </a:solidFill>
              </a:rPr>
              <a:t>realistic alternative</a:t>
            </a:r>
            <a:r>
              <a:rPr lang="en-US" sz="2400" dirty="0" smtClean="0">
                <a:solidFill>
                  <a:schemeClr val="tx1"/>
                </a:solidFill>
              </a:rPr>
              <a:t> for </a:t>
            </a:r>
            <a:r>
              <a:rPr lang="en-US" sz="2400" dirty="0">
                <a:solidFill>
                  <a:schemeClr val="tx1"/>
                </a:solidFill>
              </a:rPr>
              <a:t>reasons such as: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Do not own a working, adult-size bicycle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Age and fitness </a:t>
            </a:r>
            <a:r>
              <a:rPr lang="en-US" sz="2000" dirty="0" smtClean="0">
                <a:solidFill>
                  <a:schemeClr val="tx1"/>
                </a:solidFill>
              </a:rPr>
              <a:t>do not permit </a:t>
            </a:r>
            <a:r>
              <a:rPr lang="en-US" sz="2000" dirty="0">
                <a:solidFill>
                  <a:schemeClr val="tx1"/>
                </a:solidFill>
              </a:rPr>
              <a:t>bicycling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Biking environment is poor or dangerous around home and/or to reach places of interest (work, school, social/recreational)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Personal tastes and influence of </a:t>
            </a:r>
            <a:r>
              <a:rPr lang="en-US" sz="2000" dirty="0" smtClean="0">
                <a:solidFill>
                  <a:schemeClr val="tx1"/>
                </a:solidFill>
              </a:rPr>
              <a:t>others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209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Behavioral Economics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19063" indent="0">
              <a:buNone/>
            </a:pPr>
            <a:r>
              <a:rPr lang="en-US" b="1" dirty="0" smtClean="0">
                <a:solidFill>
                  <a:schemeClr val="bg2"/>
                </a:solidFill>
              </a:rPr>
              <a:t>Effects of others on personal choices</a:t>
            </a:r>
          </a:p>
          <a:p>
            <a:r>
              <a:rPr lang="en-US" dirty="0" smtClean="0"/>
              <a:t>Persons who use bicycles regularly tend to live with other people who bike regularly </a:t>
            </a:r>
          </a:p>
          <a:p>
            <a:r>
              <a:rPr lang="en-US" dirty="0"/>
              <a:t>Persons who </a:t>
            </a:r>
            <a:r>
              <a:rPr lang="en-US" dirty="0" smtClean="0"/>
              <a:t>do not use </a:t>
            </a:r>
            <a:r>
              <a:rPr lang="en-US" dirty="0"/>
              <a:t>bicycles regularly tend to live </a:t>
            </a:r>
            <a:r>
              <a:rPr lang="en-US" dirty="0" smtClean="0"/>
              <a:t>together</a:t>
            </a:r>
            <a:endParaRPr lang="en-US" dirty="0"/>
          </a:p>
          <a:p>
            <a:r>
              <a:rPr lang="en-US" dirty="0" smtClean="0"/>
              <a:t>Persons who use bicycles regularly tend to choose neighborhoods and jobs that support an active lifestyle (self selection)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76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Model Improvement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92138" y="1436688"/>
            <a:ext cx="8094662" cy="4935832"/>
          </a:xfrm>
        </p:spPr>
        <p:txBody>
          <a:bodyPr/>
          <a:lstStyle/>
          <a:p>
            <a:r>
              <a:rPr lang="en-US" sz="2400" dirty="0" smtClean="0"/>
              <a:t>Evaluation of investments in bike-supportive infrastructure and policies</a:t>
            </a:r>
          </a:p>
          <a:p>
            <a:pPr lvl="1"/>
            <a:r>
              <a:rPr lang="en-US" sz="2000" dirty="0" smtClean="0"/>
              <a:t>More accurately characterize where bicyclists live </a:t>
            </a:r>
          </a:p>
          <a:p>
            <a:pPr lvl="1"/>
            <a:r>
              <a:rPr lang="en-US" sz="2000" dirty="0" smtClean="0"/>
              <a:t>Understanding conditions that might lead to higher bicycle usage—identify latent markets</a:t>
            </a:r>
          </a:p>
          <a:p>
            <a:r>
              <a:rPr lang="en-US" sz="2400" dirty="0" smtClean="0"/>
              <a:t>Improve model accuracy</a:t>
            </a:r>
          </a:p>
          <a:p>
            <a:pPr lvl="1"/>
            <a:r>
              <a:rPr lang="en-US" sz="2000" dirty="0" smtClean="0"/>
              <a:t>Remove bias that all persons consider bicycling in their choice set within a given maximum distance</a:t>
            </a:r>
          </a:p>
          <a:p>
            <a:pPr lvl="1"/>
            <a:r>
              <a:rPr lang="en-US" sz="2000" dirty="0"/>
              <a:t>Capture neighborhood </a:t>
            </a:r>
            <a:r>
              <a:rPr lang="en-US" sz="2000" dirty="0" smtClean="0"/>
              <a:t>amenity and </a:t>
            </a:r>
            <a:r>
              <a:rPr lang="en-US" sz="2000" dirty="0"/>
              <a:t>biking environment effects</a:t>
            </a:r>
          </a:p>
          <a:p>
            <a:pPr lvl="1"/>
            <a:r>
              <a:rPr lang="en-US" sz="2000" dirty="0" smtClean="0"/>
              <a:t>Capture effects of changing demographics</a:t>
            </a:r>
          </a:p>
          <a:p>
            <a:pPr lvl="2"/>
            <a:r>
              <a:rPr lang="en-US" sz="1800" dirty="0"/>
              <a:t>A</a:t>
            </a:r>
            <a:r>
              <a:rPr lang="en-US" sz="1800" dirty="0" smtClean="0"/>
              <a:t>ging population</a:t>
            </a:r>
          </a:p>
          <a:p>
            <a:pPr lvl="2"/>
            <a:r>
              <a:rPr lang="en-US" sz="1800" dirty="0" smtClean="0"/>
              <a:t>Smaller household sizes</a:t>
            </a:r>
          </a:p>
          <a:p>
            <a:pPr lvl="2"/>
            <a:r>
              <a:rPr lang="en-US" sz="1800" dirty="0" err="1" smtClean="0"/>
              <a:t>Millenials</a:t>
            </a:r>
            <a:r>
              <a:rPr lang="en-US" sz="1800" dirty="0" smtClean="0"/>
              <a:t> – fewer cars, prefer urban living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46139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Estimate and apply a binary logit choice model of persons who regularly own and use a bicycle based on response to survey</a:t>
            </a:r>
          </a:p>
          <a:p>
            <a:r>
              <a:rPr lang="en-US" sz="2400" dirty="0" smtClean="0"/>
              <a:t>Simulation-based application environment developed as part of DASH activity-based model system</a:t>
            </a:r>
          </a:p>
          <a:p>
            <a:r>
              <a:rPr lang="en-US" sz="2400" dirty="0" smtClean="0"/>
              <a:t>Conditioned by upstream long-term choice models</a:t>
            </a:r>
          </a:p>
          <a:p>
            <a:pPr lvl="1"/>
            <a:r>
              <a:rPr lang="en-US" sz="2000" dirty="0" smtClean="0"/>
              <a:t>Work and school locations, auto ownership, and worker mobility options</a:t>
            </a:r>
          </a:p>
          <a:p>
            <a:r>
              <a:rPr lang="en-US" sz="2400" dirty="0" smtClean="0"/>
              <a:t>Use </a:t>
            </a:r>
            <a:r>
              <a:rPr lang="en-US" sz="2400" dirty="0"/>
              <a:t>to condition </a:t>
            </a:r>
            <a:r>
              <a:rPr lang="en-US" sz="2400" dirty="0" smtClean="0"/>
              <a:t>choice </a:t>
            </a:r>
            <a:r>
              <a:rPr lang="en-US" sz="2400" dirty="0"/>
              <a:t>sets in downstream </a:t>
            </a:r>
            <a:r>
              <a:rPr lang="en-US" sz="2400" dirty="0" smtClean="0"/>
              <a:t>mode choice models</a:t>
            </a:r>
          </a:p>
          <a:p>
            <a:r>
              <a:rPr lang="en-US" sz="2400" dirty="0" smtClean="0"/>
              <a:t>Use Metro’s bicycle route choice model skims to create accessibility variables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4888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Metro Bicycle Route Choice Model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92139" y="1436688"/>
            <a:ext cx="3574508" cy="4370387"/>
          </a:xfrm>
        </p:spPr>
        <p:txBody>
          <a:bodyPr/>
          <a:lstStyle/>
          <a:p>
            <a:r>
              <a:rPr lang="en-US" sz="2000" dirty="0" smtClean="0"/>
              <a:t>Zonal skims</a:t>
            </a:r>
          </a:p>
          <a:p>
            <a:pPr lvl="1"/>
            <a:r>
              <a:rPr lang="en-US" sz="1800" dirty="0" smtClean="0"/>
              <a:t>Utility and Distance</a:t>
            </a:r>
          </a:p>
          <a:p>
            <a:pPr lvl="1"/>
            <a:r>
              <a:rPr lang="en-US" sz="1800" dirty="0"/>
              <a:t>C</a:t>
            </a:r>
            <a:r>
              <a:rPr lang="en-US" sz="1800" dirty="0" smtClean="0"/>
              <a:t>ommute and Non-commute purposes</a:t>
            </a:r>
          </a:p>
          <a:p>
            <a:r>
              <a:rPr lang="en-US" sz="2000" dirty="0" smtClean="0"/>
              <a:t>Model development </a:t>
            </a:r>
          </a:p>
          <a:p>
            <a:pPr lvl="1"/>
            <a:r>
              <a:rPr lang="en-US" sz="1800" dirty="0"/>
              <a:t>2007 GPS survey of 162 bicyclist over 1 to 2 weeks (~1500 trips)</a:t>
            </a:r>
          </a:p>
          <a:p>
            <a:pPr lvl="1"/>
            <a:r>
              <a:rPr lang="en-US" sz="1800" dirty="0"/>
              <a:t>Path-size logit accounting for overlapping alternatives</a:t>
            </a:r>
          </a:p>
          <a:p>
            <a:r>
              <a:rPr lang="en-US" sz="2000" dirty="0" smtClean="0"/>
              <a:t>GIS street networks with elevation changes, AADT, intersections, and bike facilities coded</a:t>
            </a:r>
            <a:endParaRPr lang="en-US" sz="2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6648" y="1436687"/>
            <a:ext cx="4762126" cy="461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441605" y="6048824"/>
            <a:ext cx="4410164" cy="252136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</a:rPr>
              <a:t>Source: </a:t>
            </a:r>
            <a:r>
              <a:rPr lang="en-US" sz="1100" dirty="0" smtClean="0">
                <a:solidFill>
                  <a:schemeClr val="tx2"/>
                </a:solidFill>
              </a:rPr>
              <a:t>Joe </a:t>
            </a:r>
            <a:r>
              <a:rPr lang="en-US" sz="1100" dirty="0">
                <a:solidFill>
                  <a:schemeClr val="tx2"/>
                </a:solidFill>
              </a:rPr>
              <a:t>Broach, Portland State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338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Presentation">
  <a:themeElements>
    <a:clrScheme name="RSG Colors">
      <a:dk1>
        <a:sysClr val="windowText" lastClr="000000"/>
      </a:dk1>
      <a:lt1>
        <a:sysClr val="window" lastClr="FFFFFF"/>
      </a:lt1>
      <a:dk2>
        <a:srgbClr val="262626"/>
      </a:dk2>
      <a:lt2>
        <a:srgbClr val="F68B1F"/>
      </a:lt2>
      <a:accent1>
        <a:srgbClr val="006494"/>
      </a:accent1>
      <a:accent2>
        <a:srgbClr val="88CADE"/>
      </a:accent2>
      <a:accent3>
        <a:srgbClr val="65B360"/>
      </a:accent3>
      <a:accent4>
        <a:srgbClr val="E9D665"/>
      </a:accent4>
      <a:accent5>
        <a:srgbClr val="514D85"/>
      </a:accent5>
      <a:accent6>
        <a:srgbClr val="9C122B"/>
      </a:accent6>
      <a:hlink>
        <a:srgbClr val="0000FF"/>
      </a:hlink>
      <a:folHlink>
        <a:srgbClr val="B1B3B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322EC559C6C46AD7C246A9C6A9593" ma:contentTypeVersion="2" ma:contentTypeDescription="Create a new document." ma:contentTypeScope="" ma:versionID="6d3f0e5ce32b8d601d35cbff5299fabc">
  <xsd:schema xmlns:xsd="http://www.w3.org/2001/XMLSchema" xmlns:xs="http://www.w3.org/2001/XMLSchema" xmlns:p="http://schemas.microsoft.com/office/2006/metadata/properties" xmlns:ns2="4c265f44-5553-4b88-8776-487c6beffe03" targetNamespace="http://schemas.microsoft.com/office/2006/metadata/properties" ma:root="true" ma:fieldsID="33da4fcf9ac2e8492f2454eba9e3529b" ns2:_="">
    <xsd:import namespace="4c265f44-5553-4b88-8776-487c6beffe03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Practi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65f44-5553-4b88-8776-487c6beffe03" elementFormDefault="qualified">
    <xsd:import namespace="http://schemas.microsoft.com/office/2006/documentManagement/types"/>
    <xsd:import namespace="http://schemas.microsoft.com/office/infopath/2007/PartnerControls"/>
    <xsd:element name="Category" ma:index="2" nillable="true" ma:displayName="Category" ma:default="Acoustics Output" ma:format="Dropdown" ma:internalName="Category">
      <xsd:simpleType>
        <xsd:restriction base="dms:Choice">
          <xsd:enumeration value="Acoustics Output"/>
          <xsd:enumeration value="AutoCAD"/>
          <xsd:enumeration value="Other"/>
          <xsd:enumeration value="Power Point"/>
          <xsd:enumeration value="Proposal and Report"/>
          <xsd:enumeration value="Questionnaire"/>
          <xsd:enumeration value="Resume"/>
          <xsd:enumeration value="Stationery"/>
        </xsd:restriction>
      </xsd:simpleType>
    </xsd:element>
    <xsd:element name="Practice" ma:index="3" nillable="true" ma:displayName="Practice" ma:default="CORP" ma:format="Dropdown" ma:internalName="Practice">
      <xsd:simpleType>
        <xsd:restriction base="dms:Choice">
          <xsd:enumeration value="CORP"/>
          <xsd:enumeration value="MIS"/>
          <xsd:enumeration value="TAE"/>
          <xsd:enumeration value="TQM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4c265f44-5553-4b88-8776-487c6beffe03">Power Point</Category>
    <Practice xmlns="4c265f44-5553-4b88-8776-487c6beffe03">CORP</Practic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9308DE-42DF-4616-8487-742D829B08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265f44-5553-4b88-8776-487c6beffe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B548D2-16E5-4D59-9228-B99A31CAF826}">
  <ds:schemaRefs>
    <ds:schemaRef ds:uri="http://purl.org/dc/elements/1.1/"/>
    <ds:schemaRef ds:uri="4c265f44-5553-4b88-8776-487c6beffe03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23E702B-A4A8-49D1-8100-74D24C5D8E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Presentation</Template>
  <TotalTime>15250</TotalTime>
  <Words>1212</Words>
  <Application>Microsoft Office PowerPoint</Application>
  <PresentationFormat>On-screen Show (4:3)</PresentationFormat>
  <Paragraphs>273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PowerPoint Presentation</vt:lpstr>
      <vt:lpstr>Slide 1</vt:lpstr>
      <vt:lpstr>Overview</vt:lpstr>
      <vt:lpstr>Slide 3</vt:lpstr>
      <vt:lpstr>Slide 4</vt:lpstr>
      <vt:lpstr>Slide 5</vt:lpstr>
      <vt:lpstr>Behavioral Economics</vt:lpstr>
      <vt:lpstr>Motivation for Model Improvement</vt:lpstr>
      <vt:lpstr>Approach</vt:lpstr>
      <vt:lpstr>Metro Bicycle Route Choice Model</vt:lpstr>
      <vt:lpstr>Model Estimation Results</vt:lpstr>
      <vt:lpstr>Effect of Age on Utility</vt:lpstr>
      <vt:lpstr>Summary of Findings from Estimation</vt:lpstr>
      <vt:lpstr>Model Implementation</vt:lpstr>
      <vt:lpstr>Model Application: Effects of Other Household Members on Personal Choice</vt:lpstr>
      <vt:lpstr>Lay of the Land:  Portland Metro Region</vt:lpstr>
      <vt:lpstr>Predicted Percentage of Regular Bicycle Users (age 16+) by TAZ</vt:lpstr>
      <vt:lpstr>Observed Bike Paths from 2007 GPS Survey</vt:lpstr>
      <vt:lpstr>Predicted Percentage of Regular Bicycle Users (age 16+) by TAZ (Larger Model Region)</vt:lpstr>
      <vt:lpstr>Summary and Next Steps</vt:lpstr>
      <vt:lpstr>Slide 20</vt:lpstr>
    </vt:vector>
  </TitlesOfParts>
  <Company>Resource Systems Group,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nazneen.ferdous</dc:creator>
  <cp:lastModifiedBy>MRCLAPTOP</cp:lastModifiedBy>
  <cp:revision>186</cp:revision>
  <cp:lastPrinted>2014-04-07T14:00:37Z</cp:lastPrinted>
  <dcterms:created xsi:type="dcterms:W3CDTF">2014-03-26T18:56:51Z</dcterms:created>
  <dcterms:modified xsi:type="dcterms:W3CDTF">2015-05-18T12:23:20Z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0x010100654322EC559C6C46AD7C246A9C6A9593</vt:lpwstr>
  </property>
</Properties>
</file>