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60" r:id="rId4"/>
    <p:sldId id="261" r:id="rId5"/>
    <p:sldId id="264" r:id="rId6"/>
    <p:sldId id="258" r:id="rId7"/>
    <p:sldId id="257" r:id="rId8"/>
    <p:sldId id="262" r:id="rId9"/>
    <p:sldId id="263" r:id="rId10"/>
    <p:sldId id="265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4" autoAdjust="0"/>
    <p:restoredTop sz="94660"/>
  </p:normalViewPr>
  <p:slideViewPr>
    <p:cSldViewPr>
      <p:cViewPr>
        <p:scale>
          <a:sx n="76" d="100"/>
          <a:sy n="76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270BD-BFED-4B72-BCA7-8D12E0A6B419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B7538-054C-48B2-BD9E-407FC1D45F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E4770-878E-42E2-B6DB-95BB98F99D9C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C3EA3-DEF8-4F31-A1B0-58F00FD437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C3EA3-DEF8-4F31-A1B0-58F00FD4372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98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C3EA3-DEF8-4F31-A1B0-58F00FD437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9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33E94-5B92-4943-B42F-7FE729CEA8A1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CD01-89DD-4B0C-84A6-43E103E923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holcomb@sha.state.md.us" TargetMode="External"/><Relationship Id="rId2" Type="http://schemas.openxmlformats.org/officeDocument/2006/relationships/hyperlink" Target="mailto:sholcomb@gfnet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Analytical Processes and Tools to Evaluate Transit-Oriented Developments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5715000"/>
            <a:ext cx="4800600" cy="11430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Scott Holcomb, PE, Gannett Fleming, Inc.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Mark Radovic, Gannett Fleming, Inc.</a:t>
            </a: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Derek Gunn, </a:t>
            </a:r>
            <a:r>
              <a:rPr lang="en-US" sz="1800" b="1" dirty="0" smtClean="0">
                <a:solidFill>
                  <a:schemeClr val="tx1"/>
                </a:solidFill>
              </a:rPr>
              <a:t>MD </a:t>
            </a:r>
            <a:r>
              <a:rPr lang="en-US" sz="1800" b="1" dirty="0" smtClean="0">
                <a:solidFill>
                  <a:schemeClr val="tx1"/>
                </a:solidFill>
              </a:rPr>
              <a:t>State Highway Administration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www.sacrt.com/images/Real%20Estate/t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94" y="3124199"/>
            <a:ext cx="3568670" cy="2293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cbhassociates.com/images/homepage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3200400"/>
            <a:ext cx="3318631" cy="221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362200" y="2209800"/>
            <a:ext cx="4800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chemeClr val="tx1"/>
                </a:solidFill>
              </a:rPr>
              <a:t>15</a:t>
            </a:r>
            <a:r>
              <a:rPr lang="en-US" sz="18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1800" b="1" dirty="0" smtClean="0">
                <a:solidFill>
                  <a:schemeClr val="tx1"/>
                </a:solidFill>
              </a:rPr>
              <a:t> TRB National Transportation Planning Applications Conference</a:t>
            </a:r>
          </a:p>
          <a:p>
            <a:r>
              <a:rPr lang="en-US" sz="1800" b="1" dirty="0" smtClean="0">
                <a:solidFill>
                  <a:schemeClr val="tx1"/>
                </a:solidFill>
              </a:rPr>
              <a:t>May 21, 2015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DTALite</a:t>
            </a:r>
            <a:r>
              <a:rPr lang="en-US" dirty="0" smtClean="0"/>
              <a:t> and VISSIM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133600"/>
            <a:ext cx="4876800" cy="4525963"/>
          </a:xfrm>
        </p:spPr>
        <p:txBody>
          <a:bodyPr>
            <a:normAutofit/>
          </a:bodyPr>
          <a:lstStyle/>
          <a:p>
            <a:pPr lvl="1"/>
            <a:r>
              <a:rPr lang="en-US" sz="3200" dirty="0" err="1" smtClean="0"/>
              <a:t>DTAlite</a:t>
            </a:r>
            <a:r>
              <a:rPr lang="en-US" sz="3200" dirty="0" smtClean="0"/>
              <a:t> Subarea Analysis and VISSIM simulation part of developing SHA Planning and Operations Data Hub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8" y="2048005"/>
            <a:ext cx="4324350" cy="3835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7238" y="5883148"/>
            <a:ext cx="324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 – </a:t>
            </a:r>
            <a:r>
              <a:rPr lang="en-US" dirty="0" smtClean="0"/>
              <a:t>University of Maryland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DTALite</a:t>
            </a:r>
            <a:r>
              <a:rPr lang="en-US" dirty="0" smtClean="0"/>
              <a:t> and VISSIM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64008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 – </a:t>
            </a:r>
            <a:r>
              <a:rPr lang="en-US" dirty="0" smtClean="0"/>
              <a:t>University of Maryland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01000" cy="5000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4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DTALite</a:t>
            </a:r>
            <a:r>
              <a:rPr lang="en-US" dirty="0" smtClean="0"/>
              <a:t> and VISSIM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0372" y="5967282"/>
            <a:ext cx="3229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 – </a:t>
            </a:r>
            <a:r>
              <a:rPr lang="en-US" dirty="0" smtClean="0"/>
              <a:t>University of Maryland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3862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DTALite</a:t>
            </a:r>
            <a:r>
              <a:rPr lang="en-US" dirty="0"/>
              <a:t>/</a:t>
            </a:r>
            <a:r>
              <a:rPr lang="en-US" dirty="0" smtClean="0"/>
              <a:t>VISSIM Methodology provides:</a:t>
            </a:r>
            <a:endParaRPr lang="en-US" sz="2400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15262" cy="39199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3862" y="1219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Thank you:</a:t>
            </a:r>
          </a:p>
          <a:p>
            <a:pPr lvl="2"/>
            <a:r>
              <a:rPr lang="en-US" dirty="0" smtClean="0"/>
              <a:t>University of Maryland National Transportation Center</a:t>
            </a:r>
          </a:p>
          <a:p>
            <a:pPr lvl="2"/>
            <a:r>
              <a:rPr lang="en-US" dirty="0" smtClean="0"/>
              <a:t>SHA Data Services Engineering Division</a:t>
            </a:r>
          </a:p>
          <a:p>
            <a:pPr lvl="2"/>
            <a:r>
              <a:rPr lang="en-US" dirty="0" smtClean="0"/>
              <a:t>SHA Regional and Intermodal Planning Division</a:t>
            </a:r>
          </a:p>
          <a:p>
            <a:pPr lvl="2"/>
            <a:r>
              <a:rPr lang="en-US" dirty="0" smtClean="0"/>
              <a:t>SHA Access Permits Division</a:t>
            </a:r>
          </a:p>
          <a:p>
            <a:pPr lvl="2"/>
            <a:r>
              <a:rPr lang="en-US" dirty="0" smtClean="0"/>
              <a:t>Maryland Transit Administration</a:t>
            </a:r>
          </a:p>
          <a:p>
            <a:pPr lvl="2"/>
            <a:r>
              <a:rPr lang="en-US" dirty="0" smtClean="0"/>
              <a:t>Maryland Department of Transportation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Contact Information:</a:t>
            </a:r>
          </a:p>
          <a:p>
            <a:pPr lvl="2"/>
            <a:r>
              <a:rPr lang="en-US" dirty="0" smtClean="0"/>
              <a:t>Scott Holcomb, Project Manager</a:t>
            </a:r>
          </a:p>
          <a:p>
            <a:pPr lvl="2">
              <a:buNone/>
            </a:pPr>
            <a:r>
              <a:rPr lang="en-US" dirty="0" smtClean="0"/>
              <a:t>	Gannett Fleming, Inc.</a:t>
            </a:r>
          </a:p>
          <a:p>
            <a:pPr lvl="2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sholcomb@gfnet.com</a:t>
            </a:r>
            <a:r>
              <a:rPr lang="en-US" dirty="0" smtClean="0"/>
              <a:t> (443-348-2017)</a:t>
            </a:r>
          </a:p>
          <a:p>
            <a:pPr lvl="2">
              <a:buNone/>
            </a:pPr>
            <a:r>
              <a:rPr lang="en-US" dirty="0" smtClean="0">
                <a:hlinkClick r:id="rId3"/>
              </a:rPr>
              <a:t>	sholcomb@sha.state.md.us</a:t>
            </a:r>
            <a:r>
              <a:rPr lang="en-US" dirty="0" smtClean="0"/>
              <a:t> (410-545-5647)	</a:t>
            </a: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7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Status of TODs In 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Maryland legislature defined TODs as </a:t>
            </a:r>
            <a:r>
              <a:rPr lang="en-US" b="1" dirty="0"/>
              <a:t>"a dense, mixed-use deliberately-planned development within a half-mile of transit stations that is designed to increase transit </a:t>
            </a:r>
            <a:r>
              <a:rPr lang="en-US" b="1" dirty="0" smtClean="0"/>
              <a:t>ridership."</a:t>
            </a:r>
            <a:endParaRPr lang="en-US" dirty="0" smtClean="0"/>
          </a:p>
          <a:p>
            <a:r>
              <a:rPr lang="en-US" dirty="0" smtClean="0"/>
              <a:t>Maryland Department of Transportation promotes TOD as a </a:t>
            </a:r>
            <a:r>
              <a:rPr lang="en-US" b="1" dirty="0" smtClean="0"/>
              <a:t>“tool to support economic development, to promote transit ridership, and to maximize the efficient use of transportation infrastructure.”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34983" y="6462655"/>
            <a:ext cx="5309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– Maryland Dept. of Transportation TOD Website Page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575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of TODs In Maryland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066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dirty="0" smtClean="0"/>
              <a:t>To support </a:t>
            </a:r>
            <a:r>
              <a:rPr lang="en-US" sz="2400" dirty="0"/>
              <a:t>u</a:t>
            </a:r>
            <a:r>
              <a:rPr lang="en-US" sz="2400" dirty="0" smtClean="0"/>
              <a:t>se of TOD in Maryland, MDOT initiated the </a:t>
            </a:r>
            <a:r>
              <a:rPr lang="en-US" sz="2400" u="sng" dirty="0" smtClean="0"/>
              <a:t>TOD</a:t>
            </a:r>
            <a:r>
              <a:rPr lang="en-US" sz="2400" dirty="0" smtClean="0"/>
              <a:t> </a:t>
            </a:r>
            <a:r>
              <a:rPr lang="en-US" sz="2400" u="sng" dirty="0" smtClean="0"/>
              <a:t>Designation Program </a:t>
            </a:r>
            <a:r>
              <a:rPr lang="en-US" sz="2400" dirty="0" smtClean="0"/>
              <a:t>– Access to economic and technical assistance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33600"/>
            <a:ext cx="5915541" cy="4571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3446" y="5644704"/>
            <a:ext cx="19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 – Maryland Dept. of Transportation </a:t>
            </a:r>
            <a:r>
              <a:rPr lang="en-US" sz="1600" dirty="0" smtClean="0"/>
              <a:t>Website TOD </a:t>
            </a:r>
            <a:r>
              <a:rPr lang="en-US" sz="1600" dirty="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2913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MDOT’s TOD Support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MDOT TOD website provides information on TOD programs </a:t>
            </a:r>
            <a:r>
              <a:rPr lang="en-US" dirty="0"/>
              <a:t>and resources </a:t>
            </a:r>
            <a:r>
              <a:rPr lang="en-US" sz="2000" dirty="0"/>
              <a:t>(http://</a:t>
            </a:r>
            <a:r>
              <a:rPr lang="en-US" sz="2000" dirty="0" smtClean="0"/>
              <a:t>www.mdot.maryland.gov/2012HomeContent.html)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1737"/>
            <a:ext cx="433628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9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MDOT’s TOD Support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Modal administrations (State Highway and Transit Administrations) developing tools and methodologies for evaluations – </a:t>
            </a:r>
          </a:p>
          <a:p>
            <a:pPr lvl="1"/>
            <a:r>
              <a:rPr lang="en-US" dirty="0" smtClean="0"/>
              <a:t>TOD Development Guidelines Publication in review</a:t>
            </a:r>
          </a:p>
          <a:p>
            <a:pPr lvl="1"/>
            <a:r>
              <a:rPr lang="en-US" dirty="0" smtClean="0"/>
              <a:t>TOD Dashboard web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application under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development</a:t>
            </a:r>
          </a:p>
        </p:txBody>
      </p:sp>
      <p:pic>
        <p:nvPicPr>
          <p:cNvPr id="2050" name="Picture 2" descr="K:\58595 SHA Travel Forecasting 2011-07C\Work\Tasks\TOD\Screenshot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33" y="3807912"/>
            <a:ext cx="4623204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64277" y="6324600"/>
            <a:ext cx="3241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MD Transit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 Place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Place </a:t>
            </a:r>
            <a:r>
              <a:rPr lang="en-US" dirty="0"/>
              <a:t>T</a:t>
            </a:r>
            <a:r>
              <a:rPr lang="en-US" dirty="0" smtClean="0"/>
              <a:t>ypes guide SHA, MTA, local governments, and developers on design and configuration of transportation elements of a TOD project.</a:t>
            </a:r>
          </a:p>
          <a:p>
            <a:r>
              <a:rPr lang="en-US" dirty="0" smtClean="0"/>
              <a:t>SHA and MTA developed four distinct place types.  TODs do not come in one shape or size. </a:t>
            </a:r>
          </a:p>
          <a:p>
            <a:pPr lvl="1"/>
            <a:r>
              <a:rPr lang="en-US" dirty="0" smtClean="0"/>
              <a:t>Downtown</a:t>
            </a:r>
          </a:p>
          <a:p>
            <a:pPr lvl="1"/>
            <a:r>
              <a:rPr lang="en-US" dirty="0" smtClean="0"/>
              <a:t>Urban Neighborhood</a:t>
            </a:r>
          </a:p>
          <a:p>
            <a:pPr lvl="1"/>
            <a:r>
              <a:rPr lang="en-US" dirty="0" smtClean="0"/>
              <a:t>Town Center, Suburban Corridor,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or Employment Center</a:t>
            </a:r>
          </a:p>
          <a:p>
            <a:pPr lvl="1"/>
            <a:r>
              <a:rPr lang="en-US" dirty="0" smtClean="0"/>
              <a:t>Village Center or Rural Town</a:t>
            </a:r>
            <a:endParaRPr lang="en-US" dirty="0"/>
          </a:p>
        </p:txBody>
      </p:sp>
      <p:pic>
        <p:nvPicPr>
          <p:cNvPr id="4" name="Picture 11" descr="http://www.mdot.maryland.gov/sebin/z/z/TOD_PICS_BASICS_3.jpg"/>
          <p:cNvPicPr>
            <a:picLocks noChangeAspect="1" noChangeArrowheads="1"/>
          </p:cNvPicPr>
          <p:nvPr/>
        </p:nvPicPr>
        <p:blipFill>
          <a:blip r:embed="rId2" cstate="print"/>
          <a:srcRect b="26837"/>
          <a:stretch>
            <a:fillRect/>
          </a:stretch>
        </p:blipFill>
        <p:spPr bwMode="auto">
          <a:xfrm>
            <a:off x="5867400" y="4067157"/>
            <a:ext cx="2874076" cy="2102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 Place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TOD Place Types are characterized by:</a:t>
            </a:r>
          </a:p>
          <a:p>
            <a:pPr marL="400050" lvl="1" indent="0"/>
            <a:r>
              <a:rPr lang="en-US" dirty="0" smtClean="0"/>
              <a:t>variations in network connectivity </a:t>
            </a:r>
          </a:p>
          <a:p>
            <a:pPr marL="400050" lvl="1" indent="0"/>
            <a:r>
              <a:rPr lang="en-US" dirty="0" smtClean="0"/>
              <a:t>development form</a:t>
            </a:r>
          </a:p>
          <a:p>
            <a:pPr marL="400050" lvl="1" indent="0"/>
            <a:r>
              <a:rPr lang="en-US" dirty="0" smtClean="0"/>
              <a:t>parking provisions</a:t>
            </a:r>
          </a:p>
          <a:p>
            <a:pPr marL="400050" lvl="1" indent="0"/>
            <a:r>
              <a:rPr lang="en-US" dirty="0" smtClean="0"/>
              <a:t>intermodal splits</a:t>
            </a:r>
          </a:p>
          <a:p>
            <a:pPr marL="400050" lvl="1" indent="0"/>
            <a:r>
              <a:rPr lang="en-US" dirty="0" smtClean="0"/>
              <a:t>regional network analysis</a:t>
            </a:r>
          </a:p>
          <a:p>
            <a:pPr marL="400050" lvl="1" indent="0"/>
            <a:r>
              <a:rPr lang="en-US" dirty="0" smtClean="0"/>
              <a:t>the ease of intermodal connections</a:t>
            </a:r>
          </a:p>
          <a:p>
            <a:pPr marL="400050" lvl="1" indent="0"/>
            <a:r>
              <a:rPr lang="en-US" dirty="0" smtClean="0"/>
              <a:t>public space</a:t>
            </a:r>
          </a:p>
          <a:p>
            <a:pPr marL="400050" lvl="1" indent="0"/>
            <a:r>
              <a:rPr lang="en-US" dirty="0" smtClean="0"/>
              <a:t>pedestrian access</a:t>
            </a:r>
          </a:p>
          <a:p>
            <a:pPr marL="400050" lvl="1" indent="0"/>
            <a:r>
              <a:rPr lang="en-US" dirty="0" smtClean="0"/>
              <a:t>bicycle access and parking</a:t>
            </a:r>
          </a:p>
          <a:p>
            <a:pPr marL="400050" lvl="1" indent="0"/>
            <a:r>
              <a:rPr lang="en-US" dirty="0" smtClean="0"/>
              <a:t>the number and frequency </a:t>
            </a:r>
            <a:r>
              <a:rPr lang="en-US" dirty="0"/>
              <a:t>of transit services</a:t>
            </a:r>
          </a:p>
          <a:p>
            <a:pPr marL="400050" lvl="1" indent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559" y="2133600"/>
            <a:ext cx="2663395" cy="3446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Tools for Evaluation of TOD Transportation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Place Types provide goals for transportation element design and performance</a:t>
            </a:r>
          </a:p>
          <a:p>
            <a:r>
              <a:rPr lang="en-US" dirty="0" smtClean="0"/>
              <a:t>Agencies need to evaluate mode splits, internal capture, regional </a:t>
            </a:r>
            <a:r>
              <a:rPr lang="en-US" dirty="0"/>
              <a:t>i</a:t>
            </a:r>
            <a:r>
              <a:rPr lang="en-US" dirty="0" smtClean="0"/>
              <a:t>mpacts, and internal operations 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Traditional analyses focused on suburban growth</a:t>
            </a:r>
          </a:p>
          <a:p>
            <a:pPr lvl="1"/>
            <a:r>
              <a:rPr lang="en-US" dirty="0" smtClean="0"/>
              <a:t>MPO/Statewide Travel Demand Models provide static analyses and operational models not multimodal</a:t>
            </a:r>
          </a:p>
          <a:p>
            <a:pPr lvl="1"/>
            <a:r>
              <a:rPr lang="en-US" dirty="0" smtClean="0"/>
              <a:t>Integrate travel demand and operational analysis</a:t>
            </a:r>
          </a:p>
        </p:txBody>
      </p:sp>
    </p:spTree>
    <p:extLst>
      <p:ext uri="{BB962C8B-B14F-4D97-AF65-F5344CB8AC3E}">
        <p14:creationId xmlns:p14="http://schemas.microsoft.com/office/powerpoint/2010/main" val="18502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Tools for Evaluation of TOD Transportation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SHA working with University of Maryland to develop methodology with </a:t>
            </a:r>
            <a:r>
              <a:rPr lang="en-US" dirty="0" err="1" smtClean="0"/>
              <a:t>DTALite</a:t>
            </a:r>
            <a:r>
              <a:rPr lang="en-US" dirty="0" smtClean="0"/>
              <a:t> </a:t>
            </a:r>
            <a:r>
              <a:rPr lang="en-US" dirty="0" smtClean="0"/>
              <a:t>assignment modeling </a:t>
            </a:r>
            <a:r>
              <a:rPr lang="en-US" dirty="0" smtClean="0"/>
              <a:t>combined with VISSIM operational analyses</a:t>
            </a:r>
          </a:p>
          <a:p>
            <a:pPr lvl="1"/>
            <a:r>
              <a:rPr lang="en-US" sz="2400" dirty="0" smtClean="0"/>
              <a:t>Dynamic assignment</a:t>
            </a:r>
          </a:p>
          <a:p>
            <a:pPr lvl="1"/>
            <a:r>
              <a:rPr lang="en-US" sz="2400" dirty="0" smtClean="0"/>
              <a:t>Internal trip capture</a:t>
            </a:r>
          </a:p>
          <a:p>
            <a:pPr lvl="1"/>
            <a:r>
              <a:rPr lang="en-US" sz="2400" dirty="0" smtClean="0"/>
              <a:t>Block level modeling</a:t>
            </a:r>
          </a:p>
          <a:p>
            <a:pPr lvl="1"/>
            <a:r>
              <a:rPr lang="en-US" sz="2400" dirty="0" smtClean="0"/>
              <a:t>Multimodal capabilities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including bicycle and 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pedestrian modes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-  Visualization</a:t>
            </a: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746" t="37692" r="75834" b="27692"/>
          <a:stretch>
            <a:fillRect/>
          </a:stretch>
        </p:blipFill>
        <p:spPr bwMode="auto">
          <a:xfrm>
            <a:off x="4495800" y="3200400"/>
            <a:ext cx="3810000" cy="3050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9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483</Words>
  <Application>Microsoft Office PowerPoint</Application>
  <PresentationFormat>On-screen Show (4:3)</PresentationFormat>
  <Paragraphs>82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Developing Analytical Processes and Tools to Evaluate Transit-Oriented Developments</vt:lpstr>
      <vt:lpstr>Status of TODs In Maryland</vt:lpstr>
      <vt:lpstr>Status of TODs In Maryland</vt:lpstr>
      <vt:lpstr>Developing MDOT’s TOD Support Framework</vt:lpstr>
      <vt:lpstr>Developing MDOT’s TOD Support Framework</vt:lpstr>
      <vt:lpstr>TOD Place Types</vt:lpstr>
      <vt:lpstr>TOD Place Types</vt:lpstr>
      <vt:lpstr>Tools for Evaluation of TOD Transportation Elements</vt:lpstr>
      <vt:lpstr>Tools for Evaluation of TOD Transportation Elements</vt:lpstr>
      <vt:lpstr>DTALite and VISSIM</vt:lpstr>
      <vt:lpstr>DTALite and VISSIM</vt:lpstr>
      <vt:lpstr>DTALite and VISSIM</vt:lpstr>
      <vt:lpstr>Thank You</vt:lpstr>
    </vt:vector>
  </TitlesOfParts>
  <Company>MDOT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SHA/MTA TOD Guidelines</dc:title>
  <dc:creator>Eric</dc:creator>
  <cp:lastModifiedBy>Holcomb, Scott D.</cp:lastModifiedBy>
  <cp:revision>39</cp:revision>
  <dcterms:created xsi:type="dcterms:W3CDTF">2015-05-01T20:25:59Z</dcterms:created>
  <dcterms:modified xsi:type="dcterms:W3CDTF">2015-05-20T22:15:32Z</dcterms:modified>
</cp:coreProperties>
</file>