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744" r:id="rId2"/>
  </p:sldMasterIdLst>
  <p:notesMasterIdLst>
    <p:notesMasterId r:id="rId18"/>
  </p:notesMasterIdLst>
  <p:handoutMasterIdLst>
    <p:handoutMasterId r:id="rId19"/>
  </p:handoutMasterIdLst>
  <p:sldIdLst>
    <p:sldId id="286" r:id="rId3"/>
    <p:sldId id="355" r:id="rId4"/>
    <p:sldId id="346" r:id="rId5"/>
    <p:sldId id="345" r:id="rId6"/>
    <p:sldId id="331" r:id="rId7"/>
    <p:sldId id="356" r:id="rId8"/>
    <p:sldId id="334" r:id="rId9"/>
    <p:sldId id="352" r:id="rId10"/>
    <p:sldId id="348" r:id="rId11"/>
    <p:sldId id="339" r:id="rId12"/>
    <p:sldId id="338" r:id="rId13"/>
    <p:sldId id="343" r:id="rId14"/>
    <p:sldId id="332" r:id="rId15"/>
    <p:sldId id="354" r:id="rId16"/>
    <p:sldId id="328" r:id="rId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peters" initials="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F4C29"/>
    <a:srgbClr val="FFFF66"/>
    <a:srgbClr val="009900"/>
    <a:srgbClr val="00CC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2238" autoAdjust="0"/>
  </p:normalViewPr>
  <p:slideViewPr>
    <p:cSldViewPr>
      <p:cViewPr>
        <p:scale>
          <a:sx n="65" d="100"/>
          <a:sy n="65" d="100"/>
        </p:scale>
        <p:origin x="-1536" y="-60"/>
      </p:cViewPr>
      <p:guideLst>
        <p:guide orient="horz" pos="1056"/>
        <p:guide orient="horz" pos="2160"/>
        <p:guide pos="2208"/>
        <p:guide pos="288"/>
        <p:guide pos="624"/>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4" d="100"/>
          <a:sy n="54" d="100"/>
        </p:scale>
        <p:origin x="-80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3" tIns="46587" rIns="93173" bIns="46587" rtlCol="0"/>
          <a:lstStyle>
            <a:lvl1pPr algn="l">
              <a:defRPr sz="13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3" tIns="46587" rIns="93173" bIns="46587" rtlCol="0"/>
          <a:lstStyle>
            <a:lvl1pPr algn="r">
              <a:defRPr sz="1300"/>
            </a:lvl1pPr>
          </a:lstStyle>
          <a:p>
            <a:fld id="{856B6B8D-8C75-4E7D-A9F9-583112653487}" type="datetimeFigureOut">
              <a:rPr lang="en-US" smtClean="0"/>
              <a:pPr/>
              <a:t>5/19/2015</a:t>
            </a:fld>
            <a:endParaRPr lang="en-US" dirty="0"/>
          </a:p>
        </p:txBody>
      </p:sp>
      <p:sp>
        <p:nvSpPr>
          <p:cNvPr id="4" name="Footer Placeholder 3"/>
          <p:cNvSpPr>
            <a:spLocks noGrp="1"/>
          </p:cNvSpPr>
          <p:nvPr>
            <p:ph type="ftr" sz="quarter" idx="2"/>
          </p:nvPr>
        </p:nvSpPr>
        <p:spPr>
          <a:xfrm>
            <a:off x="0" y="8829966"/>
            <a:ext cx="3037840" cy="464820"/>
          </a:xfrm>
          <a:prstGeom prst="rect">
            <a:avLst/>
          </a:prstGeom>
        </p:spPr>
        <p:txBody>
          <a:bodyPr vert="horz" lIns="93173" tIns="46587" rIns="93173" bIns="46587"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3173" tIns="46587" rIns="93173" bIns="46587" rtlCol="0" anchor="b"/>
          <a:lstStyle>
            <a:lvl1pPr algn="r">
              <a:defRPr sz="1300"/>
            </a:lvl1pPr>
          </a:lstStyle>
          <a:p>
            <a:fld id="{1BA06387-2D4D-4986-8DBF-CFF633DD4C30}" type="slidenum">
              <a:rPr lang="en-US" smtClean="0"/>
              <a:pPr/>
              <a:t>‹#›</a:t>
            </a:fld>
            <a:endParaRPr lang="en-US" dirty="0"/>
          </a:p>
        </p:txBody>
      </p:sp>
    </p:spTree>
    <p:extLst>
      <p:ext uri="{BB962C8B-B14F-4D97-AF65-F5344CB8AC3E}">
        <p14:creationId xmlns:p14="http://schemas.microsoft.com/office/powerpoint/2010/main" val="786633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27" cy="464981"/>
          </a:xfrm>
          <a:prstGeom prst="rect">
            <a:avLst/>
          </a:prstGeom>
        </p:spPr>
        <p:txBody>
          <a:bodyPr vert="horz" lIns="92114" tIns="46057" rIns="92114" bIns="46057" rtlCol="0"/>
          <a:lstStyle>
            <a:lvl1pPr algn="l">
              <a:defRPr sz="1300"/>
            </a:lvl1pPr>
          </a:lstStyle>
          <a:p>
            <a:endParaRPr lang="en-US" dirty="0"/>
          </a:p>
        </p:txBody>
      </p:sp>
      <p:sp>
        <p:nvSpPr>
          <p:cNvPr id="3" name="Date Placeholder 2"/>
          <p:cNvSpPr>
            <a:spLocks noGrp="1"/>
          </p:cNvSpPr>
          <p:nvPr>
            <p:ph type="dt" idx="1"/>
          </p:nvPr>
        </p:nvSpPr>
        <p:spPr>
          <a:xfrm>
            <a:off x="3971172" y="0"/>
            <a:ext cx="3037627" cy="464981"/>
          </a:xfrm>
          <a:prstGeom prst="rect">
            <a:avLst/>
          </a:prstGeom>
        </p:spPr>
        <p:txBody>
          <a:bodyPr vert="horz" lIns="92114" tIns="46057" rIns="92114" bIns="46057" rtlCol="0"/>
          <a:lstStyle>
            <a:lvl1pPr algn="r">
              <a:defRPr sz="1300"/>
            </a:lvl1pPr>
          </a:lstStyle>
          <a:p>
            <a:fld id="{44B07E03-9150-40BD-86E0-EDBCE515D3BA}" type="datetimeFigureOut">
              <a:rPr lang="en-US" smtClean="0"/>
              <a:pPr/>
              <a:t>5/19/2015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114" tIns="46057" rIns="92114" bIns="46057" rtlCol="0" anchor="ctr"/>
          <a:lstStyle/>
          <a:p>
            <a:endParaRPr lang="en-US" dirty="0"/>
          </a:p>
        </p:txBody>
      </p:sp>
      <p:sp>
        <p:nvSpPr>
          <p:cNvPr id="5" name="Notes Placeholder 4"/>
          <p:cNvSpPr>
            <a:spLocks noGrp="1"/>
          </p:cNvSpPr>
          <p:nvPr>
            <p:ph type="body" sz="quarter" idx="3"/>
          </p:nvPr>
        </p:nvSpPr>
        <p:spPr>
          <a:xfrm>
            <a:off x="701361" y="4416510"/>
            <a:ext cx="5607680" cy="4183220"/>
          </a:xfrm>
          <a:prstGeom prst="rect">
            <a:avLst/>
          </a:prstGeom>
        </p:spPr>
        <p:txBody>
          <a:bodyPr vert="horz" lIns="92114" tIns="46057" rIns="92114" bIns="4605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822"/>
            <a:ext cx="3037627" cy="464981"/>
          </a:xfrm>
          <a:prstGeom prst="rect">
            <a:avLst/>
          </a:prstGeom>
        </p:spPr>
        <p:txBody>
          <a:bodyPr vert="horz" lIns="92114" tIns="46057" rIns="92114" bIns="46057"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1172" y="8829822"/>
            <a:ext cx="3037627" cy="464981"/>
          </a:xfrm>
          <a:prstGeom prst="rect">
            <a:avLst/>
          </a:prstGeom>
        </p:spPr>
        <p:txBody>
          <a:bodyPr vert="horz" lIns="92114" tIns="46057" rIns="92114" bIns="46057" rtlCol="0" anchor="b"/>
          <a:lstStyle>
            <a:lvl1pPr algn="r">
              <a:defRPr sz="1300"/>
            </a:lvl1pPr>
          </a:lstStyle>
          <a:p>
            <a:fld id="{1170C008-B5FA-4042-B049-6E0FE4AEAAA5}" type="slidenum">
              <a:rPr lang="en-US" smtClean="0"/>
              <a:pPr/>
              <a:t>‹#›</a:t>
            </a:fld>
            <a:endParaRPr lang="en-US" dirty="0"/>
          </a:p>
        </p:txBody>
      </p:sp>
    </p:spTree>
    <p:extLst>
      <p:ext uri="{BB962C8B-B14F-4D97-AF65-F5344CB8AC3E}">
        <p14:creationId xmlns:p14="http://schemas.microsoft.com/office/powerpoint/2010/main" val="3329288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Thank organizers and early-morning attendees and project sponsors</a:t>
            </a:r>
            <a:endParaRPr lang="en-US" baseline="0" dirty="0" smtClean="0"/>
          </a:p>
        </p:txBody>
      </p:sp>
      <p:sp>
        <p:nvSpPr>
          <p:cNvPr id="4" name="Slide Number Placeholder 3"/>
          <p:cNvSpPr>
            <a:spLocks noGrp="1"/>
          </p:cNvSpPr>
          <p:nvPr>
            <p:ph type="sldNum" sz="quarter" idx="10"/>
          </p:nvPr>
        </p:nvSpPr>
        <p:spPr/>
        <p:txBody>
          <a:bodyPr/>
          <a:lstStyle/>
          <a:p>
            <a:fld id="{1170C008-B5FA-4042-B049-6E0FE4AEAAA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Having determined two forms of recreational travel suitable for inclusion in the model, we next needed to consider how to structure recreational travel within the model.  For dispersed travel, (talk through flowchart).  For resort-oriented travel, we made some simplifying assumptions that residents would travel directly from home to ski, while visitors would travel from airports or gateways to hotels (either in the valley or at the ski areas), and from there onward to ski resorts.</a:t>
            </a:r>
            <a:r>
              <a:rPr lang="en-US" dirty="0" smtClean="0"/>
              <a:t> </a:t>
            </a:r>
            <a:endParaRPr lang="en-US" dirty="0"/>
          </a:p>
        </p:txBody>
      </p:sp>
      <p:sp>
        <p:nvSpPr>
          <p:cNvPr id="4" name="Slide Number Placeholder 3"/>
          <p:cNvSpPr>
            <a:spLocks noGrp="1"/>
          </p:cNvSpPr>
          <p:nvPr>
            <p:ph type="sldNum" sz="quarter" idx="10"/>
          </p:nvPr>
        </p:nvSpPr>
        <p:spPr/>
        <p:txBody>
          <a:bodyPr/>
          <a:lstStyle/>
          <a:p>
            <a:fld id="{1170C008-B5FA-4042-B049-6E0FE4AEAAA5}" type="slidenum">
              <a:rPr lang="en-US" smtClean="0"/>
              <a:pPr/>
              <a:t>10</a:t>
            </a:fld>
            <a:endParaRPr lang="en-US" dirty="0"/>
          </a:p>
        </p:txBody>
      </p:sp>
    </p:spTree>
    <p:extLst>
      <p:ext uri="{BB962C8B-B14F-4D97-AF65-F5344CB8AC3E}">
        <p14:creationId xmlns:p14="http://schemas.microsoft.com/office/powerpoint/2010/main" val="3700489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With this structure in mind, the additions we needed to make to the model's trip purposes and land use inputs were clear.  Hotel beds served as attractions for gateway and airport to hotel trips.  Dispersed trailhead parking data was converted to person trips to serve as attractions for summer resident rec trips, and ski data was converted to person rips to serve as attractions for winter resident rec trips and vision hotel to ski trips.</a:t>
            </a:r>
            <a:r>
              <a:rPr lang="en-US" dirty="0" smtClean="0"/>
              <a:t> </a:t>
            </a:r>
            <a:endParaRPr lang="en-US" dirty="0"/>
          </a:p>
        </p:txBody>
      </p:sp>
      <p:sp>
        <p:nvSpPr>
          <p:cNvPr id="4" name="Slide Number Placeholder 3"/>
          <p:cNvSpPr>
            <a:spLocks noGrp="1"/>
          </p:cNvSpPr>
          <p:nvPr>
            <p:ph type="sldNum" sz="quarter" idx="10"/>
          </p:nvPr>
        </p:nvSpPr>
        <p:spPr/>
        <p:txBody>
          <a:bodyPr/>
          <a:lstStyle/>
          <a:p>
            <a:fld id="{1170C008-B5FA-4042-B049-6E0FE4AEAAA5}" type="slidenum">
              <a:rPr lang="en-US" smtClean="0"/>
              <a:pPr/>
              <a:t>11</a:t>
            </a:fld>
            <a:endParaRPr lang="en-US" dirty="0"/>
          </a:p>
        </p:txBody>
      </p:sp>
    </p:spTree>
    <p:extLst>
      <p:ext uri="{BB962C8B-B14F-4D97-AF65-F5344CB8AC3E}">
        <p14:creationId xmlns:p14="http://schemas.microsoft.com/office/powerpoint/2010/main" val="981069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Trip</a:t>
            </a:r>
            <a:r>
              <a:rPr lang="en-US" baseline="0" dirty="0" smtClean="0"/>
              <a:t> productions for recreational trip purposes.  </a:t>
            </a:r>
            <a:endParaRPr lang="en-US" baseline="0" dirty="0" smtClean="0"/>
          </a:p>
          <a:p>
            <a:endParaRPr lang="en-US" baseline="0" dirty="0" smtClean="0"/>
          </a:p>
          <a:p>
            <a:r>
              <a:rPr lang="en-US" sz="1200" b="0" i="0" kern="1200" dirty="0" smtClean="0">
                <a:solidFill>
                  <a:schemeClr val="tx1"/>
                </a:solidFill>
                <a:effectLst/>
                <a:latin typeface="+mn-lt"/>
                <a:ea typeface="+mn-ea"/>
                <a:cs typeface="+mn-cs"/>
              </a:rPr>
              <a:t>some further notes:  balance to attractions, </a:t>
            </a:r>
            <a:r>
              <a:rPr lang="en-US" sz="1200" b="0" i="0" kern="1200" dirty="0" err="1" smtClean="0">
                <a:solidFill>
                  <a:schemeClr val="tx1"/>
                </a:solidFill>
                <a:effectLst/>
                <a:latin typeface="+mn-lt"/>
                <a:ea typeface="+mn-ea"/>
                <a:cs typeface="+mn-cs"/>
              </a:rPr>
              <a:t>hbrec</a:t>
            </a:r>
            <a:r>
              <a:rPr lang="en-US" sz="1200" b="0" i="0" kern="1200" dirty="0" smtClean="0">
                <a:solidFill>
                  <a:schemeClr val="tx1"/>
                </a:solidFill>
                <a:effectLst/>
                <a:latin typeface="+mn-lt"/>
                <a:ea typeface="+mn-ea"/>
                <a:cs typeface="+mn-cs"/>
              </a:rPr>
              <a:t> estimated as subset of </a:t>
            </a:r>
            <a:r>
              <a:rPr lang="en-US" sz="1200" b="0" i="0" kern="1200" dirty="0" err="1" smtClean="0">
                <a:solidFill>
                  <a:schemeClr val="tx1"/>
                </a:solidFill>
                <a:effectLst/>
                <a:latin typeface="+mn-lt"/>
                <a:ea typeface="+mn-ea"/>
                <a:cs typeface="+mn-cs"/>
              </a:rPr>
              <a:t>hbother</a:t>
            </a:r>
            <a:r>
              <a:rPr lang="en-US" sz="1200" b="0" i="0" kern="1200" dirty="0" smtClean="0">
                <a:solidFill>
                  <a:schemeClr val="tx1"/>
                </a:solidFill>
                <a:effectLst/>
                <a:latin typeface="+mn-lt"/>
                <a:ea typeface="+mn-ea"/>
                <a:cs typeface="+mn-cs"/>
              </a:rPr>
              <a:t> but total kept as before.  To avoid double counting, trip attractions were adjusted for other purposes too </a:t>
            </a:r>
            <a:r>
              <a:rPr lang="en-US" sz="1200" b="0" i="0" kern="1200" dirty="0" err="1" smtClean="0">
                <a:solidFill>
                  <a:schemeClr val="tx1"/>
                </a:solidFill>
                <a:effectLst/>
                <a:latin typeface="+mn-lt"/>
                <a:ea typeface="+mn-ea"/>
                <a:cs typeface="+mn-cs"/>
              </a:rPr>
              <a:t>eg</a:t>
            </a:r>
            <a:r>
              <a:rPr lang="en-US" sz="1200" b="0" i="0" kern="1200" dirty="0" smtClean="0">
                <a:solidFill>
                  <a:schemeClr val="tx1"/>
                </a:solidFill>
                <a:effectLst/>
                <a:latin typeface="+mn-lt"/>
                <a:ea typeface="+mn-ea"/>
                <a:cs typeface="+mn-cs"/>
              </a:rPr>
              <a:t> work, shop.  Something about mode choice, and reference to adjustments made in i70 project.</a:t>
            </a:r>
            <a:r>
              <a:rPr lang="en-US" dirty="0" smtClean="0"/>
              <a:t> </a:t>
            </a:r>
            <a:endParaRPr lang="en-US" dirty="0"/>
          </a:p>
        </p:txBody>
      </p:sp>
      <p:sp>
        <p:nvSpPr>
          <p:cNvPr id="4" name="Slide Number Placeholder 3"/>
          <p:cNvSpPr>
            <a:spLocks noGrp="1"/>
          </p:cNvSpPr>
          <p:nvPr>
            <p:ph type="sldNum" sz="quarter" idx="10"/>
          </p:nvPr>
        </p:nvSpPr>
        <p:spPr/>
        <p:txBody>
          <a:bodyPr/>
          <a:lstStyle/>
          <a:p>
            <a:fld id="{1170C008-B5FA-4042-B049-6E0FE4AEAAA5}" type="slidenum">
              <a:rPr lang="en-US" smtClean="0"/>
              <a:pPr/>
              <a:t>12</a:t>
            </a:fld>
            <a:endParaRPr lang="en-US" dirty="0"/>
          </a:p>
        </p:txBody>
      </p:sp>
    </p:spTree>
    <p:extLst>
      <p:ext uri="{BB962C8B-B14F-4D97-AF65-F5344CB8AC3E}">
        <p14:creationId xmlns:p14="http://schemas.microsoft.com/office/powerpoint/2010/main" val="1919855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Large scale OD data from cellphones:  </a:t>
            </a:r>
            <a:r>
              <a:rPr lang="en-US" sz="1200" b="0" i="0" kern="1200" dirty="0" err="1" smtClean="0">
                <a:solidFill>
                  <a:schemeClr val="tx1"/>
                </a:solidFill>
                <a:effectLst/>
                <a:latin typeface="+mn-lt"/>
                <a:ea typeface="+mn-ea"/>
                <a:cs typeface="+mn-cs"/>
              </a:rPr>
              <a:t>airsage</a:t>
            </a:r>
            <a:r>
              <a:rPr lang="en-US" sz="1200" b="0" i="0" kern="1200" dirty="0" smtClean="0">
                <a:solidFill>
                  <a:schemeClr val="tx1"/>
                </a:solidFill>
                <a:effectLst/>
                <a:latin typeface="+mn-lt"/>
                <a:ea typeface="+mn-ea"/>
                <a:cs typeface="+mn-cs"/>
              </a:rPr>
              <a:t>.  To help validate -- as well as to help understand inter regional trips through new model gateways -- we used district level cello phone od data.  </a:t>
            </a:r>
            <a:r>
              <a:rPr lang="en-US" sz="1200" b="0" i="1" kern="1200" dirty="0" smtClean="0">
                <a:solidFill>
                  <a:schemeClr val="tx1"/>
                </a:solidFill>
                <a:effectLst/>
                <a:latin typeface="+mn-lt"/>
                <a:ea typeface="+mn-ea"/>
                <a:cs typeface="+mn-cs"/>
              </a:rPr>
              <a:t>Might add in that this data can help us understand weekend versus weekday travel as well.</a:t>
            </a:r>
            <a:r>
              <a:rPr lang="en-US" dirty="0" smtClean="0"/>
              <a:t> </a:t>
            </a:r>
            <a:endParaRPr lang="en-US" dirty="0"/>
          </a:p>
        </p:txBody>
      </p:sp>
      <p:sp>
        <p:nvSpPr>
          <p:cNvPr id="4" name="Slide Number Placeholder 3"/>
          <p:cNvSpPr>
            <a:spLocks noGrp="1"/>
          </p:cNvSpPr>
          <p:nvPr>
            <p:ph type="sldNum" sz="quarter" idx="10"/>
          </p:nvPr>
        </p:nvSpPr>
        <p:spPr/>
        <p:txBody>
          <a:bodyPr/>
          <a:lstStyle/>
          <a:p>
            <a:fld id="{1170C008-B5FA-4042-B049-6E0FE4AEAAA5}" type="slidenum">
              <a:rPr lang="en-US" smtClean="0"/>
              <a:pPr/>
              <a:t>13</a:t>
            </a:fld>
            <a:endParaRPr lang="en-US" dirty="0"/>
          </a:p>
        </p:txBody>
      </p:sp>
    </p:spTree>
    <p:extLst>
      <p:ext uri="{BB962C8B-B14F-4D97-AF65-F5344CB8AC3E}">
        <p14:creationId xmlns:p14="http://schemas.microsoft.com/office/powerpoint/2010/main" val="1932860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All models wrong,</a:t>
            </a:r>
            <a:r>
              <a:rPr lang="en-US" sz="1200" b="0" i="0" kern="1200" baseline="0" dirty="0" smtClean="0">
                <a:solidFill>
                  <a:schemeClr val="tx1"/>
                </a:solidFill>
                <a:effectLst/>
                <a:latin typeface="+mn-lt"/>
                <a:ea typeface="+mn-ea"/>
                <a:cs typeface="+mn-cs"/>
              </a:rPr>
              <a:t> but some </a:t>
            </a:r>
            <a:r>
              <a:rPr lang="en-US" sz="1200" b="0" i="0" kern="1200" baseline="0" smtClean="0">
                <a:solidFill>
                  <a:schemeClr val="tx1"/>
                </a:solidFill>
                <a:effectLst/>
                <a:latin typeface="+mn-lt"/>
                <a:ea typeface="+mn-ea"/>
                <a:cs typeface="+mn-cs"/>
              </a:rPr>
              <a:t>useful.  </a:t>
            </a:r>
            <a:r>
              <a:rPr lang="en-US" sz="1200" b="0" i="0" kern="1200" smtClean="0">
                <a:solidFill>
                  <a:schemeClr val="tx1"/>
                </a:solidFill>
                <a:effectLst/>
                <a:latin typeface="+mn-lt"/>
                <a:ea typeface="+mn-ea"/>
                <a:cs typeface="+mn-cs"/>
              </a:rPr>
              <a:t>Having </a:t>
            </a:r>
            <a:r>
              <a:rPr lang="en-US" sz="1200" b="0" i="0" kern="1200" dirty="0" smtClean="0">
                <a:solidFill>
                  <a:schemeClr val="tx1"/>
                </a:solidFill>
                <a:effectLst/>
                <a:latin typeface="+mn-lt"/>
                <a:ea typeface="+mn-ea"/>
                <a:cs typeface="+mn-cs"/>
              </a:rPr>
              <a:t>calibrated and validated the model, we now believe it to be useful....... And it is now being used by the </a:t>
            </a:r>
            <a:r>
              <a:rPr lang="en-US" sz="1200" b="0" i="0" kern="1200" dirty="0" err="1" smtClean="0">
                <a:solidFill>
                  <a:schemeClr val="tx1"/>
                </a:solidFill>
                <a:effectLst/>
                <a:latin typeface="+mn-lt"/>
                <a:ea typeface="+mn-ea"/>
                <a:cs typeface="+mn-cs"/>
              </a:rPr>
              <a:t>Moutnqin</a:t>
            </a:r>
            <a:r>
              <a:rPr lang="en-US" sz="1200" b="0" i="0" kern="1200" dirty="0" smtClean="0">
                <a:solidFill>
                  <a:schemeClr val="tx1"/>
                </a:solidFill>
                <a:effectLst/>
                <a:latin typeface="+mn-lt"/>
                <a:ea typeface="+mn-ea"/>
                <a:cs typeface="+mn-cs"/>
              </a:rPr>
              <a:t> Accord program for its intended purpose, evaluating scenarios for managing demand for travel, particularly recreational travel, in the beautiful central Wasatch.</a:t>
            </a:r>
            <a:r>
              <a:rPr lang="en-US" dirty="0" smtClean="0"/>
              <a:t> </a:t>
            </a:r>
            <a:endParaRPr lang="en-US" dirty="0"/>
          </a:p>
        </p:txBody>
      </p:sp>
      <p:sp>
        <p:nvSpPr>
          <p:cNvPr id="4" name="Slide Number Placeholder 3"/>
          <p:cNvSpPr>
            <a:spLocks noGrp="1"/>
          </p:cNvSpPr>
          <p:nvPr>
            <p:ph type="sldNum" sz="quarter" idx="10"/>
          </p:nvPr>
        </p:nvSpPr>
        <p:spPr/>
        <p:txBody>
          <a:bodyPr/>
          <a:lstStyle/>
          <a:p>
            <a:fld id="{1170C008-B5FA-4042-B049-6E0FE4AEAAA5}" type="slidenum">
              <a:rPr lang="en-US" smtClean="0"/>
              <a:pPr/>
              <a:t>14</a:t>
            </a:fld>
            <a:endParaRPr lang="en-US" dirty="0"/>
          </a:p>
        </p:txBody>
      </p:sp>
    </p:spTree>
    <p:extLst>
      <p:ext uri="{BB962C8B-B14F-4D97-AF65-F5344CB8AC3E}">
        <p14:creationId xmlns:p14="http://schemas.microsoft.com/office/powerpoint/2010/main" val="2234535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70C008-B5FA-4042-B049-6E0FE4AEAAA5}" type="slidenum">
              <a:rPr lang="en-US" smtClean="0"/>
              <a:pPr/>
              <a:t>15</a:t>
            </a:fld>
            <a:endParaRPr lang="en-US" dirty="0"/>
          </a:p>
        </p:txBody>
      </p:sp>
    </p:spTree>
    <p:extLst>
      <p:ext uri="{BB962C8B-B14F-4D97-AF65-F5344CB8AC3E}">
        <p14:creationId xmlns:p14="http://schemas.microsoft.com/office/powerpoint/2010/main" val="2042889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Since we're a long way from Utah, let me start with a quick orientation:  Salt Lake City is here, with Wasatch mountains to the east.  Traditionally, urban growth has been along the front range of the mountains, stretching from Ogden to Provo, but in recent years there has been increasing growth in and around Park City.  This area between Salt Lake City and Park City is full of recreational opportunities and has faced ...</a:t>
            </a:r>
            <a:r>
              <a:rPr lang="en-US" dirty="0" smtClean="0"/>
              <a:t> </a:t>
            </a:r>
            <a:endParaRPr lang="en-US" dirty="0"/>
          </a:p>
        </p:txBody>
      </p:sp>
      <p:sp>
        <p:nvSpPr>
          <p:cNvPr id="4" name="Slide Number Placeholder 3"/>
          <p:cNvSpPr>
            <a:spLocks noGrp="1"/>
          </p:cNvSpPr>
          <p:nvPr>
            <p:ph type="sldNum" sz="quarter" idx="10"/>
          </p:nvPr>
        </p:nvSpPr>
        <p:spPr/>
        <p:txBody>
          <a:bodyPr/>
          <a:lstStyle/>
          <a:p>
            <a:fld id="{1170C008-B5FA-4042-B049-6E0FE4AEAAA5}" type="slidenum">
              <a:rPr lang="en-US" smtClean="0"/>
              <a:pPr/>
              <a:t>2</a:t>
            </a:fld>
            <a:endParaRPr lang="en-US" dirty="0"/>
          </a:p>
        </p:txBody>
      </p:sp>
    </p:spTree>
    <p:extLst>
      <p:ext uri="{BB962C8B-B14F-4D97-AF65-F5344CB8AC3E}">
        <p14:creationId xmlns:p14="http://schemas.microsoft.com/office/powerpoint/2010/main" val="877198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 increasing pressure from the fast growth of population and visitors.  If the situation is not addressed, the area will soon face a mountain of problems.</a:t>
            </a:r>
            <a:r>
              <a:rPr lang="en-US" dirty="0" smtClean="0"/>
              <a:t> </a:t>
            </a:r>
            <a:endParaRPr lang="en-US" i="1" dirty="0" smtClean="0"/>
          </a:p>
          <a:p>
            <a:endParaRPr lang="en-US" baseline="0" dirty="0" smtClean="0"/>
          </a:p>
        </p:txBody>
      </p:sp>
      <p:sp>
        <p:nvSpPr>
          <p:cNvPr id="4" name="Slide Number Placeholder 3"/>
          <p:cNvSpPr>
            <a:spLocks noGrp="1"/>
          </p:cNvSpPr>
          <p:nvPr>
            <p:ph type="sldNum" sz="quarter" idx="10"/>
          </p:nvPr>
        </p:nvSpPr>
        <p:spPr/>
        <p:txBody>
          <a:bodyPr/>
          <a:lstStyle/>
          <a:p>
            <a:fld id="{1170C008-B5FA-4042-B049-6E0FE4AEAAA5}" type="slidenum">
              <a:rPr lang="en-US" smtClean="0"/>
              <a:pPr/>
              <a:t>3</a:t>
            </a:fld>
            <a:endParaRPr lang="en-US" dirty="0"/>
          </a:p>
        </p:txBody>
      </p:sp>
    </p:spTree>
    <p:extLst>
      <p:ext uri="{BB962C8B-B14F-4D97-AF65-F5344CB8AC3E}">
        <p14:creationId xmlns:p14="http://schemas.microsoft.com/office/powerpoint/2010/main" val="11645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Mountain Accord Program is a significant regional study that considers, among other things, the future of transportation and land use in the Central Wasatch Mountains.  The program's goals include expansion of transit service to mountain destination, improved transit connections between the valley and the Wasatch Back and within Park City, as well as improved safety and access for bicycles and pedestrians.</a:t>
            </a:r>
            <a:r>
              <a:rPr lang="en-US" dirty="0" smtClean="0"/>
              <a:t> </a:t>
            </a:r>
            <a:endParaRPr lang="en-US" b="0" i="1" dirty="0"/>
          </a:p>
        </p:txBody>
      </p:sp>
      <p:sp>
        <p:nvSpPr>
          <p:cNvPr id="4" name="Slide Number Placeholder 3"/>
          <p:cNvSpPr>
            <a:spLocks noGrp="1"/>
          </p:cNvSpPr>
          <p:nvPr>
            <p:ph type="sldNum" sz="quarter" idx="10"/>
          </p:nvPr>
        </p:nvSpPr>
        <p:spPr/>
        <p:txBody>
          <a:bodyPr/>
          <a:lstStyle/>
          <a:p>
            <a:fld id="{1170C008-B5FA-4042-B049-6E0FE4AEAAA5}" type="slidenum">
              <a:rPr lang="en-US" smtClean="0"/>
              <a:pPr/>
              <a:t>4</a:t>
            </a:fld>
            <a:endParaRPr lang="en-US" dirty="0"/>
          </a:p>
        </p:txBody>
      </p:sp>
    </p:spTree>
    <p:extLst>
      <p:ext uri="{BB962C8B-B14F-4D97-AF65-F5344CB8AC3E}">
        <p14:creationId xmlns:p14="http://schemas.microsoft.com/office/powerpoint/2010/main" val="1494172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To evaluate transportation alternatives, a natural tool is a travel demand model.  Our model pivots off the existing MPO model;  but that model extends only to the mouths of the canyons, so first we needed an expanded geography that includes the canyon areas as well as Summit and Wasatch counties, including Park City. </a:t>
            </a:r>
            <a:r>
              <a:rPr lang="en-US" dirty="0" smtClean="0"/>
              <a:t> </a:t>
            </a:r>
            <a:endParaRPr lang="en-US" dirty="0"/>
          </a:p>
        </p:txBody>
      </p:sp>
      <p:sp>
        <p:nvSpPr>
          <p:cNvPr id="4" name="Slide Number Placeholder 3"/>
          <p:cNvSpPr>
            <a:spLocks noGrp="1"/>
          </p:cNvSpPr>
          <p:nvPr>
            <p:ph type="sldNum" sz="quarter" idx="10"/>
          </p:nvPr>
        </p:nvSpPr>
        <p:spPr/>
        <p:txBody>
          <a:bodyPr/>
          <a:lstStyle/>
          <a:p>
            <a:fld id="{1170C008-B5FA-4042-B049-6E0FE4AEAAA5}" type="slidenum">
              <a:rPr lang="en-US" smtClean="0"/>
              <a:pPr/>
              <a:t>5</a:t>
            </a:fld>
            <a:endParaRPr lang="en-US" dirty="0"/>
          </a:p>
        </p:txBody>
      </p:sp>
    </p:spTree>
    <p:extLst>
      <p:ext uri="{BB962C8B-B14F-4D97-AF65-F5344CB8AC3E}">
        <p14:creationId xmlns:p14="http://schemas.microsoft.com/office/powerpoint/2010/main" val="3339492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But every bit as crucial is to develop a model which is sensitive to the kind of recreational travel that the area experiences.  That recreational travel differs by season, and includes both residents and visitors whose travel patterns are likely quite different.  For the mathematically inclined among us, this is 16 different combinations -- in other words, a mountain of options for types of recreational travel.</a:t>
            </a:r>
            <a:r>
              <a:rPr lang="en-US" dirty="0" smtClean="0"/>
              <a:t> </a:t>
            </a:r>
          </a:p>
          <a:p>
            <a:endParaRPr lang="en-US" dirty="0" smtClean="0"/>
          </a:p>
          <a:p>
            <a:r>
              <a:rPr lang="en-US" sz="1200" b="0" i="0" kern="1200" dirty="0" smtClean="0">
                <a:solidFill>
                  <a:schemeClr val="tx1"/>
                </a:solidFill>
                <a:effectLst/>
                <a:latin typeface="+mn-lt"/>
                <a:ea typeface="+mn-ea"/>
                <a:cs typeface="+mn-cs"/>
              </a:rPr>
              <a:t>In an ideal world, we'd have data available to help us understand all 16 combinations.  So let's turn now to the data available for this project.</a:t>
            </a:r>
            <a:r>
              <a:rPr lang="en-US" i="0" dirty="0" smtClean="0"/>
              <a:t> </a:t>
            </a:r>
            <a:endParaRPr lang="en-US" i="0" dirty="0"/>
          </a:p>
        </p:txBody>
      </p:sp>
      <p:sp>
        <p:nvSpPr>
          <p:cNvPr id="4" name="Slide Number Placeholder 3"/>
          <p:cNvSpPr>
            <a:spLocks noGrp="1"/>
          </p:cNvSpPr>
          <p:nvPr>
            <p:ph type="sldNum" sz="quarter" idx="10"/>
          </p:nvPr>
        </p:nvSpPr>
        <p:spPr/>
        <p:txBody>
          <a:bodyPr/>
          <a:lstStyle/>
          <a:p>
            <a:fld id="{1170C008-B5FA-4042-B049-6E0FE4AEAAA5}" type="slidenum">
              <a:rPr lang="en-US" smtClean="0"/>
              <a:pPr/>
              <a:t>6</a:t>
            </a:fld>
            <a:endParaRPr lang="en-US" dirty="0"/>
          </a:p>
        </p:txBody>
      </p:sp>
    </p:spTree>
    <p:extLst>
      <p:ext uri="{BB962C8B-B14F-4D97-AF65-F5344CB8AC3E}">
        <p14:creationId xmlns:p14="http://schemas.microsoft.com/office/powerpoint/2010/main" val="3091709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Any model development project is awash in data:  census data, household travel survey data, employment &amp; land use data</a:t>
            </a:r>
            <a:r>
              <a:rPr lang="en-US" sz="1200" b="0" i="1"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But to model recreational travel, we need to get creative and find some additional kinds of data.  In this project we also acquired cellphone origin-destination data from </a:t>
            </a:r>
            <a:r>
              <a:rPr lang="en-US" sz="1200" b="0" i="0" kern="1200" dirty="0" err="1" smtClean="0">
                <a:solidFill>
                  <a:schemeClr val="tx1"/>
                </a:solidFill>
                <a:effectLst/>
                <a:latin typeface="+mn-lt"/>
                <a:ea typeface="+mn-ea"/>
                <a:cs typeface="+mn-cs"/>
              </a:rPr>
              <a:t>AirSage</a:t>
            </a:r>
            <a:r>
              <a:rPr lang="en-US" sz="1200" b="0" i="0" kern="1200" dirty="0" smtClean="0">
                <a:solidFill>
                  <a:schemeClr val="tx1"/>
                </a:solidFill>
                <a:effectLst/>
                <a:latin typeface="+mn-lt"/>
                <a:ea typeface="+mn-ea"/>
                <a:cs typeface="+mn-cs"/>
              </a:rPr>
              <a:t>,  trailhead parking utilization data, a skier survey, hotel room availability and occupancy, details about recreation-focused employment, and projections of future ski trends in the state.  A mountain of data, not entirely consistent among different sources.  How to make reasonable use of this data??</a:t>
            </a:r>
            <a:r>
              <a:rPr lang="en-US" dirty="0" smtClean="0"/>
              <a:t> </a:t>
            </a:r>
            <a:endParaRPr lang="en-US" i="1" dirty="0"/>
          </a:p>
        </p:txBody>
      </p:sp>
      <p:sp>
        <p:nvSpPr>
          <p:cNvPr id="4" name="Slide Number Placeholder 3"/>
          <p:cNvSpPr>
            <a:spLocks noGrp="1"/>
          </p:cNvSpPr>
          <p:nvPr>
            <p:ph type="sldNum" sz="quarter" idx="10"/>
          </p:nvPr>
        </p:nvSpPr>
        <p:spPr/>
        <p:txBody>
          <a:bodyPr/>
          <a:lstStyle/>
          <a:p>
            <a:fld id="{1170C008-B5FA-4042-B049-6E0FE4AEAAA5}" type="slidenum">
              <a:rPr lang="en-US" smtClean="0"/>
              <a:pPr/>
              <a:t>7</a:t>
            </a:fld>
            <a:endParaRPr lang="en-US" dirty="0"/>
          </a:p>
        </p:txBody>
      </p:sp>
    </p:spTree>
    <p:extLst>
      <p:ext uri="{BB962C8B-B14F-4D97-AF65-F5344CB8AC3E}">
        <p14:creationId xmlns:p14="http://schemas.microsoft.com/office/powerpoint/2010/main" val="3854826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Two patterns of recreational travel emerged at the intersection of highly relevant and data availability.  The first recreational pattern we focused on was dispersed recreational travel, as measured by trailhead parking availability and utilization data.  The data indicated that this form of dispersed travel was undertaken much more by residents than by visitors, so for the sake of simplicity in our initial efforts, we limited the modeling of this dispersed travel to residents.</a:t>
            </a:r>
            <a:r>
              <a:rPr lang="en-US" dirty="0" smtClean="0"/>
              <a:t> </a:t>
            </a:r>
            <a:endParaRPr lang="en-US" i="1" dirty="0"/>
          </a:p>
        </p:txBody>
      </p:sp>
      <p:sp>
        <p:nvSpPr>
          <p:cNvPr id="4" name="Slide Number Placeholder 3"/>
          <p:cNvSpPr>
            <a:spLocks noGrp="1"/>
          </p:cNvSpPr>
          <p:nvPr>
            <p:ph type="sldNum" sz="quarter" idx="10"/>
          </p:nvPr>
        </p:nvSpPr>
        <p:spPr/>
        <p:txBody>
          <a:bodyPr/>
          <a:lstStyle/>
          <a:p>
            <a:fld id="{1170C008-B5FA-4042-B049-6E0FE4AEAAA5}" type="slidenum">
              <a:rPr lang="en-US" smtClean="0"/>
              <a:pPr/>
              <a:t>8</a:t>
            </a:fld>
            <a:endParaRPr lang="en-US" dirty="0"/>
          </a:p>
        </p:txBody>
      </p:sp>
    </p:spTree>
    <p:extLst>
      <p:ext uri="{BB962C8B-B14F-4D97-AF65-F5344CB8AC3E}">
        <p14:creationId xmlns:p14="http://schemas.microsoft.com/office/powerpoint/2010/main" val="1611032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second pattern of recreational travel at the intersection of relevance and data availability was resort-oriented winter recreational travel:  in other words, ski travel.  A detailed skier survey as well as ski industry expert projections of future trends gave us the ability not only to estimate models of ski travel but to forecast them as well.  In the model, this form of resort-oriented recreational travel is undertaken by both residents and visitors.</a:t>
            </a:r>
            <a:r>
              <a:rPr lang="en-US" dirty="0" smtClean="0"/>
              <a:t> </a:t>
            </a:r>
            <a:endParaRPr lang="en-US" dirty="0"/>
          </a:p>
        </p:txBody>
      </p:sp>
      <p:sp>
        <p:nvSpPr>
          <p:cNvPr id="4" name="Slide Number Placeholder 3"/>
          <p:cNvSpPr>
            <a:spLocks noGrp="1"/>
          </p:cNvSpPr>
          <p:nvPr>
            <p:ph type="sldNum" sz="quarter" idx="10"/>
          </p:nvPr>
        </p:nvSpPr>
        <p:spPr/>
        <p:txBody>
          <a:bodyPr/>
          <a:lstStyle/>
          <a:p>
            <a:fld id="{1170C008-B5FA-4042-B049-6E0FE4AEAAA5}" type="slidenum">
              <a:rPr lang="en-US" smtClean="0"/>
              <a:pPr/>
              <a:t>9</a:t>
            </a:fld>
            <a:endParaRPr lang="en-US" dirty="0"/>
          </a:p>
        </p:txBody>
      </p:sp>
    </p:spTree>
    <p:extLst>
      <p:ext uri="{BB962C8B-B14F-4D97-AF65-F5344CB8AC3E}">
        <p14:creationId xmlns:p14="http://schemas.microsoft.com/office/powerpoint/2010/main" val="2501678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BD6065E-8B5F-4006-B033-46F3CD6DF795}" type="datetimeFigureOut">
              <a:rPr lang="en-US" smtClean="0"/>
              <a:pPr/>
              <a:t>5/19/2015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998B5C4-6964-4053-BB2E-65ABC8D89A0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BD6065E-8B5F-4006-B033-46F3CD6DF795}" type="datetimeFigureOut">
              <a:rPr lang="en-US" smtClean="0"/>
              <a:pPr/>
              <a:t>5/19/2015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998B5C4-6964-4053-BB2E-65ABC8D89A0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D6065E-8B5F-4006-B033-46F3CD6DF795}" type="datetimeFigureOut">
              <a:rPr lang="en-US" smtClean="0"/>
              <a:pPr/>
              <a:t>5/19/2015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998B5C4-6964-4053-BB2E-65ABC8D89A05}"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D6065E-8B5F-4006-B033-46F3CD6DF795}" type="datetimeFigureOut">
              <a:rPr lang="en-US" smtClean="0"/>
              <a:pPr/>
              <a:t>5/19/2015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998B5C4-6964-4053-BB2E-65ABC8D89A05}"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BD6065E-8B5F-4006-B033-46F3CD6DF795}" type="datetimeFigureOut">
              <a:rPr lang="en-US" smtClean="0"/>
              <a:pPr/>
              <a:t>5/19/2015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998B5C4-6964-4053-BB2E-65ABC8D89A05}"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BD6065E-8B5F-4006-B033-46F3CD6DF795}" type="datetimeFigureOut">
              <a:rPr lang="en-US" smtClean="0"/>
              <a:pPr/>
              <a:t>5/19/2015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998B5C4-6964-4053-BB2E-65ABC8D89A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BD6065E-8B5F-4006-B033-46F3CD6DF795}" type="datetimeFigureOut">
              <a:rPr lang="en-US" smtClean="0"/>
              <a:pPr/>
              <a:t>5/19/2015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998B5C4-6964-4053-BB2E-65ABC8D89A0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BD6065E-8B5F-4006-B033-46F3CD6DF795}" type="datetimeFigureOut">
              <a:rPr lang="en-US" smtClean="0"/>
              <a:pPr/>
              <a:t>5/19/2015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998B5C4-6964-4053-BB2E-65ABC8D89A0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D6065E-8B5F-4006-B033-46F3CD6DF795}" type="datetimeFigureOut">
              <a:rPr lang="en-US" smtClean="0"/>
              <a:pPr/>
              <a:t>5/19/2015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998B5C4-6964-4053-BB2E-65ABC8D89A0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BD6065E-8B5F-4006-B033-46F3CD6DF795}" type="datetimeFigureOut">
              <a:rPr lang="en-US" smtClean="0"/>
              <a:pPr/>
              <a:t>5/19/2015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998B5C4-6964-4053-BB2E-65ABC8D89A0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3AB605-4463-4775-868A-FF1CEDE7E815}" type="datetimeFigureOut">
              <a:rPr lang="en-US" smtClean="0"/>
              <a:pPr/>
              <a:t>5/19/2015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89E16-B81E-4FA0-A475-A8D82CC7403B}" type="slidenum">
              <a:rPr lang="en-US" smtClean="0"/>
              <a:pPr/>
              <a:t>‹#›</a:t>
            </a:fld>
            <a:endParaRPr lang="en-US"/>
          </a:p>
        </p:txBody>
      </p:sp>
      <p:pic>
        <p:nvPicPr>
          <p:cNvPr id="7" name="Picture 6" descr="Background.jpg"/>
          <p:cNvPicPr>
            <a:picLocks noChangeAspect="1"/>
          </p:cNvPicPr>
          <p:nvPr userDrawn="1"/>
        </p:nvPicPr>
        <p:blipFill>
          <a:blip r:embed="rId6" cstate="print"/>
          <a:stretch>
            <a:fillRect/>
          </a:stretch>
        </p:blipFill>
        <p:spPr>
          <a:xfrm>
            <a:off x="0" y="0"/>
            <a:ext cx="9144000" cy="6858000"/>
          </a:xfrm>
          <a:prstGeom prst="rect">
            <a:avLst/>
          </a:prstGeom>
        </p:spPr>
      </p:pic>
      <p:pic>
        <p:nvPicPr>
          <p:cNvPr id="9" name="Picture 2" descr="C:\Users\tzdvorak\Desktop\30thLogo\30thAnnivIcon_whiteSMALL.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599258" y="6032088"/>
            <a:ext cx="443954" cy="7260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23" r:id="rId1"/>
    <p:sldLayoutId id="2147483728" r:id="rId2"/>
    <p:sldLayoutId id="2147483729" r:id="rId3"/>
    <p:sldLayoutId id="2147483730"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457200" y="1600200"/>
            <a:ext cx="5791200" cy="1828800"/>
          </a:xfrm>
          <a:prstGeom prst="rect">
            <a:avLst/>
          </a:prstGeom>
        </p:spPr>
        <p:txBody>
          <a:bodyPr wrap="none" lIns="0" tIns="0" rIns="0" bIns="0" anchor="t" anchorCtr="0">
            <a:normAutofit/>
          </a:bodyPr>
          <a:lstStyle/>
          <a:p>
            <a:pPr algn="l">
              <a:spcAft>
                <a:spcPts val="1800"/>
              </a:spcAft>
            </a:pPr>
            <a:r>
              <a:rPr lang="en-US" sz="3600" dirty="0" smtClean="0">
                <a:latin typeface="Segoe UI Semibold" pitchFamily="34" charset="0"/>
                <a:ea typeface="Segoe UI" pitchFamily="34" charset="0"/>
                <a:cs typeface="Segoe UI" pitchFamily="34" charset="0"/>
              </a:rPr>
              <a:t>Sensitivity to Recreational Travel</a:t>
            </a:r>
            <a:r>
              <a:rPr lang="en-US" sz="2800" dirty="0" smtClean="0">
                <a:latin typeface="Segoe UI" pitchFamily="34" charset="0"/>
                <a:ea typeface="Segoe UI" pitchFamily="34" charset="0"/>
                <a:cs typeface="Segoe UI" pitchFamily="34" charset="0"/>
              </a:rPr>
              <a:t/>
            </a:r>
            <a:br>
              <a:rPr lang="en-US" sz="2800" dirty="0" smtClean="0">
                <a:latin typeface="Segoe UI" pitchFamily="34" charset="0"/>
                <a:ea typeface="Segoe UI" pitchFamily="34" charset="0"/>
                <a:cs typeface="Segoe UI" pitchFamily="34" charset="0"/>
              </a:rPr>
            </a:br>
            <a:endParaRPr lang="en-US" sz="2800" dirty="0">
              <a:latin typeface="Segoe UI" pitchFamily="34" charset="0"/>
              <a:ea typeface="Segoe UI" pitchFamily="34" charset="0"/>
              <a:cs typeface="Segoe UI" pitchFamily="34" charset="0"/>
            </a:endParaRPr>
          </a:p>
        </p:txBody>
      </p:sp>
      <p:sp>
        <p:nvSpPr>
          <p:cNvPr id="5" name="Subtitle 4"/>
          <p:cNvSpPr>
            <a:spLocks noGrp="1"/>
          </p:cNvSpPr>
          <p:nvPr>
            <p:ph type="subTitle" idx="4294967295"/>
          </p:nvPr>
        </p:nvSpPr>
        <p:spPr>
          <a:xfrm>
            <a:off x="457200" y="3733800"/>
            <a:ext cx="6705600" cy="2819400"/>
          </a:xfrm>
          <a:prstGeom prst="rect">
            <a:avLst/>
          </a:prstGeom>
        </p:spPr>
        <p:txBody>
          <a:bodyPr wrap="square" lIns="0" tIns="0" rIns="0" bIns="0">
            <a:normAutofit/>
          </a:bodyPr>
          <a:lstStyle/>
          <a:p>
            <a:pPr marL="0" indent="0" algn="l">
              <a:spcBef>
                <a:spcPts val="0"/>
              </a:spcBef>
              <a:buNone/>
            </a:pPr>
            <a:r>
              <a:rPr lang="en-US" sz="2000" dirty="0" smtClean="0">
                <a:latin typeface="Segoe UI Semibold" pitchFamily="34" charset="0"/>
                <a:ea typeface="Segoe UI" pitchFamily="34" charset="0"/>
                <a:cs typeface="Segoe UI" pitchFamily="34" charset="0"/>
              </a:rPr>
              <a:t>A Mountain of Opportunities for Travel Demand in the Central Wasatch</a:t>
            </a:r>
          </a:p>
          <a:p>
            <a:pPr marL="0" indent="0" algn="l">
              <a:spcBef>
                <a:spcPts val="0"/>
              </a:spcBef>
              <a:buNone/>
            </a:pPr>
            <a:endParaRPr lang="en-US" sz="2000" dirty="0" smtClean="0">
              <a:solidFill>
                <a:schemeClr val="bg1"/>
              </a:solidFill>
              <a:latin typeface="Segoe UI" pitchFamily="34" charset="0"/>
              <a:ea typeface="Segoe UI" pitchFamily="34" charset="0"/>
              <a:cs typeface="Segoe UI" pitchFamily="34" charset="0"/>
            </a:endParaRPr>
          </a:p>
          <a:p>
            <a:pPr marL="0" indent="0">
              <a:lnSpc>
                <a:spcPct val="150000"/>
              </a:lnSpc>
              <a:spcBef>
                <a:spcPts val="0"/>
              </a:spcBef>
              <a:buNone/>
            </a:pPr>
            <a:r>
              <a:rPr lang="en-US" sz="1600" dirty="0" smtClean="0">
                <a:solidFill>
                  <a:schemeClr val="bg1"/>
                </a:solidFill>
                <a:latin typeface="Segoe UI" pitchFamily="34" charset="0"/>
                <a:ea typeface="Segoe UI" pitchFamily="34" charset="0"/>
                <a:cs typeface="Segoe UI" pitchFamily="34" charset="0"/>
              </a:rPr>
              <a:t>Jennifer Ziebarth | May 21, 2015</a:t>
            </a:r>
          </a:p>
          <a:p>
            <a:pPr marL="0" indent="0">
              <a:lnSpc>
                <a:spcPct val="150000"/>
              </a:lnSpc>
              <a:spcBef>
                <a:spcPts val="0"/>
              </a:spcBef>
              <a:buNone/>
            </a:pPr>
            <a:r>
              <a:rPr lang="en-US" sz="1600" dirty="0" smtClean="0">
                <a:solidFill>
                  <a:schemeClr val="bg1"/>
                </a:solidFill>
                <a:latin typeface="Segoe UI" pitchFamily="34" charset="0"/>
                <a:ea typeface="Segoe UI" pitchFamily="34" charset="0"/>
                <a:cs typeface="Segoe UI" pitchFamily="34" charset="0"/>
              </a:rPr>
              <a:t>Kyle Cook</a:t>
            </a:r>
          </a:p>
          <a:p>
            <a:pPr marL="0" indent="0">
              <a:lnSpc>
                <a:spcPct val="150000"/>
              </a:lnSpc>
              <a:spcBef>
                <a:spcPts val="0"/>
              </a:spcBef>
              <a:buNone/>
            </a:pPr>
            <a:r>
              <a:rPr lang="en-US" sz="1600" dirty="0" smtClean="0">
                <a:solidFill>
                  <a:schemeClr val="bg1"/>
                </a:solidFill>
                <a:latin typeface="Segoe UI" pitchFamily="34" charset="0"/>
                <a:ea typeface="Segoe UI" pitchFamily="34" charset="0"/>
                <a:cs typeface="Segoe UI" pitchFamily="34" charset="0"/>
              </a:rPr>
              <a:t>Mike Wallace</a:t>
            </a:r>
          </a:p>
          <a:p>
            <a:pPr marL="0" indent="0">
              <a:lnSpc>
                <a:spcPct val="150000"/>
              </a:lnSpc>
              <a:spcBef>
                <a:spcPts val="0"/>
              </a:spcBef>
              <a:buNone/>
            </a:pPr>
            <a:r>
              <a:rPr lang="en-US" sz="1600" dirty="0" smtClean="0">
                <a:solidFill>
                  <a:schemeClr val="bg1"/>
                </a:solidFill>
                <a:latin typeface="Segoe UI" pitchFamily="34" charset="0"/>
                <a:ea typeface="Segoe UI" pitchFamily="34" charset="0"/>
                <a:cs typeface="Segoe UI" pitchFamily="34" charset="0"/>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tretch>
            <a:fillRect/>
          </a:stretch>
        </p:blipFill>
        <p:spPr>
          <a:xfrm>
            <a:off x="990600" y="762000"/>
            <a:ext cx="7162800" cy="5486400"/>
          </a:xfrm>
          <a:prstGeom prst="rect">
            <a:avLst/>
          </a:prstGeom>
        </p:spPr>
      </p:pic>
    </p:spTree>
    <p:extLst>
      <p:ext uri="{BB962C8B-B14F-4D97-AF65-F5344CB8AC3E}">
        <p14:creationId xmlns:p14="http://schemas.microsoft.com/office/powerpoint/2010/main" val="18518670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01725610"/>
              </p:ext>
            </p:extLst>
          </p:nvPr>
        </p:nvGraphicFramePr>
        <p:xfrm>
          <a:off x="914400" y="762001"/>
          <a:ext cx="7315200" cy="4975246"/>
        </p:xfrm>
        <a:graphic>
          <a:graphicData uri="http://schemas.openxmlformats.org/drawingml/2006/table">
            <a:tbl>
              <a:tblPr firstRow="1" firstCol="1" bandRow="1"/>
              <a:tblGrid>
                <a:gridCol w="1944150"/>
                <a:gridCol w="842593"/>
                <a:gridCol w="4528457"/>
              </a:tblGrid>
              <a:tr h="576487">
                <a:tc gridSpan="3">
                  <a:txBody>
                    <a:bodyPr/>
                    <a:lstStyle/>
                    <a:p>
                      <a:pPr marL="0" marR="0" algn="ctr">
                        <a:lnSpc>
                          <a:spcPct val="130000"/>
                        </a:lnSpc>
                        <a:spcBef>
                          <a:spcPts val="0"/>
                        </a:spcBef>
                        <a:spcAft>
                          <a:spcPts val="0"/>
                        </a:spcAft>
                      </a:pPr>
                      <a:r>
                        <a:rPr lang="en-US" sz="1400" b="1" dirty="0">
                          <a:solidFill>
                            <a:srgbClr val="FFFFFF"/>
                          </a:solidFill>
                          <a:effectLst/>
                          <a:latin typeface="Segoe UI"/>
                          <a:ea typeface="Times New Roman"/>
                          <a:cs typeface="Segoe UI"/>
                        </a:rPr>
                        <a:t>Mountain-oriented Trip Purposes</a:t>
                      </a:r>
                      <a:endParaRPr lang="en-US" sz="1400" dirty="0">
                        <a:effectLst/>
                        <a:latin typeface="Segoe U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244834"/>
                    </a:solidFill>
                  </a:tcPr>
                </a:tc>
                <a:tc hMerge="1">
                  <a:txBody>
                    <a:bodyPr/>
                    <a:lstStyle/>
                    <a:p>
                      <a:endParaRPr lang="en-US"/>
                    </a:p>
                  </a:txBody>
                  <a:tcPr/>
                </a:tc>
                <a:tc hMerge="1">
                  <a:txBody>
                    <a:bodyPr/>
                    <a:lstStyle/>
                    <a:p>
                      <a:endParaRPr lang="en-US"/>
                    </a:p>
                  </a:txBody>
                  <a:tcPr/>
                </a:tc>
              </a:tr>
              <a:tr h="337958">
                <a:tc gridSpan="3">
                  <a:txBody>
                    <a:bodyPr/>
                    <a:lstStyle/>
                    <a:p>
                      <a:pPr marL="0" marR="0" algn="ctr">
                        <a:lnSpc>
                          <a:spcPct val="130000"/>
                        </a:lnSpc>
                        <a:spcBef>
                          <a:spcPts val="0"/>
                        </a:spcBef>
                        <a:spcAft>
                          <a:spcPts val="0"/>
                        </a:spcAft>
                      </a:pPr>
                      <a:r>
                        <a:rPr lang="en-US" sz="1400" b="1">
                          <a:solidFill>
                            <a:srgbClr val="000000"/>
                          </a:solidFill>
                          <a:effectLst/>
                          <a:latin typeface="Segoe UI"/>
                          <a:ea typeface="Times New Roman"/>
                          <a:cs typeface="Segoe UI"/>
                        </a:rPr>
                        <a:t>Residents</a:t>
                      </a:r>
                      <a:endParaRPr lang="en-US" sz="1400">
                        <a:effectLst/>
                        <a:latin typeface="Segoe U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hMerge="1">
                  <a:txBody>
                    <a:bodyPr/>
                    <a:lstStyle/>
                    <a:p>
                      <a:endParaRPr lang="en-US"/>
                    </a:p>
                  </a:txBody>
                  <a:tcPr/>
                </a:tc>
                <a:tc hMerge="1">
                  <a:txBody>
                    <a:bodyPr/>
                    <a:lstStyle/>
                    <a:p>
                      <a:endParaRPr lang="en-US"/>
                    </a:p>
                  </a:txBody>
                  <a:tcPr/>
                </a:tc>
              </a:tr>
              <a:tr h="457154">
                <a:tc>
                  <a:txBody>
                    <a:bodyPr/>
                    <a:lstStyle/>
                    <a:p>
                      <a:pPr marL="0" marR="0" algn="ctr">
                        <a:lnSpc>
                          <a:spcPct val="130000"/>
                        </a:lnSpc>
                        <a:spcBef>
                          <a:spcPts val="0"/>
                        </a:spcBef>
                        <a:spcAft>
                          <a:spcPts val="0"/>
                        </a:spcAft>
                      </a:pPr>
                      <a:r>
                        <a:rPr lang="en-US" sz="1400" b="1">
                          <a:solidFill>
                            <a:srgbClr val="000000"/>
                          </a:solidFill>
                          <a:effectLst/>
                          <a:latin typeface="Segoe UI"/>
                          <a:ea typeface="Times New Roman"/>
                          <a:cs typeface="Segoe UI"/>
                        </a:rPr>
                        <a:t>Purpose</a:t>
                      </a:r>
                      <a:endParaRPr lang="en-US" sz="140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82550" marR="0" algn="ctr">
                        <a:lnSpc>
                          <a:spcPct val="130000"/>
                        </a:lnSpc>
                        <a:spcBef>
                          <a:spcPts val="0"/>
                        </a:spcBef>
                        <a:spcAft>
                          <a:spcPts val="0"/>
                        </a:spcAft>
                      </a:pPr>
                      <a:r>
                        <a:rPr lang="en-US" sz="1400" b="1" dirty="0" smtClean="0">
                          <a:solidFill>
                            <a:srgbClr val="000000"/>
                          </a:solidFill>
                          <a:effectLst/>
                          <a:latin typeface="Segoe UI"/>
                          <a:ea typeface="Times New Roman"/>
                          <a:cs typeface="Segoe UI"/>
                        </a:rPr>
                        <a:t>Name</a:t>
                      </a:r>
                      <a:endParaRPr lang="en-US" sz="1400" dirty="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30000"/>
                        </a:lnSpc>
                        <a:spcBef>
                          <a:spcPts val="0"/>
                        </a:spcBef>
                        <a:spcAft>
                          <a:spcPts val="0"/>
                        </a:spcAft>
                      </a:pPr>
                      <a:r>
                        <a:rPr lang="en-US" sz="1400" b="1" dirty="0">
                          <a:solidFill>
                            <a:srgbClr val="000000"/>
                          </a:solidFill>
                          <a:effectLst/>
                          <a:latin typeface="Segoe UI"/>
                          <a:ea typeface="Times New Roman"/>
                          <a:cs typeface="Segoe UI"/>
                        </a:rPr>
                        <a:t>Description</a:t>
                      </a:r>
                      <a:endParaRPr lang="en-US" sz="1400" dirty="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647825">
                <a:tc>
                  <a:txBody>
                    <a:bodyPr/>
                    <a:lstStyle/>
                    <a:p>
                      <a:pPr marL="0" marR="0" algn="l">
                        <a:lnSpc>
                          <a:spcPct val="130000"/>
                        </a:lnSpc>
                        <a:spcBef>
                          <a:spcPts val="0"/>
                        </a:spcBef>
                        <a:spcAft>
                          <a:spcPts val="0"/>
                        </a:spcAft>
                      </a:pPr>
                      <a:r>
                        <a:rPr lang="en-US" sz="1400">
                          <a:solidFill>
                            <a:srgbClr val="000000"/>
                          </a:solidFill>
                          <a:effectLst/>
                          <a:latin typeface="Segoe UI"/>
                          <a:ea typeface="Times New Roman"/>
                          <a:cs typeface="Segoe UI"/>
                        </a:rPr>
                        <a:t>Home-based recreation</a:t>
                      </a:r>
                      <a:endParaRPr lang="en-US" sz="140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30000"/>
                        </a:lnSpc>
                        <a:spcBef>
                          <a:spcPts val="0"/>
                        </a:spcBef>
                        <a:spcAft>
                          <a:spcPts val="0"/>
                        </a:spcAft>
                      </a:pPr>
                      <a:r>
                        <a:rPr lang="en-US" sz="1400">
                          <a:solidFill>
                            <a:srgbClr val="000000"/>
                          </a:solidFill>
                          <a:effectLst/>
                          <a:latin typeface="Segoe UI"/>
                          <a:ea typeface="Times New Roman"/>
                          <a:cs typeface="Segoe UI"/>
                        </a:rPr>
                        <a:t>HBREC</a:t>
                      </a:r>
                      <a:endParaRPr lang="en-US" sz="140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30000"/>
                        </a:lnSpc>
                        <a:spcBef>
                          <a:spcPts val="0"/>
                        </a:spcBef>
                        <a:spcAft>
                          <a:spcPts val="0"/>
                        </a:spcAft>
                      </a:pPr>
                      <a:r>
                        <a:rPr lang="en-US" sz="1400" dirty="0">
                          <a:solidFill>
                            <a:srgbClr val="000000"/>
                          </a:solidFill>
                          <a:effectLst/>
                          <a:latin typeface="Segoe UI"/>
                          <a:ea typeface="Times New Roman"/>
                          <a:cs typeface="Segoe UI"/>
                        </a:rPr>
                        <a:t>R</a:t>
                      </a:r>
                      <a:r>
                        <a:rPr lang="en-US" sz="1400" dirty="0" smtClean="0">
                          <a:solidFill>
                            <a:srgbClr val="000000"/>
                          </a:solidFill>
                          <a:effectLst/>
                          <a:latin typeface="Segoe UI"/>
                          <a:ea typeface="Times New Roman"/>
                          <a:cs typeface="Segoe UI"/>
                        </a:rPr>
                        <a:t>esidential </a:t>
                      </a:r>
                      <a:r>
                        <a:rPr lang="en-US" sz="1400" dirty="0">
                          <a:solidFill>
                            <a:srgbClr val="000000"/>
                          </a:solidFill>
                          <a:effectLst/>
                          <a:latin typeface="Segoe UI"/>
                          <a:ea typeface="Times New Roman"/>
                          <a:cs typeface="Segoe UI"/>
                        </a:rPr>
                        <a:t>travel between households and recreation destinations</a:t>
                      </a:r>
                      <a:endParaRPr lang="en-US" sz="1400" dirty="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067">
                <a:tc gridSpan="3">
                  <a:txBody>
                    <a:bodyPr/>
                    <a:lstStyle/>
                    <a:p>
                      <a:pPr marL="0" marR="0" algn="ctr">
                        <a:lnSpc>
                          <a:spcPct val="130000"/>
                        </a:lnSpc>
                        <a:spcBef>
                          <a:spcPts val="0"/>
                        </a:spcBef>
                        <a:spcAft>
                          <a:spcPts val="0"/>
                        </a:spcAft>
                      </a:pPr>
                      <a:r>
                        <a:rPr lang="en-US" sz="1400" b="1">
                          <a:solidFill>
                            <a:srgbClr val="000000"/>
                          </a:solidFill>
                          <a:effectLst/>
                          <a:latin typeface="Segoe UI"/>
                          <a:ea typeface="Times New Roman"/>
                          <a:cs typeface="Segoe UI"/>
                        </a:rPr>
                        <a:t>Visitors</a:t>
                      </a:r>
                      <a:endParaRPr lang="en-US" sz="1400">
                        <a:effectLst/>
                        <a:latin typeface="Segoe U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hMerge="1">
                  <a:txBody>
                    <a:bodyPr/>
                    <a:lstStyle/>
                    <a:p>
                      <a:endParaRPr lang="en-US"/>
                    </a:p>
                  </a:txBody>
                  <a:tcPr/>
                </a:tc>
                <a:tc hMerge="1">
                  <a:txBody>
                    <a:bodyPr/>
                    <a:lstStyle/>
                    <a:p>
                      <a:endParaRPr lang="en-US"/>
                    </a:p>
                  </a:txBody>
                  <a:tcPr/>
                </a:tc>
              </a:tr>
              <a:tr h="438908">
                <a:tc>
                  <a:txBody>
                    <a:bodyPr/>
                    <a:lstStyle/>
                    <a:p>
                      <a:pPr marL="0" marR="0" algn="ctr">
                        <a:lnSpc>
                          <a:spcPct val="130000"/>
                        </a:lnSpc>
                        <a:spcBef>
                          <a:spcPts val="0"/>
                        </a:spcBef>
                        <a:spcAft>
                          <a:spcPts val="0"/>
                        </a:spcAft>
                      </a:pPr>
                      <a:r>
                        <a:rPr lang="en-US" sz="1400" b="1">
                          <a:solidFill>
                            <a:srgbClr val="000000"/>
                          </a:solidFill>
                          <a:effectLst/>
                          <a:latin typeface="Segoe UI"/>
                          <a:ea typeface="Times New Roman"/>
                          <a:cs typeface="Segoe UI"/>
                        </a:rPr>
                        <a:t>Purpose</a:t>
                      </a:r>
                      <a:endParaRPr lang="en-US" sz="140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82550" marR="0" algn="ctr">
                        <a:lnSpc>
                          <a:spcPct val="130000"/>
                        </a:lnSpc>
                        <a:spcBef>
                          <a:spcPts val="0"/>
                        </a:spcBef>
                        <a:spcAft>
                          <a:spcPts val="0"/>
                        </a:spcAft>
                      </a:pPr>
                      <a:r>
                        <a:rPr lang="en-US" sz="1400" b="1" dirty="0" smtClean="0">
                          <a:solidFill>
                            <a:srgbClr val="000000"/>
                          </a:solidFill>
                          <a:effectLst/>
                          <a:latin typeface="Segoe UI"/>
                          <a:ea typeface="Times New Roman"/>
                          <a:cs typeface="Segoe UI"/>
                        </a:rPr>
                        <a:t>Name</a:t>
                      </a:r>
                      <a:endParaRPr lang="en-US" sz="1400" dirty="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30000"/>
                        </a:lnSpc>
                        <a:spcBef>
                          <a:spcPts val="0"/>
                        </a:spcBef>
                        <a:spcAft>
                          <a:spcPts val="0"/>
                        </a:spcAft>
                      </a:pPr>
                      <a:r>
                        <a:rPr lang="en-US" sz="1400" b="1">
                          <a:solidFill>
                            <a:srgbClr val="000000"/>
                          </a:solidFill>
                          <a:effectLst/>
                          <a:latin typeface="Segoe UI"/>
                          <a:ea typeface="Times New Roman"/>
                          <a:cs typeface="Segoe UI"/>
                        </a:rPr>
                        <a:t>Description</a:t>
                      </a:r>
                      <a:endParaRPr lang="en-US" sz="140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675918">
                <a:tc>
                  <a:txBody>
                    <a:bodyPr/>
                    <a:lstStyle/>
                    <a:p>
                      <a:pPr marL="0" marR="0" algn="l">
                        <a:lnSpc>
                          <a:spcPct val="130000"/>
                        </a:lnSpc>
                        <a:spcBef>
                          <a:spcPts val="0"/>
                        </a:spcBef>
                        <a:spcAft>
                          <a:spcPts val="0"/>
                        </a:spcAft>
                      </a:pPr>
                      <a:r>
                        <a:rPr lang="en-US" sz="1400">
                          <a:solidFill>
                            <a:srgbClr val="000000"/>
                          </a:solidFill>
                          <a:effectLst/>
                          <a:latin typeface="Segoe UI"/>
                          <a:ea typeface="Times New Roman"/>
                          <a:cs typeface="Segoe UI"/>
                        </a:rPr>
                        <a:t>Travel between hotels and ski areas</a:t>
                      </a:r>
                      <a:endParaRPr lang="en-US" sz="140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30000"/>
                        </a:lnSpc>
                        <a:spcBef>
                          <a:spcPts val="0"/>
                        </a:spcBef>
                        <a:spcAft>
                          <a:spcPts val="0"/>
                        </a:spcAft>
                      </a:pPr>
                      <a:r>
                        <a:rPr lang="en-US" sz="1400">
                          <a:solidFill>
                            <a:srgbClr val="000000"/>
                          </a:solidFill>
                          <a:effectLst/>
                          <a:latin typeface="Segoe UI"/>
                          <a:ea typeface="Times New Roman"/>
                          <a:cs typeface="Segoe UI"/>
                        </a:rPr>
                        <a:t>HOTEL</a:t>
                      </a:r>
                      <a:endParaRPr lang="en-US" sz="140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30000"/>
                        </a:lnSpc>
                        <a:spcBef>
                          <a:spcPts val="0"/>
                        </a:spcBef>
                        <a:spcAft>
                          <a:spcPts val="0"/>
                        </a:spcAft>
                      </a:pPr>
                      <a:r>
                        <a:rPr lang="en-US" sz="1400" dirty="0">
                          <a:solidFill>
                            <a:srgbClr val="000000"/>
                          </a:solidFill>
                          <a:effectLst/>
                          <a:latin typeface="Segoe UI"/>
                          <a:ea typeface="Times New Roman"/>
                          <a:cs typeface="Segoe UI"/>
                        </a:rPr>
                        <a:t>V</a:t>
                      </a:r>
                      <a:r>
                        <a:rPr lang="en-US" sz="1400" dirty="0" smtClean="0">
                          <a:solidFill>
                            <a:srgbClr val="000000"/>
                          </a:solidFill>
                          <a:effectLst/>
                          <a:latin typeface="Segoe UI"/>
                          <a:ea typeface="Times New Roman"/>
                          <a:cs typeface="Segoe UI"/>
                        </a:rPr>
                        <a:t>isitor </a:t>
                      </a:r>
                      <a:r>
                        <a:rPr lang="en-US" sz="1400" dirty="0">
                          <a:solidFill>
                            <a:srgbClr val="000000"/>
                          </a:solidFill>
                          <a:effectLst/>
                          <a:latin typeface="Segoe UI"/>
                          <a:ea typeface="Times New Roman"/>
                          <a:cs typeface="Segoe UI"/>
                        </a:rPr>
                        <a:t>travel with trip ends at lodging location and ski area</a:t>
                      </a:r>
                      <a:endParaRPr lang="en-US" sz="1400" dirty="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7825">
                <a:tc>
                  <a:txBody>
                    <a:bodyPr/>
                    <a:lstStyle/>
                    <a:p>
                      <a:pPr marL="0" marR="0" algn="l">
                        <a:lnSpc>
                          <a:spcPct val="130000"/>
                        </a:lnSpc>
                        <a:spcBef>
                          <a:spcPts val="0"/>
                        </a:spcBef>
                        <a:spcAft>
                          <a:spcPts val="0"/>
                        </a:spcAft>
                      </a:pPr>
                      <a:r>
                        <a:rPr lang="en-US" sz="1400">
                          <a:solidFill>
                            <a:srgbClr val="000000"/>
                          </a:solidFill>
                          <a:effectLst/>
                          <a:latin typeface="Segoe UI"/>
                          <a:ea typeface="Times New Roman"/>
                          <a:cs typeface="Segoe UI"/>
                        </a:rPr>
                        <a:t>Travel between hotels and airport</a:t>
                      </a:r>
                      <a:endParaRPr lang="en-US" sz="140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30000"/>
                        </a:lnSpc>
                        <a:spcBef>
                          <a:spcPts val="0"/>
                        </a:spcBef>
                        <a:spcAft>
                          <a:spcPts val="0"/>
                        </a:spcAft>
                      </a:pPr>
                      <a:r>
                        <a:rPr lang="en-US" sz="1400">
                          <a:solidFill>
                            <a:srgbClr val="000000"/>
                          </a:solidFill>
                          <a:effectLst/>
                          <a:latin typeface="Segoe UI"/>
                          <a:ea typeface="Times New Roman"/>
                          <a:cs typeface="Segoe UI"/>
                        </a:rPr>
                        <a:t>AIR_H</a:t>
                      </a:r>
                      <a:endParaRPr lang="en-US" sz="140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30000"/>
                        </a:lnSpc>
                        <a:spcBef>
                          <a:spcPts val="0"/>
                        </a:spcBef>
                        <a:spcAft>
                          <a:spcPts val="0"/>
                        </a:spcAft>
                      </a:pPr>
                      <a:r>
                        <a:rPr lang="en-US" sz="1400" dirty="0">
                          <a:solidFill>
                            <a:srgbClr val="000000"/>
                          </a:solidFill>
                          <a:effectLst/>
                          <a:latin typeface="Segoe UI"/>
                          <a:ea typeface="Times New Roman"/>
                          <a:cs typeface="Segoe UI"/>
                        </a:rPr>
                        <a:t>V</a:t>
                      </a:r>
                      <a:r>
                        <a:rPr lang="en-US" sz="1400" dirty="0" smtClean="0">
                          <a:solidFill>
                            <a:srgbClr val="000000"/>
                          </a:solidFill>
                          <a:effectLst/>
                          <a:latin typeface="Segoe UI"/>
                          <a:ea typeface="Times New Roman"/>
                          <a:cs typeface="Segoe UI"/>
                        </a:rPr>
                        <a:t>isitor </a:t>
                      </a:r>
                      <a:r>
                        <a:rPr lang="en-US" sz="1400" dirty="0">
                          <a:solidFill>
                            <a:srgbClr val="000000"/>
                          </a:solidFill>
                          <a:effectLst/>
                          <a:latin typeface="Segoe UI"/>
                          <a:ea typeface="Times New Roman"/>
                          <a:cs typeface="Segoe UI"/>
                        </a:rPr>
                        <a:t>travel with trip ends at lodging and airport</a:t>
                      </a:r>
                      <a:endParaRPr lang="en-US" sz="1400" dirty="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1284">
                <a:tc>
                  <a:txBody>
                    <a:bodyPr/>
                    <a:lstStyle/>
                    <a:p>
                      <a:pPr marL="0" marR="0" algn="l">
                        <a:lnSpc>
                          <a:spcPct val="130000"/>
                        </a:lnSpc>
                        <a:spcBef>
                          <a:spcPts val="0"/>
                        </a:spcBef>
                        <a:spcAft>
                          <a:spcPts val="0"/>
                        </a:spcAft>
                      </a:pPr>
                      <a:r>
                        <a:rPr lang="en-US" sz="1400">
                          <a:solidFill>
                            <a:srgbClr val="000000"/>
                          </a:solidFill>
                          <a:effectLst/>
                          <a:latin typeface="Segoe UI"/>
                          <a:ea typeface="Times New Roman"/>
                          <a:cs typeface="Segoe UI"/>
                        </a:rPr>
                        <a:t>Travel between external gateways and hotels</a:t>
                      </a:r>
                      <a:endParaRPr lang="en-US" sz="140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30000"/>
                        </a:lnSpc>
                        <a:spcBef>
                          <a:spcPts val="0"/>
                        </a:spcBef>
                        <a:spcAft>
                          <a:spcPts val="0"/>
                        </a:spcAft>
                      </a:pPr>
                      <a:r>
                        <a:rPr lang="en-US" sz="1400">
                          <a:solidFill>
                            <a:srgbClr val="000000"/>
                          </a:solidFill>
                          <a:effectLst/>
                          <a:latin typeface="Segoe UI"/>
                          <a:ea typeface="Times New Roman"/>
                          <a:cs typeface="Segoe UI"/>
                        </a:rPr>
                        <a:t>XI_H</a:t>
                      </a:r>
                      <a:endParaRPr lang="en-US" sz="140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30000"/>
                        </a:lnSpc>
                        <a:spcBef>
                          <a:spcPts val="0"/>
                        </a:spcBef>
                        <a:spcAft>
                          <a:spcPts val="0"/>
                        </a:spcAft>
                      </a:pPr>
                      <a:r>
                        <a:rPr lang="en-US" sz="1400" dirty="0">
                          <a:solidFill>
                            <a:srgbClr val="000000"/>
                          </a:solidFill>
                          <a:effectLst/>
                          <a:latin typeface="Segoe UI"/>
                          <a:ea typeface="Times New Roman"/>
                          <a:cs typeface="Segoe UI"/>
                        </a:rPr>
                        <a:t>V</a:t>
                      </a:r>
                      <a:r>
                        <a:rPr lang="en-US" sz="1400" dirty="0" smtClean="0">
                          <a:solidFill>
                            <a:srgbClr val="000000"/>
                          </a:solidFill>
                          <a:effectLst/>
                          <a:latin typeface="Segoe UI"/>
                          <a:ea typeface="Times New Roman"/>
                          <a:cs typeface="Segoe UI"/>
                        </a:rPr>
                        <a:t>isitor </a:t>
                      </a:r>
                      <a:r>
                        <a:rPr lang="en-US" sz="1400" dirty="0">
                          <a:solidFill>
                            <a:srgbClr val="000000"/>
                          </a:solidFill>
                          <a:effectLst/>
                          <a:latin typeface="Segoe UI"/>
                          <a:ea typeface="Times New Roman"/>
                          <a:cs typeface="Segoe UI"/>
                        </a:rPr>
                        <a:t>travel with trip ends at lodging and external gateway</a:t>
                      </a:r>
                      <a:endParaRPr lang="en-US" sz="1400" dirty="0">
                        <a:effectLst/>
                        <a:latin typeface="Segoe U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727306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3-991 Wasatch Summit Model Development\GIS\fIGURES\REC TRIP PRODUCTIONS_al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2642" y="220027"/>
            <a:ext cx="4958715" cy="6417945"/>
          </a:xfrm>
          <a:prstGeom prst="rect">
            <a:avLst/>
          </a:prstGeom>
          <a:noFill/>
          <a:ln>
            <a:noFill/>
          </a:ln>
        </p:spPr>
      </p:pic>
    </p:spTree>
    <p:extLst>
      <p:ext uri="{BB962C8B-B14F-4D97-AF65-F5344CB8AC3E}">
        <p14:creationId xmlns:p14="http://schemas.microsoft.com/office/powerpoint/2010/main" val="1633299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93"/>
          <p:cNvPicPr>
            <a:picLocks noChangeAspect="1" noChangeArrowheads="1"/>
          </p:cNvPicPr>
          <p:nvPr/>
        </p:nvPicPr>
        <p:blipFill>
          <a:blip r:embed="rId3">
            <a:extLst>
              <a:ext uri="{28A0092B-C50C-407E-A947-70E740481C1C}">
                <a14:useLocalDpi xmlns:a14="http://schemas.microsoft.com/office/drawing/2010/main" val="0"/>
              </a:ext>
            </a:extLst>
          </a:blip>
          <a:srcRect t="3233" b="4842"/>
          <a:stretch>
            <a:fillRect/>
          </a:stretch>
        </p:blipFill>
        <p:spPr bwMode="auto">
          <a:xfrm>
            <a:off x="1524000" y="228600"/>
            <a:ext cx="6329362" cy="556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209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808" y="3464168"/>
            <a:ext cx="3940392" cy="31243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8087" y="3421828"/>
            <a:ext cx="4209721" cy="3166642"/>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17808" y="462116"/>
            <a:ext cx="3940392" cy="3004854"/>
          </a:xfrm>
          <a:prstGeom prst="rect">
            <a:avLst/>
          </a:prstGeom>
          <a:noFill/>
          <a:ln>
            <a:noFill/>
          </a:ln>
        </p:spPr>
      </p:pic>
      <p:pic>
        <p:nvPicPr>
          <p:cNvPr id="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8087" y="472632"/>
            <a:ext cx="4209721" cy="2949196"/>
          </a:xfrm>
          <a:prstGeom prst="rect">
            <a:avLst/>
          </a:prstGeom>
          <a:noFill/>
          <a:ln>
            <a:noFill/>
          </a:ln>
        </p:spPr>
      </p:pic>
    </p:spTree>
    <p:extLst>
      <p:ext uri="{BB962C8B-B14F-4D97-AF65-F5344CB8AC3E}">
        <p14:creationId xmlns:p14="http://schemas.microsoft.com/office/powerpoint/2010/main" val="19752292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OGO" descr="FP-Logo-Icon-2x2.jpg"/>
          <p:cNvPicPr>
            <a:picLocks noChangeAspect="1"/>
          </p:cNvPicPr>
          <p:nvPr/>
        </p:nvPicPr>
        <p:blipFill>
          <a:blip r:embed="rId3" cstate="print"/>
          <a:stretch>
            <a:fillRect/>
          </a:stretch>
        </p:blipFill>
        <p:spPr>
          <a:xfrm>
            <a:off x="3924300" y="2552700"/>
            <a:ext cx="1066800" cy="1066800"/>
          </a:xfrm>
          <a:prstGeom prst="rect">
            <a:avLst/>
          </a:prstGeom>
        </p:spPr>
      </p:pic>
      <p:pic>
        <p:nvPicPr>
          <p:cNvPr id="1027" name="Icon" descr="C:\Users\tzdvorak\Desktop\30thTemplates\30thAnnivLogo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3992" y="2644704"/>
            <a:ext cx="5334000" cy="12709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4400" y="5257800"/>
            <a:ext cx="3878626" cy="369332"/>
          </a:xfrm>
          <a:prstGeom prst="rect">
            <a:avLst/>
          </a:prstGeom>
          <a:noFill/>
        </p:spPr>
        <p:txBody>
          <a:bodyPr wrap="none" rtlCol="0">
            <a:spAutoFit/>
          </a:bodyPr>
          <a:lstStyle/>
          <a:p>
            <a:r>
              <a:rPr lang="en-US" dirty="0" smtClean="0"/>
              <a:t>Contact:  j.ziebarth@fehrandpeers.com</a:t>
            </a:r>
            <a:endParaRPr lang="en-US" dirty="0"/>
          </a:p>
        </p:txBody>
      </p:sp>
    </p:spTree>
  </p:cSld>
  <p:clrMapOvr>
    <a:masterClrMapping/>
  </p:clrMapOvr>
  <p:transition spd="slow">
    <p:cut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9089"/>
            <a:ext cx="8394688" cy="5548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89198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3" y="461963"/>
            <a:ext cx="60864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8855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65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690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3-991 Wasatch Summit Model Development\Graphics_Photos\VERSION.II.Map.ALL.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990600"/>
            <a:ext cx="7640070" cy="5164394"/>
          </a:xfrm>
          <a:prstGeom prst="rect">
            <a:avLst/>
          </a:prstGeom>
          <a:noFill/>
          <a:extLst/>
        </p:spPr>
      </p:pic>
    </p:spTree>
    <p:extLst>
      <p:ext uri="{BB962C8B-B14F-4D97-AF65-F5344CB8AC3E}">
        <p14:creationId xmlns:p14="http://schemas.microsoft.com/office/powerpoint/2010/main" val="1045835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62012"/>
            <a:ext cx="2819400"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76400"/>
            <a:ext cx="324802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01333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4953000" y="603454"/>
            <a:ext cx="3976900" cy="5146576"/>
          </a:xfrm>
          <a:prstGeom prst="rect">
            <a:avLst/>
          </a:prstGeom>
          <a:blipFill dpi="0" rotWithShape="1">
            <a:blip r:embed="rId3">
              <a:alphaModFix amt="6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1066800" y="521726"/>
            <a:ext cx="3528510" cy="8234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Data sources</a:t>
            </a:r>
            <a:endParaRPr lang="en-US" dirty="0"/>
          </a:p>
        </p:txBody>
      </p:sp>
      <p:sp>
        <p:nvSpPr>
          <p:cNvPr id="4" name="Content Placeholder 2"/>
          <p:cNvSpPr txBox="1">
            <a:spLocks/>
          </p:cNvSpPr>
          <p:nvPr/>
        </p:nvSpPr>
        <p:spPr>
          <a:xfrm>
            <a:off x="685800" y="1345178"/>
            <a:ext cx="4267200" cy="4404852"/>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2010 Census</a:t>
            </a:r>
          </a:p>
          <a:p>
            <a:r>
              <a:rPr lang="en-US" sz="2000" dirty="0" smtClean="0"/>
              <a:t>Utah Governor’s Office of Management and Budget (GOMB)</a:t>
            </a:r>
          </a:p>
          <a:p>
            <a:r>
              <a:rPr lang="en-US" sz="2000" dirty="0" smtClean="0"/>
              <a:t>Utah Department of Workforce Services (DWS)</a:t>
            </a:r>
          </a:p>
          <a:p>
            <a:r>
              <a:rPr lang="en-US" sz="2000" dirty="0" smtClean="0"/>
              <a:t>2012 Utah household travel survey</a:t>
            </a:r>
          </a:p>
          <a:p>
            <a:r>
              <a:rPr lang="en-US" sz="2000" dirty="0" err="1" smtClean="0"/>
              <a:t>AirSage</a:t>
            </a:r>
            <a:r>
              <a:rPr lang="en-US" sz="2000" dirty="0" smtClean="0"/>
              <a:t> origin-destination data</a:t>
            </a:r>
          </a:p>
          <a:p>
            <a:r>
              <a:rPr lang="en-US" sz="2000" dirty="0" smtClean="0"/>
              <a:t>Utah skier survey</a:t>
            </a:r>
          </a:p>
          <a:p>
            <a:r>
              <a:rPr lang="en-US" sz="2000" dirty="0" smtClean="0"/>
              <a:t>Season pass holder zip codes</a:t>
            </a:r>
          </a:p>
          <a:p>
            <a:r>
              <a:rPr lang="en-US" sz="2000" dirty="0" smtClean="0"/>
              <a:t>RRC</a:t>
            </a:r>
          </a:p>
          <a:p>
            <a:pPr lvl="1"/>
            <a:r>
              <a:rPr lang="en-US" sz="2000" dirty="0" smtClean="0"/>
              <a:t>Future skier day projections</a:t>
            </a:r>
          </a:p>
          <a:p>
            <a:pPr lvl="1"/>
            <a:r>
              <a:rPr lang="en-US" sz="2000" dirty="0" smtClean="0"/>
              <a:t>Hotel rooms, seasonal occupancy</a:t>
            </a:r>
          </a:p>
          <a:p>
            <a:endParaRPr lang="en-US" dirty="0"/>
          </a:p>
        </p:txBody>
      </p:sp>
    </p:spTree>
    <p:extLst>
      <p:ext uri="{BB962C8B-B14F-4D97-AF65-F5344CB8AC3E}">
        <p14:creationId xmlns:p14="http://schemas.microsoft.com/office/powerpoint/2010/main" val="41564906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762000"/>
            <a:ext cx="1485900"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5" y="371475"/>
            <a:ext cx="7943850"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96772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ziebarth\AppData\Local\Evernote\Evernote\Databases\Attachments\4ccc625b790d873ca606a2860919457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94689"/>
            <a:ext cx="7210423" cy="5777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292370"/>
      </p:ext>
    </p:extLst>
  </p:cSld>
  <p:clrMapOvr>
    <a:masterClrMapping/>
  </p:clrMapOvr>
  <p:timing>
    <p:tnLst>
      <p:par>
        <p:cTn id="1" dur="indefinite" restart="never" nodeType="tmRoot"/>
      </p:par>
    </p:tnLst>
  </p:timing>
</p:sld>
</file>

<file path=ppt/theme/theme1.xml><?xml version="1.0" encoding="utf-8"?>
<a:theme xmlns:a="http://schemas.openxmlformats.org/drawingml/2006/main" name="FPBackgrndWa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8422</TotalTime>
  <Words>403</Words>
  <Application>Microsoft Office PowerPoint</Application>
  <PresentationFormat>On-screen Show (4:3)</PresentationFormat>
  <Paragraphs>73</Paragraphs>
  <Slides>15</Slides>
  <Notes>15</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FPBackgrndWave</vt:lpstr>
      <vt:lpstr>Custom Design</vt:lpstr>
      <vt:lpstr>Sensitivity to Recreational Travel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Jeremy Klop</dc:creator>
  <cp:lastModifiedBy>Jennifer Ziebarth</cp:lastModifiedBy>
  <cp:revision>388</cp:revision>
  <dcterms:created xsi:type="dcterms:W3CDTF">2006-08-16T00:00:00Z</dcterms:created>
  <dcterms:modified xsi:type="dcterms:W3CDTF">2015-05-19T12:08:58Z</dcterms:modified>
</cp:coreProperties>
</file>