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54" r:id="rId2"/>
    <p:sldMasterId id="2147483759" r:id="rId3"/>
    <p:sldMasterId id="2147483648" r:id="rId4"/>
    <p:sldMasterId id="2147483764" r:id="rId5"/>
    <p:sldMasterId id="2147483969" r:id="rId6"/>
  </p:sldMasterIdLst>
  <p:notesMasterIdLst>
    <p:notesMasterId r:id="rId29"/>
  </p:notesMasterIdLst>
  <p:sldIdLst>
    <p:sldId id="256" r:id="rId7"/>
    <p:sldId id="263" r:id="rId8"/>
    <p:sldId id="277" r:id="rId9"/>
    <p:sldId id="258" r:id="rId10"/>
    <p:sldId id="260" r:id="rId11"/>
    <p:sldId id="264" r:id="rId12"/>
    <p:sldId id="265" r:id="rId13"/>
    <p:sldId id="270" r:id="rId14"/>
    <p:sldId id="268" r:id="rId15"/>
    <p:sldId id="271" r:id="rId16"/>
    <p:sldId id="272" r:id="rId17"/>
    <p:sldId id="275" r:id="rId18"/>
    <p:sldId id="274" r:id="rId19"/>
    <p:sldId id="276" r:id="rId20"/>
    <p:sldId id="279" r:id="rId21"/>
    <p:sldId id="280" r:id="rId22"/>
    <p:sldId id="281" r:id="rId23"/>
    <p:sldId id="282" r:id="rId24"/>
    <p:sldId id="266" r:id="rId25"/>
    <p:sldId id="283" r:id="rId26"/>
    <p:sldId id="284" r:id="rId27"/>
    <p:sldId id="26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76B"/>
    <a:srgbClr val="E7E600"/>
    <a:srgbClr val="384F26"/>
    <a:srgbClr val="384E26"/>
    <a:srgbClr val="38563C"/>
    <a:srgbClr val="38443C"/>
    <a:srgbClr val="617367"/>
    <a:srgbClr val="3A443C"/>
    <a:srgbClr val="621F18"/>
    <a:srgbClr val="B6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29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Model%20Research\CHTS_v_BATS\Docs\BayAreaTransitService_2000-201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RB%20Planning%20Apps\presentation_tab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Passengers vs Service, 2000/01 - 2012/13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Sheet4!$A$3:$B$3</c:f>
              <c:strCache>
                <c:ptCount val="2"/>
                <c:pt idx="0">
                  <c:v>Total Passengers (000)</c:v>
                </c:pt>
                <c:pt idx="1">
                  <c:v>Pass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Sheet4!$C$2:$O$2</c:f>
              <c:strCache>
                <c:ptCount val="13"/>
                <c:pt idx="0">
                  <c:v>2000–01</c:v>
                </c:pt>
                <c:pt idx="1">
                  <c:v>2001–02</c:v>
                </c:pt>
                <c:pt idx="2">
                  <c:v>2002–03</c:v>
                </c:pt>
                <c:pt idx="3">
                  <c:v>2003–04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</c:strCache>
            </c:strRef>
          </c:cat>
          <c:val>
            <c:numRef>
              <c:f>Sheet4!$C$3:$O$3</c:f>
              <c:numCache>
                <c:formatCode>#,##0</c:formatCode>
                <c:ptCount val="13"/>
                <c:pt idx="0">
                  <c:v>530565</c:v>
                </c:pt>
                <c:pt idx="1">
                  <c:v>512930</c:v>
                </c:pt>
                <c:pt idx="2">
                  <c:v>474037</c:v>
                </c:pt>
                <c:pt idx="3">
                  <c:v>472703</c:v>
                </c:pt>
                <c:pt idx="4">
                  <c:v>474534</c:v>
                </c:pt>
                <c:pt idx="5">
                  <c:v>480817</c:v>
                </c:pt>
                <c:pt idx="6">
                  <c:v>484719</c:v>
                </c:pt>
                <c:pt idx="7">
                  <c:v>510279</c:v>
                </c:pt>
                <c:pt idx="8">
                  <c:v>507264</c:v>
                </c:pt>
                <c:pt idx="9">
                  <c:v>483063</c:v>
                </c:pt>
                <c:pt idx="10">
                  <c:v>481359</c:v>
                </c:pt>
                <c:pt idx="11">
                  <c:v>495093</c:v>
                </c:pt>
                <c:pt idx="12">
                  <c:v>509138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845360"/>
        <c:axId val="29184340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Sheet4!$A$4:$B$4</c15:sqref>
                        </c15:formulaRef>
                      </c:ext>
                    </c:extLst>
                    <c:strCache>
                      <c:ptCount val="2"/>
                      <c:pt idx="0">
                        <c:v>Average Weekday Ridership</c:v>
                      </c:pt>
                      <c:pt idx="1">
                        <c:v>Ridership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Sheet4!$C$2:$O$2</c15:sqref>
                        </c15:formulaRef>
                      </c:ext>
                    </c:extLst>
                    <c:strCache>
                      <c:ptCount val="13"/>
                      <c:pt idx="0">
                        <c:v>2000–01</c:v>
                      </c:pt>
                      <c:pt idx="1">
                        <c:v>2001–02</c:v>
                      </c:pt>
                      <c:pt idx="2">
                        <c:v>2002–03</c:v>
                      </c:pt>
                      <c:pt idx="3">
                        <c:v>2003–04</c:v>
                      </c:pt>
                      <c:pt idx="4">
                        <c:v>2004-05</c:v>
                      </c:pt>
                      <c:pt idx="5">
                        <c:v>2005-06</c:v>
                      </c:pt>
                      <c:pt idx="6">
                        <c:v>2006-07</c:v>
                      </c:pt>
                      <c:pt idx="7">
                        <c:v>2007-08</c:v>
                      </c:pt>
                      <c:pt idx="8">
                        <c:v>2008-09</c:v>
                      </c:pt>
                      <c:pt idx="9">
                        <c:v>2009-10</c:v>
                      </c:pt>
                      <c:pt idx="10">
                        <c:v>2010-11</c:v>
                      </c:pt>
                      <c:pt idx="11">
                        <c:v>2011-12</c:v>
                      </c:pt>
                      <c:pt idx="12">
                        <c:v>2012-13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Sheet4!$C$4:$O$4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2" formatCode="#,##0">
                        <c:v>1309798</c:v>
                      </c:pt>
                      <c:pt idx="3" formatCode="#,##0">
                        <c:v>1288997</c:v>
                      </c:pt>
                      <c:pt idx="4" formatCode="#,##0">
                        <c:v>1299252</c:v>
                      </c:pt>
                      <c:pt idx="5" formatCode="#,##0">
                        <c:v>1335983</c:v>
                      </c:pt>
                      <c:pt idx="6" formatCode="#,##0">
                        <c:v>1576474</c:v>
                      </c:pt>
                      <c:pt idx="7" formatCode="#,##0">
                        <c:v>1635818</c:v>
                      </c:pt>
                      <c:pt idx="8" formatCode="#,##0">
                        <c:v>1640568</c:v>
                      </c:pt>
                      <c:pt idx="9" formatCode="#,##0">
                        <c:v>1557226</c:v>
                      </c:pt>
                      <c:pt idx="10" formatCode="#,##0">
                        <c:v>1558367</c:v>
                      </c:pt>
                      <c:pt idx="11" formatCode="#,##0">
                        <c:v>1591957</c:v>
                      </c:pt>
                      <c:pt idx="12" formatCode="#,##0">
                        <c:v>1631263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Sheet4!$A$6:$B$6</c15:sqref>
                        </c15:formulaRef>
                      </c:ext>
                    </c:extLst>
                    <c:strCache>
                      <c:ptCount val="2"/>
                      <c:pt idx="0">
                        <c:v>Revenue Vehicle Hours (000)</c:v>
                      </c:pt>
                      <c:pt idx="1">
                        <c:v>RVH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Sheet4!$C$2:$O$2</c15:sqref>
                        </c15:formulaRef>
                      </c:ext>
                    </c:extLst>
                    <c:strCache>
                      <c:ptCount val="13"/>
                      <c:pt idx="0">
                        <c:v>2000–01</c:v>
                      </c:pt>
                      <c:pt idx="1">
                        <c:v>2001–02</c:v>
                      </c:pt>
                      <c:pt idx="2">
                        <c:v>2002–03</c:v>
                      </c:pt>
                      <c:pt idx="3">
                        <c:v>2003–04</c:v>
                      </c:pt>
                      <c:pt idx="4">
                        <c:v>2004-05</c:v>
                      </c:pt>
                      <c:pt idx="5">
                        <c:v>2005-06</c:v>
                      </c:pt>
                      <c:pt idx="6">
                        <c:v>2006-07</c:v>
                      </c:pt>
                      <c:pt idx="7">
                        <c:v>2007-08</c:v>
                      </c:pt>
                      <c:pt idx="8">
                        <c:v>2008-09</c:v>
                      </c:pt>
                      <c:pt idx="9">
                        <c:v>2009-10</c:v>
                      </c:pt>
                      <c:pt idx="10">
                        <c:v>2010-11</c:v>
                      </c:pt>
                      <c:pt idx="11">
                        <c:v>2011-12</c:v>
                      </c:pt>
                      <c:pt idx="12">
                        <c:v>2012-13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Sheet4!$C$6:$O$6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11973</c:v>
                      </c:pt>
                      <c:pt idx="1">
                        <c:v>12716</c:v>
                      </c:pt>
                      <c:pt idx="2">
                        <c:v>12765</c:v>
                      </c:pt>
                      <c:pt idx="3">
                        <c:v>12412</c:v>
                      </c:pt>
                      <c:pt idx="4">
                        <c:v>12217</c:v>
                      </c:pt>
                      <c:pt idx="5">
                        <c:v>12206</c:v>
                      </c:pt>
                      <c:pt idx="6">
                        <c:v>12431</c:v>
                      </c:pt>
                      <c:pt idx="7">
                        <c:v>12438</c:v>
                      </c:pt>
                      <c:pt idx="8">
                        <c:v>12798</c:v>
                      </c:pt>
                      <c:pt idx="9">
                        <c:v>12015</c:v>
                      </c:pt>
                      <c:pt idx="10">
                        <c:v>11870</c:v>
                      </c:pt>
                      <c:pt idx="11">
                        <c:v>11946</c:v>
                      </c:pt>
                      <c:pt idx="12">
                        <c:v>12051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Sheet4!$A$7:$B$7</c15:sqref>
                        </c15:formulaRef>
                      </c:ext>
                    </c:extLst>
                    <c:strCache>
                      <c:ptCount val="2"/>
                      <c:pt idx="0">
                        <c:v>Employee Equivalents (FTE)*</c:v>
                      </c:pt>
                      <c:pt idx="1">
                        <c:v>Emp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Sheet4!$C$2:$O$2</c15:sqref>
                        </c15:formulaRef>
                      </c:ext>
                    </c:extLst>
                    <c:strCache>
                      <c:ptCount val="13"/>
                      <c:pt idx="0">
                        <c:v>2000–01</c:v>
                      </c:pt>
                      <c:pt idx="1">
                        <c:v>2001–02</c:v>
                      </c:pt>
                      <c:pt idx="2">
                        <c:v>2002–03</c:v>
                      </c:pt>
                      <c:pt idx="3">
                        <c:v>2003–04</c:v>
                      </c:pt>
                      <c:pt idx="4">
                        <c:v>2004-05</c:v>
                      </c:pt>
                      <c:pt idx="5">
                        <c:v>2005-06</c:v>
                      </c:pt>
                      <c:pt idx="6">
                        <c:v>2006-07</c:v>
                      </c:pt>
                      <c:pt idx="7">
                        <c:v>2007-08</c:v>
                      </c:pt>
                      <c:pt idx="8">
                        <c:v>2008-09</c:v>
                      </c:pt>
                      <c:pt idx="9">
                        <c:v>2009-10</c:v>
                      </c:pt>
                      <c:pt idx="10">
                        <c:v>2010-11</c:v>
                      </c:pt>
                      <c:pt idx="11">
                        <c:v>2011-12</c:v>
                      </c:pt>
                      <c:pt idx="12">
                        <c:v>2012-13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Sheet4!$C$7:$O$7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14515</c:v>
                      </c:pt>
                      <c:pt idx="1">
                        <c:v>15586</c:v>
                      </c:pt>
                      <c:pt idx="2">
                        <c:v>14683</c:v>
                      </c:pt>
                      <c:pt idx="3">
                        <c:v>14246</c:v>
                      </c:pt>
                      <c:pt idx="4">
                        <c:v>13425</c:v>
                      </c:pt>
                      <c:pt idx="5">
                        <c:v>13607</c:v>
                      </c:pt>
                      <c:pt idx="6">
                        <c:v>13729</c:v>
                      </c:pt>
                      <c:pt idx="7">
                        <c:v>13776</c:v>
                      </c:pt>
                      <c:pt idx="8">
                        <c:v>14264</c:v>
                      </c:pt>
                      <c:pt idx="9">
                        <c:v>13473</c:v>
                      </c:pt>
                      <c:pt idx="10">
                        <c:v>13036</c:v>
                      </c:pt>
                      <c:pt idx="11">
                        <c:v>13084</c:v>
                      </c:pt>
                      <c:pt idx="12">
                        <c:v>13336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Sheet4!$A$5:$B$5</c:f>
              <c:strCache>
                <c:ptCount val="2"/>
                <c:pt idx="0">
                  <c:v>Revenue Vehicle Miles (000)</c:v>
                </c:pt>
                <c:pt idx="1">
                  <c:v>RVM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Sheet4!$C$2:$O$2</c:f>
              <c:strCache>
                <c:ptCount val="13"/>
                <c:pt idx="0">
                  <c:v>2000–01</c:v>
                </c:pt>
                <c:pt idx="1">
                  <c:v>2001–02</c:v>
                </c:pt>
                <c:pt idx="2">
                  <c:v>2002–03</c:v>
                </c:pt>
                <c:pt idx="3">
                  <c:v>2003–04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</c:strCache>
            </c:strRef>
          </c:cat>
          <c:val>
            <c:numRef>
              <c:f>Sheet4!$C$5:$O$5</c:f>
              <c:numCache>
                <c:formatCode>#,##0</c:formatCode>
                <c:ptCount val="13"/>
                <c:pt idx="0">
                  <c:v>187643</c:v>
                </c:pt>
                <c:pt idx="1">
                  <c:v>195285</c:v>
                </c:pt>
                <c:pt idx="2">
                  <c:v>192117</c:v>
                </c:pt>
                <c:pt idx="3">
                  <c:v>188879</c:v>
                </c:pt>
                <c:pt idx="4">
                  <c:v>184796</c:v>
                </c:pt>
                <c:pt idx="5">
                  <c:v>187740</c:v>
                </c:pt>
                <c:pt idx="6">
                  <c:v>193113</c:v>
                </c:pt>
                <c:pt idx="7">
                  <c:v>194003</c:v>
                </c:pt>
                <c:pt idx="8">
                  <c:v>196804</c:v>
                </c:pt>
                <c:pt idx="9">
                  <c:v>186712</c:v>
                </c:pt>
                <c:pt idx="10">
                  <c:v>184350</c:v>
                </c:pt>
                <c:pt idx="11">
                  <c:v>183135</c:v>
                </c:pt>
                <c:pt idx="12">
                  <c:v>186874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846928"/>
        <c:axId val="291845752"/>
      </c:lineChart>
      <c:catAx>
        <c:axId val="2918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43400"/>
        <c:crosses val="autoZero"/>
        <c:auto val="1"/>
        <c:lblAlgn val="ctr"/>
        <c:lblOffset val="100"/>
        <c:noMultiLvlLbl val="0"/>
      </c:catAx>
      <c:valAx>
        <c:axId val="29184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Passengers (000)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45360"/>
        <c:crosses val="autoZero"/>
        <c:crossBetween val="between"/>
      </c:valAx>
      <c:valAx>
        <c:axId val="2918457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Revenue Vehicle Milse (000)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46928"/>
        <c:crosses val="max"/>
        <c:crossBetween val="between"/>
      </c:valAx>
      <c:catAx>
        <c:axId val="291846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1845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90000"/>
      </a:schemeClr>
    </a:solidFill>
    <a:ln>
      <a:solidFill>
        <a:schemeClr val="bg2">
          <a:lumMod val="75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2000</a:t>
            </a:r>
          </a:p>
        </c:rich>
      </c:tx>
      <c:layout>
        <c:manualLayout>
          <c:xMode val="edge"/>
          <c:yMode val="edge"/>
          <c:x val="0.43302469664036697"/>
          <c:y val="9.0941951263707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Sheet1!$C$24:$C$27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Sheet1!$D$24:$D$27</c:f>
              <c:numCache>
                <c:formatCode>0%</c:formatCode>
                <c:ptCount val="4"/>
                <c:pt idx="0">
                  <c:v>0.77434463623055183</c:v>
                </c:pt>
                <c:pt idx="1">
                  <c:v>0.83443944331548459</c:v>
                </c:pt>
                <c:pt idx="2">
                  <c:v>0.870306461339867</c:v>
                </c:pt>
                <c:pt idx="3">
                  <c:v>0.85181530220867563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Sheet1!$C$24:$C$27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Sheet1!$E$24:$E$27</c:f>
              <c:numCache>
                <c:formatCode>0%</c:formatCode>
                <c:ptCount val="4"/>
                <c:pt idx="0">
                  <c:v>4.7953052122697716E-2</c:v>
                </c:pt>
                <c:pt idx="1">
                  <c:v>2.2494119783158528E-2</c:v>
                </c:pt>
                <c:pt idx="2">
                  <c:v>1.8252500291664746E-2</c:v>
                </c:pt>
                <c:pt idx="3">
                  <c:v>2.7583937362890817E-2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Sheet1!$C$24:$C$27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Sheet1!$F$24:$F$27</c:f>
              <c:numCache>
                <c:formatCode>0%</c:formatCode>
                <c:ptCount val="4"/>
                <c:pt idx="0">
                  <c:v>0.10426241786674838</c:v>
                </c:pt>
                <c:pt idx="1">
                  <c:v>9.7908807233510892E-2</c:v>
                </c:pt>
                <c:pt idx="2">
                  <c:v>7.0014151472442554E-2</c:v>
                </c:pt>
                <c:pt idx="3">
                  <c:v>9.4060205397845958E-2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Sheet1!$C$24:$C$27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Sheet1!$G$24:$G$27</c:f>
              <c:numCache>
                <c:formatCode>0%</c:formatCode>
                <c:ptCount val="4"/>
                <c:pt idx="0">
                  <c:v>2.7299731045517993E-2</c:v>
                </c:pt>
                <c:pt idx="1">
                  <c:v>1.6914155200082371E-2</c:v>
                </c:pt>
                <c:pt idx="2">
                  <c:v>1.1150648319626321E-2</c:v>
                </c:pt>
                <c:pt idx="3">
                  <c:v>5.5504685864630398E-3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Sheet1!$C$24:$C$27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Sheet1!$H$24:$H$27</c:f>
              <c:numCache>
                <c:formatCode>0%</c:formatCode>
                <c:ptCount val="4"/>
                <c:pt idx="0">
                  <c:v>4.6140162734484048E-2</c:v>
                </c:pt>
                <c:pt idx="1">
                  <c:v>2.8243474467763569E-2</c:v>
                </c:pt>
                <c:pt idx="2">
                  <c:v>3.0276238576399335E-2</c:v>
                </c:pt>
                <c:pt idx="3">
                  <c:v>2.0990086444124537E-2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330640"/>
        <c:axId val="373331032"/>
      </c:barChart>
      <c:catAx>
        <c:axId val="373330640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1032"/>
        <c:crosses val="autoZero"/>
        <c:auto val="1"/>
        <c:lblAlgn val="ctr"/>
        <c:lblOffset val="100"/>
        <c:noMultiLvlLbl val="0"/>
      </c:catAx>
      <c:valAx>
        <c:axId val="373331032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</c:rich>
      </c:tx>
      <c:layout>
        <c:manualLayout>
          <c:xMode val="edge"/>
          <c:yMode val="edge"/>
          <c:x val="0.43682851552026108"/>
          <c:y val="9.0941951263707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Sheet1!$C$29:$C$32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Sheet1!$D$29:$D$32</c:f>
              <c:numCache>
                <c:formatCode>0%</c:formatCode>
                <c:ptCount val="4"/>
                <c:pt idx="0">
                  <c:v>0.79096945189915424</c:v>
                </c:pt>
                <c:pt idx="1">
                  <c:v>0.77655011510122995</c:v>
                </c:pt>
                <c:pt idx="2">
                  <c:v>0.81957722256704324</c:v>
                </c:pt>
                <c:pt idx="3">
                  <c:v>0.81955934426567412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Sheet1!$C$29:$C$32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Sheet1!$E$29:$E$32</c:f>
              <c:numCache>
                <c:formatCode>0%</c:formatCode>
                <c:ptCount val="4"/>
                <c:pt idx="0">
                  <c:v>6.7387767200750293E-2</c:v>
                </c:pt>
                <c:pt idx="1">
                  <c:v>1.6930422549135106E-2</c:v>
                </c:pt>
                <c:pt idx="2">
                  <c:v>2.0993569255519921E-2</c:v>
                </c:pt>
                <c:pt idx="3">
                  <c:v>2.5804821857402783E-2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Sheet1!$C$29:$C$32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Sheet1!$F$29:$F$32</c:f>
              <c:numCache>
                <c:formatCode>0%</c:formatCode>
                <c:ptCount val="4"/>
                <c:pt idx="0">
                  <c:v>8.4896327411031092E-2</c:v>
                </c:pt>
                <c:pt idx="1">
                  <c:v>0.14027527744676183</c:v>
                </c:pt>
                <c:pt idx="2">
                  <c:v>0.10701913865711786</c:v>
                </c:pt>
                <c:pt idx="3">
                  <c:v>0.11246947581771229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Sheet1!$C$29:$C$32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Sheet1!$G$29:$G$32</c:f>
              <c:numCache>
                <c:formatCode>0%</c:formatCode>
                <c:ptCount val="4"/>
                <c:pt idx="0">
                  <c:v>9.4011208807040017E-3</c:v>
                </c:pt>
                <c:pt idx="1">
                  <c:v>2.3953612617606531E-2</c:v>
                </c:pt>
                <c:pt idx="2">
                  <c:v>1.7528221755924656E-2</c:v>
                </c:pt>
                <c:pt idx="3">
                  <c:v>1.4717263544615165E-2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Sheet1!$C$29:$C$32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 and over</c:v>
                </c:pt>
              </c:strCache>
            </c:strRef>
          </c:cat>
          <c:val>
            <c:numRef>
              <c:f>Sheet1!$H$29:$H$32</c:f>
              <c:numCache>
                <c:formatCode>0%</c:formatCode>
                <c:ptCount val="4"/>
                <c:pt idx="0">
                  <c:v>4.7345332608360352E-2</c:v>
                </c:pt>
                <c:pt idx="1">
                  <c:v>4.229057228526726E-2</c:v>
                </c:pt>
                <c:pt idx="2">
                  <c:v>3.4881847764394097E-2</c:v>
                </c:pt>
                <c:pt idx="3">
                  <c:v>2.744909451459512E-2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331424"/>
        <c:axId val="373332600"/>
      </c:barChart>
      <c:catAx>
        <c:axId val="37333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2600"/>
        <c:crosses val="autoZero"/>
        <c:auto val="1"/>
        <c:lblAlgn val="ctr"/>
        <c:lblOffset val="100"/>
        <c:noMultiLvlLbl val="0"/>
      </c:catAx>
      <c:valAx>
        <c:axId val="3733326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Sheet1!$C$38:$C$39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Sheet1!$D$38:$D$39</c:f>
              <c:numCache>
                <c:formatCode>0%</c:formatCode>
                <c:ptCount val="2"/>
                <c:pt idx="0">
                  <c:v>0.82713116464891334</c:v>
                </c:pt>
                <c:pt idx="1">
                  <c:v>0.86312902998520158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Sheet1!$C$38:$C$39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Sheet1!$E$38:$E$39</c:f>
              <c:numCache>
                <c:formatCode>0%</c:formatCode>
                <c:ptCount val="2"/>
                <c:pt idx="0">
                  <c:v>2.4191592732709519E-2</c:v>
                </c:pt>
                <c:pt idx="1">
                  <c:v>2.0853420835590244E-2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Sheet1!$C$38:$C$39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Sheet1!$F$38:$F$39</c:f>
              <c:numCache>
                <c:formatCode>0%</c:formatCode>
                <c:ptCount val="2"/>
                <c:pt idx="0">
                  <c:v>8.8719356709566322E-2</c:v>
                </c:pt>
                <c:pt idx="1">
                  <c:v>8.6216762084386833E-2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Sheet1!$C$38:$C$39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Sheet1!$G$38:$G$39</c:f>
              <c:numCache>
                <c:formatCode>0%</c:formatCode>
                <c:ptCount val="2"/>
                <c:pt idx="0">
                  <c:v>1.649216559342143E-2</c:v>
                </c:pt>
                <c:pt idx="1">
                  <c:v>1.2529967349898899E-2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Sheet1!$C$38:$C$39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Sheet1!$H$38:$H$39</c:f>
              <c:numCache>
                <c:formatCode>0%</c:formatCode>
                <c:ptCount val="2"/>
                <c:pt idx="0">
                  <c:v>4.3465720315389408E-2</c:v>
                </c:pt>
                <c:pt idx="1">
                  <c:v>1.7270819744922467E-2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333384"/>
        <c:axId val="374407040"/>
      </c:barChart>
      <c:catAx>
        <c:axId val="373333384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07040"/>
        <c:crosses val="autoZero"/>
        <c:auto val="1"/>
        <c:lblAlgn val="ctr"/>
        <c:lblOffset val="100"/>
        <c:noMultiLvlLbl val="0"/>
      </c:catAx>
      <c:valAx>
        <c:axId val="374407040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Sheet1!$C$43:$C$44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Sheet1!$D$43:$D$44</c:f>
              <c:numCache>
                <c:formatCode>0%</c:formatCode>
                <c:ptCount val="2"/>
                <c:pt idx="0">
                  <c:v>0.78452149782884217</c:v>
                </c:pt>
                <c:pt idx="1">
                  <c:v>0.82330956325897997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Sheet1!$C$43:$C$44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Sheet1!$E$43:$E$44</c:f>
              <c:numCache>
                <c:formatCode>0%</c:formatCode>
                <c:ptCount val="2"/>
                <c:pt idx="0">
                  <c:v>2.7242335363334126E-2</c:v>
                </c:pt>
                <c:pt idx="1">
                  <c:v>1.267716704786595E-2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Sheet1!$C$43:$C$44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Sheet1!$F$43:$F$44</c:f>
              <c:numCache>
                <c:formatCode>0%</c:formatCode>
                <c:ptCount val="2"/>
                <c:pt idx="0">
                  <c:v>0.12266219381703775</c:v>
                </c:pt>
                <c:pt idx="1">
                  <c:v>0.11730618682047685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Sheet1!$C$43:$C$44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Sheet1!$G$43:$G$44</c:f>
              <c:numCache>
                <c:formatCode>0%</c:formatCode>
                <c:ptCount val="2"/>
                <c:pt idx="0">
                  <c:v>2.0236049976801743E-2</c:v>
                </c:pt>
                <c:pt idx="1">
                  <c:v>1.8178231495538287E-2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Sheet1!$C$43:$C$44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Sheet1!$H$43:$H$44</c:f>
              <c:numCache>
                <c:formatCode>0%</c:formatCode>
                <c:ptCount val="2"/>
                <c:pt idx="0">
                  <c:v>4.5337923013983976E-2</c:v>
                </c:pt>
                <c:pt idx="1">
                  <c:v>2.8528851377140722E-2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4404688"/>
        <c:axId val="374403120"/>
      </c:barChart>
      <c:catAx>
        <c:axId val="374404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03120"/>
        <c:crosses val="autoZero"/>
        <c:auto val="1"/>
        <c:lblAlgn val="ctr"/>
        <c:lblOffset val="100"/>
        <c:noMultiLvlLbl val="0"/>
      </c:catAx>
      <c:valAx>
        <c:axId val="3744031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0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BATS 2000 Mode Shares by County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ModeShareByCounty!$E$3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36576" tIns="457200" rIns="91440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ModeShareByCounty!$B$4:$B$13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ModeShareByCounty!$E$4:$E$13</c:f>
              <c:numCache>
                <c:formatCode>0%</c:formatCode>
                <c:ptCount val="10"/>
                <c:pt idx="0">
                  <c:v>0.56089629721400724</c:v>
                </c:pt>
                <c:pt idx="1">
                  <c:v>0.86033443305346979</c:v>
                </c:pt>
                <c:pt idx="2">
                  <c:v>0.90271510598043014</c:v>
                </c:pt>
                <c:pt idx="3">
                  <c:v>0.79406560862968611</c:v>
                </c:pt>
                <c:pt idx="4">
                  <c:v>0.88353981726587005</c:v>
                </c:pt>
                <c:pt idx="5">
                  <c:v>0.89676503380691264</c:v>
                </c:pt>
                <c:pt idx="6">
                  <c:v>0.90803373266225695</c:v>
                </c:pt>
                <c:pt idx="7">
                  <c:v>0.92116546266841581</c:v>
                </c:pt>
                <c:pt idx="8">
                  <c:v>0.85400493344335104</c:v>
                </c:pt>
                <c:pt idx="9">
                  <c:v>0.84677401207215497</c:v>
                </c:pt>
              </c:numCache>
            </c:numRef>
          </c:val>
        </c:ser>
        <c:ser>
          <c:idx val="1"/>
          <c:order val="1"/>
          <c:tx>
            <c:strRef>
              <c:f>ModeShareByCounty!$F$3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ModeShareByCounty!$B$4:$B$13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ModeShareByCounty!$F$4:$F$13</c:f>
              <c:numCache>
                <c:formatCode>0%</c:formatCode>
                <c:ptCount val="10"/>
                <c:pt idx="0">
                  <c:v>0.10975617652607128</c:v>
                </c:pt>
                <c:pt idx="1">
                  <c:v>1.7340565333311481E-2</c:v>
                </c:pt>
                <c:pt idx="2">
                  <c:v>1.1944234880023497E-2</c:v>
                </c:pt>
                <c:pt idx="3">
                  <c:v>3.0203876259761619E-2</c:v>
                </c:pt>
                <c:pt idx="4">
                  <c:v>1.1934766269947873E-2</c:v>
                </c:pt>
                <c:pt idx="5">
                  <c:v>1.12722309519618E-2</c:v>
                </c:pt>
                <c:pt idx="6">
                  <c:v>3.348623352397767E-3</c:v>
                </c:pt>
                <c:pt idx="7">
                  <c:v>8.2928158664245296E-3</c:v>
                </c:pt>
                <c:pt idx="8">
                  <c:v>2.3213651652038208E-3</c:v>
                </c:pt>
                <c:pt idx="9">
                  <c:v>2.2370218672481401E-2</c:v>
                </c:pt>
              </c:numCache>
            </c:numRef>
          </c:val>
        </c:ser>
        <c:ser>
          <c:idx val="2"/>
          <c:order val="2"/>
          <c:tx>
            <c:strRef>
              <c:f>ModeShareByCounty!$G$3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ModeShareByCounty!$B$4:$B$13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ModeShareByCounty!$G$4:$G$13</c:f>
              <c:numCache>
                <c:formatCode>0%</c:formatCode>
                <c:ptCount val="10"/>
                <c:pt idx="0">
                  <c:v>0.22615627615685893</c:v>
                </c:pt>
                <c:pt idx="1">
                  <c:v>7.7765850770606437E-2</c:v>
                </c:pt>
                <c:pt idx="2">
                  <c:v>6.3232926526622144E-2</c:v>
                </c:pt>
                <c:pt idx="3">
                  <c:v>0.1082955738959442</c:v>
                </c:pt>
                <c:pt idx="4">
                  <c:v>6.5131670293781183E-2</c:v>
                </c:pt>
                <c:pt idx="5">
                  <c:v>7.3537370167763141E-2</c:v>
                </c:pt>
                <c:pt idx="6">
                  <c:v>7.0650181936149997E-2</c:v>
                </c:pt>
                <c:pt idx="7">
                  <c:v>5.5380918748736602E-2</c:v>
                </c:pt>
                <c:pt idx="8">
                  <c:v>8.8430995793339198E-2</c:v>
                </c:pt>
                <c:pt idx="9">
                  <c:v>8.7355241496985842E-2</c:v>
                </c:pt>
              </c:numCache>
            </c:numRef>
          </c:val>
        </c:ser>
        <c:ser>
          <c:idx val="3"/>
          <c:order val="3"/>
          <c:tx>
            <c:strRef>
              <c:f>ModeShareByCounty!$H$3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ModeShareByCounty!$B$4:$B$13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ModeShareByCounty!$H$4:$H$13</c:f>
              <c:numCache>
                <c:formatCode>0%</c:formatCode>
                <c:ptCount val="10"/>
                <c:pt idx="0">
                  <c:v>2.1702503676799108E-2</c:v>
                </c:pt>
                <c:pt idx="1">
                  <c:v>1.5515067463272386E-2</c:v>
                </c:pt>
                <c:pt idx="2">
                  <c:v>1.1404898195790903E-2</c:v>
                </c:pt>
                <c:pt idx="3">
                  <c:v>2.4477033533978048E-2</c:v>
                </c:pt>
                <c:pt idx="4">
                  <c:v>4.6460771322754833E-3</c:v>
                </c:pt>
                <c:pt idx="5">
                  <c:v>9.9866771858217445E-3</c:v>
                </c:pt>
                <c:pt idx="6">
                  <c:v>1.4369290612780918E-2</c:v>
                </c:pt>
                <c:pt idx="7">
                  <c:v>7.5828565489348158E-3</c:v>
                </c:pt>
                <c:pt idx="8">
                  <c:v>1.4703425713060464E-2</c:v>
                </c:pt>
                <c:pt idx="9">
                  <c:v>1.4330076215224485E-2</c:v>
                </c:pt>
              </c:numCache>
            </c:numRef>
          </c:val>
        </c:ser>
        <c:ser>
          <c:idx val="4"/>
          <c:order val="4"/>
          <c:tx>
            <c:strRef>
              <c:f>ModeShareByCounty!$I$3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ModeShareByCounty!$B$4:$B$13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ModeShareByCounty!$I$4:$I$13</c:f>
              <c:numCache>
                <c:formatCode>0%</c:formatCode>
                <c:ptCount val="10"/>
                <c:pt idx="0">
                  <c:v>8.1488746426263498E-2</c:v>
                </c:pt>
                <c:pt idx="1">
                  <c:v>2.9044083379339943E-2</c:v>
                </c:pt>
                <c:pt idx="2">
                  <c:v>1.0702834417133267E-2</c:v>
                </c:pt>
                <c:pt idx="3">
                  <c:v>4.2957907680629966E-2</c:v>
                </c:pt>
                <c:pt idx="4">
                  <c:v>3.4747669038125449E-2</c:v>
                </c:pt>
                <c:pt idx="5">
                  <c:v>8.4386878875406697E-3</c:v>
                </c:pt>
                <c:pt idx="6">
                  <c:v>3.5981714364143685E-3</c:v>
                </c:pt>
                <c:pt idx="7">
                  <c:v>7.5779461674882007E-3</c:v>
                </c:pt>
                <c:pt idx="8">
                  <c:v>4.0539279885045416E-2</c:v>
                </c:pt>
                <c:pt idx="9">
                  <c:v>2.9170451543153311E-2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846144"/>
        <c:axId val="291848496"/>
      </c:barChart>
      <c:catAx>
        <c:axId val="291846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1848496"/>
        <c:crosses val="autoZero"/>
        <c:auto val="1"/>
        <c:lblAlgn val="ctr"/>
        <c:lblOffset val="100"/>
        <c:noMultiLvlLbl val="0"/>
      </c:catAx>
      <c:valAx>
        <c:axId val="29184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4614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  <a:alpha val="65000"/>
      </a:schemeClr>
    </a:solidFill>
    <a:ln w="38100"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BATS 2000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de Shares by County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51812967823463E-2"/>
          <c:y val="0.107906965917029"/>
          <c:w val="0.89947287839020118"/>
          <c:h val="0.686589421217006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ModeShareByCounty!$E$3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ModeShareByCounty!$A$50:$A$55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ModeShareByCounty!$E$50:$E$55</c:f>
              <c:numCache>
                <c:formatCode>0%</c:formatCode>
                <c:ptCount val="6"/>
                <c:pt idx="0">
                  <c:v>0.56089629721400724</c:v>
                </c:pt>
                <c:pt idx="1">
                  <c:v>0.52002262687675471</c:v>
                </c:pt>
                <c:pt idx="2">
                  <c:v>0.86033443305346979</c:v>
                </c:pt>
                <c:pt idx="3">
                  <c:v>0.81733661746013331</c:v>
                </c:pt>
                <c:pt idx="4">
                  <c:v>0.79406560862968611</c:v>
                </c:pt>
                <c:pt idx="5">
                  <c:v>0.77571065000362815</c:v>
                </c:pt>
              </c:numCache>
            </c:numRef>
          </c:val>
        </c:ser>
        <c:ser>
          <c:idx val="1"/>
          <c:order val="1"/>
          <c:tx>
            <c:strRef>
              <c:f>ModeShareByCounty!$F$3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ModeShareByCounty!$A$50:$A$55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ModeShareByCounty!$F$50:$F$55</c:f>
              <c:numCache>
                <c:formatCode>0%</c:formatCode>
                <c:ptCount val="6"/>
                <c:pt idx="0">
                  <c:v>0.10975617652607128</c:v>
                </c:pt>
                <c:pt idx="1">
                  <c:v>8.2269105409372337E-2</c:v>
                </c:pt>
                <c:pt idx="2">
                  <c:v>1.7340565333311481E-2</c:v>
                </c:pt>
                <c:pt idx="3">
                  <c:v>1.0469888571218083E-2</c:v>
                </c:pt>
                <c:pt idx="4">
                  <c:v>3.0203876259761619E-2</c:v>
                </c:pt>
                <c:pt idx="5">
                  <c:v>2.5136997720870177E-2</c:v>
                </c:pt>
              </c:numCache>
            </c:numRef>
          </c:val>
        </c:ser>
        <c:ser>
          <c:idx val="2"/>
          <c:order val="2"/>
          <c:tx>
            <c:strRef>
              <c:f>ModeShareByCounty!$G$3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ModeShareByCounty!$A$50:$A$55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ModeShareByCounty!$G$50:$G$55</c:f>
              <c:numCache>
                <c:formatCode>0%</c:formatCode>
                <c:ptCount val="6"/>
                <c:pt idx="0">
                  <c:v>0.22615627615685893</c:v>
                </c:pt>
                <c:pt idx="1">
                  <c:v>0.27679662311256703</c:v>
                </c:pt>
                <c:pt idx="2">
                  <c:v>7.7765850770606437E-2</c:v>
                </c:pt>
                <c:pt idx="3">
                  <c:v>0.12558499174823198</c:v>
                </c:pt>
                <c:pt idx="4">
                  <c:v>0.1082955738959442</c:v>
                </c:pt>
                <c:pt idx="5">
                  <c:v>0.13163709900546627</c:v>
                </c:pt>
              </c:numCache>
            </c:numRef>
          </c:val>
        </c:ser>
        <c:ser>
          <c:idx val="3"/>
          <c:order val="3"/>
          <c:tx>
            <c:strRef>
              <c:f>ModeShareByCounty!$H$3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ModeShareByCounty!$A$50:$A$55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ModeShareByCounty!$H$50:$H$55</c:f>
              <c:numCache>
                <c:formatCode>0%</c:formatCode>
                <c:ptCount val="6"/>
                <c:pt idx="0">
                  <c:v>2.1702503676799108E-2</c:v>
                </c:pt>
                <c:pt idx="1">
                  <c:v>3.4103790088918222E-2</c:v>
                </c:pt>
                <c:pt idx="2">
                  <c:v>1.5515067463272386E-2</c:v>
                </c:pt>
                <c:pt idx="3">
                  <c:v>1.2903782996931793E-2</c:v>
                </c:pt>
                <c:pt idx="4">
                  <c:v>2.4477033533978048E-2</c:v>
                </c:pt>
                <c:pt idx="5">
                  <c:v>2.1881864365729482E-2</c:v>
                </c:pt>
              </c:numCache>
            </c:numRef>
          </c:val>
        </c:ser>
        <c:ser>
          <c:idx val="4"/>
          <c:order val="4"/>
          <c:tx>
            <c:strRef>
              <c:f>ModeShareByCounty!$I$3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ModeShareByCounty!$A$50:$A$55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ModeShareByCounty!$I$50:$I$55</c:f>
              <c:numCache>
                <c:formatCode>0%</c:formatCode>
                <c:ptCount val="6"/>
                <c:pt idx="0">
                  <c:v>8.1488746426263498E-2</c:v>
                </c:pt>
                <c:pt idx="1">
                  <c:v>8.6807854512389523E-2</c:v>
                </c:pt>
                <c:pt idx="2">
                  <c:v>2.9044083379339943E-2</c:v>
                </c:pt>
                <c:pt idx="3">
                  <c:v>3.3704719223484142E-2</c:v>
                </c:pt>
                <c:pt idx="4">
                  <c:v>4.2957907680629966E-2</c:v>
                </c:pt>
                <c:pt idx="5">
                  <c:v>4.5633388904305773E-2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43530608"/>
        <c:axId val="443532568"/>
      </c:barChart>
      <c:catAx>
        <c:axId val="4435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532568"/>
        <c:crosses val="autoZero"/>
        <c:auto val="1"/>
        <c:lblAlgn val="ctr"/>
        <c:lblOffset val="100"/>
        <c:noMultiLvlLbl val="0"/>
      </c:catAx>
      <c:valAx>
        <c:axId val="44353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53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CHTS 2010</a:t>
            </a:r>
            <a:r>
              <a:rPr lang="en-US" sz="1800" baseline="0" dirty="0"/>
              <a:t> </a:t>
            </a:r>
            <a:r>
              <a:rPr lang="en-US" sz="1800" dirty="0"/>
              <a:t>Mode Shares by County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ModeShareByCounty!$E$3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36576" tIns="457200" rIns="91440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ModeShareByCounty!$B$14:$B$23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ModeShareByCounty!$E$14:$E$23</c:f>
              <c:numCache>
                <c:formatCode>0%</c:formatCode>
                <c:ptCount val="10"/>
                <c:pt idx="0">
                  <c:v>0.52002262687675471</c:v>
                </c:pt>
                <c:pt idx="1">
                  <c:v>0.81733661746013331</c:v>
                </c:pt>
                <c:pt idx="2">
                  <c:v>0.8600212473454838</c:v>
                </c:pt>
                <c:pt idx="3">
                  <c:v>0.77571065000362815</c:v>
                </c:pt>
                <c:pt idx="4">
                  <c:v>0.85974612524170235</c:v>
                </c:pt>
                <c:pt idx="5">
                  <c:v>0.91019154181172146</c:v>
                </c:pt>
                <c:pt idx="6">
                  <c:v>0.89158478147712483</c:v>
                </c:pt>
                <c:pt idx="7">
                  <c:v>0.86606411599325728</c:v>
                </c:pt>
                <c:pt idx="8">
                  <c:v>0.80112337283867552</c:v>
                </c:pt>
                <c:pt idx="9">
                  <c:v>0.80233367581253556</c:v>
                </c:pt>
              </c:numCache>
            </c:numRef>
          </c:val>
        </c:ser>
        <c:ser>
          <c:idx val="1"/>
          <c:order val="1"/>
          <c:tx>
            <c:strRef>
              <c:f>ModeShareByCounty!$F$3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ModeShareByCounty!$B$14:$B$23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ModeShareByCounty!$F$14:$F$23</c:f>
              <c:numCache>
                <c:formatCode>0%</c:formatCode>
                <c:ptCount val="10"/>
                <c:pt idx="0">
                  <c:v>8.2269105409372337E-2</c:v>
                </c:pt>
                <c:pt idx="1">
                  <c:v>1.0469888571218083E-2</c:v>
                </c:pt>
                <c:pt idx="2">
                  <c:v>1.303125455166425E-2</c:v>
                </c:pt>
                <c:pt idx="3">
                  <c:v>2.5136997720870177E-2</c:v>
                </c:pt>
                <c:pt idx="4">
                  <c:v>6.7688334978211343E-3</c:v>
                </c:pt>
                <c:pt idx="5">
                  <c:v>8.6955221275963335E-3</c:v>
                </c:pt>
                <c:pt idx="6">
                  <c:v>2.0865509902245074E-3</c:v>
                </c:pt>
                <c:pt idx="7">
                  <c:v>2.5382011752682261E-3</c:v>
                </c:pt>
                <c:pt idx="8">
                  <c:v>8.652334310242326E-3</c:v>
                </c:pt>
                <c:pt idx="9">
                  <c:v>2.0553747842390006E-2</c:v>
                </c:pt>
              </c:numCache>
            </c:numRef>
          </c:val>
        </c:ser>
        <c:ser>
          <c:idx val="2"/>
          <c:order val="2"/>
          <c:tx>
            <c:strRef>
              <c:f>ModeShareByCounty!$G$3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ModeShareByCounty!$B$14:$B$23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ModeShareByCounty!$G$14:$G$23</c:f>
              <c:numCache>
                <c:formatCode>0%</c:formatCode>
                <c:ptCount val="10"/>
                <c:pt idx="0">
                  <c:v>0.27679662311256703</c:v>
                </c:pt>
                <c:pt idx="1">
                  <c:v>0.12558499174823198</c:v>
                </c:pt>
                <c:pt idx="2">
                  <c:v>8.1998486464267564E-2</c:v>
                </c:pt>
                <c:pt idx="3">
                  <c:v>0.13163709900546627</c:v>
                </c:pt>
                <c:pt idx="4">
                  <c:v>7.9943059498629399E-2</c:v>
                </c:pt>
                <c:pt idx="5">
                  <c:v>5.4352224379387803E-2</c:v>
                </c:pt>
                <c:pt idx="6">
                  <c:v>8.3275750617581829E-2</c:v>
                </c:pt>
                <c:pt idx="7">
                  <c:v>0.11015502428517278</c:v>
                </c:pt>
                <c:pt idx="8">
                  <c:v>0.12902580215472398</c:v>
                </c:pt>
                <c:pt idx="9">
                  <c:v>0.12020261897496466</c:v>
                </c:pt>
              </c:numCache>
            </c:numRef>
          </c:val>
        </c:ser>
        <c:ser>
          <c:idx val="3"/>
          <c:order val="3"/>
          <c:tx>
            <c:strRef>
              <c:f>ModeShareByCounty!$H$3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ModeShareByCounty!$B$14:$B$23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ModeShareByCounty!$H$14:$H$23</c:f>
              <c:numCache>
                <c:formatCode>0%</c:formatCode>
                <c:ptCount val="10"/>
                <c:pt idx="0">
                  <c:v>3.4103790088918222E-2</c:v>
                </c:pt>
                <c:pt idx="1">
                  <c:v>1.2903782996931793E-2</c:v>
                </c:pt>
                <c:pt idx="2">
                  <c:v>2.0896912879124895E-2</c:v>
                </c:pt>
                <c:pt idx="3">
                  <c:v>2.1881864365729482E-2</c:v>
                </c:pt>
                <c:pt idx="4">
                  <c:v>1.1849989335889368E-2</c:v>
                </c:pt>
                <c:pt idx="5">
                  <c:v>1.0423842065481905E-2</c:v>
                </c:pt>
                <c:pt idx="6">
                  <c:v>6.4771165529848105E-3</c:v>
                </c:pt>
                <c:pt idx="7">
                  <c:v>1.4674913074368702E-2</c:v>
                </c:pt>
                <c:pt idx="8">
                  <c:v>2.5880512321426605E-2</c:v>
                </c:pt>
                <c:pt idx="9">
                  <c:v>1.9291062681355966E-2</c:v>
                </c:pt>
              </c:numCache>
            </c:numRef>
          </c:val>
        </c:ser>
        <c:ser>
          <c:idx val="4"/>
          <c:order val="4"/>
          <c:tx>
            <c:strRef>
              <c:f>ModeShareByCounty!$I$3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ModeShareByCounty!$B$14:$B$23</c:f>
              <c:strCache>
                <c:ptCount val="10"/>
                <c:pt idx="0">
                  <c:v>San Francisco</c:v>
                </c:pt>
                <c:pt idx="1">
                  <c:v>San Mateo</c:v>
                </c:pt>
                <c:pt idx="2">
                  <c:v>Santa Clara</c:v>
                </c:pt>
                <c:pt idx="3">
                  <c:v>Alameda</c:v>
                </c:pt>
                <c:pt idx="4">
                  <c:v>Contra Costa</c:v>
                </c:pt>
                <c:pt idx="5">
                  <c:v>Solano</c:v>
                </c:pt>
                <c:pt idx="6">
                  <c:v>Napa</c:v>
                </c:pt>
                <c:pt idx="7">
                  <c:v>Sonoma</c:v>
                </c:pt>
                <c:pt idx="8">
                  <c:v>Marin</c:v>
                </c:pt>
                <c:pt idx="9">
                  <c:v>Total</c:v>
                </c:pt>
              </c:strCache>
            </c:strRef>
          </c:cat>
          <c:val>
            <c:numRef>
              <c:f>ModeShareByCounty!$I$14:$I$23</c:f>
              <c:numCache>
                <c:formatCode>0%</c:formatCode>
                <c:ptCount val="10"/>
                <c:pt idx="0">
                  <c:v>8.6807854512389523E-2</c:v>
                </c:pt>
                <c:pt idx="1">
                  <c:v>3.3704719223484142E-2</c:v>
                </c:pt>
                <c:pt idx="2">
                  <c:v>2.4052098759457907E-2</c:v>
                </c:pt>
                <c:pt idx="3">
                  <c:v>4.5633388904305773E-2</c:v>
                </c:pt>
                <c:pt idx="4">
                  <c:v>4.1691992425957704E-2</c:v>
                </c:pt>
                <c:pt idx="5">
                  <c:v>1.6336869615812238E-2</c:v>
                </c:pt>
                <c:pt idx="6">
                  <c:v>1.6575800362084076E-2</c:v>
                </c:pt>
                <c:pt idx="7">
                  <c:v>6.5677454719328078E-3</c:v>
                </c:pt>
                <c:pt idx="8">
                  <c:v>3.5317978374930802E-2</c:v>
                </c:pt>
                <c:pt idx="9">
                  <c:v>3.7618894688753735E-2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849280"/>
        <c:axId val="291844576"/>
      </c:barChart>
      <c:catAx>
        <c:axId val="291849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1844576"/>
        <c:crosses val="autoZero"/>
        <c:auto val="1"/>
        <c:lblAlgn val="ctr"/>
        <c:lblOffset val="100"/>
        <c:noMultiLvlLbl val="0"/>
      </c:catAx>
      <c:valAx>
        <c:axId val="29184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492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  <a:alpha val="65000"/>
      </a:schemeClr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Mode </a:t>
            </a:r>
            <a:r>
              <a:rPr lang="en-US" sz="1800" dirty="0"/>
              <a:t>Shares by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County, 2000 vs 2010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51812967823463E-2"/>
          <c:y val="0.107906965917029"/>
          <c:w val="0.89947287839020118"/>
          <c:h val="0.671297928644918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ModeShareByCounty!$E$3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ModeShareByCounty!$A$59:$A$68</c:f>
              <c:numCache>
                <c:formatCode>General</c:formatCode>
                <c:ptCount val="10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  <c:pt idx="6">
                  <c:v>2000</c:v>
                </c:pt>
                <c:pt idx="7">
                  <c:v>2010</c:v>
                </c:pt>
                <c:pt idx="8">
                  <c:v>2000</c:v>
                </c:pt>
                <c:pt idx="9">
                  <c:v>2010</c:v>
                </c:pt>
              </c:numCache>
            </c:numRef>
          </c:cat>
          <c:val>
            <c:numRef>
              <c:f>ModeShareByCounty!$E$59:$E$68</c:f>
              <c:numCache>
                <c:formatCode>0%</c:formatCode>
                <c:ptCount val="10"/>
                <c:pt idx="0">
                  <c:v>0.56089629721400724</c:v>
                </c:pt>
                <c:pt idx="1">
                  <c:v>0.52002262687675471</c:v>
                </c:pt>
                <c:pt idx="2">
                  <c:v>0.86033443305346979</c:v>
                </c:pt>
                <c:pt idx="3">
                  <c:v>0.81733661746013331</c:v>
                </c:pt>
                <c:pt idx="4">
                  <c:v>0.90271510598043014</c:v>
                </c:pt>
                <c:pt idx="5">
                  <c:v>0.8600212473454838</c:v>
                </c:pt>
                <c:pt idx="6">
                  <c:v>0.92116546266841581</c:v>
                </c:pt>
                <c:pt idx="7">
                  <c:v>0.86606411599325728</c:v>
                </c:pt>
                <c:pt idx="8">
                  <c:v>0.85400493344335104</c:v>
                </c:pt>
                <c:pt idx="9">
                  <c:v>0.80112337283867552</c:v>
                </c:pt>
              </c:numCache>
            </c:numRef>
          </c:val>
        </c:ser>
        <c:ser>
          <c:idx val="1"/>
          <c:order val="1"/>
          <c:tx>
            <c:strRef>
              <c:f>ModeShareByCounty!$F$3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ModeShareByCounty!$A$59:$A$68</c:f>
              <c:numCache>
                <c:formatCode>General</c:formatCode>
                <c:ptCount val="10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  <c:pt idx="6">
                  <c:v>2000</c:v>
                </c:pt>
                <c:pt idx="7">
                  <c:v>2010</c:v>
                </c:pt>
                <c:pt idx="8">
                  <c:v>2000</c:v>
                </c:pt>
                <c:pt idx="9">
                  <c:v>2010</c:v>
                </c:pt>
              </c:numCache>
            </c:numRef>
          </c:cat>
          <c:val>
            <c:numRef>
              <c:f>ModeShareByCounty!$F$59:$F$68</c:f>
              <c:numCache>
                <c:formatCode>0%</c:formatCode>
                <c:ptCount val="10"/>
                <c:pt idx="0">
                  <c:v>0.10975617652607128</c:v>
                </c:pt>
                <c:pt idx="1">
                  <c:v>8.2269105409372337E-2</c:v>
                </c:pt>
                <c:pt idx="2">
                  <c:v>1.7340565333311481E-2</c:v>
                </c:pt>
                <c:pt idx="3">
                  <c:v>1.0469888571218083E-2</c:v>
                </c:pt>
                <c:pt idx="4">
                  <c:v>1.1944234880023497E-2</c:v>
                </c:pt>
                <c:pt idx="5">
                  <c:v>1.303125455166425E-2</c:v>
                </c:pt>
                <c:pt idx="6">
                  <c:v>8.2928158664245296E-3</c:v>
                </c:pt>
                <c:pt idx="7">
                  <c:v>2.5382011752682261E-3</c:v>
                </c:pt>
                <c:pt idx="8">
                  <c:v>2.3213651652038208E-3</c:v>
                </c:pt>
                <c:pt idx="9">
                  <c:v>8.652334310242326E-3</c:v>
                </c:pt>
              </c:numCache>
            </c:numRef>
          </c:val>
        </c:ser>
        <c:ser>
          <c:idx val="2"/>
          <c:order val="2"/>
          <c:tx>
            <c:strRef>
              <c:f>ModeShareByCounty!$G$3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ModeShareByCounty!$A$59:$A$68</c:f>
              <c:numCache>
                <c:formatCode>General</c:formatCode>
                <c:ptCount val="10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  <c:pt idx="6">
                  <c:v>2000</c:v>
                </c:pt>
                <c:pt idx="7">
                  <c:v>2010</c:v>
                </c:pt>
                <c:pt idx="8">
                  <c:v>2000</c:v>
                </c:pt>
                <c:pt idx="9">
                  <c:v>2010</c:v>
                </c:pt>
              </c:numCache>
            </c:numRef>
          </c:cat>
          <c:val>
            <c:numRef>
              <c:f>ModeShareByCounty!$G$59:$G$68</c:f>
              <c:numCache>
                <c:formatCode>0%</c:formatCode>
                <c:ptCount val="10"/>
                <c:pt idx="0">
                  <c:v>0.22615627615685893</c:v>
                </c:pt>
                <c:pt idx="1">
                  <c:v>0.27679662311256703</c:v>
                </c:pt>
                <c:pt idx="2">
                  <c:v>7.7765850770606437E-2</c:v>
                </c:pt>
                <c:pt idx="3">
                  <c:v>0.12558499174823198</c:v>
                </c:pt>
                <c:pt idx="4">
                  <c:v>6.3232926526622144E-2</c:v>
                </c:pt>
                <c:pt idx="5">
                  <c:v>8.1998486464267564E-2</c:v>
                </c:pt>
                <c:pt idx="6">
                  <c:v>5.5380918748736602E-2</c:v>
                </c:pt>
                <c:pt idx="7">
                  <c:v>0.11015502428517278</c:v>
                </c:pt>
                <c:pt idx="8">
                  <c:v>8.8430995793339198E-2</c:v>
                </c:pt>
                <c:pt idx="9">
                  <c:v>0.12902580215472398</c:v>
                </c:pt>
              </c:numCache>
            </c:numRef>
          </c:val>
        </c:ser>
        <c:ser>
          <c:idx val="3"/>
          <c:order val="3"/>
          <c:tx>
            <c:strRef>
              <c:f>ModeShareByCounty!$H$3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ModeShareByCounty!$A$59:$A$68</c:f>
              <c:numCache>
                <c:formatCode>General</c:formatCode>
                <c:ptCount val="10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  <c:pt idx="6">
                  <c:v>2000</c:v>
                </c:pt>
                <c:pt idx="7">
                  <c:v>2010</c:v>
                </c:pt>
                <c:pt idx="8">
                  <c:v>2000</c:v>
                </c:pt>
                <c:pt idx="9">
                  <c:v>2010</c:v>
                </c:pt>
              </c:numCache>
            </c:numRef>
          </c:cat>
          <c:val>
            <c:numRef>
              <c:f>ModeShareByCounty!$H$59:$H$68</c:f>
              <c:numCache>
                <c:formatCode>0%</c:formatCode>
                <c:ptCount val="10"/>
                <c:pt idx="0">
                  <c:v>2.1702503676799108E-2</c:v>
                </c:pt>
                <c:pt idx="1">
                  <c:v>3.4103790088918222E-2</c:v>
                </c:pt>
                <c:pt idx="2">
                  <c:v>1.5515067463272386E-2</c:v>
                </c:pt>
                <c:pt idx="3">
                  <c:v>1.2903782996931793E-2</c:v>
                </c:pt>
                <c:pt idx="4">
                  <c:v>1.1404898195790903E-2</c:v>
                </c:pt>
                <c:pt idx="5">
                  <c:v>2.0896912879124895E-2</c:v>
                </c:pt>
                <c:pt idx="6">
                  <c:v>7.5828565489348158E-3</c:v>
                </c:pt>
                <c:pt idx="7">
                  <c:v>1.4674913074368702E-2</c:v>
                </c:pt>
                <c:pt idx="8">
                  <c:v>1.4703425713060464E-2</c:v>
                </c:pt>
                <c:pt idx="9">
                  <c:v>2.5880512321426605E-2</c:v>
                </c:pt>
              </c:numCache>
            </c:numRef>
          </c:val>
        </c:ser>
        <c:ser>
          <c:idx val="4"/>
          <c:order val="4"/>
          <c:tx>
            <c:strRef>
              <c:f>ModeShareByCounty!$I$3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ModeShareByCounty!$A$59:$A$68</c:f>
              <c:numCache>
                <c:formatCode>General</c:formatCode>
                <c:ptCount val="10"/>
                <c:pt idx="0">
                  <c:v>2000</c:v>
                </c:pt>
                <c:pt idx="1">
                  <c:v>2010</c:v>
                </c:pt>
                <c:pt idx="2">
                  <c:v>2000</c:v>
                </c:pt>
                <c:pt idx="3">
                  <c:v>2010</c:v>
                </c:pt>
                <c:pt idx="4">
                  <c:v>2000</c:v>
                </c:pt>
                <c:pt idx="5">
                  <c:v>2010</c:v>
                </c:pt>
                <c:pt idx="6">
                  <c:v>2000</c:v>
                </c:pt>
                <c:pt idx="7">
                  <c:v>2010</c:v>
                </c:pt>
                <c:pt idx="8">
                  <c:v>2000</c:v>
                </c:pt>
                <c:pt idx="9">
                  <c:v>2010</c:v>
                </c:pt>
              </c:numCache>
            </c:numRef>
          </c:cat>
          <c:val>
            <c:numRef>
              <c:f>ModeShareByCounty!$I$59:$I$68</c:f>
              <c:numCache>
                <c:formatCode>0%</c:formatCode>
                <c:ptCount val="10"/>
                <c:pt idx="0">
                  <c:v>8.1488746426263498E-2</c:v>
                </c:pt>
                <c:pt idx="1">
                  <c:v>8.6807854512389523E-2</c:v>
                </c:pt>
                <c:pt idx="2">
                  <c:v>2.9044083379339943E-2</c:v>
                </c:pt>
                <c:pt idx="3">
                  <c:v>3.3704719223484142E-2</c:v>
                </c:pt>
                <c:pt idx="4">
                  <c:v>1.0702834417133267E-2</c:v>
                </c:pt>
                <c:pt idx="5">
                  <c:v>2.4052098759457907E-2</c:v>
                </c:pt>
                <c:pt idx="6">
                  <c:v>7.5779461674882007E-3</c:v>
                </c:pt>
                <c:pt idx="7">
                  <c:v>6.5677454719328078E-3</c:v>
                </c:pt>
                <c:pt idx="8">
                  <c:v>4.0539279885045416E-2</c:v>
                </c:pt>
                <c:pt idx="9">
                  <c:v>3.5317978374930802E-2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849672"/>
        <c:axId val="291842616"/>
      </c:barChart>
      <c:catAx>
        <c:axId val="29184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42616"/>
        <c:crosses val="autoZero"/>
        <c:auto val="1"/>
        <c:lblAlgn val="ctr"/>
        <c:lblOffset val="100"/>
        <c:noMultiLvlLbl val="0"/>
      </c:catAx>
      <c:valAx>
        <c:axId val="29184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4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Sheet1!$D$6:$D$11</c:f>
              <c:numCache>
                <c:formatCode>0%</c:formatCode>
                <c:ptCount val="6"/>
                <c:pt idx="0">
                  <c:v>0.26430633851230578</c:v>
                </c:pt>
                <c:pt idx="1">
                  <c:v>0.42083432552318401</c:v>
                </c:pt>
                <c:pt idx="2">
                  <c:v>0.62905575267167912</c:v>
                </c:pt>
                <c:pt idx="3">
                  <c:v>0.77681428342481595</c:v>
                </c:pt>
                <c:pt idx="4">
                  <c:v>0.8873627018068394</c:v>
                </c:pt>
                <c:pt idx="5">
                  <c:v>0.91351035336025344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Sheet1!$E$6:$E$11</c:f>
              <c:numCache>
                <c:formatCode>0%</c:formatCode>
                <c:ptCount val="6"/>
                <c:pt idx="0">
                  <c:v>0.19188780420734222</c:v>
                </c:pt>
                <c:pt idx="1">
                  <c:v>0.15187150080021264</c:v>
                </c:pt>
                <c:pt idx="2">
                  <c:v>6.2455263000499701E-2</c:v>
                </c:pt>
                <c:pt idx="3">
                  <c:v>4.3961122110532297E-2</c:v>
                </c:pt>
                <c:pt idx="4">
                  <c:v>1.1070447160130219E-2</c:v>
                </c:pt>
                <c:pt idx="5">
                  <c:v>1.1317997036070209E-2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Sheet1!$F$6:$F$11</c:f>
              <c:numCache>
                <c:formatCode>0%</c:formatCode>
                <c:ptCount val="6"/>
                <c:pt idx="0">
                  <c:v>0.40292176543379621</c:v>
                </c:pt>
                <c:pt idx="1">
                  <c:v>0.32680933895235825</c:v>
                </c:pt>
                <c:pt idx="2">
                  <c:v>0.21807731711128733</c:v>
                </c:pt>
                <c:pt idx="3">
                  <c:v>0.11381439352772753</c:v>
                </c:pt>
                <c:pt idx="4">
                  <c:v>6.7140654403081507E-2</c:v>
                </c:pt>
                <c:pt idx="5">
                  <c:v>4.6660820383135508E-2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Sheet1!$G$6:$G$11</c:f>
              <c:numCache>
                <c:formatCode>0%</c:formatCode>
                <c:ptCount val="6"/>
                <c:pt idx="0">
                  <c:v>9.0746597002612402E-3</c:v>
                </c:pt>
                <c:pt idx="1">
                  <c:v>3.4623733919602162E-2</c:v>
                </c:pt>
                <c:pt idx="2">
                  <c:v>3.0283210529666781E-2</c:v>
                </c:pt>
                <c:pt idx="3">
                  <c:v>1.961610547681053E-2</c:v>
                </c:pt>
                <c:pt idx="4">
                  <c:v>1.2078613561147452E-2</c:v>
                </c:pt>
                <c:pt idx="5">
                  <c:v>6.5111283327215132E-3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Sheet1!$H$6:$H$11</c:f>
              <c:numCache>
                <c:formatCode>0%</c:formatCode>
                <c:ptCount val="6"/>
                <c:pt idx="0">
                  <c:v>0.13180943214629451</c:v>
                </c:pt>
                <c:pt idx="1">
                  <c:v>6.58611008046429E-2</c:v>
                </c:pt>
                <c:pt idx="2">
                  <c:v>6.0128456686867053E-2</c:v>
                </c:pt>
                <c:pt idx="3">
                  <c:v>4.5794095460113662E-2</c:v>
                </c:pt>
                <c:pt idx="4">
                  <c:v>2.2347583068801403E-2</c:v>
                </c:pt>
                <c:pt idx="5">
                  <c:v>2.1999700887819336E-2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333776"/>
        <c:axId val="373332208"/>
      </c:barChart>
      <c:catAx>
        <c:axId val="373333776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2208"/>
        <c:crosses val="autoZero"/>
        <c:auto val="1"/>
        <c:lblAlgn val="ctr"/>
        <c:lblOffset val="100"/>
        <c:noMultiLvlLbl val="0"/>
      </c:catAx>
      <c:valAx>
        <c:axId val="373332208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Sheet1!$D$13:$D$18</c:f>
              <c:numCache>
                <c:formatCode>0%</c:formatCode>
                <c:ptCount val="6"/>
                <c:pt idx="0">
                  <c:v>0.18372048656543677</c:v>
                </c:pt>
                <c:pt idx="1">
                  <c:v>0.45431666497485657</c:v>
                </c:pt>
                <c:pt idx="2">
                  <c:v>0.56131998446954001</c:v>
                </c:pt>
                <c:pt idx="3">
                  <c:v>0.73898841295604467</c:v>
                </c:pt>
                <c:pt idx="4">
                  <c:v>0.85298048698464013</c:v>
                </c:pt>
                <c:pt idx="5">
                  <c:v>0.88648188490804614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Sheet1!$E$13:$E$18</c:f>
              <c:numCache>
                <c:formatCode>0%</c:formatCode>
                <c:ptCount val="6"/>
                <c:pt idx="0">
                  <c:v>5.7780115700596352E-2</c:v>
                </c:pt>
                <c:pt idx="1">
                  <c:v>6.8769958854759852E-2</c:v>
                </c:pt>
                <c:pt idx="2">
                  <c:v>6.9375105764818173E-2</c:v>
                </c:pt>
                <c:pt idx="3">
                  <c:v>3.4615811571777094E-2</c:v>
                </c:pt>
                <c:pt idx="4">
                  <c:v>1.1670592917811468E-2</c:v>
                </c:pt>
                <c:pt idx="5">
                  <c:v>1.9240258405661145E-3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Sheet1!$F$13:$F$18</c:f>
              <c:numCache>
                <c:formatCode>0%</c:formatCode>
                <c:ptCount val="6"/>
                <c:pt idx="0">
                  <c:v>0.61221936487735962</c:v>
                </c:pt>
                <c:pt idx="1">
                  <c:v>0.30354554451692289</c:v>
                </c:pt>
                <c:pt idx="2">
                  <c:v>0.26777187327445356</c:v>
                </c:pt>
                <c:pt idx="3">
                  <c:v>0.15544031737076228</c:v>
                </c:pt>
                <c:pt idx="4">
                  <c:v>8.9908168925736373E-2</c:v>
                </c:pt>
                <c:pt idx="5">
                  <c:v>7.7832913626207867E-2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Sheet1!$G$13:$G$18</c:f>
              <c:numCache>
                <c:formatCode>0%</c:formatCode>
                <c:ptCount val="6"/>
                <c:pt idx="0">
                  <c:v>1.9455168942932373E-2</c:v>
                </c:pt>
                <c:pt idx="1">
                  <c:v>4.1707567383354981E-2</c:v>
                </c:pt>
                <c:pt idx="2">
                  <c:v>3.9822045594980385E-2</c:v>
                </c:pt>
                <c:pt idx="3">
                  <c:v>2.4855627903459843E-2</c:v>
                </c:pt>
                <c:pt idx="4">
                  <c:v>1.5768707764717955E-2</c:v>
                </c:pt>
                <c:pt idx="5">
                  <c:v>1.0260272089660419E-2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Sheet1!$H$13:$H$18</c:f>
              <c:numCache>
                <c:formatCode>0%</c:formatCode>
                <c:ptCount val="6"/>
                <c:pt idx="0">
                  <c:v>0.12682486391367501</c:v>
                </c:pt>
                <c:pt idx="1">
                  <c:v>0.13166026427010552</c:v>
                </c:pt>
                <c:pt idx="2">
                  <c:v>6.1710990896207352E-2</c:v>
                </c:pt>
                <c:pt idx="3">
                  <c:v>4.6099830197955452E-2</c:v>
                </c:pt>
                <c:pt idx="4">
                  <c:v>2.9672043407092737E-2</c:v>
                </c:pt>
                <c:pt idx="5">
                  <c:v>2.3500903535518695E-2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326720"/>
        <c:axId val="373329072"/>
      </c:barChart>
      <c:catAx>
        <c:axId val="373326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9072"/>
        <c:crosses val="autoZero"/>
        <c:auto val="1"/>
        <c:lblAlgn val="ctr"/>
        <c:lblOffset val="100"/>
        <c:noMultiLvlLbl val="0"/>
      </c:catAx>
      <c:valAx>
        <c:axId val="3733290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50026085331421577"/>
                  <c:y val="2.5254513640340414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17994"/>
                        <a:gd name="adj2" fmla="val 4963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0293560643362311"/>
                  <c:y val="2.525252525252617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Sheet1!$D$6:$D$11</c:f>
              <c:numCache>
                <c:formatCode>0%</c:formatCode>
                <c:ptCount val="6"/>
                <c:pt idx="0">
                  <c:v>0.26430633851230578</c:v>
                </c:pt>
                <c:pt idx="1">
                  <c:v>0.42083432552318401</c:v>
                </c:pt>
                <c:pt idx="2">
                  <c:v>0.62905575267167912</c:v>
                </c:pt>
                <c:pt idx="3">
                  <c:v>0.77681428342481595</c:v>
                </c:pt>
                <c:pt idx="4">
                  <c:v>0.8873627018068394</c:v>
                </c:pt>
                <c:pt idx="5">
                  <c:v>0.91351035336025344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Sheet1!$E$6:$E$11</c:f>
              <c:numCache>
                <c:formatCode>0%</c:formatCode>
                <c:ptCount val="6"/>
                <c:pt idx="0">
                  <c:v>0.19188780420734222</c:v>
                </c:pt>
                <c:pt idx="1">
                  <c:v>0.15187150080021264</c:v>
                </c:pt>
                <c:pt idx="2">
                  <c:v>6.2455263000499701E-2</c:v>
                </c:pt>
                <c:pt idx="3">
                  <c:v>4.3961122110532297E-2</c:v>
                </c:pt>
                <c:pt idx="4">
                  <c:v>1.1070447160130219E-2</c:v>
                </c:pt>
                <c:pt idx="5">
                  <c:v>1.1317997036070209E-2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Sheet1!$F$6:$F$11</c:f>
              <c:numCache>
                <c:formatCode>0%</c:formatCode>
                <c:ptCount val="6"/>
                <c:pt idx="0">
                  <c:v>0.40292176543379621</c:v>
                </c:pt>
                <c:pt idx="1">
                  <c:v>0.32680933895235825</c:v>
                </c:pt>
                <c:pt idx="2">
                  <c:v>0.21807731711128733</c:v>
                </c:pt>
                <c:pt idx="3">
                  <c:v>0.11381439352772753</c:v>
                </c:pt>
                <c:pt idx="4">
                  <c:v>6.7140654403081507E-2</c:v>
                </c:pt>
                <c:pt idx="5">
                  <c:v>4.6660820383135508E-2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Sheet1!$G$6:$G$11</c:f>
              <c:numCache>
                <c:formatCode>0%</c:formatCode>
                <c:ptCount val="6"/>
                <c:pt idx="0">
                  <c:v>9.0746597002612402E-3</c:v>
                </c:pt>
                <c:pt idx="1">
                  <c:v>3.4623733919602162E-2</c:v>
                </c:pt>
                <c:pt idx="2">
                  <c:v>3.0283210529666781E-2</c:v>
                </c:pt>
                <c:pt idx="3">
                  <c:v>1.961610547681053E-2</c:v>
                </c:pt>
                <c:pt idx="4">
                  <c:v>1.2078613561147452E-2</c:v>
                </c:pt>
                <c:pt idx="5">
                  <c:v>6.5111283327215132E-3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Sheet1!$C$6:$C$11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Sheet1!$H$6:$H$11</c:f>
              <c:numCache>
                <c:formatCode>0%</c:formatCode>
                <c:ptCount val="6"/>
                <c:pt idx="0">
                  <c:v>0.13180943214629451</c:v>
                </c:pt>
                <c:pt idx="1">
                  <c:v>6.58611008046429E-2</c:v>
                </c:pt>
                <c:pt idx="2">
                  <c:v>6.0128456686867053E-2</c:v>
                </c:pt>
                <c:pt idx="3">
                  <c:v>4.5794095460113662E-2</c:v>
                </c:pt>
                <c:pt idx="4">
                  <c:v>2.2347583068801403E-2</c:v>
                </c:pt>
                <c:pt idx="5">
                  <c:v>2.1999700887819336E-2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328288"/>
        <c:axId val="373330248"/>
      </c:barChart>
      <c:catAx>
        <c:axId val="373328288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0248"/>
        <c:crosses val="autoZero"/>
        <c:auto val="1"/>
        <c:lblAlgn val="ctr"/>
        <c:lblOffset val="100"/>
        <c:noMultiLvlLbl val="0"/>
      </c:catAx>
      <c:valAx>
        <c:axId val="373330248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8914373148915291"/>
                  <c:y val="1.515171399029666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7514334896264842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Sheet1!$D$13:$D$18</c:f>
              <c:numCache>
                <c:formatCode>0%</c:formatCode>
                <c:ptCount val="6"/>
                <c:pt idx="0">
                  <c:v>0.18372048656543677</c:v>
                </c:pt>
                <c:pt idx="1">
                  <c:v>0.45431666497485657</c:v>
                </c:pt>
                <c:pt idx="2">
                  <c:v>0.56131998446954001</c:v>
                </c:pt>
                <c:pt idx="3">
                  <c:v>0.73898841295604467</c:v>
                </c:pt>
                <c:pt idx="4">
                  <c:v>0.85298048698464013</c:v>
                </c:pt>
                <c:pt idx="5">
                  <c:v>0.88648188490804614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Sheet1!$E$13:$E$18</c:f>
              <c:numCache>
                <c:formatCode>0%</c:formatCode>
                <c:ptCount val="6"/>
                <c:pt idx="0">
                  <c:v>5.7780115700596352E-2</c:v>
                </c:pt>
                <c:pt idx="1">
                  <c:v>6.8769958854759852E-2</c:v>
                </c:pt>
                <c:pt idx="2">
                  <c:v>6.9375105764818173E-2</c:v>
                </c:pt>
                <c:pt idx="3">
                  <c:v>3.4615811571777094E-2</c:v>
                </c:pt>
                <c:pt idx="4">
                  <c:v>1.1670592917811468E-2</c:v>
                </c:pt>
                <c:pt idx="5">
                  <c:v>1.9240258405661145E-3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Sheet1!$F$13:$F$18</c:f>
              <c:numCache>
                <c:formatCode>0%</c:formatCode>
                <c:ptCount val="6"/>
                <c:pt idx="0">
                  <c:v>0.61221936487735962</c:v>
                </c:pt>
                <c:pt idx="1">
                  <c:v>0.30354554451692289</c:v>
                </c:pt>
                <c:pt idx="2">
                  <c:v>0.26777187327445356</c:v>
                </c:pt>
                <c:pt idx="3">
                  <c:v>0.15544031737076228</c:v>
                </c:pt>
                <c:pt idx="4">
                  <c:v>8.9908168925736373E-2</c:v>
                </c:pt>
                <c:pt idx="5">
                  <c:v>7.7832913626207867E-2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Sheet1!$G$13:$G$18</c:f>
              <c:numCache>
                <c:formatCode>0%</c:formatCode>
                <c:ptCount val="6"/>
                <c:pt idx="0">
                  <c:v>1.9455168942932373E-2</c:v>
                </c:pt>
                <c:pt idx="1">
                  <c:v>4.1707567383354981E-2</c:v>
                </c:pt>
                <c:pt idx="2">
                  <c:v>3.9822045594980385E-2</c:v>
                </c:pt>
                <c:pt idx="3">
                  <c:v>2.4855627903459843E-2</c:v>
                </c:pt>
                <c:pt idx="4">
                  <c:v>1.5768707764717955E-2</c:v>
                </c:pt>
                <c:pt idx="5">
                  <c:v>1.0260272089660419E-2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Sheet1!$C$13:$C$18</c:f>
              <c:strCache>
                <c:ptCount val="6"/>
                <c:pt idx="0">
                  <c:v>0. Regional Core (&gt;300)</c:v>
                </c:pt>
                <c:pt idx="1">
                  <c:v>1. CBD (100-300)</c:v>
                </c:pt>
                <c:pt idx="2">
                  <c:v>2. Urban Business (55-100)</c:v>
                </c:pt>
                <c:pt idx="3">
                  <c:v>3. Urban (30-55)</c:v>
                </c:pt>
                <c:pt idx="4">
                  <c:v>4. Suburban (6-30)</c:v>
                </c:pt>
                <c:pt idx="5">
                  <c:v>5. Rural (&lt;6)</c:v>
                </c:pt>
              </c:strCache>
            </c:strRef>
          </c:cat>
          <c:val>
            <c:numRef>
              <c:f>Sheet1!$H$13:$H$18</c:f>
              <c:numCache>
                <c:formatCode>0%</c:formatCode>
                <c:ptCount val="6"/>
                <c:pt idx="0">
                  <c:v>0.12682486391367501</c:v>
                </c:pt>
                <c:pt idx="1">
                  <c:v>0.13166026427010552</c:v>
                </c:pt>
                <c:pt idx="2">
                  <c:v>6.1710990896207352E-2</c:v>
                </c:pt>
                <c:pt idx="3">
                  <c:v>4.6099830197955452E-2</c:v>
                </c:pt>
                <c:pt idx="4">
                  <c:v>2.9672043407092737E-2</c:v>
                </c:pt>
                <c:pt idx="5">
                  <c:v>2.3500903535518695E-2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327504"/>
        <c:axId val="373328680"/>
      </c:barChart>
      <c:catAx>
        <c:axId val="373327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8680"/>
        <c:crosses val="autoZero"/>
        <c:auto val="1"/>
        <c:lblAlgn val="ctr"/>
        <c:lblOffset val="100"/>
        <c:noMultiLvlLbl val="0"/>
      </c:catAx>
      <c:valAx>
        <c:axId val="3733286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2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0.17593</cdr:x>
      <cdr:y>0.12663</cdr:y>
    </cdr:from>
    <cdr:to>
      <cdr:x>0.22222</cdr:x>
      <cdr:y>0.50163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47800" y="617537"/>
          <a:ext cx="381000" cy="182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0.68519</cdr:x>
      <cdr:y>0.42188</cdr:y>
    </cdr:from>
    <cdr:to>
      <cdr:x>0.74074</cdr:x>
      <cdr:y>0.625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638800" y="2057400"/>
          <a:ext cx="457200" cy="990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E9A35-0975-D34B-AF91-B91D7B07D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83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charset="-128"/>
        <a:cs typeface="Franklin Gothic Medium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Franklin Gothic Medium" charset="0"/>
              <a:ea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80A3B4-05BF-6149-AA32-7424F2390310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19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E9A35-0975-D34B-AF91-B91D7B07DB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6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E9A35-0975-D34B-AF91-B91D7B07DB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E9A35-0975-D34B-AF91-B91D7B07DB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E9A35-0975-D34B-AF91-B91D7B07DB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E9A35-0975-D34B-AF91-B91D7B07DB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E9A35-0975-D34B-AF91-B91D7B07DB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E9A35-0975-D34B-AF91-B91D7B07DB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Verdana" charset="0"/>
            </a:endParaRPr>
          </a:p>
        </p:txBody>
      </p:sp>
      <p:pic>
        <p:nvPicPr>
          <p:cNvPr id="5" name="Picture 15" descr="SFCTA-logo--2col-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1148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34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Georgia" pitchFamily="-105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0525" y="5641975"/>
            <a:ext cx="5807075" cy="3016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A443C"/>
                </a:solidFill>
                <a:latin typeface="Franklin Gothic Medium"/>
                <a:ea typeface="+mn-ea"/>
                <a:cs typeface="Franklin Gothic Medium"/>
              </a:defRPr>
            </a:lvl1pPr>
          </a:lstStyle>
          <a:p>
            <a:pPr>
              <a:defRPr/>
            </a:pPr>
            <a:r>
              <a:rPr lang="en-US"/>
              <a:t>SAN FRANCISCO COUNTY TRANSPORTATION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44645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02D7B-2F56-F74A-A6B0-E8C493BF9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heavy basic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4BAC-7899-2940-825C-68C2593A3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9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heavy title only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A081-DB4D-D34A-AD60-228F59C0E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heavy blank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C22B-9D16-094B-8492-EC35D007F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6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B96E-40EA-2E48-B7A4-CEBEC7149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0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4399-8118-964D-B8DF-9DC3E2112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E7D6-248F-0D47-83A7-5B015CF06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heavy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1EB4-572C-D542-B6C9-5468F255D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8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heavy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6294-9219-784E-9AD5-0A969D874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6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heav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9D50-313D-C949-9FC6-048C895D5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3093-7D04-724B-BD2B-E76BF684E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0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3E20-2328-0141-9186-4D00A1E31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1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7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Georgia"/>
                <a:cs typeface="Georgia"/>
              </a:rPr>
              <a:t>Click to edit Master title style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71600" y="29718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chemeClr val="bg1"/>
                </a:solidFill>
                <a:latin typeface="Georgia" pitchFamily="-105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 smtClean="0"/>
              <a:t>Click to edit Master subtitle style</a:t>
            </a:r>
            <a:endParaRPr lang="en-US" sz="2400" dirty="0"/>
          </a:p>
        </p:txBody>
      </p:sp>
      <p:pic>
        <p:nvPicPr>
          <p:cNvPr id="1028" name="Picture 15" descr="SFCTA-logo--2col-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1148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1660525" y="5641975"/>
            <a:ext cx="5807075" cy="301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Franklin Gothic Medium"/>
                <a:cs typeface="Franklin Gothic Medium"/>
              </a:rPr>
              <a:t>SAN FRANCISCO COUNTY TRANSPORTATION AUTHORITY</a:t>
            </a:r>
            <a:endParaRPr lang="en-US" dirty="0">
              <a:latin typeface="Franklin Gothic Medium"/>
              <a:cs typeface="Franklin Gothic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BD05201A-BFE5-3749-B2B7-C2D7E8458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8" name="Picture 22" descr="SFCTA-logo--2col-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800000"/>
        </a:buClr>
        <a:buSzPct val="75000"/>
        <a:buFont typeface="Lucida Grande" charset="0"/>
        <a:buChar char="►"/>
        <a:defRPr sz="24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621F18"/>
        </a:buClr>
        <a:buFont typeface="Wingdings 3" charset="0"/>
        <a:buChar char=""/>
        <a:defRPr sz="24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617367"/>
        </a:buClr>
        <a:buFont typeface="Wingdings 3" charset="0"/>
        <a:buChar char=""/>
        <a:defRPr sz="2200" b="1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4950104D-BB1F-8F4E-9A33-8060202F9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22" descr="SFCTA-logo--2col-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buClr>
          <a:srgbClr val="800000"/>
        </a:buClr>
        <a:buSzPct val="65000"/>
        <a:buFont typeface="Lucida Grande" charset="0"/>
        <a:buChar char="►"/>
        <a:defRPr sz="20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273050" indent="-273050" algn="l" rtl="0" eaLnBrk="0" fontAlgn="base" hangingPunct="0">
        <a:spcBef>
          <a:spcPct val="0"/>
        </a:spcBef>
        <a:spcAft>
          <a:spcPts val="400"/>
        </a:spcAft>
        <a:buClr>
          <a:srgbClr val="621F18"/>
        </a:buClr>
        <a:buFont typeface="Wingdings 3" charset="0"/>
        <a:buChar char=""/>
        <a:defRPr sz="19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547688" indent="-285750" algn="l" rtl="0" eaLnBrk="0" fontAlgn="base" hangingPunct="0">
        <a:spcBef>
          <a:spcPct val="0"/>
        </a:spcBef>
        <a:spcAft>
          <a:spcPts val="400"/>
        </a:spcAft>
        <a:buClr>
          <a:srgbClr val="617367"/>
        </a:buClr>
        <a:buFont typeface="Wingdings 3" charset="0"/>
        <a:buChar char=""/>
        <a:defRPr sz="1900" b="1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b="1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b="1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EC536CB5-62CE-8942-9636-3A762707B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0" name="Picture 22" descr="SFCTA-logo--2col-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FF6600"/>
        </a:buClr>
        <a:buSzPct val="65000"/>
        <a:buFont typeface="Lucida Grande" charset="0"/>
        <a:buChar char="►"/>
        <a:defRPr sz="24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FF6600"/>
        </a:buClr>
        <a:buFont typeface="Wingdings 3" charset="0"/>
        <a:buChar char=""/>
        <a:defRPr sz="2400" b="1">
          <a:solidFill>
            <a:schemeClr val="bg1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ABAF99"/>
        </a:buClr>
        <a:buFont typeface="Wingdings 3" charset="0"/>
        <a:buChar char=""/>
        <a:defRPr sz="2200" b="1">
          <a:solidFill>
            <a:schemeClr val="bg1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sz="2200" b="1">
          <a:solidFill>
            <a:srgbClr val="B6B9A4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1">
          <a:solidFill>
            <a:srgbClr val="B6B9A4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>
                    <a:lumMod val="85000"/>
                  </a:schemeClr>
                </a:solidFill>
                <a:latin typeface="Franklin Gothic Medium" charset="0"/>
              </a:defRPr>
            </a:lvl1pPr>
          </a:lstStyle>
          <a:p>
            <a:pPr>
              <a:defRPr/>
            </a:pPr>
            <a:fld id="{67DA51EF-8993-8B4C-9774-D4D0C59FF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6" name="Picture 22" descr="SFCTA-logo--2col-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buClr>
          <a:srgbClr val="FF6600"/>
        </a:buClr>
        <a:buSzPct val="65000"/>
        <a:buFont typeface="Lucida Grande" charset="0"/>
        <a:buChar char="►"/>
        <a:defRPr sz="20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273050" indent="-273050" algn="l" rtl="0" eaLnBrk="0" fontAlgn="base" hangingPunct="0">
        <a:spcBef>
          <a:spcPct val="0"/>
        </a:spcBef>
        <a:spcAft>
          <a:spcPts val="400"/>
        </a:spcAft>
        <a:buClr>
          <a:srgbClr val="FF6600"/>
        </a:buClr>
        <a:buFont typeface="Wingdings 3" charset="0"/>
        <a:buChar char=""/>
        <a:defRPr sz="1900" b="1">
          <a:solidFill>
            <a:schemeClr val="bg1"/>
          </a:solidFill>
          <a:latin typeface="+mn-lt"/>
          <a:ea typeface="ＭＳ Ｐゴシック" pitchFamily="-105" charset="-128"/>
        </a:defRPr>
      </a:lvl2pPr>
      <a:lvl3pPr marL="547688" indent="-285750" algn="l" rtl="0" eaLnBrk="0" fontAlgn="base" hangingPunct="0">
        <a:spcBef>
          <a:spcPct val="0"/>
        </a:spcBef>
        <a:spcAft>
          <a:spcPts val="400"/>
        </a:spcAft>
        <a:buClr>
          <a:srgbClr val="ABAF99"/>
        </a:buClr>
        <a:buFont typeface="Wingdings 3" charset="0"/>
        <a:buChar char=""/>
        <a:defRPr sz="1900" b="1">
          <a:solidFill>
            <a:schemeClr val="bg1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charset="0"/>
        <a:defRPr b="1">
          <a:solidFill>
            <a:srgbClr val="B6B9A4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b="1">
          <a:solidFill>
            <a:srgbClr val="B6B9A4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1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9" name="Picture 15" descr="SFCTA-logo--2col-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1148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660525" y="5641975"/>
            <a:ext cx="5807075" cy="301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Franklin Gothic Medium"/>
                <a:cs typeface="Franklin Gothic Medium"/>
              </a:rPr>
              <a:t>SAN FRANCISCO COUNTY TRANSPORTATION AUTHORITY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Georgia" charset="0"/>
                <a:cs typeface="ＭＳ Ｐゴシック" charset="0"/>
              </a:rPr>
              <a:t> The Bay Area Now </a:t>
            </a:r>
            <a:r>
              <a:rPr lang="en-US" dirty="0" smtClean="0">
                <a:latin typeface="Georgia" charset="0"/>
                <a:cs typeface="ＭＳ Ｐゴシック" charset="0"/>
              </a:rPr>
              <a:t>and Then:</a:t>
            </a:r>
            <a:endParaRPr lang="en-US" dirty="0">
              <a:latin typeface="Georgia" charset="0"/>
              <a:cs typeface="ＭＳ Ｐゴシック" charset="0"/>
            </a:endParaRPr>
          </a:p>
        </p:txBody>
      </p:sp>
      <p:sp>
        <p:nvSpPr>
          <p:cNvPr id="21506" name="Subtitle 7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Georgia" charset="0"/>
              </a:rPr>
              <a:t>A Longitudinal Evaluation of Household Travel Surveys in the Bay 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 FRANCISCO COUNTY TRANSPORTATION AUTHORITY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5943600"/>
            <a:ext cx="2590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3A443C"/>
                </a:solidFill>
                <a:latin typeface="+mn-lt"/>
                <a:ea typeface="+mn-ea"/>
                <a:cs typeface="+mn-cs"/>
              </a:rPr>
              <a:t>May 19, 2015</a:t>
            </a:r>
            <a:endParaRPr lang="en-US" b="1" dirty="0">
              <a:solidFill>
                <a:srgbClr val="3A443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432339"/>
              </p:ext>
            </p:extLst>
          </p:nvPr>
        </p:nvGraphicFramePr>
        <p:xfrm>
          <a:off x="5486400" y="1298448"/>
          <a:ext cx="3429000" cy="542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486400" cy="5486400"/>
          </a:xfrm>
          <a:prstGeom prst="rect">
            <a:avLst/>
          </a:prstGeom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Mode Share — Biggest Change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&gt; BACKGROUND CHANGES 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FINDINGS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 &gt; SURVEY OBSERVATIONS &gt; CONCLUSIONS</a:t>
            </a:r>
            <a:endParaRPr lang="en-US" sz="1200" kern="1000" spc="1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2103436"/>
            <a:ext cx="3124200" cy="334963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4845844"/>
            <a:ext cx="3124200" cy="334963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5197476"/>
            <a:ext cx="3124200" cy="334963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2881312"/>
            <a:ext cx="3124200" cy="334963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Mode Share — Biggest Change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 smtClean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rPr>
              <a:t>BACKGROUND CHANGES &gt; LAND USE </a:t>
            </a:r>
            <a:r>
              <a:rPr lang="en-US" sz="1200" kern="1000" spc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rPr>
              <a:t>&gt; </a:t>
            </a:r>
            <a:r>
              <a:rPr lang="en-US" sz="1200" kern="1000" spc="100" dirty="0" smtClean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rPr>
              <a:t>TRANSPORTATION NETWORKS &gt; TRAVEL BEHAVIOR </a:t>
            </a:r>
            <a:endParaRPr lang="en-US" sz="1200" kern="1000" spc="100" dirty="0">
              <a:solidFill>
                <a:schemeClr val="tx1">
                  <a:alpha val="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034637"/>
              </p:ext>
            </p:extLst>
          </p:nvPr>
        </p:nvGraphicFramePr>
        <p:xfrm>
          <a:off x="457200" y="13716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4414" y="5562600"/>
            <a:ext cx="155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San Francisco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708" y="5562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Santa Clara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6531" y="5562600"/>
            <a:ext cx="144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Santa Mateo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190" y="55626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Sonoma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7152" y="55626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Marin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635990" y="1905000"/>
            <a:ext cx="5132" cy="40269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079544" y="1905000"/>
            <a:ext cx="25192" cy="40269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583072" y="1907272"/>
            <a:ext cx="25192" cy="40269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060145" y="1907199"/>
            <a:ext cx="25192" cy="4026932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0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Mode Share — By Area Type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&gt; </a:t>
            </a:r>
            <a:r>
              <a:rPr lang="en-US" sz="1200" kern="10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  <a:cs typeface="+mn-cs"/>
              </a:rPr>
              <a:t>FINDINGS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 &gt; SURVEY OBSERVATIONS &gt; CONCLUSIONS</a:t>
            </a:r>
            <a:endParaRPr lang="en-US" sz="1200" kern="1000" spc="100" dirty="0">
              <a:solidFill>
                <a:prstClr val="black"/>
              </a:solidFill>
              <a:latin typeface="Franklin Gothic Medium"/>
              <a:cs typeface="+mn-cs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81788"/>
              </p:ext>
            </p:extLst>
          </p:nvPr>
        </p:nvGraphicFramePr>
        <p:xfrm>
          <a:off x="304800" y="1357952"/>
          <a:ext cx="456961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149501"/>
              </p:ext>
            </p:extLst>
          </p:nvPr>
        </p:nvGraphicFramePr>
        <p:xfrm>
          <a:off x="4373078" y="1359999"/>
          <a:ext cx="456961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2152" y="2015921"/>
            <a:ext cx="7924800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Regional Core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955" y="2689794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Central Business District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152" y="3383871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Urban Business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152" y="4074536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Urban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2152" y="4765201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Suburban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331" y="5455866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Rural</a:t>
            </a:r>
          </a:p>
        </p:txBody>
      </p:sp>
    </p:spTree>
    <p:extLst>
      <p:ext uri="{BB962C8B-B14F-4D97-AF65-F5344CB8AC3E}">
        <p14:creationId xmlns:p14="http://schemas.microsoft.com/office/powerpoint/2010/main" val="327993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Mode Share — By Area Type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&gt; </a:t>
            </a:r>
            <a:r>
              <a:rPr lang="en-US" sz="1200" kern="10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  <a:cs typeface="+mn-cs"/>
              </a:rPr>
              <a:t>FINDINGS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 &gt; SURVEY OBSERVATIONS &gt; CONCLUSIONS</a:t>
            </a:r>
            <a:endParaRPr lang="en-US" sz="1200" kern="1000" spc="100" dirty="0">
              <a:solidFill>
                <a:prstClr val="black"/>
              </a:solidFill>
              <a:latin typeface="Franklin Gothic Medium"/>
              <a:cs typeface="+mn-cs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158174"/>
              </p:ext>
            </p:extLst>
          </p:nvPr>
        </p:nvGraphicFramePr>
        <p:xfrm>
          <a:off x="304800" y="1357952"/>
          <a:ext cx="456961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41920"/>
              </p:ext>
            </p:extLst>
          </p:nvPr>
        </p:nvGraphicFramePr>
        <p:xfrm>
          <a:off x="4373078" y="1359999"/>
          <a:ext cx="456961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2152" y="2015921"/>
            <a:ext cx="7924800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Regional Core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955" y="2689794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Central Business District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152" y="3383871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Urban Business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152" y="4074536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Urban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2152" y="4765201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Suburban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3525" y="5443284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Rural</a:t>
            </a:r>
          </a:p>
        </p:txBody>
      </p:sp>
    </p:spTree>
    <p:extLst>
      <p:ext uri="{BB962C8B-B14F-4D97-AF65-F5344CB8AC3E}">
        <p14:creationId xmlns:p14="http://schemas.microsoft.com/office/powerpoint/2010/main" val="288574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79548"/>
              </p:ext>
            </p:extLst>
          </p:nvPr>
        </p:nvGraphicFramePr>
        <p:xfrm>
          <a:off x="457200" y="1360060"/>
          <a:ext cx="4382175" cy="321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732017"/>
              </p:ext>
            </p:extLst>
          </p:nvPr>
        </p:nvGraphicFramePr>
        <p:xfrm>
          <a:off x="4325203" y="1360060"/>
          <a:ext cx="4382175" cy="321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624595"/>
              </p:ext>
            </p:extLst>
          </p:nvPr>
        </p:nvGraphicFramePr>
        <p:xfrm>
          <a:off x="457199" y="4474645"/>
          <a:ext cx="4379976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904408"/>
              </p:ext>
            </p:extLst>
          </p:nvPr>
        </p:nvGraphicFramePr>
        <p:xfrm>
          <a:off x="4325111" y="4474645"/>
          <a:ext cx="4379976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Mode </a:t>
            </a: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Share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&gt; </a:t>
            </a:r>
            <a:r>
              <a:rPr lang="en-US" sz="1200" kern="1000" spc="1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  <a:cs typeface="+mn-cs"/>
              </a:rPr>
              <a:t>FINDINGS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 &gt; SURVEY OBSERVATIONS &gt; CONCLUSIONS</a:t>
            </a:r>
            <a:endParaRPr lang="en-US" sz="1200" kern="1000" spc="100" dirty="0">
              <a:solidFill>
                <a:prstClr val="black"/>
              </a:solidFill>
              <a:latin typeface="Franklin Gothic Medium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61329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Age 18 – 24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312157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Age 45 - 64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3674426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Age 65+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420779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Children in Household </a:t>
            </a:r>
            <a:r>
              <a:rPr lang="en-US" sz="2400" b="1" u="sng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4806145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5552468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2532967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Age 25 – 44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128227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Age of </a:t>
            </a:r>
            <a:r>
              <a:rPr lang="en-US" sz="2400" b="1" u="sng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Householder</a:t>
            </a:r>
          </a:p>
        </p:txBody>
      </p:sp>
    </p:spTree>
    <p:extLst>
      <p:ext uri="{BB962C8B-B14F-4D97-AF65-F5344CB8AC3E}">
        <p14:creationId xmlns:p14="http://schemas.microsoft.com/office/powerpoint/2010/main" val="93694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Mode </a:t>
            </a: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Share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Land use density</a:t>
            </a:r>
          </a:p>
          <a:p>
            <a:pPr lvl="2"/>
            <a:r>
              <a:rPr lang="en-US" dirty="0" smtClean="0"/>
              <a:t>Increasing density -&gt; decreasing driving</a:t>
            </a:r>
          </a:p>
          <a:p>
            <a:pPr lvl="1"/>
            <a:r>
              <a:rPr lang="en-US" dirty="0" smtClean="0"/>
              <a:t>Age</a:t>
            </a:r>
          </a:p>
          <a:p>
            <a:pPr lvl="2"/>
            <a:r>
              <a:rPr lang="en-US" dirty="0" smtClean="0"/>
              <a:t>Transit use decreases with age, until 65</a:t>
            </a:r>
            <a:r>
              <a:rPr lang="en-US" dirty="0" smtClean="0"/>
              <a:t>+</a:t>
            </a:r>
          </a:p>
          <a:p>
            <a:pPr lvl="1"/>
            <a:r>
              <a:rPr lang="en-US" dirty="0" smtClean="0"/>
              <a:t>Presence of children increases likelihood of driving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FINDINGS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 &gt; </a:t>
            </a:r>
            <a:r>
              <a:rPr lang="en-US" sz="1200" kern="1000" spc="100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SURVEY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OBSERVATIONS 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&gt; CONCLUSIONS</a:t>
            </a:r>
            <a:endParaRPr lang="en-US" sz="1200" kern="1000" spc="100" dirty="0">
              <a:solidFill>
                <a:prstClr val="black"/>
              </a:solidFill>
              <a:latin typeface="Franklin Gothic Medium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4806145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5552468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26232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A closer look at the surveys…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Survey Consistency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BATS 2000</a:t>
            </a:r>
          </a:p>
          <a:p>
            <a:pPr lvl="2"/>
            <a:r>
              <a:rPr lang="en-US" dirty="0" smtClean="0"/>
              <a:t>Bay Area travel survey sponsored by MTC</a:t>
            </a:r>
          </a:p>
          <a:p>
            <a:pPr lvl="2"/>
            <a:r>
              <a:rPr lang="en-US" dirty="0" smtClean="0"/>
              <a:t>Two-day travel survey</a:t>
            </a:r>
          </a:p>
          <a:p>
            <a:pPr lvl="2"/>
            <a:r>
              <a:rPr lang="en-US" dirty="0" smtClean="0"/>
              <a:t>Activity diary (encouraged) with follow-up phone interview</a:t>
            </a:r>
          </a:p>
          <a:p>
            <a:pPr lvl="1"/>
            <a:r>
              <a:rPr lang="en-US" dirty="0" smtClean="0"/>
              <a:t>CHTS 2010</a:t>
            </a:r>
          </a:p>
          <a:p>
            <a:pPr lvl="2"/>
            <a:r>
              <a:rPr lang="en-US" dirty="0" smtClean="0"/>
              <a:t>Statewide travel survey with Bay Area over-sampling</a:t>
            </a:r>
          </a:p>
          <a:p>
            <a:pPr lvl="2"/>
            <a:r>
              <a:rPr lang="en-US" dirty="0" smtClean="0"/>
              <a:t>One-day travel survey</a:t>
            </a:r>
          </a:p>
          <a:p>
            <a:pPr lvl="2"/>
            <a:r>
              <a:rPr lang="en-US" dirty="0" smtClean="0"/>
              <a:t>Activity diary</a:t>
            </a:r>
          </a:p>
          <a:p>
            <a:pPr lvl="2"/>
            <a:r>
              <a:rPr lang="en-US" dirty="0" smtClean="0"/>
              <a:t>Summer month travel diaries*</a:t>
            </a:r>
          </a:p>
          <a:p>
            <a:pPr lvl="1"/>
            <a:r>
              <a:rPr lang="en-US" dirty="0" smtClean="0"/>
              <a:t>Significantly higher trip rates with CHTS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&gt; FINDINGS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&gt; </a:t>
            </a:r>
            <a:r>
              <a:rPr lang="en-US" sz="1200" kern="10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SURVEY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OBSERVATIONS 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&gt; CONCLUSIONS</a:t>
            </a:r>
            <a:endParaRPr lang="en-US" sz="1200" kern="1000" spc="100" dirty="0">
              <a:solidFill>
                <a:prstClr val="black"/>
              </a:solidFill>
              <a:latin typeface="Franklin Gothic Medium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4806145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5552468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8442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A closer look at the surveys…</a:t>
            </a:r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Survey Consistency — Trip Rates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7889"/>
              </p:ext>
            </p:extLst>
          </p:nvPr>
        </p:nvGraphicFramePr>
        <p:xfrm>
          <a:off x="457200" y="1676400"/>
          <a:ext cx="8077203" cy="3171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265"/>
                <a:gridCol w="943323"/>
                <a:gridCol w="943323"/>
                <a:gridCol w="943323"/>
                <a:gridCol w="943323"/>
                <a:gridCol w="943323"/>
                <a:gridCol w="943323"/>
              </a:tblGrid>
              <a:tr h="35242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Weighted Trip Rates, BATS vs CHTS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76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Trips per Household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7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Trips per Person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7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%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diff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% diff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auto </a:t>
                      </a:r>
                      <a:r>
                        <a:rPr lang="en-US" sz="2000" u="none" strike="noStrike" dirty="0" smtClean="0">
                          <a:effectLst/>
                        </a:rPr>
                        <a:t>trip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transit </a:t>
                      </a:r>
                      <a:r>
                        <a:rPr lang="en-US" sz="2000" u="none" strike="noStrike" dirty="0" smtClean="0">
                          <a:effectLst/>
                        </a:rPr>
                        <a:t>trip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walk </a:t>
                      </a:r>
                      <a:r>
                        <a:rPr lang="en-US" sz="2000" u="none" strike="noStrike" dirty="0" smtClean="0">
                          <a:effectLst/>
                        </a:rPr>
                        <a:t>trip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bike </a:t>
                      </a:r>
                      <a:r>
                        <a:rPr lang="en-US" sz="2000" u="none" strike="noStrike" dirty="0" smtClean="0">
                          <a:effectLst/>
                        </a:rPr>
                        <a:t>trip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other </a:t>
                      </a:r>
                      <a:r>
                        <a:rPr lang="en-US" sz="2000" u="none" strike="noStrike" dirty="0" smtClean="0">
                          <a:effectLst/>
                        </a:rPr>
                        <a:t>trip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i="1" u="none" strike="noStrike" dirty="0">
                          <a:effectLst/>
                        </a:rPr>
                        <a:t>all </a:t>
                      </a:r>
                      <a:r>
                        <a:rPr lang="en-US" sz="2000" i="1" u="none" strike="noStrike" dirty="0" smtClean="0">
                          <a:effectLst/>
                        </a:rPr>
                        <a:t>trip</a:t>
                      </a:r>
                      <a:r>
                        <a:rPr lang="en-US" sz="2000" i="1" u="none" strike="noStrike" baseline="0" dirty="0" smtClean="0">
                          <a:effectLst/>
                        </a:rPr>
                        <a:t> rate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7.6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10.0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31%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2.9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3.7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28%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&gt; FINDINGS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&gt; </a:t>
            </a:r>
            <a:r>
              <a:rPr lang="en-US" sz="1200" kern="10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SURVEY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OBSERVATIONS 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&gt; CONCLUSIONS</a:t>
            </a:r>
            <a:endParaRPr lang="en-US" sz="1200" kern="1000" spc="100" dirty="0">
              <a:solidFill>
                <a:prstClr val="black"/>
              </a:solidFill>
              <a:latin typeface="Franklin Gothic Medium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806" y="4495800"/>
            <a:ext cx="8229600" cy="457200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Survey Consistency — Trip Rates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&gt; FINDINGS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&gt; </a:t>
            </a:r>
            <a:r>
              <a:rPr lang="en-US" sz="1200" kern="1000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SURVEY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OBSERVATIONS 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&gt; CONCLUSIONS</a:t>
            </a:r>
            <a:endParaRPr lang="en-US" sz="1200" kern="1000" spc="100" dirty="0">
              <a:solidFill>
                <a:prstClr val="black"/>
              </a:solidFill>
              <a:latin typeface="Franklin Gothic Medium"/>
              <a:cs typeface="+mn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288199"/>
              </p:ext>
            </p:extLst>
          </p:nvPr>
        </p:nvGraphicFramePr>
        <p:xfrm>
          <a:off x="457200" y="1357711"/>
          <a:ext cx="8345606" cy="520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5400"/>
                <a:gridCol w="1676400"/>
                <a:gridCol w="1563806"/>
              </a:tblGrid>
              <a:tr h="3927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i="1" u="none" strike="noStrike" dirty="0">
                          <a:effectLst/>
                        </a:rPr>
                        <a:t>Unweighted Survey Sample Trip and Tour Rates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776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BATS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776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CHTS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776B">
                        <a:alpha val="85000"/>
                      </a:srgb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Households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15,193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7,187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People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33,282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15,866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Avg</a:t>
                      </a:r>
                      <a:r>
                        <a:rPr lang="en-US" sz="1800" u="none" strike="noStrike" dirty="0">
                          <a:effectLst/>
                        </a:rPr>
                        <a:t> HHLD 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trips (multiday)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212,566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trips (</a:t>
                      </a:r>
                      <a:r>
                        <a:rPr lang="en-US" sz="1800" u="none" strike="noStrike" dirty="0" err="1">
                          <a:effectLst/>
                        </a:rPr>
                        <a:t>avg</a:t>
                      </a:r>
                      <a:r>
                        <a:rPr lang="en-US" sz="1800" u="none" strike="noStrike" dirty="0">
                          <a:effectLst/>
                        </a:rPr>
                        <a:t> weekday)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123,747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trips / </a:t>
                      </a:r>
                      <a:r>
                        <a:rPr lang="en-US" sz="1800" u="none" strike="noStrike" dirty="0" err="1">
                          <a:effectLst/>
                        </a:rPr>
                        <a:t>hhld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9.7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trips / person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3.7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4.4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hhldr</a:t>
                      </a:r>
                      <a:r>
                        <a:rPr lang="en-US" sz="1800" u="none" strike="noStrike" dirty="0">
                          <a:effectLst/>
                        </a:rPr>
                        <a:t> trip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non </a:t>
                      </a:r>
                      <a:r>
                        <a:rPr lang="en-US" sz="1800" u="none" strike="noStrike" dirty="0" err="1">
                          <a:effectLst/>
                        </a:rPr>
                        <a:t>hhldr</a:t>
                      </a:r>
                      <a:r>
                        <a:rPr lang="en-US" sz="1800" u="none" strike="noStrike" dirty="0">
                          <a:effectLst/>
                        </a:rPr>
                        <a:t> trip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tours / </a:t>
                      </a:r>
                      <a:r>
                        <a:rPr lang="en-US" sz="1800" u="none" strike="noStrike" dirty="0" err="1">
                          <a:effectLst/>
                        </a:rPr>
                        <a:t>hhld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3.07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3.53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293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tours / person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1.48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1.60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3927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*Source: BATS 2000 and CHTS 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7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8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&gt; FINDINGS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&gt; SURVEY OBSERVATIONS 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CONCLUSIONS</a:t>
            </a:r>
            <a:endParaRPr lang="en-US" sz="1200" kern="1000" spc="1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Decennial surveys give a brief snapshot</a:t>
            </a:r>
          </a:p>
          <a:p>
            <a:pPr lvl="2"/>
            <a:r>
              <a:rPr lang="en-US" dirty="0" smtClean="0"/>
              <a:t>May lose context of local (in time) trends</a:t>
            </a:r>
          </a:p>
          <a:p>
            <a:pPr lvl="1"/>
            <a:r>
              <a:rPr lang="en-US" dirty="0" smtClean="0"/>
              <a:t>Many sources of potential bias</a:t>
            </a:r>
          </a:p>
          <a:p>
            <a:pPr lvl="2"/>
            <a:r>
              <a:rPr lang="en-US" dirty="0" smtClean="0"/>
              <a:t>Survey instrument</a:t>
            </a:r>
          </a:p>
          <a:p>
            <a:pPr lvl="2"/>
            <a:r>
              <a:rPr lang="en-US" dirty="0" smtClean="0"/>
              <a:t>Sampling method</a:t>
            </a:r>
          </a:p>
          <a:p>
            <a:pPr lvl="2"/>
            <a:r>
              <a:rPr lang="en-US" dirty="0" smtClean="0"/>
              <a:t>Survey weighting and expansion methods</a:t>
            </a:r>
          </a:p>
          <a:p>
            <a:pPr lvl="1"/>
            <a:r>
              <a:rPr lang="en-US" dirty="0" smtClean="0"/>
              <a:t>Direct comparisons may be quite difficult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Bay Area Overview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Bay Area Overview</a:t>
            </a:r>
          </a:p>
          <a:p>
            <a:pPr lvl="1"/>
            <a:r>
              <a:rPr lang="en-US" dirty="0" smtClean="0"/>
              <a:t>Changes from 2000 to 2010</a:t>
            </a:r>
          </a:p>
          <a:p>
            <a:pPr lvl="2"/>
            <a:r>
              <a:rPr lang="en-US" dirty="0" smtClean="0"/>
              <a:t>Overall growth</a:t>
            </a:r>
          </a:p>
          <a:p>
            <a:pPr lvl="2"/>
            <a:r>
              <a:rPr lang="en-US" dirty="0" smtClean="0"/>
              <a:t>Demographic changes</a:t>
            </a:r>
          </a:p>
          <a:p>
            <a:pPr lvl="2"/>
            <a:r>
              <a:rPr lang="en-US" dirty="0" smtClean="0"/>
              <a:t>Transportation changes</a:t>
            </a:r>
          </a:p>
          <a:p>
            <a:pPr lvl="1"/>
            <a:r>
              <a:rPr lang="en-US" dirty="0" smtClean="0"/>
              <a:t>Survey Findings</a:t>
            </a:r>
          </a:p>
          <a:p>
            <a:pPr lvl="1"/>
            <a:r>
              <a:rPr lang="en-US" dirty="0" smtClean="0"/>
              <a:t>Discussion of Survey Consistency</a:t>
            </a:r>
          </a:p>
          <a:p>
            <a:pPr lvl="1"/>
            <a:r>
              <a:rPr lang="en-US" dirty="0" smtClean="0"/>
              <a:t>Conclusions /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 smtClean="0">
                <a:latin typeface="+mn-lt"/>
                <a:ea typeface="+mn-ea"/>
                <a:cs typeface="+mn-cs"/>
              </a:rPr>
              <a:t>OVERVIEW </a:t>
            </a:r>
            <a:r>
              <a:rPr lang="en-US" sz="1200" kern="1000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&gt; BACKGROUND CHANGES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&gt; </a:t>
            </a:r>
            <a:r>
              <a:rPr lang="en-US" sz="1200" kern="1000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FINDINGS &gt; SURVEY OBSERVATIONS &gt; CONCLUSIONS</a:t>
            </a:r>
            <a:endParaRPr lang="en-US" sz="1200" kern="1000" spc="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9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Next steps / stuff to think about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BACKGROUND CHANGES &gt; FINDINGS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&gt; SURVEY OBSERVATIONS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&gt; CONCLUSIONS</a:t>
            </a:r>
            <a:endParaRPr lang="en-US" sz="1200" kern="1000" spc="1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Potential investigation / estimation / correction of trip under-reporting</a:t>
            </a:r>
          </a:p>
          <a:p>
            <a:pPr lvl="1"/>
            <a:r>
              <a:rPr lang="en-US" dirty="0" smtClean="0"/>
              <a:t>Investigation into data cleaning methods</a:t>
            </a:r>
          </a:p>
          <a:p>
            <a:pPr lvl="1"/>
            <a:r>
              <a:rPr lang="en-US" dirty="0" smtClean="0"/>
              <a:t>Ongoing (ACS-style) household travel surveying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8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Sources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OVERVIEW &gt; BACKGROUND CHANGES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</a:rPr>
              <a:t>&gt; FINDINGS &gt; SURVEY OBSERVATIONS 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</a:rPr>
              <a:t>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Census 2000</a:t>
            </a:r>
          </a:p>
          <a:p>
            <a:pPr lvl="1"/>
            <a:r>
              <a:rPr lang="en-US" sz="1800" dirty="0" smtClean="0"/>
              <a:t>Census 2010</a:t>
            </a:r>
          </a:p>
          <a:p>
            <a:pPr lvl="1"/>
            <a:r>
              <a:rPr lang="en-US" sz="1800" dirty="0" smtClean="0"/>
              <a:t>ACS 2007-2011</a:t>
            </a:r>
          </a:p>
          <a:p>
            <a:pPr lvl="1"/>
            <a:r>
              <a:rPr lang="en-US" sz="1800" dirty="0" smtClean="0"/>
              <a:t>Bay Area Travel Survey 2000</a:t>
            </a:r>
          </a:p>
          <a:p>
            <a:pPr lvl="1"/>
            <a:r>
              <a:rPr lang="en-US" sz="1800" dirty="0" smtClean="0"/>
              <a:t>California Household Travel Survey 2010-2012</a:t>
            </a:r>
          </a:p>
          <a:p>
            <a:pPr lvl="1"/>
            <a:r>
              <a:rPr lang="en-US" sz="1800" dirty="0" smtClean="0"/>
              <a:t>Statistical </a:t>
            </a:r>
            <a:r>
              <a:rPr lang="en-US" sz="1800" dirty="0"/>
              <a:t>Summary of Bay Area Transit </a:t>
            </a:r>
            <a:r>
              <a:rPr lang="en-US" sz="1800" dirty="0" smtClean="0"/>
              <a:t>Operators: Fiscal </a:t>
            </a:r>
            <a:r>
              <a:rPr lang="en-US" sz="1800" dirty="0"/>
              <a:t>Years 2008-09 Through </a:t>
            </a:r>
            <a:r>
              <a:rPr lang="en-US" sz="1800" dirty="0" smtClean="0"/>
              <a:t>2012-13</a:t>
            </a:r>
          </a:p>
          <a:p>
            <a:pPr lvl="1"/>
            <a:r>
              <a:rPr lang="en-US" sz="1800" dirty="0"/>
              <a:t>Statistical Summary of Bay Area Transit </a:t>
            </a:r>
            <a:r>
              <a:rPr lang="en-US" sz="1800" dirty="0" smtClean="0"/>
              <a:t>Operators: Fiscal </a:t>
            </a:r>
            <a:r>
              <a:rPr lang="en-US" sz="1800" dirty="0"/>
              <a:t>Years 2007-08 Through 2011-12 </a:t>
            </a:r>
            <a:endParaRPr lang="en-US" sz="1800" dirty="0" smtClean="0"/>
          </a:p>
          <a:p>
            <a:pPr lvl="1"/>
            <a:r>
              <a:rPr lang="en-US" sz="1800" dirty="0"/>
              <a:t>Statistical Summary of Bay Area Transit </a:t>
            </a:r>
            <a:r>
              <a:rPr lang="en-US" sz="1800" dirty="0" smtClean="0"/>
              <a:t>Operators: Fiscal </a:t>
            </a:r>
            <a:r>
              <a:rPr lang="en-US" sz="1800" dirty="0"/>
              <a:t>Years 2006-07 Through 2010-11 </a:t>
            </a:r>
            <a:endParaRPr lang="en-US" sz="1800" dirty="0" smtClean="0"/>
          </a:p>
          <a:p>
            <a:pPr lvl="1"/>
            <a:r>
              <a:rPr lang="en-US" sz="1800" dirty="0"/>
              <a:t>Statistical Summary of Bay Area Transit </a:t>
            </a:r>
            <a:r>
              <a:rPr lang="en-US" sz="1800" dirty="0" smtClean="0"/>
              <a:t>Operators: Fiscal </a:t>
            </a:r>
            <a:r>
              <a:rPr lang="en-US" sz="1800" dirty="0"/>
              <a:t>Years 2005-06 Through </a:t>
            </a:r>
            <a:r>
              <a:rPr lang="en-US" sz="1800" dirty="0" smtClean="0"/>
              <a:t>2009-10</a:t>
            </a:r>
          </a:p>
          <a:p>
            <a:pPr lvl="1"/>
            <a:r>
              <a:rPr lang="en-US" sz="1800" dirty="0"/>
              <a:t>Statistical Summary of Bay Area Transit </a:t>
            </a:r>
            <a:r>
              <a:rPr lang="en-US" sz="1800" dirty="0" smtClean="0"/>
              <a:t>Operators: Fiscal </a:t>
            </a:r>
            <a:r>
              <a:rPr lang="en-US" sz="1800" dirty="0"/>
              <a:t>Years 2000-01 Through </a:t>
            </a:r>
            <a:r>
              <a:rPr lang="en-US" sz="1800" dirty="0" smtClean="0"/>
              <a:t>2004-05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939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</a:rPr>
              <a:t>Thank you!</a:t>
            </a:r>
            <a:br>
              <a:rPr lang="en-US" dirty="0" smtClean="0">
                <a:latin typeface="Georgia" charset="0"/>
              </a:rPr>
            </a:br>
            <a:r>
              <a:rPr lang="en-US" dirty="0">
                <a:latin typeface="Georgia" charset="0"/>
              </a:rPr>
              <a:t/>
            </a:r>
            <a:br>
              <a:rPr lang="en-US" dirty="0">
                <a:latin typeface="Georgia" charset="0"/>
              </a:rPr>
            </a:br>
            <a:r>
              <a:rPr lang="en-US" sz="2000" dirty="0">
                <a:latin typeface="Georgia" charset="0"/>
              </a:rPr>
              <a:t>d</a:t>
            </a:r>
            <a:r>
              <a:rPr lang="en-US" sz="2000" dirty="0" smtClean="0">
                <a:latin typeface="Georgia" charset="0"/>
              </a:rPr>
              <a:t>rew.cooper@sfcta.org</a:t>
            </a:r>
            <a:endParaRPr lang="en-US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486400" cy="5486400"/>
          </a:xfrm>
          <a:prstGeom prst="rect">
            <a:avLst/>
          </a:prstGeom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Bay Area Overview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 algn="r">
              <a:buSzPct val="100000"/>
              <a:buFont typeface="Lucida Grande" charset="0"/>
              <a:buNone/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  <a:cs typeface="ＭＳ Ｐゴシック" charset="0"/>
              </a:rPr>
              <a:t>Bay Area Population</a:t>
            </a:r>
            <a:endParaRPr lang="en-US" dirty="0">
              <a:latin typeface="Franklin Gothic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 smtClean="0">
                <a:latin typeface="+mn-lt"/>
                <a:ea typeface="+mn-ea"/>
                <a:cs typeface="+mn-cs"/>
              </a:rPr>
              <a:t>OVERVIEW </a:t>
            </a:r>
            <a:r>
              <a:rPr lang="en-US" sz="1200" kern="1000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&gt; BACKGROUND CHANGES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&gt; </a:t>
            </a:r>
            <a:r>
              <a:rPr lang="en-US" sz="1200" kern="1000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FINDINGS &gt; SURVEY OBSERVATIONS &gt; CONCLUSIONS</a:t>
            </a:r>
            <a:endParaRPr lang="en-US" sz="1200" kern="1000" spc="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39568"/>
              </p:ext>
            </p:extLst>
          </p:nvPr>
        </p:nvGraphicFramePr>
        <p:xfrm>
          <a:off x="5867400" y="1905000"/>
          <a:ext cx="3200400" cy="1485900"/>
        </p:xfrm>
        <a:graphic>
          <a:graphicData uri="http://schemas.openxmlformats.org/drawingml/2006/table">
            <a:tbl>
              <a:tblPr/>
              <a:tblGrid>
                <a:gridCol w="685800"/>
                <a:gridCol w="1143000"/>
                <a:gridCol w="1371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7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Households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736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Population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7366">
                        <a:alpha val="9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1990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2.25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6.02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2000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2.46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6.78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2010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2.61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cs typeface="ＭＳ Ｐゴシック" charset="0"/>
                        </a:rPr>
                        <a:t>7.15 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9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How has the population changed?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21238"/>
              </p:ext>
            </p:extLst>
          </p:nvPr>
        </p:nvGraphicFramePr>
        <p:xfrm>
          <a:off x="228600" y="1447800"/>
          <a:ext cx="8458201" cy="5064960"/>
        </p:xfrm>
        <a:graphic>
          <a:graphicData uri="http://schemas.openxmlformats.org/drawingml/2006/table">
            <a:tbl>
              <a:tblPr/>
              <a:tblGrid>
                <a:gridCol w="574159"/>
                <a:gridCol w="1626782"/>
                <a:gridCol w="1961707"/>
                <a:gridCol w="1164265"/>
                <a:gridCol w="1961707"/>
                <a:gridCol w="1169581"/>
              </a:tblGrid>
              <a:tr h="2425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effectLst/>
                          <a:latin typeface="Franklin Gothic Medium"/>
                        </a:rPr>
                        <a:t>Household Type by </a:t>
                      </a:r>
                      <a:r>
                        <a:rPr lang="en-US" sz="1800" b="0" i="1" u="none" strike="noStrike" dirty="0" smtClean="0">
                          <a:effectLst/>
                          <a:latin typeface="Franklin Gothic Medium"/>
                        </a:rPr>
                        <a:t>Household </a:t>
                      </a:r>
                      <a:r>
                        <a:rPr lang="en-US" sz="1800" b="0" i="1" u="none" strike="noStrike" dirty="0">
                          <a:effectLst/>
                          <a:latin typeface="Franklin Gothic Medium"/>
                        </a:rPr>
                        <a:t>Size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736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7366">
                        <a:alpha val="9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2000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7366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2010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7366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2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Family</a:t>
                      </a:r>
                    </a:p>
                  </a:txBody>
                  <a:tcPr marL="8365" marR="8365" marT="8365" marB="0" vert="vert270" anchor="ctr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2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593,764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(24%)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613,232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(24%)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362,953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(15%)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396,044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(15%)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4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335,693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(14%)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363,496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(14%)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5+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302,060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(12%)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313,200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(12%)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42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effectLst/>
                          <a:latin typeface="Franklin Gothic Medium"/>
                        </a:rPr>
                        <a:t>Total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>
                          <a:effectLst/>
                          <a:latin typeface="Franklin Gothic Medium"/>
                        </a:rPr>
                        <a:t>1,594,470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>
                          <a:effectLst/>
                          <a:latin typeface="Franklin Gothic Medium"/>
                        </a:rPr>
                        <a:t>1,685,972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Nonfamily</a:t>
                      </a:r>
                    </a:p>
                  </a:txBody>
                  <a:tcPr marL="8365" marR="8365" marT="8365" marB="0" vert="vert270" anchor="ctr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1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637,575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(26%)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680,925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(26%)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2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179,385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(7%)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184,607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(7%)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34,379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33,087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4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12,364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13,993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5+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7,846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(0%)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9,439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(0%)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42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effectLst/>
                          <a:latin typeface="Franklin Gothic Medium"/>
                        </a:rPr>
                        <a:t>Total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>
                          <a:effectLst/>
                          <a:latin typeface="Franklin Gothic Medium"/>
                        </a:rPr>
                        <a:t>871,549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>
                          <a:effectLst/>
                          <a:latin typeface="Franklin Gothic Medium"/>
                        </a:rPr>
                        <a:t>922,051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Total</a:t>
                      </a:r>
                    </a:p>
                  </a:txBody>
                  <a:tcPr marL="8365" marR="8365" marT="8365" marB="0" vert="vert270" anchor="ctr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1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637,575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(26%)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680,925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(26%)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2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773,149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(31%)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797,839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(31%)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3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397,332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(16%)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429,131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(16%)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Franklin Gothic Medium"/>
                        </a:rPr>
                        <a:t>4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348,057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(14%)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377,489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(14%)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5+ Person</a:t>
                      </a:r>
                    </a:p>
                  </a:txBody>
                  <a:tcPr marL="8365" marR="8365" marT="8365" marB="0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309,906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(13%)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322,639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Franklin Gothic Medium"/>
                        </a:rPr>
                        <a:t>(12%)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42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effectLst/>
                          <a:latin typeface="Franklin Gothic Medium"/>
                        </a:rPr>
                        <a:t>Total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>
                          <a:effectLst/>
                          <a:latin typeface="Franklin Gothic Medium"/>
                        </a:rPr>
                        <a:t>2,466,019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>
                          <a:effectLst/>
                          <a:latin typeface="Franklin Gothic Medium"/>
                        </a:rPr>
                        <a:t>2,608,023</a:t>
                      </a:r>
                    </a:p>
                  </a:txBody>
                  <a:tcPr marL="8365" marR="8365" marT="8365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1505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effectLst/>
                          <a:latin typeface="Franklin Gothic Medium"/>
                        </a:rPr>
                        <a:t>*Census 2000 and Census 2010</a:t>
                      </a: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65" marR="8365" marT="83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OVERVIEW 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BACKGROUND CHANGES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&gt; FINDINGS &gt; SURVEY OBSERVATIONS &gt; CONCLUSIONS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How has the population changed?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Font typeface="Lucida Grande" charset="0"/>
              <a:buNone/>
            </a:pPr>
            <a:r>
              <a:rPr lang="en-US" dirty="0" smtClean="0">
                <a:latin typeface="Franklin Gothic Medium" charset="0"/>
                <a:ea typeface="ＭＳ Ｐゴシック" charset="0"/>
                <a:cs typeface="ＭＳ Ｐゴシック" charset="0"/>
              </a:rPr>
              <a:t>Age Shifts</a:t>
            </a:r>
          </a:p>
          <a:p>
            <a:pPr>
              <a:buSzPct val="100000"/>
            </a:pPr>
            <a:r>
              <a:rPr lang="en-US" dirty="0" smtClean="0">
                <a:latin typeface="Franklin Gothic Medium" charset="0"/>
                <a:ea typeface="ＭＳ Ｐゴシック" charset="0"/>
                <a:cs typeface="ＭＳ Ｐゴシック" charset="0"/>
              </a:rPr>
              <a:t>Lower share of householders under 44</a:t>
            </a:r>
          </a:p>
          <a:p>
            <a:pPr>
              <a:buSzPct val="100000"/>
            </a:pPr>
            <a:r>
              <a:rPr lang="en-US" dirty="0" smtClean="0">
                <a:latin typeface="Franklin Gothic Medium" charset="0"/>
                <a:ea typeface="ＭＳ Ｐゴシック" charset="0"/>
                <a:cs typeface="ＭＳ Ｐゴシック" charset="0"/>
              </a:rPr>
              <a:t>Higher share of householders over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8883D-3A4C-EB46-AB5C-3EB21CC76E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50925"/>
            <a:ext cx="79248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defRPr/>
            </a:pP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OVERVIEW 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BACKGROUND CHANGES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&gt; FINDINGS &gt; SURVEY OBSERVATIONS &gt; CONCLUSIONS</a:t>
            </a:r>
            <a:r>
              <a:rPr lang="en-US" sz="1200" kern="1000" spc="100" dirty="0" smtClean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 </a:t>
            </a:r>
            <a:endParaRPr lang="en-US" sz="1200" kern="1000" spc="100" dirty="0">
              <a:solidFill>
                <a:prstClr val="white">
                  <a:lumMod val="50000"/>
                </a:prst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40739"/>
              </p:ext>
            </p:extLst>
          </p:nvPr>
        </p:nvGraphicFramePr>
        <p:xfrm>
          <a:off x="457200" y="2667000"/>
          <a:ext cx="8458200" cy="3879305"/>
        </p:xfrm>
        <a:graphic>
          <a:graphicData uri="http://schemas.openxmlformats.org/drawingml/2006/table">
            <a:tbl>
              <a:tblPr/>
              <a:tblGrid>
                <a:gridCol w="1202770"/>
                <a:gridCol w="1885144"/>
                <a:gridCol w="1745342"/>
                <a:gridCol w="2013856"/>
                <a:gridCol w="181534"/>
                <a:gridCol w="1429554"/>
              </a:tblGrid>
              <a:tr h="311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effectLst/>
                          <a:latin typeface="Franklin Gothic Medium"/>
                        </a:rPr>
                        <a:t>Age of Head of Household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6560" marR="6560" marT="6560" marB="0" anchor="b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7366">
                        <a:alpha val="9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2000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7366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2010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7366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15-24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89,753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(4%)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84,953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(3%)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25-34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458,327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(19%)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407,062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Franklin Gothic Medium"/>
                        </a:rPr>
                        <a:t>(16%)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35-44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601,166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(24%)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Franklin Gothic Medium"/>
                        </a:rPr>
                        <a:t>528,091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Franklin Gothic Medium"/>
                        </a:rPr>
                        <a:t>(20%)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45-54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535,869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(22%)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575,739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Franklin Gothic Medium"/>
                        </a:rPr>
                        <a:t>(22%)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55-64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326,830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(13%)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479,097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Franklin Gothic Medium"/>
                        </a:rPr>
                        <a:t>(18%)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65-74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226,969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(9%)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272,843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(10%)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75+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227,105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(9%)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260,238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(10%)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3541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1" u="none" strike="noStrike" dirty="0">
                          <a:effectLst/>
                          <a:latin typeface="Franklin Gothic Medium"/>
                        </a:rPr>
                        <a:t>Total</a:t>
                      </a:r>
                    </a:p>
                  </a:txBody>
                  <a:tcPr marL="6560" marR="6560" marT="6560" marB="0">
                    <a:lnL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1" u="none" strike="noStrike" dirty="0">
                          <a:effectLst/>
                          <a:latin typeface="Franklin Gothic Medium"/>
                        </a:rPr>
                        <a:t>2,466,019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1" u="none" strike="noStrike" dirty="0">
                          <a:effectLst/>
                          <a:latin typeface="Franklin Gothic Medium"/>
                        </a:rPr>
                        <a:t>2,608,023</a:t>
                      </a:r>
                    </a:p>
                  </a:txBody>
                  <a:tcPr marL="6560" marR="6560" marT="6560" marB="0" anchor="b">
                    <a:lnL w="635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Franklin Gothic Medium"/>
                        </a:rPr>
                        <a:t> </a:t>
                      </a: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  <a:tr h="23558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Franklin Gothic Medium"/>
                        </a:rPr>
                        <a:t>*Census 2000 and Census 2010</a:t>
                      </a:r>
                      <a:endParaRPr lang="en-US" sz="1050" b="0" i="1" u="none" strike="noStrike" dirty="0">
                        <a:effectLst/>
                        <a:latin typeface="Franklin Gothic Medium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37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How has the population changed?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Population increased marginally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140,000 households  (6%)</a:t>
            </a:r>
          </a:p>
          <a:p>
            <a:pPr lvl="2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370,000 people (5%)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Household size, owner / renter, family / nonfamily rates relatively unchanged</a:t>
            </a:r>
          </a:p>
          <a:p>
            <a:pPr lvl="1" eaLnBrk="1" hangingPunct="1">
              <a:defRPr/>
            </a:pPr>
            <a:r>
              <a:rPr lang="en-US" dirty="0" smtClean="0">
                <a:latin typeface="Franklin Gothic Medium" charset="0"/>
                <a:ea typeface="ＭＳ Ｐゴシック" charset="0"/>
              </a:rPr>
              <a:t>Modest increase in age of householders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OVERVIEW 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BACKGROUND CHANGES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&gt; FINDINGS &gt; SURVEY OBSERVATIONS &gt; CONCLUSIONS</a:t>
            </a:r>
            <a:endParaRPr lang="en-US" sz="1200" kern="1000" spc="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7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How has transportation changed?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690161"/>
              </p:ext>
            </p:extLst>
          </p:nvPr>
        </p:nvGraphicFramePr>
        <p:xfrm>
          <a:off x="457200" y="13716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OVERVIEW 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BACKGROUND CHANGES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&gt; FINDINGS &gt; SURVEY OBSERVATIONS &gt; CONCLUSIONS</a:t>
            </a:r>
            <a:endParaRPr lang="en-US" sz="1200" kern="1000" spc="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6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486400" cy="5486400"/>
          </a:xfrm>
          <a:prstGeom prst="rect">
            <a:avLst/>
          </a:prstGeom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391400" cy="868362"/>
          </a:xfrm>
        </p:spPr>
        <p:txBody>
          <a:bodyPr/>
          <a:lstStyle/>
          <a:p>
            <a: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Mode Share — Lowest Auto Mode Share</a:t>
            </a:r>
            <a:endParaRPr lang="en-US" i="1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OVERVIEW &gt; BACKGROUND CHANGES 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FINDINGS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&gt; SURVEY OBSERVATIONS &gt; CONCLUSIONS</a:t>
            </a:r>
            <a:endParaRPr lang="en-US" sz="1200" kern="1000" spc="1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99555"/>
              </p:ext>
            </p:extLst>
          </p:nvPr>
        </p:nvGraphicFramePr>
        <p:xfrm>
          <a:off x="5486400" y="1295399"/>
          <a:ext cx="3429000" cy="542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638800" y="2103436"/>
            <a:ext cx="3124200" cy="334963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3246437"/>
            <a:ext cx="3124200" cy="334963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5197476"/>
            <a:ext cx="3124200" cy="334963"/>
          </a:xfrm>
          <a:prstGeom prst="rect">
            <a:avLst/>
          </a:prstGeom>
          <a:noFill/>
          <a:ln w="38100">
            <a:solidFill>
              <a:srgbClr val="E7E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0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What do the surveys say?</a:t>
            </a:r>
            <a:b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Georgia" charset="0"/>
                <a:ea typeface="ＭＳ Ｐゴシック" charset="0"/>
                <a:cs typeface="ＭＳ Ｐゴシック" charset="0"/>
              </a:rPr>
              <a:t>Mode Share — Lowest Auto Mode Share</a:t>
            </a: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CEAF6-7652-A241-A42C-BC0EF3FBC4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50925"/>
            <a:ext cx="79248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OVERVIEW &gt; </a:t>
            </a:r>
            <a:r>
              <a:rPr lang="en-US" sz="1200" kern="1000" spc="100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+mn-cs"/>
              </a:rPr>
              <a:t>BACKGROUND CHANGES 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&gt; </a:t>
            </a:r>
            <a:r>
              <a:rPr lang="en-US" sz="1200" kern="1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/>
                <a:cs typeface="+mn-cs"/>
              </a:rPr>
              <a:t>FINDINGS</a:t>
            </a:r>
            <a:r>
              <a:rPr lang="en-US" sz="1200" kern="1000" spc="100" dirty="0">
                <a:solidFill>
                  <a:prstClr val="white">
                    <a:lumMod val="50000"/>
                  </a:prstClr>
                </a:solidFill>
                <a:latin typeface="Franklin Gothic Medium"/>
                <a:cs typeface="+mn-cs"/>
              </a:rPr>
              <a:t> &gt; SURVEY OBSERVATIONS &gt; CONCLUSIONS</a:t>
            </a:r>
            <a:endParaRPr lang="en-US" sz="1200" kern="1000" spc="1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390708"/>
              </p:ext>
            </p:extLst>
          </p:nvPr>
        </p:nvGraphicFramePr>
        <p:xfrm>
          <a:off x="457200" y="13716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8302" y="5602658"/>
            <a:ext cx="155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San Francisco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1927" y="560265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Marin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551" y="560265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Alameda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3608696" y="1891352"/>
            <a:ext cx="5132" cy="40269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077088" y="1889626"/>
            <a:ext cx="5132" cy="40269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82947"/>
      </p:ext>
    </p:extLst>
  </p:cSld>
  <p:clrMapOvr>
    <a:masterClrMapping/>
  </p:clrMapOvr>
</p:sld>
</file>

<file path=ppt/theme/theme1.xml><?xml version="1.0" encoding="utf-8"?>
<a:theme xmlns:a="http://schemas.openxmlformats.org/drawingml/2006/main" name="A Decade of Travel Trends in the Bay Area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 master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 heavy slide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rk background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 heavy dark background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Decade of Travel Trends in the Bay Area</Template>
  <TotalTime>2382</TotalTime>
  <Words>1212</Words>
  <Application>Microsoft Office PowerPoint</Application>
  <PresentationFormat>On-screen Show (4:3)</PresentationFormat>
  <Paragraphs>422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ＭＳ Ｐゴシック</vt:lpstr>
      <vt:lpstr>Arial</vt:lpstr>
      <vt:lpstr>Calibri</vt:lpstr>
      <vt:lpstr>Franklin Gothic Medium</vt:lpstr>
      <vt:lpstr>Georgia</vt:lpstr>
      <vt:lpstr>Lucida Grande</vt:lpstr>
      <vt:lpstr>Verdana</vt:lpstr>
      <vt:lpstr>Wingdings 3</vt:lpstr>
      <vt:lpstr>A Decade of Travel Trends in the Bay Area</vt:lpstr>
      <vt:lpstr>Basic slide master</vt:lpstr>
      <vt:lpstr>Text heavy slide master</vt:lpstr>
      <vt:lpstr>Dark background master</vt:lpstr>
      <vt:lpstr>Text heavy dark background master</vt:lpstr>
      <vt:lpstr>Final slide</vt:lpstr>
      <vt:lpstr> The Bay Area Now and Then:</vt:lpstr>
      <vt:lpstr>Bay Area Overview</vt:lpstr>
      <vt:lpstr>Bay Area Overview</vt:lpstr>
      <vt:lpstr>How has the population changed?</vt:lpstr>
      <vt:lpstr>How has the population changed?</vt:lpstr>
      <vt:lpstr>How has the population changed?</vt:lpstr>
      <vt:lpstr>How has transportation changed?</vt:lpstr>
      <vt:lpstr>What do the surveys say? Mode Share — Lowest Auto Mode Share</vt:lpstr>
      <vt:lpstr>What do the surveys say? Mode Share — Lowest Auto Mode Share</vt:lpstr>
      <vt:lpstr>What do the surveys say? Mode Share — Biggest Change</vt:lpstr>
      <vt:lpstr>What do the surveys say? Mode Share — Biggest Change</vt:lpstr>
      <vt:lpstr>What do the surveys say? Mode Share — By Area Type</vt:lpstr>
      <vt:lpstr>What do the surveys say? Mode Share — By Area Type</vt:lpstr>
      <vt:lpstr>What do the surveys say? Mode Share</vt:lpstr>
      <vt:lpstr>What do the surveys say? Mode Share</vt:lpstr>
      <vt:lpstr>A closer look at the surveys… Survey Consistency</vt:lpstr>
      <vt:lpstr>A closer look at the surveys… Survey Consistency — Trip Rates</vt:lpstr>
      <vt:lpstr>What do the surveys say? Survey Consistency — Trip Rates</vt:lpstr>
      <vt:lpstr>Conclusions</vt:lpstr>
      <vt:lpstr>Next steps / stuff to think about</vt:lpstr>
      <vt:lpstr>Sources</vt:lpstr>
      <vt:lpstr>Thank you!  drew.cooper@sfcta.org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Cooper</dc:creator>
  <cp:lastModifiedBy>Microsoft account</cp:lastModifiedBy>
  <cp:revision>54</cp:revision>
  <dcterms:created xsi:type="dcterms:W3CDTF">2015-05-07T23:48:28Z</dcterms:created>
  <dcterms:modified xsi:type="dcterms:W3CDTF">2015-05-17T01:29:27Z</dcterms:modified>
</cp:coreProperties>
</file>