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  <p:sldMasterId id="2147483754" r:id="rId2"/>
    <p:sldMasterId id="2147483759" r:id="rId3"/>
    <p:sldMasterId id="2147483648" r:id="rId4"/>
    <p:sldMasterId id="2147483764" r:id="rId5"/>
    <p:sldMasterId id="2147483969" r:id="rId6"/>
  </p:sldMasterIdLst>
  <p:notesMasterIdLst>
    <p:notesMasterId r:id="rId32"/>
  </p:notesMasterIdLst>
  <p:sldIdLst>
    <p:sldId id="256" r:id="rId7"/>
    <p:sldId id="300" r:id="rId8"/>
    <p:sldId id="299" r:id="rId9"/>
    <p:sldId id="271" r:id="rId10"/>
    <p:sldId id="270" r:id="rId11"/>
    <p:sldId id="274" r:id="rId12"/>
    <p:sldId id="266" r:id="rId13"/>
    <p:sldId id="275" r:id="rId14"/>
    <p:sldId id="301" r:id="rId15"/>
    <p:sldId id="282" r:id="rId16"/>
    <p:sldId id="302" r:id="rId17"/>
    <p:sldId id="303" r:id="rId18"/>
    <p:sldId id="304" r:id="rId19"/>
    <p:sldId id="279" r:id="rId20"/>
    <p:sldId id="312" r:id="rId21"/>
    <p:sldId id="314" r:id="rId22"/>
    <p:sldId id="313" r:id="rId23"/>
    <p:sldId id="309" r:id="rId24"/>
    <p:sldId id="307" r:id="rId25"/>
    <p:sldId id="311" r:id="rId26"/>
    <p:sldId id="308" r:id="rId27"/>
    <p:sldId id="306" r:id="rId28"/>
    <p:sldId id="289" r:id="rId29"/>
    <p:sldId id="297" r:id="rId30"/>
    <p:sldId id="26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1F18"/>
    <a:srgbClr val="384F26"/>
    <a:srgbClr val="384E26"/>
    <a:srgbClr val="38563C"/>
    <a:srgbClr val="38443C"/>
    <a:srgbClr val="617367"/>
    <a:srgbClr val="3A443C"/>
    <a:srgbClr val="B6B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98" autoAdjust="0"/>
  </p:normalViewPr>
  <p:slideViewPr>
    <p:cSldViewPr>
      <p:cViewPr varScale="1">
        <p:scale>
          <a:sx n="81" d="100"/>
          <a:sy n="81" d="100"/>
        </p:scale>
        <p:origin x="945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-297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\Dropbox\SFCTA\TRB%20Planning%20Apps%202015\System%20Classific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\Dropbox\SFCTA\TRB%20Planning%20Apps%202015\System%20Classific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\Dropbox\SFCTA\TRB%20Planning%20Apps%202015\System%20Classific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\Dropbox\SFCTA\TRB%20Planning%20Apps%202015\System%20Classific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\Dropbox\SFCTA\TRB%20Planning%20Apps%202015\geary%20vanness%20calc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\Dropbox\SFCTA\TRB%20Planning%20Apps%202015\geary%20vanness%20calc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33700277756541"/>
          <c:y val="3.388578443823554E-2"/>
          <c:w val="0.66828234784144069"/>
          <c:h val="0.83270534197931145"/>
        </c:manualLayout>
      </c:layout>
      <c:scatterChart>
        <c:scatterStyle val="lineMarker"/>
        <c:varyColors val="0"/>
        <c:ser>
          <c:idx val="0"/>
          <c:order val="0"/>
          <c:tx>
            <c:v>Forecasted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'Travel Time(graphs)'!$C$58:$C$67</c:f>
              <c:numCache>
                <c:formatCode>[m]:ss</c:formatCode>
                <c:ptCount val="10"/>
                <c:pt idx="0">
                  <c:v>3.3333333333333333E-2</c:v>
                </c:pt>
                <c:pt idx="1">
                  <c:v>1.113425925925926E-2</c:v>
                </c:pt>
                <c:pt idx="2">
                  <c:v>5.6064814814814817E-2</c:v>
                </c:pt>
                <c:pt idx="3">
                  <c:v>4.0208333333333332E-2</c:v>
                </c:pt>
                <c:pt idx="4">
                  <c:v>2.0833333333333332E-2</c:v>
                </c:pt>
                <c:pt idx="5">
                  <c:v>1.7361111111111112E-2</c:v>
                </c:pt>
                <c:pt idx="6">
                  <c:v>5.1875000000000004E-2</c:v>
                </c:pt>
                <c:pt idx="7">
                  <c:v>3.125E-2</c:v>
                </c:pt>
                <c:pt idx="8">
                  <c:v>5.2847222222222219E-2</c:v>
                </c:pt>
                <c:pt idx="9">
                  <c:v>2.9305555555555557E-2</c:v>
                </c:pt>
              </c:numCache>
            </c:numRef>
          </c:xVal>
          <c:yVal>
            <c:numRef>
              <c:f>'Travel Time(graphs)'!$D$58:$D$67</c:f>
              <c:numCache>
                <c:formatCode>[m]:ss</c:formatCode>
                <c:ptCount val="10"/>
                <c:pt idx="0">
                  <c:v>2.2916666666666669E-2</c:v>
                </c:pt>
                <c:pt idx="1">
                  <c:v>9.0277777777777787E-3</c:v>
                </c:pt>
                <c:pt idx="2">
                  <c:v>4.4444444444444446E-2</c:v>
                </c:pt>
                <c:pt idx="3">
                  <c:v>3.2638888888888891E-2</c:v>
                </c:pt>
                <c:pt idx="4">
                  <c:v>1.3888888888888888E-2</c:v>
                </c:pt>
                <c:pt idx="5">
                  <c:v>1.3194444444444444E-2</c:v>
                </c:pt>
                <c:pt idx="6">
                  <c:v>4.1666666666666664E-2</c:v>
                </c:pt>
                <c:pt idx="7">
                  <c:v>3.125E-2</c:v>
                </c:pt>
                <c:pt idx="8">
                  <c:v>4.2361111111111106E-2</c:v>
                </c:pt>
              </c:numCache>
            </c:numRef>
          </c:yVal>
          <c:smooth val="0"/>
        </c:ser>
        <c:ser>
          <c:idx val="1"/>
          <c:order val="1"/>
          <c:tx>
            <c:v>line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'Travel Time(graphs)'!$C$54:$D$54</c:f>
              <c:numCache>
                <c:formatCode>General</c:formatCode>
                <c:ptCount val="2"/>
                <c:pt idx="0">
                  <c:v>0</c:v>
                </c:pt>
                <c:pt idx="1">
                  <c:v>6.25E-2</c:v>
                </c:pt>
              </c:numCache>
            </c:numRef>
          </c:xVal>
          <c:yVal>
            <c:numRef>
              <c:f>'Travel Time(graphs)'!$C$55:$D$55</c:f>
              <c:numCache>
                <c:formatCode>General</c:formatCode>
                <c:ptCount val="2"/>
                <c:pt idx="0">
                  <c:v>0</c:v>
                </c:pt>
                <c:pt idx="1">
                  <c:v>6.25E-2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596368"/>
        <c:axId val="216594016"/>
      </c:scatterChart>
      <c:valAx>
        <c:axId val="216596368"/>
        <c:scaling>
          <c:orientation val="minMax"/>
          <c:max val="6.2500000000000014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Preexisting Run Time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7026692658563304"/>
              <c:y val="0.941369461170294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m]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594016"/>
        <c:crosses val="autoZero"/>
        <c:crossBetween val="midCat"/>
        <c:majorUnit val="1.0416700000000001E-2"/>
      </c:valAx>
      <c:valAx>
        <c:axId val="216594016"/>
        <c:scaling>
          <c:orientation val="minMax"/>
          <c:max val="6.250000000000001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Forecasted </a:t>
                </a:r>
                <a:r>
                  <a:rPr lang="en-US" sz="1600" baseline="0"/>
                  <a:t> or Post Project Run Time 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7.9419259485768168E-3"/>
              <c:y val="0.117843535687071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m]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596368"/>
        <c:crosses val="autoZero"/>
        <c:crossBetween val="midCat"/>
        <c:majorUnit val="1.0416700000000001E-2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2160891888925136"/>
          <c:y val="0.27742714591706646"/>
          <c:w val="0.16685630232552431"/>
          <c:h val="0.13240381125450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33700277756541"/>
          <c:y val="3.388578443823554E-2"/>
          <c:w val="0.66828234784144069"/>
          <c:h val="0.83270534197931145"/>
        </c:manualLayout>
      </c:layout>
      <c:scatterChart>
        <c:scatterStyle val="lineMarker"/>
        <c:varyColors val="0"/>
        <c:ser>
          <c:idx val="0"/>
          <c:order val="0"/>
          <c:tx>
            <c:v>Forecasted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'Travel Time(graphs)'!$C$58:$C$67</c:f>
              <c:numCache>
                <c:formatCode>[m]:ss</c:formatCode>
                <c:ptCount val="10"/>
                <c:pt idx="0">
                  <c:v>3.3333333333333333E-2</c:v>
                </c:pt>
                <c:pt idx="1">
                  <c:v>1.113425925925926E-2</c:v>
                </c:pt>
                <c:pt idx="2">
                  <c:v>5.6064814814814817E-2</c:v>
                </c:pt>
                <c:pt idx="3">
                  <c:v>4.0208333333333332E-2</c:v>
                </c:pt>
                <c:pt idx="4">
                  <c:v>2.0833333333333332E-2</c:v>
                </c:pt>
                <c:pt idx="5">
                  <c:v>1.7361111111111112E-2</c:v>
                </c:pt>
                <c:pt idx="6">
                  <c:v>5.1875000000000004E-2</c:v>
                </c:pt>
                <c:pt idx="7">
                  <c:v>3.125E-2</c:v>
                </c:pt>
                <c:pt idx="8">
                  <c:v>5.2847222222222219E-2</c:v>
                </c:pt>
                <c:pt idx="9">
                  <c:v>2.9305555555555557E-2</c:v>
                </c:pt>
              </c:numCache>
            </c:numRef>
          </c:xVal>
          <c:yVal>
            <c:numRef>
              <c:f>'Travel Time(graphs)'!$D$58:$D$67</c:f>
              <c:numCache>
                <c:formatCode>[m]:ss</c:formatCode>
                <c:ptCount val="10"/>
                <c:pt idx="0">
                  <c:v>2.2916666666666669E-2</c:v>
                </c:pt>
                <c:pt idx="1">
                  <c:v>9.0277777777777787E-3</c:v>
                </c:pt>
                <c:pt idx="2">
                  <c:v>4.4444444444444446E-2</c:v>
                </c:pt>
                <c:pt idx="3">
                  <c:v>3.2638888888888891E-2</c:v>
                </c:pt>
                <c:pt idx="4">
                  <c:v>1.3888888888888888E-2</c:v>
                </c:pt>
                <c:pt idx="5">
                  <c:v>1.3194444444444444E-2</c:v>
                </c:pt>
                <c:pt idx="6">
                  <c:v>4.1666666666666664E-2</c:v>
                </c:pt>
                <c:pt idx="7">
                  <c:v>3.125E-2</c:v>
                </c:pt>
                <c:pt idx="8">
                  <c:v>4.2361111111111106E-2</c:v>
                </c:pt>
              </c:numCache>
            </c:numRef>
          </c:yVal>
          <c:smooth val="0"/>
        </c:ser>
        <c:ser>
          <c:idx val="1"/>
          <c:order val="1"/>
          <c:tx>
            <c:v>line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'Travel Time(graphs)'!$C$54:$D$54</c:f>
              <c:numCache>
                <c:formatCode>General</c:formatCode>
                <c:ptCount val="2"/>
                <c:pt idx="0">
                  <c:v>0</c:v>
                </c:pt>
                <c:pt idx="1">
                  <c:v>6.25E-2</c:v>
                </c:pt>
              </c:numCache>
            </c:numRef>
          </c:xVal>
          <c:yVal>
            <c:numRef>
              <c:f>'Travel Time(graphs)'!$C$55:$D$55</c:f>
              <c:numCache>
                <c:formatCode>General</c:formatCode>
                <c:ptCount val="2"/>
                <c:pt idx="0">
                  <c:v>0</c:v>
                </c:pt>
                <c:pt idx="1">
                  <c:v>6.25E-2</c:v>
                </c:pt>
              </c:numCache>
            </c:numRef>
          </c:yVal>
          <c:smooth val="0"/>
        </c:ser>
        <c:ser>
          <c:idx val="2"/>
          <c:order val="2"/>
          <c:tx>
            <c:v>Post Project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'Travel Time(graphs)'!$C$58:$C$67</c:f>
              <c:numCache>
                <c:formatCode>[m]:ss</c:formatCode>
                <c:ptCount val="10"/>
                <c:pt idx="0">
                  <c:v>3.3333333333333333E-2</c:v>
                </c:pt>
                <c:pt idx="1">
                  <c:v>1.113425925925926E-2</c:v>
                </c:pt>
                <c:pt idx="2">
                  <c:v>5.6064814814814817E-2</c:v>
                </c:pt>
                <c:pt idx="3">
                  <c:v>4.0208333333333332E-2</c:v>
                </c:pt>
                <c:pt idx="4">
                  <c:v>2.0833333333333332E-2</c:v>
                </c:pt>
                <c:pt idx="5">
                  <c:v>1.7361111111111112E-2</c:v>
                </c:pt>
                <c:pt idx="6">
                  <c:v>5.1875000000000004E-2</c:v>
                </c:pt>
                <c:pt idx="7">
                  <c:v>3.125E-2</c:v>
                </c:pt>
                <c:pt idx="8">
                  <c:v>5.2847222222222219E-2</c:v>
                </c:pt>
                <c:pt idx="9">
                  <c:v>2.9305555555555557E-2</c:v>
                </c:pt>
              </c:numCache>
            </c:numRef>
          </c:xVal>
          <c:yVal>
            <c:numRef>
              <c:f>'Travel Time(graphs)'!$E$58:$E$67</c:f>
              <c:numCache>
                <c:formatCode>[m]:ss</c:formatCode>
                <c:ptCount val="10"/>
                <c:pt idx="0">
                  <c:v>2.4999999999999998E-2</c:v>
                </c:pt>
                <c:pt idx="1">
                  <c:v>1.042824074074074E-2</c:v>
                </c:pt>
                <c:pt idx="2">
                  <c:v>4.762731481481481E-2</c:v>
                </c:pt>
                <c:pt idx="3">
                  <c:v>3.24537037037037E-2</c:v>
                </c:pt>
                <c:pt idx="4">
                  <c:v>1.8055555555555557E-2</c:v>
                </c:pt>
                <c:pt idx="5">
                  <c:v>1.2499999999999999E-2</c:v>
                </c:pt>
                <c:pt idx="6">
                  <c:v>3.7291666666666667E-2</c:v>
                </c:pt>
                <c:pt idx="7">
                  <c:v>2.5138888888888891E-2</c:v>
                </c:pt>
                <c:pt idx="8">
                  <c:v>4.0625000000000001E-2</c:v>
                </c:pt>
                <c:pt idx="9">
                  <c:v>1.9444444444444445E-2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788416"/>
        <c:axId val="218792728"/>
      </c:scatterChart>
      <c:valAx>
        <c:axId val="218788416"/>
        <c:scaling>
          <c:orientation val="minMax"/>
          <c:max val="6.2500000000000014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Preexisting Run Time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7026692658563304"/>
              <c:y val="0.941369461170294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m]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792728"/>
        <c:crosses val="autoZero"/>
        <c:crossBetween val="midCat"/>
        <c:majorUnit val="1.0416700000000001E-2"/>
      </c:valAx>
      <c:valAx>
        <c:axId val="218792728"/>
        <c:scaling>
          <c:orientation val="minMax"/>
          <c:max val="6.250000000000001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Forecasted </a:t>
                </a:r>
                <a:r>
                  <a:rPr lang="en-US" sz="1600" baseline="0"/>
                  <a:t> or Post Project Run Time 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7.9419259485768168E-3"/>
              <c:y val="0.117843535687071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m]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788416"/>
        <c:crosses val="autoZero"/>
        <c:crossBetween val="midCat"/>
        <c:majorUnit val="1.0416700000000001E-2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2160891888925136"/>
          <c:y val="0.27742714591706646"/>
          <c:w val="0.16685630232552431"/>
          <c:h val="0.13240381125450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Actual TT Reduction</c:v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val>
            <c:numRef>
              <c:f>'Perf for PPT'!$D$3:$D$15</c:f>
              <c:numCache>
                <c:formatCode>0%</c:formatCode>
                <c:ptCount val="13"/>
                <c:pt idx="0">
                  <c:v>0.35</c:v>
                </c:pt>
                <c:pt idx="1">
                  <c:v>0.34</c:v>
                </c:pt>
                <c:pt idx="2">
                  <c:v>0.3</c:v>
                </c:pt>
                <c:pt idx="3">
                  <c:v>0.26</c:v>
                </c:pt>
                <c:pt idx="4">
                  <c:v>0.24</c:v>
                </c:pt>
                <c:pt idx="5">
                  <c:v>0.23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0.18</c:v>
                </c:pt>
                <c:pt idx="10">
                  <c:v>0.16</c:v>
                </c:pt>
                <c:pt idx="11">
                  <c:v>0.15</c:v>
                </c:pt>
                <c:pt idx="12">
                  <c:v>0.08</c:v>
                </c:pt>
              </c:numCache>
            </c:numRef>
          </c:val>
        </c:ser>
        <c:ser>
          <c:idx val="1"/>
          <c:order val="1"/>
          <c:tx>
            <c:v>Forecasted TT Reduction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val>
            <c:numRef>
              <c:f>'Perf for PPT'!$E$3:$E$15</c:f>
              <c:numCache>
                <c:formatCode>General</c:formatCode>
                <c:ptCount val="13"/>
                <c:pt idx="2" formatCode="0%">
                  <c:v>0.19678714859437763</c:v>
                </c:pt>
                <c:pt idx="3" formatCode="0%">
                  <c:v>0.31249999999999989</c:v>
                </c:pt>
                <c:pt idx="4" formatCode="0%">
                  <c:v>0.19842312746386337</c:v>
                </c:pt>
                <c:pt idx="6" formatCode="0%">
                  <c:v>0.18825561312607941</c:v>
                </c:pt>
                <c:pt idx="7" formatCode="0%">
                  <c:v>5.1454138702460961E-2</c:v>
                </c:pt>
                <c:pt idx="8" formatCode="0%">
                  <c:v>0.24</c:v>
                </c:pt>
                <c:pt idx="9" formatCode="0%">
                  <c:v>0.33333333333333337</c:v>
                </c:pt>
                <c:pt idx="11" formatCode="0%">
                  <c:v>0.20726672171758875</c:v>
                </c:pt>
                <c:pt idx="12" formatCode="0%">
                  <c:v>0.18918918918918914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794688"/>
        <c:axId val="218790376"/>
      </c:barChart>
      <c:catAx>
        <c:axId val="218794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8790376"/>
        <c:crosses val="autoZero"/>
        <c:auto val="1"/>
        <c:lblAlgn val="ctr"/>
        <c:lblOffset val="100"/>
        <c:noMultiLvlLbl val="0"/>
      </c:catAx>
      <c:valAx>
        <c:axId val="21879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79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'Travel Time(graphs)'!$D$114</c:f>
              <c:strCache>
                <c:ptCount val="1"/>
                <c:pt idx="0">
                  <c:v>Preexisting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val>
            <c:numRef>
              <c:f>'Travel Time(graphs)'!$D$115:$D$120</c:f>
              <c:numCache>
                <c:formatCode>General</c:formatCode>
                <c:ptCount val="6"/>
                <c:pt idx="0" formatCode="_(* #,##0.0_);_(* \(#,##0.0\);_(* &quot;-&quot;??_);_(@_)">
                  <c:v>80.733333333333334</c:v>
                </c:pt>
                <c:pt idx="1">
                  <c:v>74.7</c:v>
                </c:pt>
                <c:pt idx="2" formatCode="_(* #,##0.0_);_(* \(#,##0.0\);_(* &quot;-&quot;??_);_(@_)">
                  <c:v>48</c:v>
                </c:pt>
                <c:pt idx="3" formatCode="_(* #,##0.0_);_(* \(#,##0.0\);_(* &quot;-&quot;??_);_(@_)">
                  <c:v>30</c:v>
                </c:pt>
                <c:pt idx="4" formatCode="_(* #,##0.0_);_(* \(#,##0.0\);_(* &quot;-&quot;??_);_(@_)">
                  <c:v>25</c:v>
                </c:pt>
                <c:pt idx="5" formatCode="_(* #,##0.0_);_(* \(#,##0.0\);_(* &quot;-&quot;??_);_(@_)">
                  <c:v>16.033333333333335</c:v>
                </c:pt>
              </c:numCache>
            </c:numRef>
          </c:val>
        </c:ser>
        <c:ser>
          <c:idx val="1"/>
          <c:order val="1"/>
          <c:tx>
            <c:strRef>
              <c:f>'Travel Time(graphs)'!$E$114</c:f>
              <c:strCache>
                <c:ptCount val="1"/>
                <c:pt idx="0">
                  <c:v>Post Project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val>
            <c:numRef>
              <c:f>'Travel Time(graphs)'!$E$115:$E$120</c:f>
              <c:numCache>
                <c:formatCode>General</c:formatCode>
                <c:ptCount val="6"/>
                <c:pt idx="0" formatCode="_(* #,##0.0_);_(* \(#,##0.0\);_(* &quot;-&quot;??_);_(@_)">
                  <c:v>68.583333333333314</c:v>
                </c:pt>
                <c:pt idx="1">
                  <c:v>53.7</c:v>
                </c:pt>
                <c:pt idx="2" formatCode="_(* #,##0.0_);_(* \(#,##0.0\);_(* &quot;-&quot;??_);_(@_)">
                  <c:v>35.999999999999993</c:v>
                </c:pt>
                <c:pt idx="3" formatCode="_(* #,##0.0_);_(* \(#,##0.0\);_(* &quot;-&quot;??_);_(@_)">
                  <c:v>24</c:v>
                </c:pt>
                <c:pt idx="4" formatCode="_(* #,##0.0_);_(* \(#,##0.0\);_(* &quot;-&quot;??_);_(@_)">
                  <c:v>17.999999999999996</c:v>
                </c:pt>
                <c:pt idx="5" formatCode="_(* #,##0.0_);_(* \(#,##0.0\);_(* &quot;-&quot;??_);_(@_)">
                  <c:v>15.016666666666664</c:v>
                </c:pt>
              </c:numCache>
            </c:numRef>
          </c:val>
        </c:ser>
        <c:ser>
          <c:idx val="2"/>
          <c:order val="2"/>
          <c:tx>
            <c:strRef>
              <c:f>'Travel Time(graphs)'!$F$114</c:f>
              <c:strCache>
                <c:ptCount val="1"/>
                <c:pt idx="0">
                  <c:v>Forecasted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val>
            <c:numRef>
              <c:f>'Travel Time(graphs)'!$F$115:$F$120</c:f>
              <c:numCache>
                <c:formatCode>General</c:formatCode>
                <c:ptCount val="6"/>
                <c:pt idx="0" formatCode="_(* #,##0.0_);_(* \(#,##0.0\);_(* &quot;-&quot;??_);_(@_)">
                  <c:v>64</c:v>
                </c:pt>
                <c:pt idx="1">
                  <c:v>60</c:v>
                </c:pt>
                <c:pt idx="2" formatCode="_(* #,##0.0_);_(* \(#,##0.0\);_(* &quot;-&quot;??_);_(@_)">
                  <c:v>33</c:v>
                </c:pt>
                <c:pt idx="3" formatCode="_(* #,##0.0_);_(* \(#,##0.0\);_(* &quot;-&quot;??_);_(@_)">
                  <c:v>20</c:v>
                </c:pt>
                <c:pt idx="4" formatCode="_(* #,##0.0_);_(* \(#,##0.0\);_(* &quot;-&quot;??_);_(@_)">
                  <c:v>19</c:v>
                </c:pt>
                <c:pt idx="5" formatCode="_(* #,##0.0_);_(* \(#,##0.0\);_(* &quot;-&quot;??_);_(@_)">
                  <c:v>13.000000000000002</c:v>
                </c:pt>
              </c:numCache>
            </c:numRef>
          </c:val>
        </c:ser>
        <c:ser>
          <c:idx val="3"/>
          <c:order val="3"/>
          <c:tx>
            <c:strRef>
              <c:f>'Travel Time(graphs)'!$G$114</c:f>
              <c:strCache>
                <c:ptCount val="1"/>
                <c:pt idx="0">
                  <c:v>Quick Estimate</c:v>
                </c:pt>
              </c:strCache>
            </c:strRef>
          </c:tx>
          <c:spPr>
            <a:solidFill>
              <a:srgbClr val="621F18"/>
            </a:solidFill>
            <a:ln>
              <a:solidFill>
                <a:srgbClr val="621F18"/>
              </a:solidFill>
            </a:ln>
            <a:effectLst/>
          </c:spPr>
          <c:invertIfNegative val="0"/>
          <c:val>
            <c:numRef>
              <c:f>'Travel Time(graphs)'!$G$115:$G$120</c:f>
              <c:numCache>
                <c:formatCode>General</c:formatCode>
                <c:ptCount val="6"/>
                <c:pt idx="0">
                  <c:v>70</c:v>
                </c:pt>
                <c:pt idx="1">
                  <c:v>34.6</c:v>
                </c:pt>
                <c:pt idx="2">
                  <c:v>32</c:v>
                </c:pt>
                <c:pt idx="3">
                  <c:v>19.5</c:v>
                </c:pt>
                <c:pt idx="4">
                  <c:v>23.5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789984"/>
        <c:axId val="218794296"/>
      </c:barChart>
      <c:catAx>
        <c:axId val="21878998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U.S. BRT Systems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3135636666911964"/>
              <c:y val="0.85543203276254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18794296"/>
        <c:crosses val="autoZero"/>
        <c:auto val="1"/>
        <c:lblAlgn val="ctr"/>
        <c:lblOffset val="100"/>
        <c:noMultiLvlLbl val="0"/>
      </c:catAx>
      <c:valAx>
        <c:axId val="21879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One-way Run Time (min)</a:t>
                </a:r>
                <a:endParaRPr lang="en-US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78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Sheet1!$B$53:$C$53</c:f>
              <c:strCache>
                <c:ptCount val="2"/>
                <c:pt idx="0">
                  <c:v>Existing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strRef>
              <c:f>Sheet1!$D$52:$K$52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Sheet1!$D$53:$K$53</c:f>
              <c:numCache>
                <c:formatCode>_(* #,##0.0_);_(* \(#,##0.0\);_(* "-"??_);_(@_)</c:formatCode>
                <c:ptCount val="8"/>
                <c:pt idx="0">
                  <c:v>24.2</c:v>
                </c:pt>
                <c:pt idx="1">
                  <c:v>24.2</c:v>
                </c:pt>
                <c:pt idx="2">
                  <c:v>24.2</c:v>
                </c:pt>
                <c:pt idx="3">
                  <c:v>24.2</c:v>
                </c:pt>
                <c:pt idx="4">
                  <c:v>14.4</c:v>
                </c:pt>
                <c:pt idx="5">
                  <c:v>14.4</c:v>
                </c:pt>
                <c:pt idx="6">
                  <c:v>17.5</c:v>
                </c:pt>
                <c:pt idx="7">
                  <c:v>17.5</c:v>
                </c:pt>
              </c:numCache>
            </c:numRef>
          </c:val>
        </c:ser>
        <c:ser>
          <c:idx val="1"/>
          <c:order val="1"/>
          <c:tx>
            <c:strRef>
              <c:f>Sheet1!$B$54:$C$54</c:f>
              <c:strCache>
                <c:ptCount val="2"/>
                <c:pt idx="0">
                  <c:v>Baseline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Sheet1!$D$52:$K$52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Sheet1!$D$54:$K$54</c:f>
              <c:numCache>
                <c:formatCode>_(* #,##0.0_);_(* \(#,##0.0\);_(* "-"??_);_(@_)</c:formatCode>
                <c:ptCount val="8"/>
                <c:pt idx="0">
                  <c:v>30.2</c:v>
                </c:pt>
                <c:pt idx="1">
                  <c:v>30.2</c:v>
                </c:pt>
                <c:pt idx="2">
                  <c:v>34.799999999999997</c:v>
                </c:pt>
                <c:pt idx="3">
                  <c:v>34.799999999999997</c:v>
                </c:pt>
                <c:pt idx="4">
                  <c:v>14.2</c:v>
                </c:pt>
                <c:pt idx="5">
                  <c:v>14.2</c:v>
                </c:pt>
                <c:pt idx="6">
                  <c:v>16.8</c:v>
                </c:pt>
                <c:pt idx="7">
                  <c:v>16.8</c:v>
                </c:pt>
              </c:numCache>
            </c:numRef>
          </c:val>
        </c:ser>
        <c:ser>
          <c:idx val="2"/>
          <c:order val="2"/>
          <c:tx>
            <c:strRef>
              <c:f>Sheet1!$B$55:$C$55</c:f>
              <c:strCache>
                <c:ptCount val="2"/>
                <c:pt idx="0">
                  <c:v>Simulation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Sheet1!$D$52:$K$52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Sheet1!$D$55:$K$55</c:f>
              <c:numCache>
                <c:formatCode>_(* #,##0.0_);_(* \(#,##0.0\);_(* "-"??_);_(@_)</c:formatCode>
                <c:ptCount val="8"/>
                <c:pt idx="0">
                  <c:v>20.6</c:v>
                </c:pt>
                <c:pt idx="1">
                  <c:v>18.399999999999999</c:v>
                </c:pt>
                <c:pt idx="2">
                  <c:v>20.8</c:v>
                </c:pt>
                <c:pt idx="3">
                  <c:v>18.7</c:v>
                </c:pt>
                <c:pt idx="4">
                  <c:v>11.6</c:v>
                </c:pt>
                <c:pt idx="5">
                  <c:v>10.3</c:v>
                </c:pt>
                <c:pt idx="6">
                  <c:v>14.3</c:v>
                </c:pt>
                <c:pt idx="7">
                  <c:v>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791552"/>
        <c:axId val="218790768"/>
      </c:barChart>
      <c:catAx>
        <c:axId val="2187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790768"/>
        <c:crosses val="autoZero"/>
        <c:auto val="1"/>
        <c:lblAlgn val="ctr"/>
        <c:lblOffset val="100"/>
        <c:noMultiLvlLbl val="0"/>
      </c:catAx>
      <c:valAx>
        <c:axId val="21879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One-way Run Time (min.)</a:t>
                </a:r>
                <a:endParaRPr lang="en-US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79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Sheet1!$B$54:$C$54</c:f>
              <c:strCache>
                <c:ptCount val="2"/>
                <c:pt idx="0">
                  <c:v>Baseline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Sheet1!$D$52:$K$52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Sheet1!$D$54:$K$54</c:f>
              <c:numCache>
                <c:formatCode>_(* #,##0.0_);_(* \(#,##0.0\);_(* "-"??_);_(@_)</c:formatCode>
                <c:ptCount val="8"/>
                <c:pt idx="0">
                  <c:v>30.2</c:v>
                </c:pt>
                <c:pt idx="1">
                  <c:v>30.2</c:v>
                </c:pt>
                <c:pt idx="2">
                  <c:v>34.799999999999997</c:v>
                </c:pt>
                <c:pt idx="3">
                  <c:v>34.799999999999997</c:v>
                </c:pt>
                <c:pt idx="4">
                  <c:v>14.2</c:v>
                </c:pt>
                <c:pt idx="5">
                  <c:v>14.2</c:v>
                </c:pt>
                <c:pt idx="6">
                  <c:v>16.8</c:v>
                </c:pt>
                <c:pt idx="7">
                  <c:v>16.8</c:v>
                </c:pt>
              </c:numCache>
            </c:numRef>
          </c:val>
        </c:ser>
        <c:ser>
          <c:idx val="2"/>
          <c:order val="1"/>
          <c:tx>
            <c:strRef>
              <c:f>Sheet1!$B$55:$C$55</c:f>
              <c:strCache>
                <c:ptCount val="2"/>
                <c:pt idx="0">
                  <c:v>Simulation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Sheet1!$D$52:$K$52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Sheet1!$D$55:$K$55</c:f>
              <c:numCache>
                <c:formatCode>_(* #,##0.0_);_(* \(#,##0.0\);_(* "-"??_);_(@_)</c:formatCode>
                <c:ptCount val="8"/>
                <c:pt idx="0">
                  <c:v>20.6</c:v>
                </c:pt>
                <c:pt idx="1">
                  <c:v>18.399999999999999</c:v>
                </c:pt>
                <c:pt idx="2">
                  <c:v>20.8</c:v>
                </c:pt>
                <c:pt idx="3">
                  <c:v>18.7</c:v>
                </c:pt>
                <c:pt idx="4">
                  <c:v>11.6</c:v>
                </c:pt>
                <c:pt idx="5">
                  <c:v>10.3</c:v>
                </c:pt>
                <c:pt idx="6">
                  <c:v>14.3</c:v>
                </c:pt>
                <c:pt idx="7">
                  <c:v>13.7</c:v>
                </c:pt>
              </c:numCache>
            </c:numRef>
          </c:val>
        </c:ser>
        <c:ser>
          <c:idx val="3"/>
          <c:order val="2"/>
          <c:tx>
            <c:strRef>
              <c:f>Sheet1!$B$56:$C$56</c:f>
              <c:strCache>
                <c:ptCount val="2"/>
                <c:pt idx="0">
                  <c:v>Quick Estimation</c:v>
                </c:pt>
                <c:pt idx="1">
                  <c:v>(High, Medium, Low)</c:v>
                </c:pt>
              </c:strCache>
            </c:strRef>
          </c:tx>
          <c:spPr>
            <a:solidFill>
              <a:srgbClr val="621F18"/>
            </a:solidFill>
            <a:ln>
              <a:solidFill>
                <a:srgbClr val="621F18"/>
              </a:solidFill>
            </a:ln>
            <a:effectLst/>
          </c:spPr>
          <c:invertIfNegative val="0"/>
          <c:cat>
            <c:strRef>
              <c:f>Sheet1!$D$52:$K$52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Sheet1!$D$56:$K$56</c:f>
              <c:numCache>
                <c:formatCode>_(* #,##0.0_);_(* \(#,##0.0\);_(* "-"??_);_(@_)</c:formatCode>
                <c:ptCount val="8"/>
                <c:pt idx="0">
                  <c:v>25.7</c:v>
                </c:pt>
                <c:pt idx="1">
                  <c:v>23.6</c:v>
                </c:pt>
                <c:pt idx="2">
                  <c:v>29.6</c:v>
                </c:pt>
                <c:pt idx="3">
                  <c:v>27.1</c:v>
                </c:pt>
                <c:pt idx="4">
                  <c:v>12.1</c:v>
                </c:pt>
                <c:pt idx="5">
                  <c:v>11.1</c:v>
                </c:pt>
                <c:pt idx="6">
                  <c:v>14.3</c:v>
                </c:pt>
                <c:pt idx="7">
                  <c:v>13.1</c:v>
                </c:pt>
              </c:numCache>
            </c:numRef>
          </c:val>
        </c:ser>
        <c:ser>
          <c:idx val="4"/>
          <c:order val="3"/>
          <c:tx>
            <c:strRef>
              <c:f>Sheet1!$B$57:$C$57</c:f>
              <c:strCache>
                <c:ptCount val="2"/>
                <c:pt idx="0">
                  <c:v>Quick Estimation</c:v>
                </c:pt>
                <c:pt idx="1">
                  <c:v>(High, Medium, Low)</c:v>
                </c:pt>
              </c:strCache>
            </c:strRef>
          </c:tx>
          <c:spPr>
            <a:solidFill>
              <a:srgbClr val="621F18"/>
            </a:solidFill>
            <a:ln>
              <a:solidFill>
                <a:srgbClr val="621F18"/>
              </a:solidFill>
            </a:ln>
            <a:effectLst/>
          </c:spPr>
          <c:invertIfNegative val="0"/>
          <c:cat>
            <c:strRef>
              <c:f>Sheet1!$D$52:$K$52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Sheet1!$D$57:$K$57</c:f>
              <c:numCache>
                <c:formatCode>_(* #,##0.00_);_(* \(#,##0.00\);_(* "-"??_);_(@_)</c:formatCode>
                <c:ptCount val="8"/>
                <c:pt idx="0">
                  <c:v>18.899999999999999</c:v>
                </c:pt>
                <c:pt idx="1">
                  <c:v>17.3</c:v>
                </c:pt>
                <c:pt idx="2">
                  <c:v>20.85</c:v>
                </c:pt>
                <c:pt idx="3">
                  <c:v>19.05</c:v>
                </c:pt>
                <c:pt idx="4">
                  <c:v>10.6</c:v>
                </c:pt>
                <c:pt idx="5">
                  <c:v>7.7795000000000005</c:v>
                </c:pt>
                <c:pt idx="6">
                  <c:v>11.7</c:v>
                </c:pt>
                <c:pt idx="7">
                  <c:v>8.7794999999999987</c:v>
                </c:pt>
              </c:numCache>
            </c:numRef>
          </c:val>
        </c:ser>
        <c:ser>
          <c:idx val="5"/>
          <c:order val="4"/>
          <c:tx>
            <c:strRef>
              <c:f>Sheet1!$B$58:$C$58</c:f>
              <c:strCache>
                <c:ptCount val="2"/>
                <c:pt idx="0">
                  <c:v>Quick Estimation</c:v>
                </c:pt>
                <c:pt idx="1">
                  <c:v>(High, Medium, Low)</c:v>
                </c:pt>
              </c:strCache>
            </c:strRef>
          </c:tx>
          <c:spPr>
            <a:solidFill>
              <a:srgbClr val="621F18"/>
            </a:solidFill>
            <a:ln>
              <a:solidFill>
                <a:srgbClr val="621F18"/>
              </a:solidFill>
            </a:ln>
            <a:effectLst/>
          </c:spPr>
          <c:invertIfNegative val="0"/>
          <c:cat>
            <c:strRef>
              <c:f>Sheet1!$D$52:$K$52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Sheet1!$D$58:$K$58</c:f>
              <c:numCache>
                <c:formatCode>_(* #,##0.0_);_(* \(#,##0.0\);_(* "-"??_);_(@_)</c:formatCode>
                <c:ptCount val="8"/>
                <c:pt idx="0">
                  <c:v>12.1</c:v>
                </c:pt>
                <c:pt idx="1">
                  <c:v>11</c:v>
                </c:pt>
                <c:pt idx="2">
                  <c:v>12.1</c:v>
                </c:pt>
                <c:pt idx="3">
                  <c:v>11</c:v>
                </c:pt>
                <c:pt idx="4">
                  <c:v>9.1</c:v>
                </c:pt>
                <c:pt idx="5">
                  <c:v>4.4590000000000005</c:v>
                </c:pt>
                <c:pt idx="6">
                  <c:v>9.1</c:v>
                </c:pt>
                <c:pt idx="7">
                  <c:v>4.4590000000000005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7"/>
        <c:axId val="218793904"/>
        <c:axId val="218791160"/>
      </c:barChart>
      <c:catAx>
        <c:axId val="2187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791160"/>
        <c:crosses val="autoZero"/>
        <c:auto val="1"/>
        <c:lblAlgn val="ctr"/>
        <c:lblOffset val="100"/>
        <c:noMultiLvlLbl val="0"/>
      </c:catAx>
      <c:valAx>
        <c:axId val="218791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One-way Run Time (min.)</a:t>
                </a:r>
                <a:endParaRPr lang="en-US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79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2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42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2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33935A-D1C4-A545-BDED-364E5F54C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91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Franklin Gothic Medium"/>
        <a:ea typeface="ＭＳ Ｐゴシック" charset="-128"/>
        <a:cs typeface="Franklin Gothic Medium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Franklin Gothic Medium"/>
        <a:ea typeface="ＭＳ Ｐゴシック" pitchFamily="-105" charset="-128"/>
        <a:cs typeface="Franklin Gothic Medium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Franklin Gothic Medium"/>
        <a:ea typeface="ＭＳ Ｐゴシック" pitchFamily="-105" charset="-128"/>
        <a:cs typeface="Franklin Gothic Medium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Franklin Gothic Medium"/>
        <a:ea typeface="ＭＳ Ｐゴシック" pitchFamily="-105" charset="-128"/>
        <a:cs typeface="Franklin Gothic Medium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Franklin Gothic Medium"/>
        <a:ea typeface="ＭＳ Ｐゴシック" pitchFamily="-105" charset="-128"/>
        <a:cs typeface="Franklin Gothic Medium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Van Ness Ave as it passes SF City Hall. Van Ness Ave is</a:t>
            </a:r>
            <a:r>
              <a:rPr lang="en-US" baseline="0" dirty="0" smtClean="0"/>
              <a:t> </a:t>
            </a:r>
            <a:r>
              <a:rPr lang="en-US" dirty="0" smtClean="0"/>
              <a:t>a key arterial and transit corridor in San Francisco. This will also be the location of San Francisco’s first bus</a:t>
            </a:r>
            <a:r>
              <a:rPr lang="en-US" baseline="0" dirty="0" smtClean="0"/>
              <a:t> rapid transit corridor.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3935A-D1C4-A545-BDED-364E5F54CD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45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our approach for this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3935A-D1C4-A545-BDED-364E5F54CDC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2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our approach for this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3935A-D1C4-A545-BDED-364E5F54CDC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3935A-D1C4-A545-BDED-364E5F54CDC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1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Van</a:t>
            </a:r>
            <a:r>
              <a:rPr lang="en-US" baseline="0" dirty="0" smtClean="0"/>
              <a:t> Ness is not the only BRT corridor under development. Three others are in some stage of planning.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dirty="0" smtClean="0"/>
              <a:t>first two projects are far enough along to say that they will include dedicated lanes, low floor buses, all-door boarding, quality stations, frequent</a:t>
            </a:r>
            <a:r>
              <a:rPr lang="en-US" baseline="0" dirty="0" smtClean="0"/>
              <a:t> service, signal priority, real time bus arrival info. In both cases bus lanes were assumed, but alternatives analysis considered alignments with side lane (in current right-most lane adjacent to on-street parking) bus lanes and center-running bus lanes. In general, side-running lanes would be cheaper to implement, but center-running lanes are perceived to have better travel time benefits. Given these trade-offs a key concern in project analysis has been to understand relative travel time savings of different possible design elements.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3935A-D1C4-A545-BDED-364E5F54CD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6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real</a:t>
            </a:r>
            <a:r>
              <a:rPr lang="en-US" baseline="0" dirty="0" smtClean="0"/>
              <a:t> world planning process, a broad variety issues are considered in project alternative definition. </a:t>
            </a:r>
            <a:r>
              <a:rPr lang="en-US" dirty="0" smtClean="0"/>
              <a:t>But travel time and reliability stand</a:t>
            </a:r>
            <a:r>
              <a:rPr lang="en-US" baseline="0" dirty="0" smtClean="0"/>
              <a:t> out in importance. 1.  they directly influence other measures of success such as ridership, and 2. they form the basis of the benefits on which other trade-offs are made. They are also difficult to understand. Whereas we know a fleet with mixed vehicle types is harder to manage than single vehicle fleet and that a business that is concerned about parking will prefer more parking.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3935A-D1C4-A545-BDED-364E5F54CD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6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an excerpt from one of our official purpose and need statements for a BRT corridor in San Francisco. The speed and reliability is of transit service is a key concern in addition to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3935A-D1C4-A545-BDED-364E5F54CD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approach we have used</a:t>
            </a:r>
            <a:r>
              <a:rPr lang="en-US" baseline="0" dirty="0" smtClean="0"/>
              <a:t> in planning and environmental review for our more advanced BRT projects. Used for traffic impacts, ridership projections, and to develop estimates of bus run times and reliability changes. It is a fairly intensive process. Requires a lot of input data, a lot of model validation and calibration. And in practice required a lot of intermediate adjustments, post-processing, and alternate tool development in order to work effectively.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Note, discuss where transit operations estimates come from.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3935A-D1C4-A545-BDED-364E5F54CD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4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Perceived trade-offs between complicated modeling structure and sketch planning methods, e.g. spreadsheet to calculate TT savings based on BRT features, etc.</a:t>
            </a:r>
          </a:p>
          <a:p>
            <a:endParaRPr lang="en-US" dirty="0" smtClean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Cons of simulation</a:t>
            </a:r>
            <a:endParaRPr lang="en-US" baseline="0" dirty="0" smtClean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- Parameterization decisions lead to different policy recommendations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charset="0"/>
                <a:ea typeface="ＭＳ Ｐゴシック" charset="0"/>
                <a:cs typeface="ＭＳ Ｐゴシック" charset="0"/>
              </a:rPr>
              <a:t>Models don’t necessarily capture TT reliability, NMT behavior, signal priority in practice, vehicle violations, etc.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charset="0"/>
                <a:ea typeface="ＭＳ Ｐゴシック" charset="0"/>
                <a:cs typeface="ＭＳ Ｐゴシック" charset="0"/>
              </a:rPr>
              <a:t>Cons of Sketch methods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charset="0"/>
                <a:ea typeface="ＭＳ Ｐゴシック" charset="0"/>
                <a:cs typeface="ＭＳ Ｐゴシック" charset="0"/>
              </a:rPr>
              <a:t>How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charset="0"/>
                <a:ea typeface="ＭＳ Ｐゴシック" charset="0"/>
                <a:cs typeface="ＭＳ Ｐゴシック" charset="0"/>
              </a:rPr>
              <a:t>applic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charset="0"/>
                <a:ea typeface="ＭＳ Ｐゴシック" charset="0"/>
                <a:cs typeface="ＭＳ Ｐゴシック" charset="0"/>
              </a:rPr>
              <a:t> for local context? (compare w/ ITE trip gen, urban planners long frustrated by ITE trip gen rates derived from suburban examples being used to set urban policy)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charset="0"/>
                <a:ea typeface="ＭＳ Ｐゴシック" charset="0"/>
                <a:cs typeface="ＭＳ Ｐゴシック" charset="0"/>
              </a:rPr>
              <a:t>5 to 30s TT savings per block! When is it 5, when is it 30?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3935A-D1C4-A545-BDED-364E5F54CD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85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is the</a:t>
            </a:r>
            <a:r>
              <a:rPr lang="en-US" baseline="0" dirty="0" smtClean="0"/>
              <a:t> problem statement. Is it worth it for us to go through our extensive process. Could we achieve similarly effective forecasts of TT savings with quicker methods?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Here</a:t>
            </a:r>
            <a:r>
              <a:rPr lang="en-US" baseline="0" dirty="0" smtClean="0"/>
              <a:t> is our approach for this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3935A-D1C4-A545-BDED-364E5F54CD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7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</a:t>
            </a:r>
            <a:r>
              <a:rPr lang="en-US" baseline="0" dirty="0" smtClean="0"/>
              <a:t> to 20 implemented projects that could be considered BRT or BRT-light. Many more in planning, especially in regions that have already implemented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3935A-D1C4-A545-BDED-364E5F54CDC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95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3935A-D1C4-A545-BDED-364E5F54CD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5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2901950" y="0"/>
            <a:ext cx="3352800" cy="2016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Verdana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286000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34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Georgia" pitchFamily="-105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60525" y="5946775"/>
            <a:ext cx="5807075" cy="3016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A443C"/>
                </a:solidFill>
                <a:latin typeface="Franklin Gothic Medium"/>
                <a:ea typeface="+mn-ea"/>
                <a:cs typeface="Franklin Gothic Medium"/>
              </a:defRPr>
            </a:lvl1pPr>
          </a:lstStyle>
          <a:p>
            <a:pPr>
              <a:defRPr/>
            </a:pPr>
            <a:r>
              <a:rPr lang="en-US"/>
              <a:t>SAN FRANCISCO COUNTY TRANSPORTATION AUTHORITY</a:t>
            </a:r>
          </a:p>
        </p:txBody>
      </p:sp>
      <p:pic>
        <p:nvPicPr>
          <p:cNvPr id="7" name="Picture 6" descr="25thAnniversary_logo_fin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434" y="3124200"/>
            <a:ext cx="2460766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5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AAB75-5072-0343-8853-C68184B3F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0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heavy basic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391400" cy="8683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2323D-F6A5-564E-8B3D-33F0152D92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59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heavy title only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DA90C-967C-9C46-A123-5CDA2E151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02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 heavy blank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16824-2724-2849-81B2-E3B4164DB2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32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4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391400" cy="8683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480"/>
          </a:xfrm>
        </p:spPr>
        <p:txBody>
          <a:bodyPr/>
          <a:lstStyle>
            <a:lvl1pPr>
              <a:buSzPct val="6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1A1B2-88E5-E144-8086-D51B0DBDAA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5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443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ED24D-CB13-B240-AB94-AF8F33B4F4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7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2049-B57E-4C44-9A21-AEA5F4596D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2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heavy 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391400" cy="8683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753F6-77BE-A34A-9834-4D32DC899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4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heavy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443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AA5A7-F344-8B4D-9ACB-4C9A3A79BB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4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 heav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F945-EC67-8F40-9D53-005733AF9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0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391400" cy="8683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DDBD5-7F80-6040-B308-2CC8D49190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3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CF212-87C9-A848-98D8-FCDA57983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9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37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457200"/>
            <a:ext cx="7772400" cy="2286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latin typeface="Georgia"/>
                <a:cs typeface="Georgia"/>
              </a:rPr>
              <a:t>Click to edit Master title style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71600" y="2667000"/>
            <a:ext cx="6400800" cy="1066800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kern="1200">
                <a:solidFill>
                  <a:schemeClr val="bg1"/>
                </a:solidFill>
                <a:latin typeface="Georgia" pitchFamily="-105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400" dirty="0" smtClean="0"/>
              <a:t>Click to edit Master subtitle style</a:t>
            </a:r>
            <a:endParaRPr lang="en-US" sz="2400" dirty="0"/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>
          <a:xfrm>
            <a:off x="1660525" y="5946775"/>
            <a:ext cx="5807075" cy="301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A443C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Franklin Gothic Medium"/>
                <a:cs typeface="Franklin Gothic Medium"/>
              </a:rPr>
              <a:t>SAN FRANCISCO COUNTY TRANSPORTATION AUTHORITY</a:t>
            </a:r>
            <a:endParaRPr lang="en-US" dirty="0">
              <a:latin typeface="Franklin Gothic Medium"/>
              <a:cs typeface="Franklin Gothic Medium"/>
            </a:endParaRPr>
          </a:p>
        </p:txBody>
      </p:sp>
      <p:pic>
        <p:nvPicPr>
          <p:cNvPr id="3" name="Picture 2" descr="25thAnniversary_logo_fina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434" y="3124200"/>
            <a:ext cx="2460766" cy="2628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7391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>
                    <a:lumMod val="85000"/>
                  </a:schemeClr>
                </a:solidFill>
                <a:latin typeface="Franklin Gothic Medium" charset="0"/>
              </a:defRPr>
            </a:lvl1pPr>
          </a:lstStyle>
          <a:p>
            <a:pPr>
              <a:defRPr/>
            </a:pPr>
            <a:fld id="{554C993B-6ED5-7843-BC10-F0F0DDF4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6525"/>
          </a:xfrm>
          <a:prstGeom prst="rect">
            <a:avLst/>
          </a:prstGeom>
          <a:solidFill>
            <a:srgbClr val="384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0"/>
            <a:ext cx="1371600" cy="730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25thAnniversary_logo_fina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763" y="-152400"/>
            <a:ext cx="1711837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</p:sldLayoutIdLst>
  <p:hf hd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/>
          <a:ea typeface="ＭＳ Ｐゴシック" charset="-128"/>
          <a:cs typeface="Georgia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900"/>
        </a:spcAft>
        <a:buClr>
          <a:srgbClr val="800000"/>
        </a:buClr>
        <a:buSzPct val="75000"/>
        <a:buFont typeface="Lucida Grande" charset="0"/>
        <a:buChar char="►"/>
        <a:defRPr sz="2400" b="1">
          <a:solidFill>
            <a:srgbClr val="3A443C"/>
          </a:solidFill>
          <a:latin typeface="+mn-lt"/>
          <a:ea typeface="ＭＳ Ｐゴシック" charset="-128"/>
          <a:cs typeface="ＭＳ Ｐゴシック" charset="-128"/>
        </a:defRPr>
      </a:lvl1pPr>
      <a:lvl2pPr marL="365125" indent="-365125" algn="l" rtl="0" eaLnBrk="0" fontAlgn="base" hangingPunct="0">
        <a:spcBef>
          <a:spcPct val="0"/>
        </a:spcBef>
        <a:spcAft>
          <a:spcPts val="900"/>
        </a:spcAft>
        <a:buClr>
          <a:srgbClr val="621F18"/>
        </a:buClr>
        <a:buFont typeface="Wingdings 3" charset="0"/>
        <a:buChar char=""/>
        <a:defRPr sz="2400" b="1">
          <a:solidFill>
            <a:srgbClr val="3A443C"/>
          </a:solidFill>
          <a:latin typeface="+mn-lt"/>
          <a:ea typeface="ＭＳ Ｐゴシック" pitchFamily="-105" charset="-128"/>
        </a:defRPr>
      </a:lvl2pPr>
      <a:lvl3pPr marL="639763" indent="-285750" algn="l" rtl="0" eaLnBrk="0" fontAlgn="base" hangingPunct="0">
        <a:spcBef>
          <a:spcPct val="0"/>
        </a:spcBef>
        <a:spcAft>
          <a:spcPts val="800"/>
        </a:spcAft>
        <a:buClr>
          <a:srgbClr val="617367"/>
        </a:buClr>
        <a:buFont typeface="Wingdings 3" charset="0"/>
        <a:buChar char=""/>
        <a:defRPr sz="2200" b="1">
          <a:solidFill>
            <a:srgbClr val="3A443C"/>
          </a:solidFill>
          <a:latin typeface="+mn-lt"/>
          <a:ea typeface="ＭＳ Ｐゴシック" pitchFamily="-105" charset="-128"/>
        </a:defRPr>
      </a:lvl3pPr>
      <a:lvl4pPr marL="914400" indent="457200" algn="l" rtl="0" eaLnBrk="0" fontAlgn="base" hangingPunct="0">
        <a:spcBef>
          <a:spcPct val="0"/>
        </a:spcBef>
        <a:spcAft>
          <a:spcPts val="400"/>
        </a:spcAft>
        <a:buClr>
          <a:srgbClr val="9AA088"/>
        </a:buClr>
        <a:buFont typeface="Wingdings 3" charset="0"/>
        <a:defRPr sz="2200" b="1">
          <a:solidFill>
            <a:srgbClr val="617367"/>
          </a:solidFill>
          <a:latin typeface="+mn-lt"/>
          <a:ea typeface="ＭＳ Ｐゴシック" pitchFamily="-105" charset="-128"/>
        </a:defRPr>
      </a:lvl4pPr>
      <a:lvl5pPr marL="1143000" indent="685800" algn="l" rtl="0" eaLnBrk="0" fontAlgn="base" hangingPunct="0">
        <a:spcBef>
          <a:spcPct val="0"/>
        </a:spcBef>
        <a:spcAft>
          <a:spcPts val="400"/>
        </a:spcAft>
        <a:defRPr sz="2200" b="1">
          <a:solidFill>
            <a:srgbClr val="617367"/>
          </a:solidFill>
          <a:latin typeface="+mn-lt"/>
          <a:ea typeface="ＭＳ Ｐゴシック" pitchFamily="-105" charset="-128"/>
        </a:defRPr>
      </a:lvl5pPr>
      <a:lvl6pPr marL="25146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6pPr>
      <a:lvl7pPr marL="29718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7pPr>
      <a:lvl8pPr marL="34290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8pPr>
      <a:lvl9pPr marL="38862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7391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>
                    <a:lumMod val="85000"/>
                  </a:schemeClr>
                </a:solidFill>
                <a:latin typeface="Franklin Gothic Medium" charset="0"/>
              </a:defRPr>
            </a:lvl1pPr>
          </a:lstStyle>
          <a:p>
            <a:pPr>
              <a:defRPr/>
            </a:pPr>
            <a:fld id="{9053CF7F-9DB1-CE4B-95FC-6DDDBFA20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6525"/>
          </a:xfrm>
          <a:prstGeom prst="rect">
            <a:avLst/>
          </a:prstGeom>
          <a:solidFill>
            <a:srgbClr val="384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0"/>
            <a:ext cx="1371600" cy="730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25thAnniversary_logo_fina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763" y="-152400"/>
            <a:ext cx="1711837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</p:sldLayoutIdLst>
  <p:hf hd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/>
          <a:ea typeface="ＭＳ Ｐゴシック" charset="-128"/>
          <a:cs typeface="Georgia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400"/>
        </a:spcAft>
        <a:buClr>
          <a:srgbClr val="800000"/>
        </a:buClr>
        <a:buSzPct val="65000"/>
        <a:buFont typeface="Lucida Grande" charset="0"/>
        <a:buChar char="►"/>
        <a:defRPr sz="2000" b="1">
          <a:solidFill>
            <a:srgbClr val="3A443C"/>
          </a:solidFill>
          <a:latin typeface="+mn-lt"/>
          <a:ea typeface="ＭＳ Ｐゴシック" charset="-128"/>
          <a:cs typeface="ＭＳ Ｐゴシック" charset="-128"/>
        </a:defRPr>
      </a:lvl1pPr>
      <a:lvl2pPr marL="273050" indent="-273050" algn="l" rtl="0" eaLnBrk="0" fontAlgn="base" hangingPunct="0">
        <a:spcBef>
          <a:spcPct val="0"/>
        </a:spcBef>
        <a:spcAft>
          <a:spcPts val="400"/>
        </a:spcAft>
        <a:buClr>
          <a:srgbClr val="621F18"/>
        </a:buClr>
        <a:buFont typeface="Wingdings 3" charset="0"/>
        <a:buChar char=""/>
        <a:defRPr sz="1900" b="1">
          <a:solidFill>
            <a:srgbClr val="3A443C"/>
          </a:solidFill>
          <a:latin typeface="+mn-lt"/>
          <a:ea typeface="ＭＳ Ｐゴシック" pitchFamily="-105" charset="-128"/>
        </a:defRPr>
      </a:lvl2pPr>
      <a:lvl3pPr marL="547688" indent="-285750" algn="l" rtl="0" eaLnBrk="0" fontAlgn="base" hangingPunct="0">
        <a:spcBef>
          <a:spcPct val="0"/>
        </a:spcBef>
        <a:spcAft>
          <a:spcPts val="400"/>
        </a:spcAft>
        <a:buClr>
          <a:srgbClr val="617367"/>
        </a:buClr>
        <a:buFont typeface="Wingdings 3" charset="0"/>
        <a:buChar char=""/>
        <a:defRPr sz="1900" b="1">
          <a:solidFill>
            <a:srgbClr val="3A443C"/>
          </a:solidFill>
          <a:latin typeface="+mn-lt"/>
          <a:ea typeface="ＭＳ Ｐゴシック" pitchFamily="-105" charset="-128"/>
        </a:defRPr>
      </a:lvl3pPr>
      <a:lvl4pPr marL="914400" indent="457200" algn="l" rtl="0" eaLnBrk="0" fontAlgn="base" hangingPunct="0">
        <a:spcBef>
          <a:spcPct val="0"/>
        </a:spcBef>
        <a:spcAft>
          <a:spcPts val="400"/>
        </a:spcAft>
        <a:buClr>
          <a:srgbClr val="9AA088"/>
        </a:buClr>
        <a:buFont typeface="Wingdings 3" charset="0"/>
        <a:defRPr b="1">
          <a:solidFill>
            <a:srgbClr val="617367"/>
          </a:solidFill>
          <a:latin typeface="+mn-lt"/>
          <a:ea typeface="ＭＳ Ｐゴシック" pitchFamily="-105" charset="-128"/>
        </a:defRPr>
      </a:lvl4pPr>
      <a:lvl5pPr marL="1143000" indent="685800" algn="l" rtl="0" eaLnBrk="0" fontAlgn="base" hangingPunct="0">
        <a:spcBef>
          <a:spcPct val="0"/>
        </a:spcBef>
        <a:spcAft>
          <a:spcPts val="400"/>
        </a:spcAft>
        <a:defRPr b="1">
          <a:solidFill>
            <a:srgbClr val="617367"/>
          </a:solidFill>
          <a:latin typeface="+mn-lt"/>
          <a:ea typeface="ＭＳ Ｐゴシック" pitchFamily="-105" charset="-128"/>
        </a:defRPr>
      </a:lvl5pPr>
      <a:lvl6pPr marL="25146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6pPr>
      <a:lvl7pPr marL="29718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7pPr>
      <a:lvl8pPr marL="34290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8pPr>
      <a:lvl9pPr marL="38862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7391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>
                    <a:lumMod val="85000"/>
                  </a:schemeClr>
                </a:solidFill>
                <a:latin typeface="Franklin Gothic Medium" charset="0"/>
              </a:defRPr>
            </a:lvl1pPr>
          </a:lstStyle>
          <a:p>
            <a:pPr>
              <a:defRPr/>
            </a:pPr>
            <a:fld id="{8A79B62B-31DB-794B-A8B3-F5B75D5DD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6525"/>
          </a:xfrm>
          <a:prstGeom prst="rect">
            <a:avLst/>
          </a:prstGeom>
          <a:solidFill>
            <a:srgbClr val="384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0"/>
            <a:ext cx="1371600" cy="730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25thAnniversary_logo_fina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763" y="-152400"/>
            <a:ext cx="1711837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</p:sldLayoutIdLst>
  <p:hf hd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900"/>
        </a:spcAft>
        <a:buClr>
          <a:srgbClr val="FF6600"/>
        </a:buClr>
        <a:buSzPct val="65000"/>
        <a:buFont typeface="Lucida Grande" charset="0"/>
        <a:buChar char="►"/>
        <a:defRPr sz="2400" b="1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365125" indent="-365125" algn="l" rtl="0" eaLnBrk="0" fontAlgn="base" hangingPunct="0">
        <a:spcBef>
          <a:spcPct val="0"/>
        </a:spcBef>
        <a:spcAft>
          <a:spcPts val="900"/>
        </a:spcAft>
        <a:buClr>
          <a:srgbClr val="FF6600"/>
        </a:buClr>
        <a:buFont typeface="Wingdings 3" charset="0"/>
        <a:buChar char=""/>
        <a:defRPr sz="2400" b="1">
          <a:solidFill>
            <a:schemeClr val="bg1"/>
          </a:solidFill>
          <a:latin typeface="+mn-lt"/>
          <a:ea typeface="ＭＳ Ｐゴシック" pitchFamily="-105" charset="-128"/>
        </a:defRPr>
      </a:lvl2pPr>
      <a:lvl3pPr marL="639763" indent="-285750" algn="l" rtl="0" eaLnBrk="0" fontAlgn="base" hangingPunct="0">
        <a:spcBef>
          <a:spcPct val="0"/>
        </a:spcBef>
        <a:spcAft>
          <a:spcPts val="800"/>
        </a:spcAft>
        <a:buClr>
          <a:srgbClr val="ABAF99"/>
        </a:buClr>
        <a:buFont typeface="Wingdings 3" charset="0"/>
        <a:buChar char=""/>
        <a:defRPr sz="2200" b="1">
          <a:solidFill>
            <a:schemeClr val="bg1"/>
          </a:solidFill>
          <a:latin typeface="+mn-lt"/>
          <a:ea typeface="ＭＳ Ｐゴシック" pitchFamily="-105" charset="-128"/>
        </a:defRPr>
      </a:lvl3pPr>
      <a:lvl4pPr marL="914400" indent="457200" algn="l" rtl="0" eaLnBrk="0" fontAlgn="base" hangingPunct="0">
        <a:spcBef>
          <a:spcPct val="0"/>
        </a:spcBef>
        <a:spcAft>
          <a:spcPts val="400"/>
        </a:spcAft>
        <a:buClr>
          <a:srgbClr val="9AA088"/>
        </a:buClr>
        <a:buFont typeface="Wingdings 3" charset="0"/>
        <a:defRPr sz="2200" b="1">
          <a:solidFill>
            <a:srgbClr val="B6B9A4"/>
          </a:solidFill>
          <a:latin typeface="+mn-lt"/>
          <a:ea typeface="ＭＳ Ｐゴシック" pitchFamily="-105" charset="-128"/>
        </a:defRPr>
      </a:lvl4pPr>
      <a:lvl5pPr marL="1143000" indent="685800" algn="l" rtl="0" eaLnBrk="0" fontAlgn="base" hangingPunct="0">
        <a:spcBef>
          <a:spcPct val="0"/>
        </a:spcBef>
        <a:spcAft>
          <a:spcPts val="400"/>
        </a:spcAft>
        <a:defRPr sz="2200" b="1">
          <a:solidFill>
            <a:srgbClr val="B6B9A4"/>
          </a:solidFill>
          <a:latin typeface="+mn-lt"/>
          <a:ea typeface="ＭＳ Ｐゴシック" pitchFamily="-105" charset="-128"/>
        </a:defRPr>
      </a:lvl5pPr>
      <a:lvl6pPr marL="25146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6pPr>
      <a:lvl7pPr marL="29718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7pPr>
      <a:lvl8pPr marL="34290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8pPr>
      <a:lvl9pPr marL="38862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7391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>
                    <a:lumMod val="85000"/>
                  </a:schemeClr>
                </a:solidFill>
                <a:latin typeface="Franklin Gothic Medium" charset="0"/>
              </a:defRPr>
            </a:lvl1pPr>
          </a:lstStyle>
          <a:p>
            <a:pPr>
              <a:defRPr/>
            </a:pPr>
            <a:fld id="{473D11E6-C528-4F4E-A85C-FEC07101E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6525"/>
          </a:xfrm>
          <a:prstGeom prst="rect">
            <a:avLst/>
          </a:prstGeom>
          <a:solidFill>
            <a:srgbClr val="384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0"/>
            <a:ext cx="1371600" cy="730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25thAnniversary_logo_fina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763" y="-152400"/>
            <a:ext cx="1711837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hf hd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400"/>
        </a:spcAft>
        <a:buClr>
          <a:srgbClr val="FF6600"/>
        </a:buClr>
        <a:buSzPct val="65000"/>
        <a:buFont typeface="Lucida Grande" charset="0"/>
        <a:buChar char="►"/>
        <a:defRPr sz="2000" b="1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273050" indent="-273050" algn="l" rtl="0" eaLnBrk="0" fontAlgn="base" hangingPunct="0">
        <a:spcBef>
          <a:spcPct val="0"/>
        </a:spcBef>
        <a:spcAft>
          <a:spcPts val="400"/>
        </a:spcAft>
        <a:buClr>
          <a:srgbClr val="FF6600"/>
        </a:buClr>
        <a:buFont typeface="Wingdings 3" charset="0"/>
        <a:buChar char=""/>
        <a:defRPr sz="1900" b="1">
          <a:solidFill>
            <a:schemeClr val="bg1"/>
          </a:solidFill>
          <a:latin typeface="+mn-lt"/>
          <a:ea typeface="ＭＳ Ｐゴシック" pitchFamily="-105" charset="-128"/>
        </a:defRPr>
      </a:lvl2pPr>
      <a:lvl3pPr marL="547688" indent="-285750" algn="l" rtl="0" eaLnBrk="0" fontAlgn="base" hangingPunct="0">
        <a:spcBef>
          <a:spcPct val="0"/>
        </a:spcBef>
        <a:spcAft>
          <a:spcPts val="400"/>
        </a:spcAft>
        <a:buClr>
          <a:srgbClr val="ABAF99"/>
        </a:buClr>
        <a:buFont typeface="Wingdings 3" charset="0"/>
        <a:buChar char=""/>
        <a:defRPr sz="1900" b="1">
          <a:solidFill>
            <a:schemeClr val="bg1"/>
          </a:solidFill>
          <a:latin typeface="+mn-lt"/>
          <a:ea typeface="ＭＳ Ｐゴシック" pitchFamily="-105" charset="-128"/>
        </a:defRPr>
      </a:lvl3pPr>
      <a:lvl4pPr marL="914400" indent="457200" algn="l" rtl="0" eaLnBrk="0" fontAlgn="base" hangingPunct="0">
        <a:spcBef>
          <a:spcPct val="0"/>
        </a:spcBef>
        <a:spcAft>
          <a:spcPts val="400"/>
        </a:spcAft>
        <a:buClr>
          <a:srgbClr val="9AA088"/>
        </a:buClr>
        <a:buFont typeface="Wingdings 3" charset="0"/>
        <a:defRPr b="1">
          <a:solidFill>
            <a:srgbClr val="B6B9A4"/>
          </a:solidFill>
          <a:latin typeface="+mn-lt"/>
          <a:ea typeface="ＭＳ Ｐゴシック" pitchFamily="-105" charset="-128"/>
        </a:defRPr>
      </a:lvl4pPr>
      <a:lvl5pPr marL="1143000" indent="685800" algn="l" rtl="0" eaLnBrk="0" fontAlgn="base" hangingPunct="0">
        <a:spcBef>
          <a:spcPct val="0"/>
        </a:spcBef>
        <a:spcAft>
          <a:spcPts val="400"/>
        </a:spcAft>
        <a:defRPr b="1">
          <a:solidFill>
            <a:srgbClr val="B6B9A4"/>
          </a:solidFill>
          <a:latin typeface="+mn-lt"/>
          <a:ea typeface="ＭＳ Ｐゴシック" pitchFamily="-105" charset="-128"/>
        </a:defRPr>
      </a:lvl5pPr>
      <a:lvl6pPr marL="25146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6pPr>
      <a:lvl7pPr marL="29718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7pPr>
      <a:lvl8pPr marL="34290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8pPr>
      <a:lvl9pPr marL="38862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1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447800"/>
            <a:ext cx="8229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1660525" y="5946775"/>
            <a:ext cx="5807075" cy="301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A443C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Franklin Gothic Medium"/>
                <a:cs typeface="Franklin Gothic Medium"/>
              </a:rPr>
              <a:t>SAN FRANCISCO COUNTY TRANSPORTATION AUTHORITY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2901950" y="0"/>
            <a:ext cx="3352800" cy="2016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Verdana" charset="0"/>
            </a:endParaRPr>
          </a:p>
        </p:txBody>
      </p:sp>
      <p:pic>
        <p:nvPicPr>
          <p:cNvPr id="6" name="Picture 5" descr="25thAnniversary_logo_fina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434" y="3124200"/>
            <a:ext cx="2460766" cy="2628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Georgia"/>
          <a:ea typeface="ＭＳ Ｐゴシック" charset="0"/>
          <a:cs typeface="Georgia"/>
        </a:defRPr>
      </a:lvl1pPr>
      <a:lvl2pPr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2.xls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6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Georgia" charset="0"/>
                <a:cs typeface="ＭＳ Ｐゴシック" charset="0"/>
              </a:rPr>
              <a:t>Forecasting the Operational Impacts of Bus Rapid Transit Projects</a:t>
            </a:r>
          </a:p>
        </p:txBody>
      </p:sp>
      <p:sp>
        <p:nvSpPr>
          <p:cNvPr id="21506" name="Subtitle 7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Georgia" charset="0"/>
              </a:rPr>
              <a:t>A Survey of Current </a:t>
            </a:r>
            <a:r>
              <a:rPr lang="en-US" dirty="0" smtClean="0">
                <a:latin typeface="Georgia" charset="0"/>
              </a:rPr>
              <a:t>Practices</a:t>
            </a:r>
          </a:p>
          <a:p>
            <a:r>
              <a:rPr lang="en-US" dirty="0" smtClean="0">
                <a:latin typeface="Georgia" charset="0"/>
              </a:rPr>
              <a:t>in </a:t>
            </a:r>
            <a:r>
              <a:rPr lang="en-US" dirty="0">
                <a:latin typeface="Georgia" charset="0"/>
              </a:rPr>
              <a:t>North America</a:t>
            </a: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 FRANCISCO COUNTY TRANSPORTATION AUTHORITY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4220" y="6324600"/>
            <a:ext cx="25908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3A443C"/>
                </a:solidFill>
                <a:latin typeface="+mn-lt"/>
                <a:ea typeface="+mn-ea"/>
                <a:cs typeface="+mn-cs"/>
              </a:rPr>
              <a:t>May 19, 2015</a:t>
            </a:r>
            <a:endParaRPr lang="en-US" b="1" dirty="0">
              <a:solidFill>
                <a:srgbClr val="3A443C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/>
              <a:t>Bus </a:t>
            </a:r>
            <a:r>
              <a:rPr lang="en-US" dirty="0" smtClean="0"/>
              <a:t>rapid </a:t>
            </a:r>
            <a:r>
              <a:rPr lang="en-US" dirty="0"/>
              <a:t>t</a:t>
            </a:r>
            <a:r>
              <a:rPr lang="en-US" dirty="0" smtClean="0"/>
              <a:t>ransit </a:t>
            </a:r>
            <a:r>
              <a:rPr lang="en-US" dirty="0"/>
              <a:t>and </a:t>
            </a:r>
            <a:r>
              <a:rPr lang="en-US" dirty="0" smtClean="0"/>
              <a:t>bus </a:t>
            </a:r>
            <a:r>
              <a:rPr lang="en-US" dirty="0"/>
              <a:t>p</a:t>
            </a:r>
            <a:r>
              <a:rPr lang="en-US" dirty="0" smtClean="0"/>
              <a:t>riority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System features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672479"/>
              </p:ext>
            </p:extLst>
          </p:nvPr>
        </p:nvGraphicFramePr>
        <p:xfrm>
          <a:off x="609600" y="2286000"/>
          <a:ext cx="8237538" cy="311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Worksheet" r:id="rId4" imgW="6515230" imgH="2462126" progId="Excel.Sheet.12">
                  <p:embed/>
                </p:oleObj>
              </mc:Choice>
              <mc:Fallback>
                <p:oleObj name="Worksheet" r:id="rId4" imgW="6515230" imgH="24621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286000"/>
                        <a:ext cx="8237538" cy="311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7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ED24D-CB13-B240-AB94-AF8F33B4F48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080202"/>
            <a:ext cx="8444345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800000"/>
              </a:buClr>
              <a:buSzPct val="75000"/>
              <a:buFont typeface="Lucida Grande" charset="0"/>
              <a:buChar char="►"/>
              <a:defRPr sz="2400" b="1">
                <a:solidFill>
                  <a:srgbClr val="3A443C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5125" indent="-365125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621F18"/>
              </a:buClr>
              <a:buFont typeface="Wingdings 3" charset="0"/>
              <a:buChar char=""/>
              <a:defRPr sz="2400" b="1">
                <a:solidFill>
                  <a:srgbClr val="3A443C"/>
                </a:solidFill>
                <a:latin typeface="+mn-lt"/>
                <a:ea typeface="ＭＳ Ｐゴシック" pitchFamily="-105" charset="-128"/>
              </a:defRPr>
            </a:lvl2pPr>
            <a:lvl3pPr marL="639763" indent="-285750" algn="l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617367"/>
              </a:buClr>
              <a:buFont typeface="Wingdings 3" charset="0"/>
              <a:buChar char=""/>
              <a:defRPr sz="2200" b="1">
                <a:solidFill>
                  <a:srgbClr val="3A443C"/>
                </a:solidFill>
                <a:latin typeface="+mn-lt"/>
                <a:ea typeface="ＭＳ Ｐゴシック" pitchFamily="-105" charset="-128"/>
              </a:defRPr>
            </a:lvl3pPr>
            <a:lvl4pPr marL="914400" indent="45720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9AA088"/>
              </a:buClr>
              <a:buFont typeface="Wingdings 3" charset="0"/>
              <a:defRPr sz="2200" b="1">
                <a:solidFill>
                  <a:srgbClr val="617367"/>
                </a:solidFill>
                <a:latin typeface="+mn-lt"/>
                <a:ea typeface="ＭＳ Ｐゴシック" pitchFamily="-105" charset="-128"/>
              </a:defRPr>
            </a:lvl4pPr>
            <a:lvl5pPr marL="1143000" indent="685800" algn="l" rtl="0" eaLnBrk="0" fontAlgn="base" hangingPunct="0"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17367"/>
                </a:solidFill>
                <a:latin typeface="+mn-lt"/>
                <a:ea typeface="ＭＳ Ｐゴシック" pitchFamily="-105" charset="-128"/>
              </a:defRPr>
            </a:lvl5pPr>
            <a:lvl6pPr marL="25146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6pPr>
            <a:lvl7pPr marL="29718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7pPr>
            <a:lvl8pPr marL="34290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8pPr>
            <a:lvl9pPr marL="38862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lvl="1" eaLnBrk="1" hangingPunct="1">
              <a:defRPr/>
            </a:pPr>
            <a:r>
              <a:rPr lang="en-US" kern="0" dirty="0" smtClean="0">
                <a:latin typeface="Franklin Gothic Medium" charset="0"/>
                <a:ea typeface="ＭＳ Ｐゴシック" charset="0"/>
              </a:rPr>
              <a:t>Transit Cooperative Research Program (TCRP)</a:t>
            </a:r>
          </a:p>
          <a:p>
            <a:pPr lvl="1" eaLnBrk="1" hangingPunct="1">
              <a:defRPr/>
            </a:pPr>
            <a:r>
              <a:rPr lang="en-US" kern="0" dirty="0" smtClean="0">
                <a:latin typeface="Franklin Gothic Medium" charset="0"/>
                <a:ea typeface="ＭＳ Ｐゴシック" charset="0"/>
              </a:rPr>
              <a:t>Federal Transit Administration (FTA)</a:t>
            </a:r>
          </a:p>
          <a:p>
            <a:pPr lvl="1" eaLnBrk="1" hangingPunct="1">
              <a:defRPr/>
            </a:pPr>
            <a:r>
              <a:rPr lang="en-US" kern="0" dirty="0" smtClean="0">
                <a:latin typeface="Franklin Gothic Medium" charset="0"/>
                <a:ea typeface="ＭＳ Ｐゴシック" charset="0"/>
              </a:rPr>
              <a:t>United States Department of Transportation (USDOT)</a:t>
            </a:r>
          </a:p>
          <a:p>
            <a:pPr lvl="1" eaLnBrk="1" hangingPunct="1">
              <a:defRPr/>
            </a:pPr>
            <a:r>
              <a:rPr lang="en-US" kern="0" dirty="0" smtClean="0">
                <a:latin typeface="Franklin Gothic Medium" charset="0"/>
                <a:ea typeface="ＭＳ Ｐゴシック" charset="0"/>
              </a:rPr>
              <a:t>Center for Urban Transportation Research (CUTR)</a:t>
            </a:r>
          </a:p>
          <a:p>
            <a:pPr lvl="1" eaLnBrk="1" hangingPunct="1">
              <a:defRPr/>
            </a:pPr>
            <a:r>
              <a:rPr lang="en-US" kern="0" dirty="0" smtClean="0">
                <a:latin typeface="Franklin Gothic Medium" charset="0"/>
                <a:ea typeface="ＭＳ Ｐゴシック" charset="0"/>
              </a:rPr>
              <a:t>National Bus Rapid Transit Institute (NBRTI)</a:t>
            </a:r>
          </a:p>
          <a:p>
            <a:pPr lvl="1" eaLnBrk="1" hangingPunct="1">
              <a:defRPr/>
            </a:pPr>
            <a:r>
              <a:rPr lang="en-US" kern="0" dirty="0" smtClean="0">
                <a:latin typeface="Franklin Gothic Medium" charset="0"/>
                <a:ea typeface="ＭＳ Ｐゴシック" charset="0"/>
              </a:rPr>
              <a:t>EMBARQ</a:t>
            </a:r>
          </a:p>
          <a:p>
            <a:pPr lvl="1" eaLnBrk="1" hangingPunct="1">
              <a:defRPr/>
            </a:pPr>
            <a:r>
              <a:rPr lang="en-US" kern="0" dirty="0" smtClean="0">
                <a:latin typeface="Franklin Gothic Medium" charset="0"/>
                <a:ea typeface="ＭＳ Ｐゴシック" charset="0"/>
              </a:rPr>
              <a:t>The Institute for Transportation and Development Policy (ITDP)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Organizations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49875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TCRP 90 V.2 (2003)</a:t>
            </a:r>
          </a:p>
          <a:p>
            <a:pPr marL="628650" lvl="3" indent="0" eaLnBrk="1" hangingPunct="1">
              <a:defRPr/>
            </a:pPr>
            <a:r>
              <a:rPr lang="en-US" sz="1600" dirty="0" smtClean="0">
                <a:solidFill>
                  <a:srgbClr val="384E26"/>
                </a:solidFill>
              </a:rPr>
              <a:t>This </a:t>
            </a:r>
            <a:r>
              <a:rPr lang="en-US" sz="1600" dirty="0">
                <a:solidFill>
                  <a:srgbClr val="384E26"/>
                </a:solidFill>
              </a:rPr>
              <a:t>report covers the main components of BRT and outlines the </a:t>
            </a:r>
            <a:r>
              <a:rPr lang="en-US" sz="1600" dirty="0" smtClean="0">
                <a:solidFill>
                  <a:srgbClr val="384E26"/>
                </a:solidFill>
              </a:rPr>
              <a:t>desirable </a:t>
            </a:r>
            <a:r>
              <a:rPr lang="en-US" sz="1600" dirty="0">
                <a:solidFill>
                  <a:srgbClr val="384E26"/>
                </a:solidFill>
              </a:rPr>
              <a:t>conditions for implementation of a BRT system. </a:t>
            </a:r>
            <a:endParaRPr lang="en-US" sz="1600" dirty="0" smtClean="0">
              <a:solidFill>
                <a:srgbClr val="384E26"/>
              </a:solidFill>
              <a:latin typeface="Franklin Gothic Medium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TCRP 118 (2007)</a:t>
            </a:r>
          </a:p>
          <a:p>
            <a:pPr marL="628650" lvl="3" indent="0" eaLnBrk="1" hangingPunct="1">
              <a:defRPr/>
            </a:pPr>
            <a:r>
              <a:rPr lang="en-US" sz="1600" dirty="0" smtClean="0">
                <a:solidFill>
                  <a:srgbClr val="384E26"/>
                </a:solidFill>
              </a:rPr>
              <a:t>A </a:t>
            </a:r>
            <a:r>
              <a:rPr lang="en-US" sz="1600" dirty="0">
                <a:solidFill>
                  <a:srgbClr val="384E26"/>
                </a:solidFill>
              </a:rPr>
              <a:t>practitioner’s </a:t>
            </a:r>
            <a:r>
              <a:rPr lang="en-US" sz="1600" dirty="0" smtClean="0">
                <a:solidFill>
                  <a:srgbClr val="384E26"/>
                </a:solidFill>
              </a:rPr>
              <a:t>guide that </a:t>
            </a:r>
            <a:r>
              <a:rPr lang="en-US" sz="1600" dirty="0">
                <a:solidFill>
                  <a:srgbClr val="384E26"/>
                </a:solidFill>
              </a:rPr>
              <a:t>serves as a holistic approach to planning, designing and implementing a Bus Rapid Transit system. </a:t>
            </a:r>
            <a:endParaRPr lang="en-US" sz="1600" dirty="0" smtClean="0">
              <a:solidFill>
                <a:srgbClr val="384E26"/>
              </a:solidFill>
              <a:latin typeface="Franklin Gothic Medium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FTA/USDOT: Characteristics of BRT for Decision Making (2009)</a:t>
            </a:r>
          </a:p>
          <a:p>
            <a:pPr marL="628650" lvl="3" indent="0" eaLnBrk="1" hangingPunct="1">
              <a:defRPr/>
            </a:pPr>
            <a:r>
              <a:rPr lang="en-US" sz="1600" dirty="0" smtClean="0">
                <a:solidFill>
                  <a:srgbClr val="384E26"/>
                </a:solidFill>
                <a:latin typeface="Franklin Gothic Medium" charset="0"/>
                <a:ea typeface="ＭＳ Ｐゴシック" charset="0"/>
              </a:rPr>
              <a:t>Contains basic information and data that supports the development and evaluation of BRT systems.</a:t>
            </a:r>
          </a:p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ITDP: Bus Rapid Transit Planning Guide (2007)</a:t>
            </a:r>
          </a:p>
          <a:p>
            <a:pPr marL="628650" lvl="3" indent="0" eaLnBrk="1" hangingPunct="1">
              <a:defRPr/>
            </a:pPr>
            <a:r>
              <a:rPr lang="en-US" sz="1600" dirty="0">
                <a:solidFill>
                  <a:srgbClr val="384E26"/>
                </a:solidFill>
              </a:rPr>
              <a:t>C</a:t>
            </a:r>
            <a:r>
              <a:rPr lang="en-US" sz="1600" dirty="0" smtClean="0">
                <a:solidFill>
                  <a:srgbClr val="384E26"/>
                </a:solidFill>
              </a:rPr>
              <a:t>omprehensive </a:t>
            </a:r>
            <a:r>
              <a:rPr lang="en-US" sz="1600" dirty="0">
                <a:solidFill>
                  <a:srgbClr val="384E26"/>
                </a:solidFill>
              </a:rPr>
              <a:t>guide for planning, designing and implementing a BRT system.</a:t>
            </a:r>
            <a:endParaRPr lang="en-US" sz="1600" dirty="0" smtClean="0">
              <a:solidFill>
                <a:srgbClr val="384E26"/>
              </a:solidFill>
              <a:latin typeface="Franklin Gothic Medium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EMBARQ: Social, Environmental and Economic Impacts of BRT Systems (2013)</a:t>
            </a:r>
          </a:p>
          <a:p>
            <a:pPr marL="628650" lvl="3" indent="0" eaLnBrk="1" hangingPunct="1">
              <a:defRPr/>
            </a:pPr>
            <a:r>
              <a:rPr lang="en-US" sz="1600" dirty="0" smtClean="0">
                <a:solidFill>
                  <a:srgbClr val="384E26"/>
                </a:solidFill>
              </a:rPr>
              <a:t>Synthesizes information regarding costs and impacts and aims to contribute new evidence from case studies. </a:t>
            </a:r>
            <a:endParaRPr lang="en-US" sz="1600" dirty="0">
              <a:solidFill>
                <a:srgbClr val="384E26"/>
              </a:solidFill>
              <a:latin typeface="Franklin Gothic Medium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08037"/>
          </a:xfrm>
        </p:spPr>
        <p:txBody>
          <a:bodyPr/>
          <a:lstStyle/>
          <a:p>
            <a:r>
              <a:rPr lang="en-US" dirty="0" smtClean="0"/>
              <a:t>Guidance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Documents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08037"/>
          </a:xfrm>
        </p:spPr>
        <p:txBody>
          <a:bodyPr/>
          <a:lstStyle/>
          <a:p>
            <a:r>
              <a:rPr lang="en-US" dirty="0" smtClean="0"/>
              <a:t>Guidance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Example – TCRP 118 on running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ays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991654"/>
              </p:ext>
            </p:extLst>
          </p:nvPr>
        </p:nvGraphicFramePr>
        <p:xfrm>
          <a:off x="685800" y="2133600"/>
          <a:ext cx="767913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Worksheet" r:id="rId4" imgW="6477260" imgH="1957647" progId="Excel.Sheet.12">
                  <p:embed/>
                </p:oleObj>
              </mc:Choice>
              <mc:Fallback>
                <p:oleObj name="Worksheet" r:id="rId4" imgW="6477260" imgH="19576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2133600"/>
                        <a:ext cx="7679135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8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BRT modeling elsewhere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charset="0"/>
                <a:ea typeface="ＭＳ Ｐゴシック" charset="0"/>
                <a:cs typeface="ＭＳ Ｐゴシック" charset="0"/>
              </a:rPr>
              <a:t>What have others done?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181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Traffic operational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Regional travel demand model</a:t>
            </a:r>
          </a:p>
          <a:p>
            <a:pPr lvl="2" eaLnBrk="1" hangingPunct="1">
              <a:defRPr/>
            </a:pPr>
            <a:r>
              <a:rPr lang="en-US" dirty="0" err="1" smtClean="0">
                <a:latin typeface="Franklin Gothic Medium" charset="0"/>
                <a:ea typeface="ＭＳ Ｐゴシック" charset="0"/>
              </a:rPr>
              <a:t>Synchro</a:t>
            </a:r>
            <a:r>
              <a:rPr lang="en-US" dirty="0" smtClean="0">
                <a:latin typeface="Franklin Gothic Medium" charset="0"/>
                <a:ea typeface="ＭＳ Ｐゴシック" charset="0"/>
              </a:rPr>
              <a:t>, VISSIM</a:t>
            </a:r>
          </a:p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Ridership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Regional travel demand model, STOPS</a:t>
            </a:r>
          </a:p>
          <a:p>
            <a:pPr lvl="2" eaLnBrk="1" hangingPunct="1">
              <a:defRPr/>
            </a:pPr>
            <a:r>
              <a:rPr lang="en-US" dirty="0">
                <a:latin typeface="Franklin Gothic Medium" charset="0"/>
                <a:ea typeface="ＭＳ Ｐゴシック" charset="0"/>
              </a:rPr>
              <a:t>Spreadsheet-based </a:t>
            </a:r>
            <a:r>
              <a:rPr lang="en-US" dirty="0" smtClean="0">
                <a:latin typeface="Franklin Gothic Medium" charset="0"/>
                <a:ea typeface="ＭＳ Ｐゴシック" charset="0"/>
              </a:rPr>
              <a:t>calculations, </a:t>
            </a:r>
            <a:r>
              <a:rPr lang="en-US" dirty="0" err="1" smtClean="0">
                <a:latin typeface="Franklin Gothic Medium" charset="0"/>
                <a:ea typeface="ＭＳ Ｐゴシック" charset="0"/>
              </a:rPr>
              <a:t>elasticities</a:t>
            </a:r>
            <a:endParaRPr lang="en-US" dirty="0" smtClean="0">
              <a:latin typeface="Franklin Gothic Medium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dirty="0">
                <a:latin typeface="Franklin Gothic Medium" charset="0"/>
                <a:ea typeface="ＭＳ Ｐゴシック" charset="0"/>
              </a:rPr>
              <a:t>Transit </a:t>
            </a:r>
            <a:r>
              <a:rPr lang="en-US" dirty="0" smtClean="0">
                <a:latin typeface="Franklin Gothic Medium" charset="0"/>
                <a:ea typeface="ＭＳ Ｐゴシック" charset="0"/>
              </a:rPr>
              <a:t>operational 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Detailed </a:t>
            </a:r>
            <a:r>
              <a:rPr lang="en-US" dirty="0">
                <a:latin typeface="Franklin Gothic Medium" charset="0"/>
                <a:ea typeface="ＭＳ Ｐゴシック" charset="0"/>
              </a:rPr>
              <a:t>analysis of existing travel time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Spreadsheet-based calculations (simulation </a:t>
            </a:r>
            <a:r>
              <a:rPr lang="en-US" dirty="0">
                <a:latin typeface="Franklin Gothic Medium" charset="0"/>
                <a:ea typeface="ＭＳ Ｐゴシック" charset="0"/>
              </a:rPr>
              <a:t>highly </a:t>
            </a:r>
            <a:r>
              <a:rPr lang="en-US" dirty="0" smtClean="0">
                <a:latin typeface="Franklin Gothic Medium" charset="0"/>
                <a:ea typeface="ＭＳ Ｐゴシック" charset="0"/>
              </a:rPr>
              <a:t>uncommon)</a:t>
            </a:r>
            <a:endParaRPr lang="en-US" dirty="0">
              <a:latin typeface="Franklin Gothic Medium" charset="0"/>
              <a:ea typeface="ＭＳ Ｐゴシック" charset="0"/>
            </a:endParaRP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Avoided </a:t>
            </a:r>
            <a:r>
              <a:rPr lang="en-US" dirty="0">
                <a:latin typeface="Franklin Gothic Medium" charset="0"/>
                <a:ea typeface="ＭＳ Ｐゴシック" charset="0"/>
              </a:rPr>
              <a:t>publicly </a:t>
            </a:r>
            <a:r>
              <a:rPr lang="en-US" dirty="0" smtClean="0">
                <a:latin typeface="Franklin Gothic Medium" charset="0"/>
                <a:ea typeface="ＭＳ Ｐゴシック" charset="0"/>
              </a:rPr>
              <a:t>announced </a:t>
            </a:r>
            <a:r>
              <a:rPr lang="en-US" dirty="0">
                <a:latin typeface="Franklin Gothic Medium" charset="0"/>
                <a:ea typeface="ＭＳ Ｐゴシック" charset="0"/>
              </a:rPr>
              <a:t>expectation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Used experience </a:t>
            </a:r>
            <a:r>
              <a:rPr lang="en-US" dirty="0">
                <a:latin typeface="Franklin Gothic Medium" charset="0"/>
                <a:ea typeface="ＭＳ Ｐゴシック" charset="0"/>
              </a:rPr>
              <a:t>from previous corridors</a:t>
            </a:r>
          </a:p>
          <a:p>
            <a:pPr lvl="2" eaLnBrk="1" hangingPunct="1">
              <a:defRPr/>
            </a:pPr>
            <a:endParaRPr lang="en-US" dirty="0" smtClean="0">
              <a:latin typeface="Franklin Gothic Medium" charset="0"/>
              <a:ea typeface="ＭＳ Ｐゴシック" charset="0"/>
            </a:endParaRPr>
          </a:p>
          <a:p>
            <a:pPr lvl="2" eaLnBrk="1" hangingPunct="1">
              <a:defRPr/>
            </a:pPr>
            <a:endParaRPr lang="en-US" dirty="0" smtClean="0">
              <a:latin typeface="Franklin Gothic Medium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U.S. BRT systems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charset="0"/>
                <a:ea typeface="ＭＳ Ｐゴシック" charset="0"/>
                <a:cs typeface="ＭＳ Ｐゴシック" charset="0"/>
              </a:rPr>
              <a:t>Forecasted run time performance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158591"/>
              </p:ext>
            </p:extLst>
          </p:nvPr>
        </p:nvGraphicFramePr>
        <p:xfrm>
          <a:off x="457200" y="1447800"/>
          <a:ext cx="7848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4343400" y="1219200"/>
            <a:ext cx="2684861" cy="4054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Bus Run Time</a:t>
            </a:r>
            <a:r>
              <a:rPr lang="en-US" sz="2000" b="1" baseline="0" dirty="0"/>
              <a:t> </a:t>
            </a:r>
            <a:r>
              <a:rPr lang="en-US" sz="2000" b="1" dirty="0"/>
              <a:t>(min)</a:t>
            </a:r>
          </a:p>
        </p:txBody>
      </p:sp>
    </p:spTree>
    <p:extLst>
      <p:ext uri="{BB962C8B-B14F-4D97-AF65-F5344CB8AC3E}">
        <p14:creationId xmlns:p14="http://schemas.microsoft.com/office/powerpoint/2010/main" val="32901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U.S. BRT systems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charset="0"/>
                <a:ea typeface="ＭＳ Ｐゴシック" charset="0"/>
                <a:cs typeface="ＭＳ Ｐゴシック" charset="0"/>
              </a:rPr>
              <a:t>Actual run time performance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251798"/>
              </p:ext>
            </p:extLst>
          </p:nvPr>
        </p:nvGraphicFramePr>
        <p:xfrm>
          <a:off x="457200" y="1447800"/>
          <a:ext cx="7848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4343400" y="1219200"/>
            <a:ext cx="2684861" cy="4054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Bus Run Time</a:t>
            </a:r>
            <a:r>
              <a:rPr lang="en-US" sz="2000" b="1" baseline="0" dirty="0"/>
              <a:t> </a:t>
            </a:r>
            <a:r>
              <a:rPr lang="en-US" sz="2000" b="1" dirty="0"/>
              <a:t>(min)</a:t>
            </a:r>
          </a:p>
        </p:txBody>
      </p:sp>
    </p:spTree>
    <p:extLst>
      <p:ext uri="{BB962C8B-B14F-4D97-AF65-F5344CB8AC3E}">
        <p14:creationId xmlns:p14="http://schemas.microsoft.com/office/powerpoint/2010/main" val="17959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U.S. BRT systems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charset="0"/>
                <a:ea typeface="ＭＳ Ｐゴシック" charset="0"/>
                <a:cs typeface="ＭＳ Ｐゴシック" charset="0"/>
              </a:rPr>
              <a:t>Travel time reduction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795969"/>
              </p:ext>
            </p:extLst>
          </p:nvPr>
        </p:nvGraphicFramePr>
        <p:xfrm>
          <a:off x="228600" y="1905000"/>
          <a:ext cx="8077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38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BRT systems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Simplified run time estimation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ED24D-CB13-B240-AB94-AF8F33B4F48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102185"/>
              </p:ext>
            </p:extLst>
          </p:nvPr>
        </p:nvGraphicFramePr>
        <p:xfrm>
          <a:off x="457200" y="1600201"/>
          <a:ext cx="8153400" cy="512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52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Francisco BRT scenarios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Simulated travel times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ED24D-CB13-B240-AB94-AF8F33B4F48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761935"/>
              </p:ext>
            </p:extLst>
          </p:nvPr>
        </p:nvGraphicFramePr>
        <p:xfrm>
          <a:off x="76200" y="1295401"/>
          <a:ext cx="8915400" cy="542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72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rPr>
              <a:t>Bus service </a:t>
            </a:r>
            <a:r>
              <a:rPr lang="en-US" dirty="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rPr>
              <a:t>nhancement </a:t>
            </a:r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charset="0"/>
                <a:ea typeface="ＭＳ Ｐゴシック" charset="0"/>
                <a:cs typeface="ＭＳ Ｐゴシック" charset="0"/>
              </a:rPr>
              <a:t>in San Francisco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 descr="C:\Users\DanT\Desktop\ped pres photos\20130430_12340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6" y="1741397"/>
            <a:ext cx="91440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3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Francisco BRT scenarios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Run time comparison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ED24D-CB13-B240-AB94-AF8F33B4F48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889269"/>
              </p:ext>
            </p:extLst>
          </p:nvPr>
        </p:nvGraphicFramePr>
        <p:xfrm>
          <a:off x="76200" y="1295401"/>
          <a:ext cx="8915400" cy="542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89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 we change anything?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ED24D-CB13-B240-AB94-AF8F33B4F48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0"/>
            <a:ext cx="7848600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800000"/>
              </a:buClr>
              <a:buSzPct val="75000"/>
              <a:buFont typeface="Lucida Grande" charset="0"/>
              <a:buChar char="►"/>
              <a:defRPr sz="2400" b="1">
                <a:solidFill>
                  <a:srgbClr val="3A443C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5125" indent="-365125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621F18"/>
              </a:buClr>
              <a:buFont typeface="Wingdings 3" charset="0"/>
              <a:buChar char=""/>
              <a:defRPr sz="2400" b="1">
                <a:solidFill>
                  <a:srgbClr val="3A443C"/>
                </a:solidFill>
                <a:latin typeface="+mn-lt"/>
                <a:ea typeface="ＭＳ Ｐゴシック" pitchFamily="-105" charset="-128"/>
              </a:defRPr>
            </a:lvl2pPr>
            <a:lvl3pPr marL="639763" indent="-285750" algn="l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617367"/>
              </a:buClr>
              <a:buFont typeface="Wingdings 3" charset="0"/>
              <a:buChar char=""/>
              <a:defRPr sz="2200" b="1">
                <a:solidFill>
                  <a:srgbClr val="3A443C"/>
                </a:solidFill>
                <a:latin typeface="+mn-lt"/>
                <a:ea typeface="ＭＳ Ｐゴシック" pitchFamily="-105" charset="-128"/>
              </a:defRPr>
            </a:lvl3pPr>
            <a:lvl4pPr marL="914400" indent="45720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9AA088"/>
              </a:buClr>
              <a:buFont typeface="Wingdings 3" charset="0"/>
              <a:defRPr sz="2200" b="1">
                <a:solidFill>
                  <a:srgbClr val="617367"/>
                </a:solidFill>
                <a:latin typeface="+mn-lt"/>
                <a:ea typeface="ＭＳ Ｐゴシック" pitchFamily="-105" charset="-128"/>
              </a:defRPr>
            </a:lvl4pPr>
            <a:lvl5pPr marL="1143000" indent="685800" algn="l" rtl="0" eaLnBrk="0" fontAlgn="base" hangingPunct="0"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17367"/>
                </a:solidFill>
                <a:latin typeface="+mn-lt"/>
                <a:ea typeface="ＭＳ Ｐゴシック" pitchFamily="-105" charset="-128"/>
              </a:defRPr>
            </a:lvl5pPr>
            <a:lvl6pPr marL="25146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6pPr>
            <a:lvl7pPr marL="29718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7pPr>
            <a:lvl8pPr marL="34290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8pPr>
            <a:lvl9pPr marL="38862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lvl="1" eaLnBrk="1" hangingPunct="1">
              <a:defRPr/>
            </a:pPr>
            <a:r>
              <a:rPr lang="en-US" kern="0" dirty="0" smtClean="0">
                <a:latin typeface="Franklin Gothic Medium" charset="0"/>
                <a:ea typeface="ＭＳ Ｐゴシック" charset="0"/>
              </a:rPr>
              <a:t>For current projects</a:t>
            </a:r>
          </a:p>
          <a:p>
            <a:pPr lvl="2" eaLnBrk="1" hangingPunct="1">
              <a:defRPr/>
            </a:pPr>
            <a:r>
              <a:rPr lang="en-US" kern="0" dirty="0" smtClean="0">
                <a:latin typeface="Franklin Gothic Medium" charset="0"/>
                <a:ea typeface="ＭＳ Ｐゴシック" charset="0"/>
              </a:rPr>
              <a:t>Build some bus rapid transit</a:t>
            </a:r>
          </a:p>
          <a:p>
            <a:pPr lvl="3" eaLnBrk="1" hangingPunct="1">
              <a:defRPr/>
            </a:pPr>
            <a:r>
              <a:rPr lang="en-US" kern="0" dirty="0" smtClean="0">
                <a:latin typeface="Franklin Gothic Medium" charset="0"/>
                <a:ea typeface="ＭＳ Ｐゴシック" charset="0"/>
              </a:rPr>
              <a:t>Several SF Bay Area projects opening 2015-2020</a:t>
            </a:r>
          </a:p>
          <a:p>
            <a:pPr lvl="2" eaLnBrk="1" hangingPunct="1">
              <a:defRPr/>
            </a:pPr>
            <a:r>
              <a:rPr lang="en-US" kern="0" dirty="0" smtClean="0">
                <a:latin typeface="Franklin Gothic Medium" charset="0"/>
                <a:ea typeface="ＭＳ Ｐゴシック" charset="0"/>
              </a:rPr>
              <a:t>Document performance and assess forecasting success</a:t>
            </a:r>
          </a:p>
          <a:p>
            <a:pPr lvl="2" eaLnBrk="1" hangingPunct="1">
              <a:defRPr/>
            </a:pPr>
            <a:endParaRPr lang="en-US" kern="0" dirty="0" smtClean="0">
              <a:latin typeface="Franklin Gothic Medium" charset="0"/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kern="0" dirty="0" smtClean="0">
                <a:latin typeface="Franklin Gothic Medium" charset="0"/>
                <a:ea typeface="ＭＳ Ｐゴシック" charset="0"/>
              </a:rPr>
              <a:t>For future projects</a:t>
            </a:r>
          </a:p>
          <a:p>
            <a:pPr lvl="2" eaLnBrk="1" hangingPunct="1">
              <a:defRPr/>
            </a:pPr>
            <a:r>
              <a:rPr lang="en-US" kern="0" dirty="0" smtClean="0">
                <a:latin typeface="Franklin Gothic Medium" charset="0"/>
                <a:ea typeface="ＭＳ Ｐゴシック" charset="0"/>
              </a:rPr>
              <a:t>Seriously consider alternatives to simulation</a:t>
            </a:r>
          </a:p>
          <a:p>
            <a:pPr lvl="2" eaLnBrk="1" hangingPunct="1">
              <a:defRPr/>
            </a:pPr>
            <a:r>
              <a:rPr lang="en-US" kern="0" dirty="0" smtClean="0">
                <a:latin typeface="Franklin Gothic Medium" charset="0"/>
                <a:ea typeface="ＭＳ Ｐゴシック" charset="0"/>
              </a:rPr>
              <a:t>Try multiple methods and cross validate estimates</a:t>
            </a:r>
          </a:p>
          <a:p>
            <a:pPr lvl="1" eaLnBrk="1" hangingPunct="1">
              <a:defRPr/>
            </a:pPr>
            <a:endParaRPr lang="en-US" kern="0" dirty="0" smtClean="0">
              <a:latin typeface="Franklin Gothic Medium" charset="0"/>
              <a:ea typeface="ＭＳ Ｐゴシック" charset="0"/>
            </a:endParaRPr>
          </a:p>
          <a:p>
            <a:pPr lvl="2" eaLnBrk="1" hangingPunct="1">
              <a:defRPr/>
            </a:pPr>
            <a:endParaRPr lang="en-US" kern="0" dirty="0" smtClean="0">
              <a:latin typeface="Franklin Gothic Medium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anT\Desktop\ped pres photos\20130430_12483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14400" y="0"/>
            <a:ext cx="120278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The End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charset="0"/>
                <a:ea typeface="ＭＳ Ｐゴシック" charset="0"/>
                <a:cs typeface="ＭＳ Ｐゴシック" charset="0"/>
              </a:rPr>
              <a:t>Almost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Words of wisdom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charset="0"/>
                <a:ea typeface="ＭＳ Ｐゴシック" charset="0"/>
                <a:cs typeface="ＭＳ Ｐゴシック" charset="0"/>
              </a:rPr>
              <a:t>Lessons from BRT implementers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Understand your delay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Every corridor is different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Features, designs, treatments only effective if they address existing causes of delay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(While not adding new sources of delay)</a:t>
            </a:r>
          </a:p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Avoid overpromising in the face of uncertainty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Lots of unknowns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Regardless of forecasting, won’t know until buses on ground</a:t>
            </a:r>
          </a:p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Specific TT savings not important if customer is happy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In some cases, travel time savings failed to meet expectations,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But ridership exceeded forecasts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If the ride </a:t>
            </a:r>
            <a:r>
              <a:rPr lang="en-US" i="1" dirty="0" smtClean="0">
                <a:latin typeface="Franklin Gothic Medium" charset="0"/>
                <a:ea typeface="ＭＳ Ｐゴシック" charset="0"/>
              </a:rPr>
              <a:t>feels</a:t>
            </a:r>
            <a:r>
              <a:rPr lang="en-US" dirty="0" smtClean="0">
                <a:latin typeface="Franklin Gothic Medium" charset="0"/>
                <a:ea typeface="ＭＳ Ｐゴシック" charset="0"/>
              </a:rPr>
              <a:t> fast and customers are happy </a:t>
            </a:r>
            <a:r>
              <a:rPr lang="en-US" dirty="0" smtClean="0">
                <a:latin typeface="Franklin Gothic Medium" charset="0"/>
                <a:ea typeface="ＭＳ Ｐゴシック" charset="0"/>
                <a:sym typeface="Wingdings" panose="05000000000000000000" pitchFamily="2" charset="2"/>
              </a:rPr>
              <a:t> success</a:t>
            </a:r>
            <a:endParaRPr lang="en-US" dirty="0" smtClean="0">
              <a:latin typeface="Franklin Gothic Medium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Words of </a:t>
            </a:r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wisdom</a:t>
            </a:r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charset="0"/>
                <a:ea typeface="ＭＳ Ｐゴシック" charset="0"/>
                <a:cs typeface="ＭＳ Ｐゴシック" charset="0"/>
              </a:rPr>
              <a:t>Lessons from BRT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charset="0"/>
                <a:ea typeface="ＭＳ Ｐゴシック" charset="0"/>
                <a:cs typeface="ＭＳ Ｐゴシック" charset="0"/>
              </a:rPr>
              <a:t>implementers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Need proof of concept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Some cities started with less controversial corridor</a:t>
            </a:r>
          </a:p>
          <a:p>
            <a:pPr lvl="2" eaLnBrk="1" hangingPunct="1">
              <a:defRPr/>
            </a:pPr>
            <a:r>
              <a:rPr lang="en-US" dirty="0">
                <a:latin typeface="Franklin Gothic Medium" charset="0"/>
                <a:ea typeface="ＭＳ Ｐゴシック" charset="0"/>
              </a:rPr>
              <a:t>Many cities with BRT are working on new </a:t>
            </a:r>
            <a:r>
              <a:rPr lang="en-US" dirty="0" smtClean="0">
                <a:latin typeface="Franklin Gothic Medium" charset="0"/>
                <a:ea typeface="ＭＳ Ｐゴシック" charset="0"/>
              </a:rPr>
              <a:t>corridors</a:t>
            </a:r>
          </a:p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Coalition building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BRT meant to be cheaper and faster, but still challenging to implement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Need coalition of support including community, politicians, businesses, etc.</a:t>
            </a:r>
            <a:endParaRPr lang="en-US" dirty="0">
              <a:latin typeface="Franklin Gothic Medium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/>
          <a:lstStyle/>
          <a:p>
            <a:r>
              <a:rPr lang="en-US" dirty="0" smtClean="0">
                <a:latin typeface="Georgia" charset="0"/>
              </a:rPr>
              <a:t>Thank you.</a:t>
            </a:r>
            <a:br>
              <a:rPr lang="en-US" dirty="0" smtClean="0">
                <a:latin typeface="Georgia" charset="0"/>
              </a:rPr>
            </a:br>
            <a:r>
              <a:rPr lang="en-US" dirty="0">
                <a:latin typeface="Georgia" charset="0"/>
              </a:rPr>
              <a:t/>
            </a:r>
            <a:br>
              <a:rPr lang="en-US" dirty="0">
                <a:latin typeface="Georgia" charset="0"/>
              </a:rPr>
            </a:br>
            <a:r>
              <a:rPr lang="en-US" sz="2400" dirty="0" smtClean="0">
                <a:latin typeface="Georgia" charset="0"/>
              </a:rPr>
              <a:t>Dan Tischler</a:t>
            </a:r>
            <a:br>
              <a:rPr lang="en-US" sz="2400" dirty="0" smtClean="0">
                <a:latin typeface="Georgia" charset="0"/>
              </a:rPr>
            </a:br>
            <a:r>
              <a:rPr lang="en-US" sz="2400" dirty="0" smtClean="0">
                <a:latin typeface="Georgia" charset="0"/>
              </a:rPr>
              <a:t>dan.tischler@sfcta.org</a:t>
            </a:r>
            <a:endParaRPr lang="en-US" sz="2400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Bus service </a:t>
            </a:r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e</a:t>
            </a:r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nhancement 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charset="0"/>
                <a:ea typeface="ＭＳ Ｐゴシック" charset="0"/>
                <a:cs typeface="ＭＳ Ｐゴシック" charset="0"/>
              </a:rPr>
              <a:t>in San Francisco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Future bus rapid transit corridors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Van Ness Ave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Geary Blvd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Geneva Ave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16</a:t>
            </a:r>
            <a:r>
              <a:rPr lang="en-US" baseline="30000" dirty="0" smtClean="0">
                <a:latin typeface="Franklin Gothic Medium" charset="0"/>
                <a:ea typeface="ＭＳ Ｐゴシック" charset="0"/>
              </a:rPr>
              <a:t>th</a:t>
            </a:r>
            <a:r>
              <a:rPr lang="en-US" dirty="0" smtClean="0">
                <a:latin typeface="Franklin Gothic Medium" charset="0"/>
                <a:ea typeface="ＭＳ Ｐゴシック" charset="0"/>
              </a:rPr>
              <a:t> St</a:t>
            </a:r>
          </a:p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Muni Forward</a:t>
            </a:r>
          </a:p>
          <a:p>
            <a:pPr lvl="2" eaLnBrk="1" hangingPunct="1">
              <a:defRPr/>
            </a:pPr>
            <a:endParaRPr lang="en-US" dirty="0" smtClean="0">
              <a:latin typeface="Franklin Gothic Medium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444435"/>
            <a:ext cx="3212950" cy="197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4800" y="2057400"/>
            <a:ext cx="4675281" cy="1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:\Projects\Consulting Services\2769 Geary BRT\Environmental\Document\01_FTA Admin Draft EIS-EIR\Graphics\CP Revised Graphics 100614\Figure 1-2_10.6.1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533606"/>
            <a:ext cx="5410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4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BRT project </a:t>
            </a:r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lanning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charset="0"/>
                <a:ea typeface="ＭＳ Ｐゴシック" charset="0"/>
                <a:cs typeface="ＭＳ Ｐゴシック" charset="0"/>
              </a:rPr>
              <a:t>Considerations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>
                <a:latin typeface="Franklin Gothic Medium" charset="0"/>
                <a:ea typeface="ＭＳ Ｐゴシック" charset="0"/>
              </a:rPr>
              <a:t>Considerations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Cost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Ridership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Stakeholders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Traffic and parking impacts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Environmental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Fleet management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Economic development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Travel time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Reliability</a:t>
            </a:r>
          </a:p>
          <a:p>
            <a:pPr lvl="2" eaLnBrk="1" hangingPunct="1">
              <a:defRPr/>
            </a:pPr>
            <a:endParaRPr lang="en-US" dirty="0" smtClean="0">
              <a:latin typeface="Franklin Gothic Medium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09600" y="4876800"/>
            <a:ext cx="2133600" cy="9906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5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BRT </a:t>
            </a:r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project planning</a:t>
            </a:r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charset="0"/>
                <a:ea typeface="ＭＳ Ｐゴシック" charset="0"/>
                <a:cs typeface="ＭＳ Ｐゴシック" charset="0"/>
              </a:rPr>
              <a:t>Purpose and needs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0782" y="1371600"/>
            <a:ext cx="8056418" cy="4876800"/>
          </a:xfrm>
        </p:spPr>
        <p:txBody>
          <a:bodyPr/>
          <a:lstStyle/>
          <a:p>
            <a:pPr lvl="3" eaLnBrk="1" hangingPunct="1">
              <a:defRPr/>
            </a:pPr>
            <a:endParaRPr lang="en-US" dirty="0" smtClean="0">
              <a:latin typeface="Franklin Gothic Medium" charset="0"/>
              <a:ea typeface="ＭＳ Ｐゴシック" charset="0"/>
            </a:endParaRPr>
          </a:p>
          <a:p>
            <a:pPr lvl="3" eaLnBrk="1" hangingPunct="1">
              <a:defRPr/>
            </a:pPr>
            <a:endParaRPr lang="en-US" dirty="0">
              <a:latin typeface="Franklin Gothic Medium" charset="0"/>
              <a:ea typeface="ＭＳ Ｐゴシック" charset="0"/>
            </a:endParaRPr>
          </a:p>
          <a:p>
            <a:pPr lvl="3" eaLnBrk="1" hangingPunct="1">
              <a:defRPr/>
            </a:pPr>
            <a:endParaRPr lang="en-US" dirty="0" smtClean="0">
              <a:latin typeface="Franklin Gothic Medium" charset="0"/>
              <a:ea typeface="ＭＳ Ｐゴシック" charset="0"/>
            </a:endParaRPr>
          </a:p>
          <a:p>
            <a:pPr lvl="3" eaLnBrk="1" hangingPunct="1">
              <a:defRPr/>
            </a:pPr>
            <a:r>
              <a:rPr lang="en-US" sz="2800" dirty="0" smtClean="0">
                <a:latin typeface="Franklin Gothic Medium" charset="0"/>
                <a:ea typeface="ＭＳ Ｐゴシック" charset="0"/>
              </a:rPr>
              <a:t>“Existing </a:t>
            </a:r>
            <a:r>
              <a:rPr lang="en-US" sz="2800" dirty="0">
                <a:latin typeface="Franklin Gothic Medium" charset="0"/>
                <a:ea typeface="ＭＳ Ｐゴシック" charset="0"/>
              </a:rPr>
              <a:t>transit </a:t>
            </a:r>
            <a:r>
              <a:rPr lang="en-US" sz="2800" dirty="0" smtClean="0">
                <a:latin typeface="Franklin Gothic Medium" charset="0"/>
                <a:ea typeface="ＭＳ Ｐゴシック" charset="0"/>
              </a:rPr>
              <a:t>service” … “is </a:t>
            </a:r>
            <a:r>
              <a:rPr lang="en-US" sz="2800" dirty="0">
                <a:latin typeface="Franklin Gothic Medium" charset="0"/>
                <a:ea typeface="ＭＳ Ｐゴシック" charset="0"/>
              </a:rPr>
              <a:t>unreliable, slow, and crowded, and is in need of improvement in order to promote high ridership and competitiveness with other travel modes</a:t>
            </a:r>
            <a:r>
              <a:rPr lang="en-US" sz="2800" dirty="0" smtClean="0">
                <a:latin typeface="Franklin Gothic Medium" charset="0"/>
                <a:ea typeface="ＭＳ Ｐゴシック" charset="0"/>
              </a:rPr>
              <a:t>.”</a:t>
            </a:r>
          </a:p>
          <a:p>
            <a:pPr lvl="3" eaLnBrk="1" hangingPunct="1">
              <a:defRPr/>
            </a:pPr>
            <a:endParaRPr lang="en-US" dirty="0" smtClean="0">
              <a:latin typeface="Franklin Gothic Medium" charset="0"/>
              <a:ea typeface="ＭＳ Ｐゴシック" charset="0"/>
            </a:endParaRPr>
          </a:p>
          <a:p>
            <a:pPr lvl="3" eaLnBrk="1" hangingPunct="1">
              <a:defRPr/>
            </a:pPr>
            <a:endParaRPr lang="en-US" dirty="0">
              <a:latin typeface="Franklin Gothic Medium" charset="0"/>
              <a:ea typeface="ＭＳ Ｐゴシック" charset="0"/>
            </a:endParaRPr>
          </a:p>
          <a:p>
            <a:pPr lvl="3" eaLnBrk="1" hangingPunct="1">
              <a:defRPr/>
            </a:pPr>
            <a:endParaRPr lang="en-US" dirty="0" smtClean="0">
              <a:latin typeface="Franklin Gothic Medium" charset="0"/>
              <a:ea typeface="ＭＳ Ｐゴシック" charset="0"/>
            </a:endParaRPr>
          </a:p>
          <a:p>
            <a:pPr lvl="2" eaLnBrk="1" hangingPunct="1">
              <a:defRPr/>
            </a:pPr>
            <a:endParaRPr lang="en-US" dirty="0" smtClean="0">
              <a:latin typeface="Franklin Gothic Medium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943600" y="2500745"/>
            <a:ext cx="1676400" cy="4572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2971800"/>
            <a:ext cx="914400" cy="4572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5638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Speed and reliability are key objectives</a:t>
            </a:r>
          </a:p>
        </p:txBody>
      </p:sp>
    </p:spTree>
    <p:extLst>
      <p:ext uri="{BB962C8B-B14F-4D97-AF65-F5344CB8AC3E}">
        <p14:creationId xmlns:p14="http://schemas.microsoft.com/office/powerpoint/2010/main" val="2550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San Francisco CTA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charset="0"/>
                <a:ea typeface="ＭＳ Ｐゴシック" charset="0"/>
                <a:cs typeface="ＭＳ Ｐゴシック" charset="0"/>
              </a:rPr>
              <a:t>BRT modeling framework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757383" y="1943100"/>
            <a:ext cx="3244830" cy="876300"/>
          </a:xfrm>
          <a:prstGeom prst="roundRect">
            <a:avLst>
              <a:gd name="adj" fmla="val 33333"/>
            </a:avLst>
          </a:prstGeom>
          <a:solidFill>
            <a:srgbClr val="339933">
              <a:alpha val="27843"/>
            </a:srgbClr>
          </a:solidFill>
          <a:ln w="38100">
            <a:solidFill>
              <a:srgbClr val="637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Franklin Gothic Medium" pitchFamily="34" charset="0"/>
              </a:rPr>
              <a:t>ABM w/ Static</a:t>
            </a:r>
          </a:p>
          <a:p>
            <a:pPr algn="ctr"/>
            <a:r>
              <a:rPr lang="en-US" sz="2400" b="1" dirty="0" smtClean="0">
                <a:latin typeface="Franklin Gothic Medium" pitchFamily="34" charset="0"/>
              </a:rPr>
              <a:t>Assignment (CHAMP)</a:t>
            </a:r>
            <a:endParaRPr lang="en-US" sz="2400" b="1" dirty="0">
              <a:latin typeface="Franklin Gothic Medium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268912" y="4381500"/>
            <a:ext cx="3265488" cy="876300"/>
          </a:xfrm>
          <a:prstGeom prst="roundRect">
            <a:avLst>
              <a:gd name="adj" fmla="val 33333"/>
            </a:avLst>
          </a:prstGeom>
          <a:solidFill>
            <a:srgbClr val="705938">
              <a:alpha val="27843"/>
            </a:srgbClr>
          </a:solidFill>
          <a:ln w="38100">
            <a:solidFill>
              <a:srgbClr val="8F7B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Franklin Gothic Medium" pitchFamily="34" charset="0"/>
              </a:rPr>
              <a:t>Analytical Traffic</a:t>
            </a:r>
          </a:p>
          <a:p>
            <a:pPr algn="ctr"/>
            <a:r>
              <a:rPr lang="en-US" sz="2400" b="1" dirty="0" smtClean="0">
                <a:latin typeface="Franklin Gothic Medium" pitchFamily="34" charset="0"/>
              </a:rPr>
              <a:t>Assessment (</a:t>
            </a:r>
            <a:r>
              <a:rPr lang="en-US" sz="2400" b="1" dirty="0" err="1" smtClean="0">
                <a:latin typeface="Franklin Gothic Medium" pitchFamily="34" charset="0"/>
              </a:rPr>
              <a:t>Synchro</a:t>
            </a:r>
            <a:r>
              <a:rPr lang="en-US" sz="2400" b="1" dirty="0" smtClean="0">
                <a:latin typeface="Franklin Gothic Medium" pitchFamily="34" charset="0"/>
              </a:rPr>
              <a:t>)</a:t>
            </a:r>
            <a:endParaRPr lang="en-US" sz="2400" b="1" dirty="0">
              <a:latin typeface="Franklin Gothic Medium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601912" y="5257800"/>
            <a:ext cx="2552700" cy="914400"/>
          </a:xfrm>
          <a:prstGeom prst="roundRect">
            <a:avLst>
              <a:gd name="adj" fmla="val 33333"/>
            </a:avLst>
          </a:prstGeom>
          <a:solidFill>
            <a:srgbClr val="615581">
              <a:alpha val="27843"/>
            </a:srgbClr>
          </a:solidFill>
          <a:ln w="38100">
            <a:solidFill>
              <a:srgbClr val="6155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 smtClean="0">
                <a:latin typeface="Franklin Gothic Medium" pitchFamily="34" charset="0"/>
              </a:rPr>
              <a:t>Microsimulation</a:t>
            </a:r>
            <a:endParaRPr lang="en-US" sz="2400" b="1" dirty="0">
              <a:latin typeface="Franklin Gothic Medium" pitchFamily="34" charset="0"/>
            </a:endParaRPr>
          </a:p>
          <a:p>
            <a:pPr algn="ctr"/>
            <a:r>
              <a:rPr lang="en-US" sz="2400" b="1" dirty="0" smtClean="0">
                <a:latin typeface="Franklin Gothic Medium" pitchFamily="34" charset="0"/>
              </a:rPr>
              <a:t>(VISSIM)</a:t>
            </a:r>
            <a:endParaRPr lang="en-US" sz="2400" b="1" dirty="0">
              <a:latin typeface="Franklin Gothic Medium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801812" y="3314700"/>
            <a:ext cx="3086100" cy="1134378"/>
          </a:xfrm>
          <a:prstGeom prst="roundRect">
            <a:avLst>
              <a:gd name="adj" fmla="val 33333"/>
            </a:avLst>
          </a:prstGeom>
          <a:solidFill>
            <a:srgbClr val="336699">
              <a:alpha val="27843"/>
            </a:srgbClr>
          </a:solidFill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Franklin Gothic Medium" pitchFamily="34" charset="0"/>
              </a:rPr>
              <a:t>Dynamic Assignment</a:t>
            </a:r>
          </a:p>
          <a:p>
            <a:pPr algn="ctr"/>
            <a:r>
              <a:rPr lang="en-US" sz="2400" b="1" dirty="0" smtClean="0">
                <a:latin typeface="Franklin Gothic Medium" pitchFamily="34" charset="0"/>
              </a:rPr>
              <a:t>Model (</a:t>
            </a:r>
            <a:r>
              <a:rPr lang="en-US" sz="2400" b="1" dirty="0" err="1" smtClean="0">
                <a:latin typeface="Franklin Gothic Medium" pitchFamily="34" charset="0"/>
              </a:rPr>
              <a:t>Dynameq</a:t>
            </a:r>
            <a:r>
              <a:rPr lang="en-US" sz="2400" b="1" dirty="0" smtClean="0">
                <a:latin typeface="Franklin Gothic Medium" pitchFamily="34" charset="0"/>
              </a:rPr>
              <a:t>)</a:t>
            </a:r>
            <a:endParaRPr lang="en-US" sz="2400" b="1" dirty="0">
              <a:latin typeface="Franklin Gothic Medium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937124" y="3771900"/>
            <a:ext cx="1360488" cy="571500"/>
          </a:xfrm>
          <a:custGeom>
            <a:avLst/>
            <a:gdLst>
              <a:gd name="T0" fmla="*/ 0 w 1296"/>
              <a:gd name="T1" fmla="*/ 0 h 360"/>
              <a:gd name="T2" fmla="*/ 2147483647 w 1296"/>
              <a:gd name="T3" fmla="*/ 2147483647 h 360"/>
              <a:gd name="T4" fmla="*/ 2147483647 w 1296"/>
              <a:gd name="T5" fmla="*/ 2147483647 h 3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6" h="360">
                <a:moveTo>
                  <a:pt x="0" y="0"/>
                </a:moveTo>
                <a:cubicBezTo>
                  <a:pt x="432" y="42"/>
                  <a:pt x="864" y="84"/>
                  <a:pt x="1080" y="144"/>
                </a:cubicBezTo>
                <a:cubicBezTo>
                  <a:pt x="1296" y="204"/>
                  <a:pt x="1296" y="282"/>
                  <a:pt x="1296" y="36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954212" y="4449078"/>
            <a:ext cx="533400" cy="1037322"/>
          </a:xfrm>
          <a:custGeom>
            <a:avLst/>
            <a:gdLst>
              <a:gd name="T0" fmla="*/ 2147483647 w 336"/>
              <a:gd name="T1" fmla="*/ 0 h 1080"/>
              <a:gd name="T2" fmla="*/ 2147483647 w 336"/>
              <a:gd name="T3" fmla="*/ 2147483647 h 1080"/>
              <a:gd name="T4" fmla="*/ 2147483647 w 336"/>
              <a:gd name="T5" fmla="*/ 2147483647 h 10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080">
                <a:moveTo>
                  <a:pt x="48" y="0"/>
                </a:moveTo>
                <a:cubicBezTo>
                  <a:pt x="24" y="342"/>
                  <a:pt x="0" y="684"/>
                  <a:pt x="48" y="864"/>
                </a:cubicBezTo>
                <a:cubicBezTo>
                  <a:pt x="96" y="1044"/>
                  <a:pt x="216" y="1062"/>
                  <a:pt x="336" y="108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944812" y="28575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420812" y="2743200"/>
            <a:ext cx="1066800" cy="3162300"/>
          </a:xfrm>
          <a:custGeom>
            <a:avLst/>
            <a:gdLst>
              <a:gd name="T0" fmla="*/ 2147483647 w 672"/>
              <a:gd name="T1" fmla="*/ 0 h 2136"/>
              <a:gd name="T2" fmla="*/ 2147483647 w 672"/>
              <a:gd name="T3" fmla="*/ 2147483647 h 2136"/>
              <a:gd name="T4" fmla="*/ 2147483647 w 672"/>
              <a:gd name="T5" fmla="*/ 2147483647 h 2136"/>
              <a:gd name="T6" fmla="*/ 2147483647 w 672"/>
              <a:gd name="T7" fmla="*/ 2147483647 h 21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2" h="2136">
                <a:moveTo>
                  <a:pt x="240" y="0"/>
                </a:moveTo>
                <a:cubicBezTo>
                  <a:pt x="180" y="60"/>
                  <a:pt x="120" y="120"/>
                  <a:pt x="96" y="432"/>
                </a:cubicBezTo>
                <a:cubicBezTo>
                  <a:pt x="72" y="744"/>
                  <a:pt x="0" y="1608"/>
                  <a:pt x="96" y="1872"/>
                </a:cubicBezTo>
                <a:cubicBezTo>
                  <a:pt x="192" y="2136"/>
                  <a:pt x="432" y="2076"/>
                  <a:pt x="672" y="20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928937" y="2925763"/>
            <a:ext cx="1730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Auto Demand in Subarea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54612" y="3352800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Intersection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Volumes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282656" y="4033837"/>
            <a:ext cx="1589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" pitchFamily="34" charset="0"/>
              </a:rPr>
              <a:t>Roadway Performance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240337" y="5600700"/>
            <a:ext cx="158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" pitchFamily="34" charset="0"/>
              </a:rPr>
              <a:t>Roadway Performance</a:t>
            </a:r>
          </a:p>
          <a:p>
            <a:pPr eaLnBrk="1" hangingPunct="1"/>
            <a:r>
              <a:rPr lang="en-US" sz="1200" dirty="0">
                <a:latin typeface="Calibri" pitchFamily="34" charset="0"/>
              </a:rPr>
              <a:t>Transit Performance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044700" y="4449763"/>
            <a:ext cx="7136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Calibri" pitchFamily="34" charset="0"/>
              </a:rPr>
              <a:t>Auto</a:t>
            </a:r>
            <a:endParaRPr lang="en-US" sz="1200" dirty="0">
              <a:latin typeface="Calibri" pitchFamily="34" charset="0"/>
            </a:endParaRPr>
          </a:p>
          <a:p>
            <a:pPr eaLnBrk="1" hangingPunct="1"/>
            <a:r>
              <a:rPr lang="en-US" sz="1200" dirty="0">
                <a:latin typeface="Calibri" pitchFamily="34" charset="0"/>
              </a:rPr>
              <a:t>Demand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030412" y="1143000"/>
            <a:ext cx="5889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>
                <a:latin typeface="Calibri" pitchFamily="34" charset="0"/>
              </a:rPr>
              <a:t>Land</a:t>
            </a:r>
          </a:p>
          <a:p>
            <a:pPr algn="ctr" eaLnBrk="1" hangingPunct="1"/>
            <a:r>
              <a:rPr lang="en-US" sz="1600" b="1">
                <a:latin typeface="Calibri" pitchFamily="34" charset="0"/>
              </a:rPr>
              <a:t>Use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173412" y="1143000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>
                <a:latin typeface="Calibri" pitchFamily="34" charset="0"/>
              </a:rPr>
              <a:t>Transportation</a:t>
            </a:r>
          </a:p>
          <a:p>
            <a:pPr algn="ctr" eaLnBrk="1" hangingPunct="1"/>
            <a:r>
              <a:rPr lang="en-US" sz="1600" b="1">
                <a:latin typeface="Calibri" pitchFamily="34" charset="0"/>
              </a:rPr>
              <a:t>System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2373312" y="17145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744912" y="17145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" y="1524000"/>
            <a:ext cx="1462088" cy="166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4" y="3314700"/>
            <a:ext cx="1233488" cy="126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25972" y="4686106"/>
            <a:ext cx="11287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Calibri" pitchFamily="34" charset="0"/>
              </a:rPr>
              <a:t>Transit </a:t>
            </a:r>
            <a:r>
              <a:rPr lang="en-US" sz="1200" dirty="0">
                <a:latin typeface="Calibri" pitchFamily="34" charset="0"/>
              </a:rPr>
              <a:t>&amp;</a:t>
            </a:r>
          </a:p>
          <a:p>
            <a:pPr eaLnBrk="1" hangingPunct="1"/>
            <a:r>
              <a:rPr lang="en-US" sz="1200" dirty="0">
                <a:latin typeface="Calibri" pitchFamily="34" charset="0"/>
              </a:rPr>
              <a:t>Non Motorized</a:t>
            </a:r>
          </a:p>
          <a:p>
            <a:pPr eaLnBrk="1" hangingPunct="1"/>
            <a:r>
              <a:rPr lang="en-US" sz="1200" dirty="0">
                <a:latin typeface="Calibri" pitchFamily="34" charset="0"/>
              </a:rPr>
              <a:t>Demand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97312" y="2666910"/>
            <a:ext cx="1839991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Bus travel time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91097" y="4333562"/>
            <a:ext cx="1839991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Bus travel time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05200" y="6111875"/>
            <a:ext cx="1839991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Bus travel time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40571" y="1745240"/>
            <a:ext cx="230608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Ridership forecasts</a:t>
            </a:r>
          </a:p>
        </p:txBody>
      </p:sp>
    </p:spTree>
    <p:extLst>
      <p:ext uri="{BB962C8B-B14F-4D97-AF65-F5344CB8AC3E}">
        <p14:creationId xmlns:p14="http://schemas.microsoft.com/office/powerpoint/2010/main" val="33109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Perceived modeling tradeoffs</a:t>
            </a:r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46013"/>
              </p:ext>
            </p:extLst>
          </p:nvPr>
        </p:nvGraphicFramePr>
        <p:xfrm>
          <a:off x="290945" y="2057400"/>
          <a:ext cx="8610600" cy="4191000"/>
        </p:xfrm>
        <a:graphic>
          <a:graphicData uri="http://schemas.openxmlformats.org/drawingml/2006/table">
            <a:tbl>
              <a:tblPr/>
              <a:tblGrid>
                <a:gridCol w="699655"/>
                <a:gridCol w="3810000"/>
                <a:gridCol w="4100945"/>
              </a:tblGrid>
              <a:tr h="48520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7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Simulation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7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Alternate Approaches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7366"/>
                    </a:solidFill>
                  </a:tcPr>
                </a:tc>
              </a:tr>
              <a:tr h="14453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Pros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Analysis detail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Corridor specifics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Interactive results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Simplicity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Empirically derived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604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Cons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Higher cost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More data needs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Longer timeline 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Black box parameter creep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Not everything that matters included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Hard to estimate interactive effects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Applicability and range uncertainty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6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81600" y="2362200"/>
            <a:ext cx="4267200" cy="3352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400" y="1600200"/>
            <a:ext cx="5334000" cy="4648201"/>
          </a:xfrm>
          <a:prstGeom prst="wedgeRoundRectCallout">
            <a:avLst>
              <a:gd name="adj1" fmla="val 61339"/>
              <a:gd name="adj2" fmla="val 1484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BRT modeling investigation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charset="0"/>
                <a:ea typeface="ＭＳ Ｐゴシック" charset="0"/>
                <a:cs typeface="ＭＳ Ｐゴシック" charset="0"/>
              </a:rPr>
              <a:t>Reconsidering SFCTA methodology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5029200" cy="4800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I’m going to: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Inventory </a:t>
            </a:r>
            <a:r>
              <a:rPr lang="en-US" dirty="0">
                <a:latin typeface="Franklin Gothic Medium" charset="0"/>
                <a:ea typeface="ＭＳ Ｐゴシック" charset="0"/>
              </a:rPr>
              <a:t>US BRT systems</a:t>
            </a:r>
          </a:p>
          <a:p>
            <a:pPr lvl="2" eaLnBrk="1" hangingPunct="1">
              <a:defRPr/>
            </a:pPr>
            <a:r>
              <a:rPr lang="en-US" dirty="0">
                <a:latin typeface="Franklin Gothic Medium" charset="0"/>
                <a:ea typeface="ＭＳ Ｐゴシック" charset="0"/>
              </a:rPr>
              <a:t>Review published guidance on BRT system planning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Research </a:t>
            </a:r>
            <a:r>
              <a:rPr lang="en-US" dirty="0">
                <a:latin typeface="Franklin Gothic Medium" charset="0"/>
                <a:ea typeface="ＭＳ Ｐゴシック" charset="0"/>
              </a:rPr>
              <a:t>planning and forecasting of </a:t>
            </a:r>
            <a:r>
              <a:rPr lang="en-US" dirty="0" smtClean="0">
                <a:latin typeface="Franklin Gothic Medium" charset="0"/>
                <a:ea typeface="ＭＳ Ｐゴシック" charset="0"/>
              </a:rPr>
              <a:t>operations </a:t>
            </a:r>
            <a:r>
              <a:rPr lang="en-US" dirty="0">
                <a:latin typeface="Franklin Gothic Medium" charset="0"/>
                <a:ea typeface="ＭＳ Ｐゴシック" charset="0"/>
              </a:rPr>
              <a:t>benefits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Interview planners at relevant agencies about transit operations forecasting</a:t>
            </a:r>
            <a:endParaRPr lang="en-US" dirty="0">
              <a:latin typeface="Franklin Gothic Medium" charset="0"/>
              <a:ea typeface="ＭＳ Ｐゴシック" charset="0"/>
            </a:endParaRP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Assess effectiveness of “simpler” approaches</a:t>
            </a:r>
            <a:endParaRPr lang="en-US" dirty="0">
              <a:latin typeface="Franklin Gothic Medium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3414-4104-2141-AEA9-9FC78D71DC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6161027"/>
            <a:ext cx="132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Alex Grant</a:t>
            </a:r>
          </a:p>
        </p:txBody>
      </p:sp>
    </p:spTree>
    <p:extLst>
      <p:ext uri="{BB962C8B-B14F-4D97-AF65-F5344CB8AC3E}">
        <p14:creationId xmlns:p14="http://schemas.microsoft.com/office/powerpoint/2010/main" val="32209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rapid </a:t>
            </a:r>
            <a:r>
              <a:rPr lang="en-US" dirty="0"/>
              <a:t>t</a:t>
            </a:r>
            <a:r>
              <a:rPr lang="en-US" dirty="0" smtClean="0"/>
              <a:t>ransit and bus </a:t>
            </a:r>
            <a:r>
              <a:rPr lang="en-US" dirty="0"/>
              <a:t>p</a:t>
            </a:r>
            <a:r>
              <a:rPr lang="en-US" dirty="0" smtClean="0"/>
              <a:t>riority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Systems in the United States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ED24D-CB13-B240-AB94-AF8F33B4F48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304455"/>
            <a:ext cx="8763000" cy="524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59177" y="6123801"/>
            <a:ext cx="1656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Source: batchgeo.com</a:t>
            </a:r>
          </a:p>
        </p:txBody>
      </p:sp>
    </p:spTree>
    <p:extLst>
      <p:ext uri="{BB962C8B-B14F-4D97-AF65-F5344CB8AC3E}">
        <p14:creationId xmlns:p14="http://schemas.microsoft.com/office/powerpoint/2010/main" val="35771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template_normal_size_25th_anniversary">
  <a:themeElements>
    <a:clrScheme name="_SFCTA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3E40"/>
      </a:accent1>
      <a:accent2>
        <a:srgbClr val="557D80"/>
      </a:accent2>
      <a:accent3>
        <a:srgbClr val="C9C9C9"/>
      </a:accent3>
      <a:accent4>
        <a:srgbClr val="FFA66A"/>
      </a:accent4>
      <a:accent5>
        <a:srgbClr val="D26A20"/>
      </a:accent5>
      <a:accent6>
        <a:srgbClr val="884314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 master">
  <a:themeElements>
    <a:clrScheme name="_SFCTA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3E40"/>
      </a:accent1>
      <a:accent2>
        <a:srgbClr val="557D80"/>
      </a:accent2>
      <a:accent3>
        <a:srgbClr val="C9C9C9"/>
      </a:accent3>
      <a:accent4>
        <a:srgbClr val="FFA66A"/>
      </a:accent4>
      <a:accent5>
        <a:srgbClr val="D26A20"/>
      </a:accent5>
      <a:accent6>
        <a:srgbClr val="884314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b="1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 heavy slide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ark background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 heavy dark background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Presentation_template_normal_size_25th_anniversary</Template>
  <TotalTime>1541</TotalTime>
  <Words>1392</Words>
  <Application>Microsoft Office PowerPoint</Application>
  <PresentationFormat>On-screen Show (4:3)</PresentationFormat>
  <Paragraphs>226</Paragraphs>
  <Slides>25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Lucida Grande</vt:lpstr>
      <vt:lpstr>ＭＳ Ｐゴシック</vt:lpstr>
      <vt:lpstr>Arial</vt:lpstr>
      <vt:lpstr>Calibri</vt:lpstr>
      <vt:lpstr>Franklin Gothic Medium</vt:lpstr>
      <vt:lpstr>Georgia</vt:lpstr>
      <vt:lpstr>Verdana</vt:lpstr>
      <vt:lpstr>Wingdings</vt:lpstr>
      <vt:lpstr>Wingdings 3</vt:lpstr>
      <vt:lpstr>Presentation_template_normal_size_25th_anniversary</vt:lpstr>
      <vt:lpstr>Basic slide master</vt:lpstr>
      <vt:lpstr>Text heavy slide master</vt:lpstr>
      <vt:lpstr>Dark background master</vt:lpstr>
      <vt:lpstr>Text heavy dark background master</vt:lpstr>
      <vt:lpstr>Final slide</vt:lpstr>
      <vt:lpstr>Worksheet</vt:lpstr>
      <vt:lpstr>Forecasting the Operational Impacts of Bus Rapid Transit Projects</vt:lpstr>
      <vt:lpstr>Bus service enhancement  in San Francisco</vt:lpstr>
      <vt:lpstr>Bus service enhancement  in San Francisco</vt:lpstr>
      <vt:lpstr>BRT project planning Considerations</vt:lpstr>
      <vt:lpstr>BRT project planning Purpose and needs</vt:lpstr>
      <vt:lpstr>San Francisco CTA BRT modeling framework</vt:lpstr>
      <vt:lpstr>Perceived modeling tradeoffs </vt:lpstr>
      <vt:lpstr>BRT modeling investigation Reconsidering SFCTA methodology</vt:lpstr>
      <vt:lpstr>Bus rapid transit and bus priority Systems in the United States</vt:lpstr>
      <vt:lpstr>Bus rapid transit and bus priority System features</vt:lpstr>
      <vt:lpstr>Guidance Organizations</vt:lpstr>
      <vt:lpstr>Guidance Documents</vt:lpstr>
      <vt:lpstr>Guidance Example – TCRP 118 on running ways</vt:lpstr>
      <vt:lpstr>BRT modeling elsewhere What have others done? </vt:lpstr>
      <vt:lpstr>U.S. BRT systems Forecasted run time performance</vt:lpstr>
      <vt:lpstr>U.S. BRT systems Actual run time performance</vt:lpstr>
      <vt:lpstr>U.S. BRT systems Travel time reduction</vt:lpstr>
      <vt:lpstr>U.S. BRT systems Simplified run time estimation</vt:lpstr>
      <vt:lpstr>San Francisco BRT scenarios Simulated travel times</vt:lpstr>
      <vt:lpstr>San Francisco BRT scenarios Run time comparison</vt:lpstr>
      <vt:lpstr>What next? Do we change anything?</vt:lpstr>
      <vt:lpstr>The End Almost</vt:lpstr>
      <vt:lpstr>Words of wisdom Lessons from BRT implementers</vt:lpstr>
      <vt:lpstr>Words of wisdom Lessons from BRT implementers</vt:lpstr>
      <vt:lpstr>Thank you.  Dan Tischler dan.tischler@sfcta.org</vt:lpstr>
    </vt:vector>
  </TitlesOfParts>
  <Company>Microsoft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Tischler</dc:creator>
  <cp:lastModifiedBy>Daniel Tischler</cp:lastModifiedBy>
  <cp:revision>57</cp:revision>
  <dcterms:created xsi:type="dcterms:W3CDTF">2015-05-15T01:29:29Z</dcterms:created>
  <dcterms:modified xsi:type="dcterms:W3CDTF">2015-05-19T13:15:08Z</dcterms:modified>
</cp:coreProperties>
</file>