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6" r:id="rId4"/>
    <p:sldId id="262" r:id="rId5"/>
    <p:sldId id="275" r:id="rId6"/>
    <p:sldId id="280" r:id="rId7"/>
    <p:sldId id="298" r:id="rId8"/>
    <p:sldId id="296" r:id="rId9"/>
    <p:sldId id="299" r:id="rId10"/>
    <p:sldId id="302" r:id="rId11"/>
    <p:sldId id="305" r:id="rId12"/>
    <p:sldId id="303" r:id="rId13"/>
    <p:sldId id="300" r:id="rId14"/>
    <p:sldId id="306" r:id="rId15"/>
    <p:sldId id="301" r:id="rId16"/>
    <p:sldId id="257" r:id="rId17"/>
  </p:sldIdLst>
  <p:sldSz cx="9144000" cy="6858000" type="screen4x3"/>
  <p:notesSz cx="7010400" cy="9296400"/>
  <p:embeddedFontLst>
    <p:embeddedFont>
      <p:font typeface="Tw Cen MT" panose="020B0602020104020603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  <a:srgbClr val="008851"/>
    <a:srgbClr val="E6E6E6"/>
    <a:srgbClr val="F2F2F2"/>
    <a:srgbClr val="D56B2A"/>
    <a:srgbClr val="514219"/>
    <a:srgbClr val="F7B929"/>
    <a:srgbClr val="474747"/>
    <a:srgbClr val="9B8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5976" autoAdjust="0"/>
  </p:normalViewPr>
  <p:slideViewPr>
    <p:cSldViewPr snapToGrid="0" snapToObjects="1">
      <p:cViewPr varScale="1">
        <p:scale>
          <a:sx n="108" d="100"/>
          <a:sy n="108" d="100"/>
        </p:scale>
        <p:origin x="-98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279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1C612-D5BB-428E-B973-CA0CD411057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C33B7-2B32-4586-9211-42105AF5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26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C6CA14-908A-48E3-A3A4-5998C77B98F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D56388-DA93-4601-97A9-C3C9CF231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0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Transparent charcoal box</a:t>
            </a:r>
            <a:r>
              <a:rPr lang="en-US" baseline="0" dirty="0" smtClean="0"/>
              <a:t> = RGB 38/38/38 @ 12% transparency</a:t>
            </a:r>
          </a:p>
          <a:p>
            <a:r>
              <a:rPr lang="en-US" baseline="0" dirty="0" smtClean="0"/>
              <a:t>Title and Bullets = RGB 242/242/242</a:t>
            </a:r>
          </a:p>
          <a:p>
            <a:r>
              <a:rPr lang="en-US" baseline="0" dirty="0" smtClean="0"/>
              <a:t>Title = Tw Cen MT size 44; all caps</a:t>
            </a:r>
          </a:p>
          <a:p>
            <a:r>
              <a:rPr lang="en-US" baseline="0" dirty="0" smtClean="0"/>
              <a:t>Bullets = Tw Cen MT size 24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Text box (title) = .84” x 8.5”</a:t>
            </a:r>
          </a:p>
          <a:p>
            <a:r>
              <a:rPr lang="en-US" baseline="0" dirty="0" smtClean="0"/>
              <a:t>Horizontal distance from top left corner = .75”</a:t>
            </a:r>
          </a:p>
          <a:p>
            <a:r>
              <a:rPr lang="en-US" baseline="0" dirty="0" smtClean="0"/>
              <a:t>Vertical distance from top left corner = 2.3”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Text box (bullets) = 2.7” x 8.5”</a:t>
            </a:r>
          </a:p>
          <a:p>
            <a:r>
              <a:rPr lang="en-US" baseline="0" dirty="0" smtClean="0"/>
              <a:t>Horizontal distance from top left corner = .75”</a:t>
            </a:r>
          </a:p>
          <a:p>
            <a:r>
              <a:rPr lang="en-US" baseline="0" dirty="0" smtClean="0"/>
              <a:t>Vertical distance from top left corner = 3.14”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6388-DA93-4601-97A9-C3C9CF231AE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08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 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5EE6-2585-420E-B04D-2BD9C3698E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03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 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5EE6-2585-420E-B04D-2BD9C3698E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03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 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5EE6-2585-420E-B04D-2BD9C3698E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03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 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5EE6-2585-420E-B04D-2BD9C3698E9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03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 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5EE6-2585-420E-B04D-2BD9C3698E9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03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1813C-A75E-4AB1-AAB0-E5EC33988CA2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2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Transparent charcoal box</a:t>
            </a:r>
            <a:r>
              <a:rPr lang="en-US" baseline="0" dirty="0" smtClean="0"/>
              <a:t> = RGB 38/38/38 @ 12% transparency</a:t>
            </a:r>
          </a:p>
          <a:p>
            <a:pPr defTabSz="931774">
              <a:defRPr/>
            </a:pPr>
            <a:r>
              <a:rPr lang="en-US" baseline="0" dirty="0" smtClean="0"/>
              <a:t>Title = RGB 242/242/242; Tw Cen MT size 44; all caps</a:t>
            </a:r>
          </a:p>
          <a:p>
            <a:pPr defTabSz="931774">
              <a:defRPr/>
            </a:pPr>
            <a:endParaRPr lang="en-US" baseline="0" dirty="0" smtClean="0"/>
          </a:p>
          <a:p>
            <a:r>
              <a:rPr lang="en-US" baseline="0" dirty="0" smtClean="0">
                <a:solidFill>
                  <a:srgbClr val="008851"/>
                </a:solidFill>
              </a:rPr>
              <a:t>Text box (title) </a:t>
            </a:r>
            <a:r>
              <a:rPr lang="en-US" baseline="0" dirty="0" smtClean="0"/>
              <a:t>= 1.68” x 8”</a:t>
            </a:r>
          </a:p>
          <a:p>
            <a:r>
              <a:rPr lang="en-US" baseline="0" dirty="0" smtClean="0"/>
              <a:t>Horizontal distance from top left corner = .92”</a:t>
            </a:r>
          </a:p>
          <a:p>
            <a:r>
              <a:rPr lang="en-US" baseline="0" dirty="0" smtClean="0"/>
              <a:t>Vertical distance from top left corner = 2.49”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6388-DA93-4601-97A9-C3C9CF231A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8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Transparent charcoal box</a:t>
            </a:r>
            <a:r>
              <a:rPr lang="en-US" baseline="0" dirty="0" smtClean="0"/>
              <a:t> = RGB 38/38/38 @ 12% transparency</a:t>
            </a:r>
          </a:p>
          <a:p>
            <a:pPr defTabSz="931774">
              <a:defRPr/>
            </a:pPr>
            <a:r>
              <a:rPr lang="en-US" baseline="0" dirty="0" smtClean="0"/>
              <a:t>Title = RGB 242/242/242; Tw Cen MT size 44; all caps</a:t>
            </a:r>
          </a:p>
          <a:p>
            <a:pPr defTabSz="931774">
              <a:defRPr/>
            </a:pPr>
            <a:endParaRPr lang="en-US" baseline="0" dirty="0" smtClean="0"/>
          </a:p>
          <a:p>
            <a:r>
              <a:rPr lang="en-US" baseline="0" dirty="0" smtClean="0">
                <a:solidFill>
                  <a:srgbClr val="008851"/>
                </a:solidFill>
              </a:rPr>
              <a:t>Text box (title) </a:t>
            </a:r>
            <a:r>
              <a:rPr lang="en-US" baseline="0" dirty="0" smtClean="0"/>
              <a:t>= 1.68” x 8”</a:t>
            </a:r>
          </a:p>
          <a:p>
            <a:r>
              <a:rPr lang="en-US" baseline="0" dirty="0" smtClean="0"/>
              <a:t>Horizontal distance from top left corner = .92”</a:t>
            </a:r>
          </a:p>
          <a:p>
            <a:r>
              <a:rPr lang="en-US" baseline="0" dirty="0" smtClean="0"/>
              <a:t>Vertical distance from top left corner = 2.49”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6388-DA93-4601-97A9-C3C9CF231A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8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 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5EE6-2585-420E-B04D-2BD9C3698E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0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 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5EE6-2585-420E-B04D-2BD9C3698E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03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 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5EE6-2585-420E-B04D-2BD9C3698E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0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 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5EE6-2585-420E-B04D-2BD9C3698E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03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 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5EE6-2585-420E-B04D-2BD9C3698E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0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 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5EE6-2585-420E-B04D-2BD9C3698E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0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-874" y="0"/>
            <a:ext cx="9144873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83685"/>
            <a:ext cx="9144000" cy="3352800"/>
          </a:xfrm>
          <a:solidFill>
            <a:srgbClr val="E6E6E6">
              <a:alpha val="80000"/>
            </a:srgbClr>
          </a:solidFill>
        </p:spPr>
        <p:txBody>
          <a:bodyPr lIns="91440" tIns="0" rIns="640080" bIns="822960">
            <a:noAutofit/>
          </a:bodyPr>
          <a:lstStyle>
            <a:lvl1pPr marL="742950" indent="0" algn="ctr" defTabSz="1270000">
              <a:tabLst/>
              <a:defRPr sz="6600">
                <a:solidFill>
                  <a:srgbClr val="4747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22" y="5980176"/>
            <a:ext cx="7543777" cy="7040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7474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7391400" y="1524000"/>
            <a:ext cx="3276600" cy="228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Photo Credit: ______, Flickr Creative Commons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8600" y="6373078"/>
            <a:ext cx="609623" cy="332522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8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38200" y="1600200"/>
            <a:ext cx="3660648" cy="4407408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800600" y="1597152"/>
            <a:ext cx="3660648" cy="4407408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41248" y="841248"/>
            <a:ext cx="3657600" cy="768096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800600" y="841247"/>
            <a:ext cx="3660775" cy="755777"/>
          </a:xfrm>
        </p:spPr>
        <p:txBody>
          <a:bodyPr>
            <a:noAutofit/>
          </a:bodyPr>
          <a:lstStyle>
            <a:lvl1pPr marL="0" indent="0">
              <a:buNone/>
              <a:defRPr sz="4400" b="1" cap="all" baseline="0">
                <a:solidFill>
                  <a:srgbClr val="008851"/>
                </a:solidFill>
              </a:defRPr>
            </a:lvl1pPr>
            <a:lvl2pPr marL="457200" indent="0">
              <a:buNone/>
              <a:defRPr sz="4400" b="1" cap="all" baseline="0">
                <a:solidFill>
                  <a:srgbClr val="008851"/>
                </a:solidFill>
              </a:defRPr>
            </a:lvl2pPr>
            <a:lvl3pPr marL="914400" indent="0">
              <a:buNone/>
              <a:defRPr sz="4400" b="1" cap="all" baseline="0">
                <a:solidFill>
                  <a:srgbClr val="008851"/>
                </a:solidFill>
              </a:defRPr>
            </a:lvl3pPr>
            <a:lvl4pPr marL="1371600" indent="0">
              <a:buNone/>
              <a:defRPr sz="4400" b="1" cap="all" baseline="0">
                <a:solidFill>
                  <a:srgbClr val="008851"/>
                </a:solidFill>
              </a:defRPr>
            </a:lvl4pPr>
            <a:lvl5pPr marL="1828800" indent="0">
              <a:buNone/>
              <a:defRPr sz="4400" b="1" cap="all" baseline="0">
                <a:solidFill>
                  <a:srgbClr val="00885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1" grpId="0" build="p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1"/>
          <p:cNvSpPr>
            <a:spLocks noGrp="1" noChangeAspect="1"/>
          </p:cNvSpPr>
          <p:nvPr>
            <p:ph type="pic" sz="quarter" idx="15"/>
          </p:nvPr>
        </p:nvSpPr>
        <p:spPr>
          <a:xfrm>
            <a:off x="-874" y="0"/>
            <a:ext cx="9144873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800600" y="6662420"/>
            <a:ext cx="4337050" cy="182880"/>
          </a:xfrm>
        </p:spPr>
        <p:txBody>
          <a:bodyPr>
            <a:noAutofit/>
          </a:bodyPr>
          <a:lstStyle>
            <a:lvl1pPr marL="0" indent="0" algn="r">
              <a:buNone/>
              <a:defRPr sz="600" b="0" baseline="0">
                <a:solidFill>
                  <a:srgbClr val="F2F2F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Credit: ______, Flickr Creative Commons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077200" cy="3733800"/>
          </a:xfrm>
          <a:solidFill>
            <a:srgbClr val="262626">
              <a:alpha val="88000"/>
            </a:srgbClr>
          </a:solidFill>
        </p:spPr>
        <p:txBody>
          <a:bodyPr lIns="402336" tIns="0" rIns="3017520" bIns="2715768"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227806" y="6353174"/>
            <a:ext cx="611187" cy="33337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38200" y="2871216"/>
            <a:ext cx="3660648" cy="2286000"/>
          </a:xfrm>
        </p:spPr>
        <p:txBody>
          <a:bodyPr lIns="100584"/>
          <a:lstStyle>
            <a:lvl1pPr>
              <a:spcAft>
                <a:spcPts val="1200"/>
              </a:spcAft>
              <a:defRPr>
                <a:solidFill>
                  <a:srgbClr val="FFFFFF"/>
                </a:solidFill>
              </a:defRPr>
            </a:lvl1pPr>
            <a:lvl2pPr>
              <a:spcAft>
                <a:spcPts val="1200"/>
              </a:spcAft>
              <a:defRPr>
                <a:solidFill>
                  <a:srgbClr val="FFFFFF"/>
                </a:solidFill>
              </a:defRPr>
            </a:lvl2pPr>
            <a:lvl3pPr>
              <a:spcAft>
                <a:spcPts val="1200"/>
              </a:spcAft>
              <a:defRPr>
                <a:solidFill>
                  <a:srgbClr val="FFFFFF"/>
                </a:solidFill>
              </a:defRPr>
            </a:lvl3pPr>
            <a:lvl4pPr>
              <a:spcAft>
                <a:spcPts val="1200"/>
              </a:spcAft>
              <a:defRPr>
                <a:solidFill>
                  <a:srgbClr val="FFFFFF"/>
                </a:solidFill>
              </a:defRPr>
            </a:lvl4pPr>
            <a:lvl5pPr>
              <a:spcAft>
                <a:spcPts val="1200"/>
              </a:spcAft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800600" y="2868168"/>
            <a:ext cx="3660648" cy="2286000"/>
          </a:xfrm>
        </p:spPr>
        <p:txBody>
          <a:bodyPr/>
          <a:lstStyle>
            <a:lvl1pPr>
              <a:spcAft>
                <a:spcPts val="1200"/>
              </a:spcAft>
              <a:defRPr>
                <a:solidFill>
                  <a:srgbClr val="FFFFFF"/>
                </a:solidFill>
              </a:defRPr>
            </a:lvl1pPr>
            <a:lvl2pPr>
              <a:spcAft>
                <a:spcPts val="1200"/>
              </a:spcAft>
              <a:defRPr>
                <a:solidFill>
                  <a:srgbClr val="FFFFFF"/>
                </a:solidFill>
              </a:defRPr>
            </a:lvl2pPr>
            <a:lvl3pPr>
              <a:spcAft>
                <a:spcPts val="1200"/>
              </a:spcAft>
              <a:defRPr>
                <a:solidFill>
                  <a:srgbClr val="FFFFFF"/>
                </a:solidFill>
              </a:defRPr>
            </a:lvl3pPr>
            <a:lvl4pPr>
              <a:spcAft>
                <a:spcPts val="1200"/>
              </a:spcAft>
              <a:defRPr>
                <a:solidFill>
                  <a:srgbClr val="FFFFFF"/>
                </a:solidFill>
              </a:defRPr>
            </a:lvl4pPr>
            <a:lvl5pPr>
              <a:spcAft>
                <a:spcPts val="1200"/>
              </a:spcAft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800600" y="1981200"/>
            <a:ext cx="3660648" cy="886968"/>
          </a:xfrm>
        </p:spPr>
        <p:txBody>
          <a:bodyPr tIns="182880" bIns="27432"/>
          <a:lstStyle>
            <a:lvl1pPr marL="0" indent="0">
              <a:buNone/>
              <a:defRPr sz="4400" b="1" cap="all" baseline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7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1248" y="841248"/>
            <a:ext cx="7315200" cy="76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1600200"/>
            <a:ext cx="7318248" cy="4025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58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1"/>
          <p:cNvSpPr>
            <a:spLocks noGrp="1" noChangeAspect="1"/>
          </p:cNvSpPr>
          <p:nvPr>
            <p:ph type="pic" sz="quarter" idx="15"/>
          </p:nvPr>
        </p:nvSpPr>
        <p:spPr>
          <a:xfrm>
            <a:off x="-874" y="0"/>
            <a:ext cx="9144873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61114" y="6662420"/>
            <a:ext cx="4576536" cy="182880"/>
          </a:xfrm>
        </p:spPr>
        <p:txBody>
          <a:bodyPr>
            <a:noAutofit/>
          </a:bodyPr>
          <a:lstStyle>
            <a:lvl1pPr marL="0" indent="0" algn="r">
              <a:buNone/>
              <a:defRPr sz="600" b="0" baseline="0">
                <a:solidFill>
                  <a:srgbClr val="F2F2F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Credit: ______, Flickr Creative Commons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227806" y="6353174"/>
            <a:ext cx="611187" cy="33337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209798"/>
            <a:ext cx="9144000" cy="917451"/>
          </a:xfrm>
          <a:solidFill>
            <a:srgbClr val="262626">
              <a:alpha val="88000"/>
            </a:srgbClr>
          </a:solidFill>
        </p:spPr>
        <p:txBody>
          <a:bodyPr lIns="246888" tIns="0" rIns="91440" bIns="0">
            <a:noAutofit/>
          </a:bodyPr>
          <a:lstStyle>
            <a:lvl1pPr algn="ctr">
              <a:defRPr>
                <a:solidFill>
                  <a:srgbClr val="F2F2F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2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276856"/>
            <a:ext cx="7315200" cy="14447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4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1"/>
          <p:cNvSpPr>
            <a:spLocks noGrp="1" noChangeAspect="1"/>
          </p:cNvSpPr>
          <p:nvPr>
            <p:ph type="pic" sz="quarter" idx="15"/>
          </p:nvPr>
        </p:nvSpPr>
        <p:spPr>
          <a:xfrm>
            <a:off x="-874" y="0"/>
            <a:ext cx="9144873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799" y="2209800"/>
            <a:ext cx="7700513" cy="1600200"/>
          </a:xfrm>
          <a:solidFill>
            <a:srgbClr val="262626">
              <a:alpha val="88000"/>
            </a:srgbClr>
          </a:solidFill>
        </p:spPr>
        <p:txBody>
          <a:bodyPr lIns="246888" tIns="0" rIns="0" bIns="36576">
            <a:noAutofit/>
          </a:bodyPr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227806" y="6353174"/>
            <a:ext cx="611187" cy="33337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61114" y="6662420"/>
            <a:ext cx="4576536" cy="182880"/>
          </a:xfrm>
        </p:spPr>
        <p:txBody>
          <a:bodyPr>
            <a:noAutofit/>
          </a:bodyPr>
          <a:lstStyle>
            <a:lvl1pPr marL="0" indent="0" algn="r">
              <a:buNone/>
              <a:defRPr sz="600" b="0" baseline="0">
                <a:solidFill>
                  <a:srgbClr val="F2F2F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Credit: ______, Flickr 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6376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53601" y="5867400"/>
            <a:ext cx="9247286" cy="990599"/>
          </a:xfrm>
          <a:prstGeom prst="rect">
            <a:avLst/>
          </a:prstGeom>
          <a:solidFill>
            <a:srgbClr val="262626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41248" y="5943600"/>
            <a:ext cx="8302752" cy="832104"/>
          </a:xfrm>
        </p:spPr>
        <p:txBody>
          <a:bodyPr>
            <a:noAutofit/>
          </a:bodyPr>
          <a:lstStyle>
            <a:lvl1pPr algn="ctr">
              <a:defRPr sz="2400" cap="none" baseline="0">
                <a:solidFill>
                  <a:srgbClr val="F2F2F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5" y="6359150"/>
            <a:ext cx="609549" cy="330984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85800" y="228600"/>
            <a:ext cx="7848600" cy="5486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7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-874" y="0"/>
            <a:ext cx="9144873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5945029"/>
            <a:ext cx="9144000" cy="917451"/>
          </a:xfrm>
          <a:solidFill>
            <a:srgbClr val="262626">
              <a:alpha val="88000"/>
            </a:srgbClr>
          </a:solidFill>
        </p:spPr>
        <p:txBody>
          <a:bodyPr lIns="822960" tIns="0" rIns="0" bIns="0">
            <a:noAutofit/>
          </a:bodyPr>
          <a:lstStyle>
            <a:lvl1pPr algn="ctr">
              <a:defRPr>
                <a:solidFill>
                  <a:srgbClr val="F2F2F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227806" y="6353174"/>
            <a:ext cx="611187" cy="33337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06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1"/>
          <p:cNvSpPr>
            <a:spLocks noGrp="1" noChangeAspect="1"/>
          </p:cNvSpPr>
          <p:nvPr>
            <p:ph type="pic" sz="quarter" idx="15"/>
          </p:nvPr>
        </p:nvSpPr>
        <p:spPr>
          <a:xfrm>
            <a:off x="-874" y="0"/>
            <a:ext cx="9144873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227806" y="6353174"/>
            <a:ext cx="611187" cy="33337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2209800"/>
            <a:ext cx="7699249" cy="2590800"/>
          </a:xfrm>
          <a:solidFill>
            <a:srgbClr val="262626">
              <a:alpha val="88000"/>
            </a:srgbClr>
          </a:solidFill>
        </p:spPr>
        <p:txBody>
          <a:bodyPr lIns="182880" tIns="0" rIns="0" bIns="1828800">
            <a:noAutofit/>
          </a:bodyPr>
          <a:lstStyle>
            <a:lvl1pPr algn="ctr">
              <a:defRPr>
                <a:solidFill>
                  <a:srgbClr val="F2F2F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3004167"/>
            <a:ext cx="7699248" cy="1796433"/>
          </a:xfrm>
        </p:spPr>
        <p:txBody>
          <a:bodyPr lIns="100584"/>
          <a:lstStyle>
            <a:lvl1pPr marL="0" indent="0" algn="ctr">
              <a:lnSpc>
                <a:spcPts val="2700"/>
              </a:lnSpc>
              <a:buNone/>
              <a:defRPr baseline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email</a:t>
            </a:r>
          </a:p>
          <a:p>
            <a:pPr lvl="0"/>
            <a:r>
              <a:rPr lang="en-US" dirty="0" smtClean="0"/>
              <a:t>www.cnt.org</a:t>
            </a:r>
          </a:p>
          <a:p>
            <a:pPr lvl="0"/>
            <a:r>
              <a:rPr lang="en-US" dirty="0" smtClean="0"/>
              <a:t>@</a:t>
            </a:r>
            <a:r>
              <a:rPr lang="en-US" dirty="0" err="1" smtClean="0"/>
              <a:t>CNT_tweets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61114" y="6662420"/>
            <a:ext cx="4576536" cy="182880"/>
          </a:xfrm>
        </p:spPr>
        <p:txBody>
          <a:bodyPr>
            <a:noAutofit/>
          </a:bodyPr>
          <a:lstStyle>
            <a:lvl1pPr marL="0" indent="0" algn="r">
              <a:buNone/>
              <a:defRPr sz="600" b="0" baseline="0">
                <a:solidFill>
                  <a:srgbClr val="F2F2F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Credit: ______, Flickr 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137205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844BF-B54D-4C69-B3D4-A2E3BF241D88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5/14/2015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3E341E-903C-4365-9B04-D8A798517B34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1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-874" y="0"/>
            <a:ext cx="9144873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83685"/>
            <a:ext cx="9144000" cy="3352800"/>
          </a:xfrm>
          <a:solidFill>
            <a:srgbClr val="262626">
              <a:alpha val="88000"/>
            </a:srgbClr>
          </a:solidFill>
        </p:spPr>
        <p:txBody>
          <a:bodyPr lIns="91440" tIns="0" rIns="640080" bIns="822960">
            <a:noAutofit/>
          </a:bodyPr>
          <a:lstStyle>
            <a:lvl1pPr marL="742950" indent="0" algn="ctr" defTabSz="1270000">
              <a:tabLst/>
              <a:defRPr sz="6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22" y="5980176"/>
            <a:ext cx="7543777" cy="7040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7391400" y="1524000"/>
            <a:ext cx="3276600" cy="228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Photo Credit: ______, Flickr Creative Commons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59150"/>
            <a:ext cx="609600" cy="3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8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841248"/>
            <a:ext cx="7315200" cy="76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00200"/>
            <a:ext cx="7315200" cy="41148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67400" y="1764792"/>
            <a:ext cx="3063240" cy="4928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841248"/>
            <a:ext cx="7315200" cy="76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1600200"/>
            <a:ext cx="4737100" cy="40259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916168" y="5605272"/>
            <a:ext cx="3008376" cy="80667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600" b="1">
                <a:solidFill>
                  <a:srgbClr val="FFFFFF"/>
                </a:solidFill>
              </a:defRPr>
            </a:lvl2pPr>
            <a:lvl3pPr marL="914400" indent="0">
              <a:buNone/>
              <a:defRPr sz="1600" b="1">
                <a:solidFill>
                  <a:srgbClr val="FFFFFF"/>
                </a:solidFill>
              </a:defRPr>
            </a:lvl3pPr>
            <a:lvl4pPr marL="1371600" indent="0">
              <a:buNone/>
              <a:defRPr sz="1600" b="1">
                <a:solidFill>
                  <a:srgbClr val="FFFFFF"/>
                </a:solidFill>
              </a:defRPr>
            </a:lvl4pPr>
            <a:lvl5pPr marL="1828800" indent="0">
              <a:buNone/>
              <a:defRPr sz="1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321629" y="6693407"/>
            <a:ext cx="4609011" cy="22629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Photo Credit: ______, Flickr 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26272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841248"/>
            <a:ext cx="7315200" cy="76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1600200"/>
            <a:ext cx="7318248" cy="1856232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996696" y="3529584"/>
            <a:ext cx="7315200" cy="26517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Image or Chart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789973" y="6181344"/>
            <a:ext cx="4609011" cy="22629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Photo Credit: ______, Flickr 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104395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841248"/>
            <a:ext cx="4718304" cy="76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38200" y="1600200"/>
            <a:ext cx="4737100" cy="40259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867400" y="228600"/>
            <a:ext cx="3063240" cy="20391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5861304" y="2438400"/>
            <a:ext cx="3063240" cy="20391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5861304" y="4654296"/>
            <a:ext cx="3063240" cy="20391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5721096" y="2257414"/>
            <a:ext cx="3276600" cy="2286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Photo Credit: ______, Flickr Creative Commons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5721096" y="4465320"/>
            <a:ext cx="3276600" cy="2286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Photo Credit: ______, Flickr Creative Commons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5721096" y="6675120"/>
            <a:ext cx="3276600" cy="2286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Photo Credit: ______, Flickr 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13147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1"/>
          <p:cNvSpPr>
            <a:spLocks noGrp="1" noChangeAspect="1"/>
          </p:cNvSpPr>
          <p:nvPr>
            <p:ph type="pic" sz="quarter" idx="23"/>
          </p:nvPr>
        </p:nvSpPr>
        <p:spPr>
          <a:xfrm>
            <a:off x="-874" y="0"/>
            <a:ext cx="9144873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227806" y="6353174"/>
            <a:ext cx="611187" cy="33337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582886" y="6675120"/>
            <a:ext cx="4414810" cy="2286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Photo Credit: ______, Flickr Creative Commons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0" y="1981200"/>
            <a:ext cx="8077200" cy="3810000"/>
          </a:xfrm>
          <a:solidFill>
            <a:srgbClr val="262626">
              <a:alpha val="88000"/>
            </a:srgbClr>
          </a:solidFill>
        </p:spPr>
        <p:txBody>
          <a:bodyPr lIns="246888" tIns="0" rIns="91440" bIns="2788920"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2871216"/>
            <a:ext cx="7772400" cy="2787306"/>
          </a:xfrm>
        </p:spPr>
        <p:txBody>
          <a:bodyPr/>
          <a:lstStyle>
            <a:lvl1pPr>
              <a:spcAft>
                <a:spcPts val="1200"/>
              </a:spcAft>
              <a:defRPr>
                <a:solidFill>
                  <a:srgbClr val="FFFFFF"/>
                </a:solidFill>
              </a:defRPr>
            </a:lvl1pPr>
            <a:lvl2pPr>
              <a:spcAft>
                <a:spcPts val="1200"/>
              </a:spcAft>
              <a:defRPr>
                <a:solidFill>
                  <a:srgbClr val="FFFFFF"/>
                </a:solidFill>
              </a:defRPr>
            </a:lvl2pPr>
            <a:lvl3pPr>
              <a:spcAft>
                <a:spcPts val="1200"/>
              </a:spcAft>
              <a:defRPr>
                <a:solidFill>
                  <a:srgbClr val="FFFFFF"/>
                </a:solidFill>
              </a:defRPr>
            </a:lvl3pPr>
            <a:lvl4pPr>
              <a:spcAft>
                <a:spcPts val="1200"/>
              </a:spcAft>
              <a:defRPr>
                <a:solidFill>
                  <a:srgbClr val="FFFFFF"/>
                </a:solidFill>
              </a:defRPr>
            </a:lvl4pPr>
            <a:lvl5pPr>
              <a:spcAft>
                <a:spcPts val="1200"/>
              </a:spcAft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1"/>
          <p:cNvSpPr>
            <a:spLocks noGrp="1" noChangeAspect="1"/>
          </p:cNvSpPr>
          <p:nvPr>
            <p:ph type="pic" sz="quarter" idx="23"/>
          </p:nvPr>
        </p:nvSpPr>
        <p:spPr>
          <a:xfrm>
            <a:off x="-874" y="0"/>
            <a:ext cx="9144873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227806" y="6353174"/>
            <a:ext cx="611187" cy="33337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463143" y="6675120"/>
            <a:ext cx="4534553" cy="2286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Photo Credit: ______, Flickr Creative Commons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344" y="457200"/>
            <a:ext cx="3584448" cy="5486400"/>
          </a:xfrm>
          <a:solidFill>
            <a:srgbClr val="262626">
              <a:alpha val="88000"/>
            </a:srgbClr>
          </a:solidFill>
        </p:spPr>
        <p:txBody>
          <a:bodyPr lIns="146304" tIns="0" rIns="91440" bIns="4389120"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93208" y="1444752"/>
            <a:ext cx="3364992" cy="4453128"/>
          </a:xfrm>
        </p:spPr>
        <p:txBody>
          <a:bodyPr/>
          <a:lstStyle>
            <a:lvl1pPr>
              <a:spcAft>
                <a:spcPts val="1200"/>
              </a:spcAft>
              <a:defRPr>
                <a:solidFill>
                  <a:srgbClr val="FFFFFF"/>
                </a:solidFill>
              </a:defRPr>
            </a:lvl1pPr>
            <a:lvl2pPr>
              <a:spcAft>
                <a:spcPts val="1200"/>
              </a:spcAft>
              <a:defRPr>
                <a:solidFill>
                  <a:srgbClr val="FFFFFF"/>
                </a:solidFill>
              </a:defRPr>
            </a:lvl2pPr>
            <a:lvl3pPr>
              <a:spcAft>
                <a:spcPts val="1200"/>
              </a:spcAft>
              <a:defRPr>
                <a:solidFill>
                  <a:srgbClr val="FFFFFF"/>
                </a:solidFill>
              </a:defRPr>
            </a:lvl3pPr>
            <a:lvl4pPr>
              <a:spcAft>
                <a:spcPts val="1200"/>
              </a:spcAft>
              <a:defRPr>
                <a:solidFill>
                  <a:srgbClr val="FFFFFF"/>
                </a:solidFill>
              </a:defRPr>
            </a:lvl4pPr>
            <a:lvl5pPr>
              <a:spcAft>
                <a:spcPts val="1200"/>
              </a:spcAft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1"/>
          <p:cNvSpPr>
            <a:spLocks noGrp="1" noChangeAspect="1"/>
          </p:cNvSpPr>
          <p:nvPr>
            <p:ph type="pic" sz="quarter" idx="23"/>
          </p:nvPr>
        </p:nvSpPr>
        <p:spPr>
          <a:xfrm>
            <a:off x="-874" y="0"/>
            <a:ext cx="9144873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227806" y="6353174"/>
            <a:ext cx="611187" cy="33337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659086" y="6675120"/>
            <a:ext cx="4338610" cy="2286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Photo Credit: ______, Flickr Creative Commons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981200"/>
            <a:ext cx="8077200" cy="1901952"/>
          </a:xfrm>
          <a:solidFill>
            <a:srgbClr val="262626">
              <a:alpha val="88000"/>
            </a:srgbClr>
          </a:solidFill>
        </p:spPr>
        <p:txBody>
          <a:bodyPr lIns="246888" tIns="0" rIns="91440" bIns="896112"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2871216"/>
            <a:ext cx="7772400" cy="101193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248" y="841248"/>
            <a:ext cx="73152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09344"/>
            <a:ext cx="7315200" cy="3813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359183"/>
            <a:ext cx="609621" cy="3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7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0" r:id="rId3"/>
    <p:sldLayoutId id="2147483658" r:id="rId4"/>
    <p:sldLayoutId id="2147483660" r:id="rId5"/>
    <p:sldLayoutId id="2147483659" r:id="rId6"/>
    <p:sldLayoutId id="2147483674" r:id="rId7"/>
    <p:sldLayoutId id="2147483676" r:id="rId8"/>
    <p:sldLayoutId id="2147483677" r:id="rId9"/>
    <p:sldLayoutId id="2147483664" r:id="rId10"/>
    <p:sldLayoutId id="2147483678" r:id="rId11"/>
    <p:sldLayoutId id="2147483666" r:id="rId12"/>
    <p:sldLayoutId id="2147483680" r:id="rId13"/>
    <p:sldLayoutId id="2147483668" r:id="rId14"/>
    <p:sldLayoutId id="2147483681" r:id="rId15"/>
    <p:sldLayoutId id="2147483670" r:id="rId16"/>
    <p:sldLayoutId id="2147483682" r:id="rId17"/>
    <p:sldLayoutId id="2147483672" r:id="rId18"/>
    <p:sldLayoutId id="2147483685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rgbClr val="008851"/>
          </a:solidFill>
          <a:latin typeface="Tw Cen MT" panose="020B060402020202020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Tw Cen MT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Tw Cen MT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Tw Cen MT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Tw Cen MT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Tw Cen MT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CenterforNeighborhoodTechnology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s://twitter.com/CNT_tweet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nt.org/" TargetMode="External"/><Relationship Id="rId5" Type="http://schemas.openxmlformats.org/officeDocument/2006/relationships/hyperlink" Target="https://twitter.com/pmh_cnt" TargetMode="External"/><Relationship Id="rId4" Type="http://schemas.openxmlformats.org/officeDocument/2006/relationships/hyperlink" Target="mailto:pmh@cnt.org" TargetMode="Externa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>
          <a:xfrm>
            <a:off x="-874" y="0"/>
            <a:ext cx="4572437" cy="3429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"/>
            <a:ext cx="457200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7"/>
          <a:stretch/>
        </p:blipFill>
        <p:spPr>
          <a:xfrm>
            <a:off x="4572437" y="3429333"/>
            <a:ext cx="4571563" cy="3428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3"/>
            <a:ext cx="4572437" cy="34293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217960"/>
            <a:ext cx="9144000" cy="3640015"/>
          </a:xfrm>
          <a:solidFill>
            <a:srgbClr val="E6E6E6">
              <a:alpha val="90000"/>
            </a:srgbClr>
          </a:solidFill>
        </p:spPr>
        <p:txBody>
          <a:bodyPr wrap="square" lIns="0" rIns="0" bIns="0" anchor="t" anchorCtr="1">
            <a:noAutofit/>
          </a:bodyPr>
          <a:lstStyle/>
          <a:p>
            <a:pPr marL="0"/>
            <a:r>
              <a:rPr lang="en-US" sz="3600" kern="0" dirty="0"/>
              <a:t>Neighborhood Location Efficiency </a:t>
            </a:r>
            <a:r>
              <a:rPr lang="en-US" sz="3600" kern="0" dirty="0" smtClean="0"/>
              <a:t>and Household </a:t>
            </a:r>
            <a:r>
              <a:rPr lang="en-US" sz="3600" kern="0" dirty="0"/>
              <a:t>Transportation Costs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343410"/>
            <a:ext cx="9144000" cy="2242014"/>
          </a:xfrm>
        </p:spPr>
        <p:txBody>
          <a:bodyPr>
            <a:normAutofit/>
          </a:bodyPr>
          <a:lstStyle/>
          <a:p>
            <a:r>
              <a:rPr lang="en-US" sz="1600" b="1" dirty="0"/>
              <a:t> </a:t>
            </a:r>
            <a:r>
              <a:rPr lang="en-US" b="1" dirty="0" smtClean="0"/>
              <a:t>The </a:t>
            </a:r>
            <a:r>
              <a:rPr lang="en-US" b="1" dirty="0"/>
              <a:t>15</a:t>
            </a:r>
            <a:r>
              <a:rPr lang="en-US" b="1" baseline="30000" dirty="0"/>
              <a:t>th</a:t>
            </a:r>
            <a:r>
              <a:rPr lang="en-US" b="1" dirty="0"/>
              <a:t> TRB National Transportation Planning Applications Conference</a:t>
            </a:r>
          </a:p>
          <a:p>
            <a:r>
              <a:rPr lang="en-US" sz="2800" b="1" dirty="0" smtClean="0"/>
              <a:t>Innovative </a:t>
            </a:r>
            <a:r>
              <a:rPr lang="en-US" sz="2800" b="1" dirty="0"/>
              <a:t>Tools in Transportation and Land Use </a:t>
            </a:r>
            <a:r>
              <a:rPr lang="en-US" sz="2800" b="1" dirty="0" smtClean="0"/>
              <a:t>Planning</a:t>
            </a:r>
            <a:endParaRPr lang="en-US" sz="2800" b="1" dirty="0" smtClean="0"/>
          </a:p>
          <a:p>
            <a:r>
              <a:rPr lang="en-US" sz="2800" b="1" dirty="0" smtClean="0"/>
              <a:t>May 18, 2015 – Atlantic City, NJ</a:t>
            </a:r>
          </a:p>
          <a:p>
            <a:r>
              <a:rPr lang="en-US" dirty="0" smtClean="0"/>
              <a:t>Peter Haas, Ph.D. – Chief Research Scientist, Center for Neighborhood Technology</a:t>
            </a:r>
            <a:endParaRPr lang="en-US" dirty="0"/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347" y="6359525"/>
            <a:ext cx="60810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71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6" t="8422" r="15860" b="415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" y="6357434"/>
            <a:ext cx="606428" cy="329184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-2" y="0"/>
            <a:ext cx="9144000" cy="7010399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vert="horz" wrap="square" lIns="0" tIns="45720" rIns="0" bIns="0" rtlCol="0" anchor="t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rgbClr val="008851"/>
                </a:solidFill>
                <a:latin typeface="Tw Cen MT" panose="020B0604020202020204" charset="0"/>
                <a:ea typeface="+mj-ea"/>
                <a:cs typeface="+mj-cs"/>
              </a:defRPr>
            </a:lvl1pPr>
          </a:lstStyle>
          <a:p>
            <a:r>
              <a:rPr lang="en-US" sz="3600" cap="none" spc="-30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Dependent </a:t>
            </a:r>
            <a:r>
              <a:rPr lang="en-US" sz="3600" cap="none" spc="-30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Variables </a:t>
            </a:r>
            <a:r>
              <a:rPr lang="en-US" sz="2400" cap="none" spc="-30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(Continued)</a:t>
            </a:r>
            <a:endParaRPr lang="en-US" sz="2400" cap="none" spc="-30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57210" y="876300"/>
            <a:ext cx="8029575" cy="6134099"/>
          </a:xfrm>
          <a:prstGeom prst="rect">
            <a:avLst/>
          </a:prstGeom>
          <a:noFill/>
        </p:spPr>
        <p:txBody>
          <a:bodyPr vert="horz" wrap="square" lIns="0" tIns="45720" rIns="0" bIns="0" rtlCol="0" anchor="t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rgbClr val="008851"/>
                </a:solidFill>
                <a:latin typeface="Tw Cen MT" panose="020B0604020202020204" charset="0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Auto </a:t>
            </a:r>
            <a:r>
              <a:rPr lang="en-US" sz="240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Odometer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readings from 2010 through 2012 odometer readings were acquired in Illinois for the Chicago and St. Louis metro areas. </a:t>
            </a:r>
            <a:endParaRPr lang="en-US" sz="2400" b="0" cap="none" dirty="0" smtClean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Data were matched for over 660,000 records (two records for each individual vehicle identification number (VIN)) and the change provided VMT estimates.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The dataset represents a diverse set of place types from rural areas to large cities, and provides a very good data set to calibrate the model.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Data obtained were geographically identified with ZIP+4</a:t>
            </a:r>
            <a:r>
              <a:rPr lang="en-US" sz="2400" b="0" cap="none" baseline="30000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TM</a:t>
            </a: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 and then assigned to Census block groups.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The final value of VMT includes an additional factor of eight percent to compensate for the fact that the vehicles in this sample were all five years old or older.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61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6" t="8422" r="15860" b="415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" y="6357434"/>
            <a:ext cx="606428" cy="329184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-2" y="0"/>
            <a:ext cx="9144000" cy="7010399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vert="horz" wrap="square" lIns="0" tIns="45720" rIns="0" bIns="0" rtlCol="0" anchor="t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rgbClr val="008851"/>
                </a:solidFill>
                <a:latin typeface="Tw Cen MT" panose="020B0604020202020204" charset="0"/>
                <a:ea typeface="+mj-ea"/>
                <a:cs typeface="+mj-cs"/>
              </a:defRPr>
            </a:lvl1pPr>
          </a:lstStyle>
          <a:p>
            <a:r>
              <a:rPr lang="en-US" sz="3600" cap="none" spc="-30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Independent Variables – Household</a:t>
            </a:r>
            <a:endParaRPr lang="en-US" sz="2400" cap="none" spc="-30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75423"/>
              </p:ext>
            </p:extLst>
          </p:nvPr>
        </p:nvGraphicFramePr>
        <p:xfrm>
          <a:off x="1013459" y="1072685"/>
          <a:ext cx="7284720" cy="1671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723"/>
                <a:gridCol w="2693779"/>
                <a:gridCol w="1445267"/>
                <a:gridCol w="1949951"/>
              </a:tblGrid>
              <a:tr h="133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Variable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Description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Data Source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Type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</a:tr>
              <a:tr h="399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Median HH Income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Median household Income in the block group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2013 ACS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Household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</a:tr>
              <a:tr h="5328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Commuters/HH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Workers per household who do not work at home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2013 ACS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Household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</a:tr>
              <a:tr h="5328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Avg. HH Size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Average number of people per household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2013 ACS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Household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9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6" t="8422" r="15860" b="415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" y="6357434"/>
            <a:ext cx="606428" cy="329184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-2" y="0"/>
            <a:ext cx="9144000" cy="7010399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vert="horz" wrap="square" lIns="0" tIns="45720" rIns="0" bIns="0" rtlCol="0" anchor="t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rgbClr val="008851"/>
                </a:solidFill>
                <a:latin typeface="Tw Cen MT" panose="020B0604020202020204" charset="0"/>
                <a:ea typeface="+mj-ea"/>
                <a:cs typeface="+mj-cs"/>
              </a:defRPr>
            </a:lvl1pPr>
          </a:lstStyle>
          <a:p>
            <a:r>
              <a:rPr lang="en-US" sz="3600" cap="none" spc="-30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Independent Variables – Neighborhood</a:t>
            </a:r>
            <a:endParaRPr lang="en-US" sz="2400" cap="none" spc="-30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847938"/>
              </p:ext>
            </p:extLst>
          </p:nvPr>
        </p:nvGraphicFramePr>
        <p:xfrm>
          <a:off x="378068" y="797882"/>
          <a:ext cx="8458201" cy="5750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8340"/>
                <a:gridCol w="3127715"/>
                <a:gridCol w="1678082"/>
                <a:gridCol w="2264064"/>
              </a:tblGrid>
              <a:tr h="133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Variable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Description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Data Source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Type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</a:tr>
              <a:tr h="399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Gross Household Density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Number of households divided by the land area in the Census block group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2013 ACS, TIGER/Line files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Neighborhood Characteristic (housing density)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</a:tr>
              <a:tr h="5328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Regional Household Intensity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Households summed divided by the distance squared in miles between block group by (the households in the block group are not included)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2013 ACS, TIGER/Line files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Neighborhood Characteristic (housing density)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</a:tr>
              <a:tr h="5328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Fraction of Single Family Detached Housing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Fraction of single family detached households in the block group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2013 ACS, TIGER/Line files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Neighborhood Characteristic (housing density)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</a:tr>
              <a:tr h="399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Employment Access Index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Jobs summed by blocks divided by the distance squared in miles (if less than one mile not scaled)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Census LEHD-LODES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Neighborhood Characteristic (employment)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</a:tr>
              <a:tr h="5328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Employment Mix Index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Number of block per acre Weighted sum of 13 different employment types each scaled by a coefficient that are optimized using transit use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Census LEHD-LODES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Neighborhood Characteristic (employment)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</a:tr>
              <a:tr h="266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Block Density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Number of block per acre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TIGER/Line files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Neighborhood Characteristic (walkability)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</a:tr>
              <a:tr h="399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Transit Connectivity Index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Sum of buses/trains per week scaled by overlap of 1/8 mile rings about every stop that intersects the block group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CNT AllTransit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Neighborhood Characteristic (transit)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</a:tr>
              <a:tr h="5328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Average Available Transit Trips per Week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Number of possible transit rides within the block group and a ¼ mile of its border.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CNT AllTransit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Neighborhood Characteristic (transit)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</a:tr>
              <a:tr h="666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Transit Access Shed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Total area that transit riders from the block group can access in 30 minutes with 1 or no transfers for all the transit stations within a ¼ mile of the block group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CNT </a:t>
                      </a:r>
                      <a:r>
                        <a:rPr lang="en-US" sz="1200" cap="small" dirty="0" err="1">
                          <a:effectLst/>
                        </a:rPr>
                        <a:t>AllTransit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Neighborhood Characteristic (transit)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</a:tr>
              <a:tr h="266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TAS Jobs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</a:rPr>
                        <a:t>The total number of jobs in the TAS area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CNT </a:t>
                      </a:r>
                      <a:r>
                        <a:rPr lang="en-US" sz="1200" cap="small" dirty="0" err="1">
                          <a:effectLst/>
                        </a:rPr>
                        <a:t>AllTransit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</a:rPr>
                        <a:t>Neighborhood Characteristic (transit)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8" marR="448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9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6" t="8422" r="15860" b="415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9144000" cy="7010399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vert="horz" wrap="square" lIns="0" tIns="45720" rIns="0" bIns="0" rtlCol="0" anchor="t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rgbClr val="008851"/>
                </a:solidFill>
                <a:latin typeface="Tw Cen MT" panose="020B0604020202020204" charset="0"/>
                <a:ea typeface="+mj-ea"/>
                <a:cs typeface="+mj-cs"/>
              </a:defRPr>
            </a:lvl1pPr>
          </a:lstStyle>
          <a:p>
            <a:r>
              <a:rPr lang="en-US" sz="3600" cap="none" spc="-30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Costs</a:t>
            </a:r>
            <a:endParaRPr lang="en-US" sz="3600" cap="none" spc="-30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57210" y="876300"/>
            <a:ext cx="8029575" cy="6134099"/>
          </a:xfrm>
          <a:prstGeom prst="rect">
            <a:avLst/>
          </a:prstGeom>
          <a:noFill/>
        </p:spPr>
        <p:txBody>
          <a:bodyPr vert="horz" wrap="square" lIns="0" tIns="45720" rIns="0" bIns="0" rtlCol="0" anchor="t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rgbClr val="008851"/>
                </a:solidFill>
                <a:latin typeface="Tw Cen MT" panose="020B0604020202020204" charset="0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Auto ownership and use </a:t>
            </a:r>
            <a:r>
              <a:rPr lang="en-US" sz="240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costs:</a:t>
            </a:r>
            <a:endParaRPr lang="en-US" sz="2400" cap="none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Derived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from research conducted by HUD and DOT using the Consumer Expenditure Survey (CES) from the US Bureau of Labor Statistics. </a:t>
            </a:r>
            <a:endParaRPr lang="en-US" sz="2400" b="0" cap="none" dirty="0" smtClean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The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research is based on the 2005-2010 waves of the CES, and costs are estimated for autos up to ten years old. </a:t>
            </a:r>
            <a:endParaRPr lang="en-US" sz="2400" b="0" cap="none" dirty="0" smtClean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Because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expenditures are represented in inflation-adjusted 2010 dollars using the Consumer Price Index for all Urban </a:t>
            </a:r>
            <a:endParaRPr lang="en-US" sz="2400" b="0" cap="none" dirty="0" smtClean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The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factor used is derived from the CES; the average expenditure in 2010 is $2,588 and in 2013 it is $3,271, thus the factor applied is </a:t>
            </a: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1.26.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Expenses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are then segmented by five ranges of household income ($0-$20,000; $20,000-$40,000; $40,000-$60,000; $60,000-$100,000; and, $100,000 and above</a:t>
            </a: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)</a:t>
            </a:r>
            <a:endParaRPr lang="en-US" sz="2400" b="0" cap="none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" y="6357434"/>
            <a:ext cx="606428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6" t="8422" r="15860" b="415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9144000" cy="7010399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vert="horz" wrap="square" lIns="0" tIns="45720" rIns="0" bIns="0" rtlCol="0" anchor="t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rgbClr val="008851"/>
                </a:solidFill>
                <a:latin typeface="Tw Cen MT" panose="020B0604020202020204" charset="0"/>
                <a:ea typeface="+mj-ea"/>
                <a:cs typeface="+mj-cs"/>
              </a:defRPr>
            </a:lvl1pPr>
          </a:lstStyle>
          <a:p>
            <a:r>
              <a:rPr lang="en-US" sz="3600" cap="none" spc="-30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Costs</a:t>
            </a:r>
            <a:endParaRPr lang="en-US" sz="3600" cap="none" spc="-30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57210" y="876300"/>
            <a:ext cx="8029575" cy="6134099"/>
          </a:xfrm>
          <a:prstGeom prst="rect">
            <a:avLst/>
          </a:prstGeom>
          <a:noFill/>
        </p:spPr>
        <p:txBody>
          <a:bodyPr vert="horz" wrap="square" lIns="0" tIns="45720" rIns="0" bIns="0" rtlCol="0" anchor="t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rgbClr val="008851"/>
                </a:solidFill>
                <a:latin typeface="Tw Cen MT" panose="020B0604020202020204" charset="0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Transit use costs:</a:t>
            </a:r>
            <a:endParaRPr lang="en-US" sz="2400" cap="none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From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</a:rPr>
              <a:t>The 2013 National Transit Database (NTD</a:t>
            </a: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</a:rPr>
              <a:t>) – </a:t>
            </a: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directly operated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and purchased transportation revenue were used. </a:t>
            </a:r>
            <a:endParaRPr lang="en-US" sz="2400" b="0" cap="none" dirty="0" smtClean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The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transit revenue, as reported by each of the transit </a:t>
            </a: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agencies, to related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geographies where GTFS data were </a:t>
            </a: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collected; revenue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was allocated to the counties served based on the percentage of each transit agency’s bus and rail stations weighted by the number of trips provided within each county served.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Each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county’s estimated transit revenue was assigned to block groups on </a:t>
            </a: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the basis of molded percent transit journey to work and the total households.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" y="6357434"/>
            <a:ext cx="606428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981076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vert="horz" wrap="square" lIns="0" tIns="45720" rIns="0" bIns="0" rtlCol="0" anchor="t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rgbClr val="008851"/>
                </a:solidFill>
                <a:latin typeface="Tw Cen MT" panose="020B0604020202020204" charset="0"/>
                <a:ea typeface="+mj-ea"/>
                <a:cs typeface="+mj-cs"/>
              </a:defRPr>
            </a:lvl1pPr>
          </a:lstStyle>
          <a:p>
            <a:r>
              <a:rPr lang="en-US" sz="3600" cap="none" spc="-30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Household Transportation Cost </a:t>
            </a:r>
            <a:r>
              <a:rPr lang="en-US" sz="3600" cap="none" spc="-30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Model</a:t>
            </a:r>
            <a:endParaRPr lang="en-US" sz="3600" cap="none" spc="-30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" y="6357434"/>
            <a:ext cx="606428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placemakers.com/wp-content/uploads/2014/07/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2209800"/>
            <a:ext cx="7696200" cy="3048000"/>
          </a:xfrm>
          <a:prstGeom prst="rect">
            <a:avLst/>
          </a:prstGeom>
          <a:solidFill>
            <a:srgbClr val="262626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2F2F2"/>
              </a:solidFill>
            </a:endParaRPr>
          </a:p>
        </p:txBody>
      </p:sp>
      <p:sp>
        <p:nvSpPr>
          <p:cNvPr id="73731" name="TextBox 8"/>
          <p:cNvSpPr txBox="1">
            <a:spLocks noChangeArrowheads="1"/>
          </p:cNvSpPr>
          <p:nvPr/>
        </p:nvSpPr>
        <p:spPr bwMode="auto">
          <a:xfrm>
            <a:off x="1120775" y="2209800"/>
            <a:ext cx="6934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2F2F2"/>
                </a:solidFill>
                <a:latin typeface="Tw Cen MT" pitchFamily="34" charset="0"/>
              </a:rPr>
              <a:t>THANK YOU</a:t>
            </a:r>
          </a:p>
        </p:txBody>
      </p:sp>
      <p:sp>
        <p:nvSpPr>
          <p:cNvPr id="73732" name="TextBox 9"/>
          <p:cNvSpPr txBox="1">
            <a:spLocks noChangeArrowheads="1"/>
          </p:cNvSpPr>
          <p:nvPr/>
        </p:nvSpPr>
        <p:spPr bwMode="auto">
          <a:xfrm>
            <a:off x="1171575" y="3035300"/>
            <a:ext cx="6781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srgbClr val="F2F2F2"/>
                </a:solidFill>
                <a:latin typeface="Tw Cen MT" pitchFamily="34" charset="0"/>
              </a:rPr>
              <a:t>Peter Haas</a:t>
            </a:r>
          </a:p>
          <a:p>
            <a:pPr algn="ctr"/>
            <a:r>
              <a:rPr lang="en-US" sz="2600" dirty="0" smtClean="0">
                <a:solidFill>
                  <a:srgbClr val="F2F2F2"/>
                </a:solidFill>
                <a:latin typeface="Tw Cen MT" pitchFamily="34" charset="0"/>
                <a:hlinkClick r:id="rId4"/>
              </a:rPr>
              <a:t>pmh@cnt.org</a:t>
            </a:r>
            <a:r>
              <a:rPr lang="en-US" sz="2600" dirty="0" smtClean="0">
                <a:solidFill>
                  <a:srgbClr val="F2F2F2"/>
                </a:solidFill>
                <a:latin typeface="Tw Cen MT" pitchFamily="34" charset="0"/>
              </a:rPr>
              <a:t> | </a:t>
            </a:r>
            <a:r>
              <a:rPr lang="en-US" sz="2600" dirty="0" smtClean="0">
                <a:solidFill>
                  <a:srgbClr val="F2F2F2"/>
                </a:solidFill>
                <a:latin typeface="Tw Cen MT" pitchFamily="34" charset="0"/>
                <a:hlinkClick r:id="rId5"/>
              </a:rPr>
              <a:t>Twitter:@</a:t>
            </a:r>
            <a:r>
              <a:rPr lang="en-US" sz="2600" dirty="0" err="1" smtClean="0">
                <a:solidFill>
                  <a:srgbClr val="F2F2F2"/>
                </a:solidFill>
                <a:latin typeface="Tw Cen MT" pitchFamily="34" charset="0"/>
                <a:hlinkClick r:id="rId5"/>
              </a:rPr>
              <a:t>pmh_cnt</a:t>
            </a:r>
            <a:endParaRPr lang="en-US" sz="2600" dirty="0" smtClean="0">
              <a:solidFill>
                <a:srgbClr val="F2F2F2"/>
              </a:solidFill>
              <a:latin typeface="Tw Cen MT" pitchFamily="34" charset="0"/>
            </a:endParaRPr>
          </a:p>
          <a:p>
            <a:pPr algn="ctr"/>
            <a:r>
              <a:rPr lang="en-US" sz="2600" dirty="0" smtClean="0">
                <a:solidFill>
                  <a:srgbClr val="F2F2F2"/>
                </a:solidFill>
                <a:latin typeface="Tw Cen MT" pitchFamily="34" charset="0"/>
                <a:hlinkClick r:id="rId6"/>
              </a:rPr>
              <a:t>www.cnt.org</a:t>
            </a:r>
            <a:endParaRPr lang="en-US" sz="2600" dirty="0" smtClean="0">
              <a:solidFill>
                <a:srgbClr val="F2F2F2"/>
              </a:solidFill>
              <a:latin typeface="Tw Cen MT" pitchFamily="34" charset="0"/>
            </a:endParaRPr>
          </a:p>
          <a:p>
            <a:pPr algn="ctr"/>
            <a:r>
              <a:rPr lang="en-US" dirty="0" smtClean="0">
                <a:solidFill>
                  <a:srgbClr val="F2F2F2"/>
                </a:solidFill>
                <a:latin typeface="Tw Cen MT" pitchFamily="34" charset="0"/>
                <a:hlinkClick r:id="rId7"/>
              </a:rPr>
              <a:t>Twitter:@</a:t>
            </a:r>
            <a:r>
              <a:rPr lang="en-US" dirty="0" err="1" smtClean="0">
                <a:solidFill>
                  <a:srgbClr val="F2F2F2"/>
                </a:solidFill>
                <a:latin typeface="Tw Cen MT" pitchFamily="34" charset="0"/>
                <a:hlinkClick r:id="rId7"/>
              </a:rPr>
              <a:t>CNT_tweets</a:t>
            </a:r>
            <a:r>
              <a:rPr lang="en-US" dirty="0" smtClean="0">
                <a:solidFill>
                  <a:srgbClr val="F2F2F2"/>
                </a:solidFill>
                <a:latin typeface="Tw Cen MT" pitchFamily="34" charset="0"/>
              </a:rPr>
              <a:t> |</a:t>
            </a:r>
            <a:r>
              <a:rPr lang="en-US" dirty="0">
                <a:solidFill>
                  <a:srgbClr val="F2F2F2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rgbClr val="F2F2F2"/>
                </a:solidFill>
                <a:latin typeface="Tw Cen MT" pitchFamily="34" charset="0"/>
                <a:hlinkClick r:id="rId8"/>
              </a:rPr>
              <a:t>Facebook:CenterforNeighborhoodTechnology</a:t>
            </a:r>
            <a:endParaRPr lang="en-US" sz="2600" dirty="0" smtClean="0">
              <a:solidFill>
                <a:srgbClr val="F2F2F2"/>
              </a:solidFill>
              <a:latin typeface="Tw Cen MT" pitchFamily="34" charset="0"/>
            </a:endParaRPr>
          </a:p>
        </p:txBody>
      </p:sp>
      <p:pic>
        <p:nvPicPr>
          <p:cNvPr id="7373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347" y="6359525"/>
            <a:ext cx="60810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8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882"/>
          <a:stretch/>
        </p:blipFill>
        <p:spPr bwMode="auto">
          <a:xfrm>
            <a:off x="2" y="-52615"/>
            <a:ext cx="9143998" cy="69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5" y="6359150"/>
            <a:ext cx="609549" cy="33098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33400" y="1981200"/>
            <a:ext cx="8077200" cy="3810000"/>
            <a:chOff x="533400" y="1981200"/>
            <a:chExt cx="8077200" cy="2895600"/>
          </a:xfrm>
        </p:grpSpPr>
        <p:sp>
          <p:nvSpPr>
            <p:cNvPr id="6" name="Rectangle 5"/>
            <p:cNvSpPr/>
            <p:nvPr/>
          </p:nvSpPr>
          <p:spPr>
            <a:xfrm>
              <a:off x="533400" y="1981200"/>
              <a:ext cx="8077200" cy="2895600"/>
            </a:xfrm>
            <a:prstGeom prst="rect">
              <a:avLst/>
            </a:prstGeom>
            <a:solidFill>
              <a:srgbClr val="262626">
                <a:alpha val="88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2F2F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040" y="2082225"/>
              <a:ext cx="7773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2F2F2"/>
                  </a:solidFill>
                  <a:latin typeface="Tw Cen MT" panose="020B0602020104020603" pitchFamily="34" charset="0"/>
                </a:rPr>
                <a:t>ABOUT CNT</a:t>
              </a:r>
              <a:endParaRPr lang="en-US" sz="4400" b="1" dirty="0">
                <a:solidFill>
                  <a:srgbClr val="F2F2F2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5040" y="2871569"/>
            <a:ext cx="7772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F2F2F2"/>
                </a:solidFill>
                <a:latin typeface="Tw Cen MT" panose="020B0602020104020603" pitchFamily="34" charset="0"/>
              </a:rPr>
              <a:t>CNT is a national hub for research, strategies and solutions to help cities use resources more efficiently and equitably.</a:t>
            </a:r>
          </a:p>
          <a:p>
            <a:pPr marL="34290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F2F2F2"/>
                </a:solidFill>
                <a:latin typeface="Tw Cen MT" panose="020B0602020104020603" pitchFamily="34" charset="0"/>
              </a:rPr>
              <a:t>We believe solving problems like poverty, climate change and urban sprawl starts with making neighborhoods, cities and regions work better.</a:t>
            </a:r>
          </a:p>
        </p:txBody>
      </p:sp>
    </p:spTree>
    <p:extLst>
      <p:ext uri="{BB962C8B-B14F-4D97-AF65-F5344CB8AC3E}">
        <p14:creationId xmlns:p14="http://schemas.microsoft.com/office/powerpoint/2010/main" val="38429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7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5" y="6359150"/>
            <a:ext cx="609549" cy="33098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5800" y="2209800"/>
            <a:ext cx="7700513" cy="2116015"/>
            <a:chOff x="533400" y="1981200"/>
            <a:chExt cx="8077200" cy="3828979"/>
          </a:xfrm>
        </p:grpSpPr>
        <p:sp>
          <p:nvSpPr>
            <p:cNvPr id="6" name="Rectangle 5"/>
            <p:cNvSpPr/>
            <p:nvPr/>
          </p:nvSpPr>
          <p:spPr>
            <a:xfrm>
              <a:off x="533400" y="1981200"/>
              <a:ext cx="8077200" cy="3828979"/>
            </a:xfrm>
            <a:prstGeom prst="rect">
              <a:avLst/>
            </a:prstGeom>
            <a:solidFill>
              <a:srgbClr val="262626">
                <a:alpha val="88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6452" y="2102539"/>
              <a:ext cx="7673039" cy="3508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pc="-30" dirty="0">
                  <a:solidFill>
                    <a:srgbClr val="F2F2F2"/>
                  </a:solidFill>
                  <a:latin typeface="Tw Cen MT" panose="020B0602020104020603" pitchFamily="34" charset="0"/>
                </a:rPr>
                <a:t>TRANSPORTATION IS A HOUSEHOLD’S SECOND-LARGEST EXPENSE AFTER HOUSING</a:t>
              </a:r>
              <a:endParaRPr lang="en-US" sz="4000" b="1" spc="-30" dirty="0">
                <a:solidFill>
                  <a:srgbClr val="F2F2F2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858000" y="6505468"/>
            <a:ext cx="215315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F2F2F2"/>
                </a:solidFill>
                <a:latin typeface="Tw Cen MT" panose="020B0602020104020603" pitchFamily="34" charset="0"/>
              </a:rPr>
              <a:t>Photo Credit: </a:t>
            </a:r>
            <a:r>
              <a:rPr lang="en-US" sz="600" dirty="0">
                <a:solidFill>
                  <a:srgbClr val="F2F2F2"/>
                </a:solidFill>
                <a:latin typeface="Tw Cen MT" panose="020B0602020104020603" pitchFamily="34" charset="0"/>
              </a:rPr>
              <a:t>straightedge217/Flickr</a:t>
            </a:r>
            <a:r>
              <a:rPr lang="en-US" sz="600" dirty="0" smtClean="0">
                <a:solidFill>
                  <a:srgbClr val="F2F2F2"/>
                </a:solidFill>
                <a:latin typeface="Tw Cen MT" panose="020B0602020104020603" pitchFamily="34" charset="0"/>
              </a:rPr>
              <a:t>, Creative Commons License</a:t>
            </a:r>
            <a:endParaRPr lang="en-US" sz="6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5" y="6359150"/>
            <a:ext cx="609549" cy="33098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5800" y="2209800"/>
            <a:ext cx="7700513" cy="1600200"/>
            <a:chOff x="533400" y="1981200"/>
            <a:chExt cx="8077200" cy="2895600"/>
          </a:xfrm>
        </p:grpSpPr>
        <p:sp>
          <p:nvSpPr>
            <p:cNvPr id="6" name="Rectangle 5"/>
            <p:cNvSpPr/>
            <p:nvPr/>
          </p:nvSpPr>
          <p:spPr>
            <a:xfrm>
              <a:off x="533400" y="1981200"/>
              <a:ext cx="8077200" cy="2895600"/>
            </a:xfrm>
            <a:prstGeom prst="rect">
              <a:avLst/>
            </a:prstGeom>
            <a:solidFill>
              <a:srgbClr val="262626">
                <a:alpha val="88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6451" y="2102539"/>
              <a:ext cx="7914148" cy="2394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pc="-30" dirty="0">
                  <a:solidFill>
                    <a:srgbClr val="F2F2F2"/>
                  </a:solidFill>
                  <a:latin typeface="Tw Cen MT" panose="020B0602020104020603" pitchFamily="34" charset="0"/>
                </a:rPr>
                <a:t>TRANSPORTATION COSTS</a:t>
              </a:r>
              <a:r>
                <a:rPr lang="en-US" sz="4000" b="1" spc="-30" dirty="0">
                  <a:solidFill>
                    <a:srgbClr val="F2F2F2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4000" b="1" spc="-30" dirty="0">
                  <a:solidFill>
                    <a:srgbClr val="F2F2F2"/>
                  </a:solidFill>
                  <a:latin typeface="Tw Cen MT" panose="020B0602020104020603" pitchFamily="34" charset="0"/>
                </a:rPr>
                <a:t>DEPEND ON PLACE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858000" y="6505468"/>
            <a:ext cx="19495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F2F2F2"/>
                </a:solidFill>
                <a:latin typeface="Tw Cen MT" panose="020B0602020104020603" pitchFamily="34" charset="0"/>
              </a:rPr>
              <a:t>Photo Credit: Ann Fisher/Flickr, Creative Commons License</a:t>
            </a:r>
            <a:endParaRPr lang="en-US" sz="6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6" t="8422" r="15860" b="415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" y="6357434"/>
            <a:ext cx="606428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11557" r="436" b="7936"/>
          <a:stretch/>
        </p:blipFill>
        <p:spPr bwMode="auto">
          <a:xfrm>
            <a:off x="0" y="1"/>
            <a:ext cx="9144000" cy="613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6" t="8422" r="15860" b="415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-1"/>
            <a:ext cx="9144000" cy="7010399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vert="horz" wrap="square" lIns="0" tIns="45720" rIns="0" bIns="0" rtlCol="0" anchor="t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rgbClr val="008851"/>
                </a:solidFill>
                <a:latin typeface="Tw Cen MT" panose="020B0604020202020204" charset="0"/>
                <a:ea typeface="+mj-ea"/>
                <a:cs typeface="+mj-cs"/>
              </a:defRPr>
            </a:lvl1pPr>
          </a:lstStyle>
          <a:p>
            <a:r>
              <a:rPr lang="en-US" sz="3600" cap="none" spc="-30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Household Transportation Cost </a:t>
            </a:r>
            <a:r>
              <a:rPr lang="en-US" sz="3600" cap="none" spc="-30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Model</a:t>
            </a:r>
            <a:endParaRPr lang="en-US" sz="3600" cap="none" spc="-30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57211" y="876300"/>
            <a:ext cx="8029575" cy="6134099"/>
          </a:xfrm>
          <a:prstGeom prst="rect">
            <a:avLst/>
          </a:prstGeom>
          <a:noFill/>
        </p:spPr>
        <p:txBody>
          <a:bodyPr vert="horz" wrap="square" lIns="0" tIns="45720" rIns="0" bIns="0" rtlCol="0" anchor="t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rgbClr val="008851"/>
                </a:solidFill>
                <a:latin typeface="Tw Cen MT" panose="020B0604020202020204" charset="0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Households </a:t>
            </a:r>
            <a:r>
              <a:rPr lang="en-US" sz="20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know their housing </a:t>
            </a:r>
            <a:r>
              <a:rPr lang="en-US" sz="20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costs;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An </a:t>
            </a:r>
            <a:r>
              <a:rPr lang="en-US" sz="20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accurate estimation of household transportation costs related to a household </a:t>
            </a:r>
            <a:r>
              <a:rPr lang="en-US" sz="2000" b="0" u="sng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location</a:t>
            </a:r>
            <a:r>
              <a:rPr lang="en-US" sz="20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lang="en-US" sz="20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is elusive;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Therefore </a:t>
            </a:r>
            <a:r>
              <a:rPr lang="en-US" sz="20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CNT </a:t>
            </a:r>
            <a:r>
              <a:rPr lang="en-US" sz="20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created a </a:t>
            </a:r>
            <a:r>
              <a:rPr lang="en-US" sz="2000" i="1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household transportation cost model</a:t>
            </a:r>
            <a:r>
              <a:rPr lang="en-US" sz="20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.</a:t>
            </a:r>
          </a:p>
          <a:p>
            <a:r>
              <a:rPr lang="en-US" sz="2400" u="sng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It 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An aggregate place based model.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Based on US Census Block Groups as its unit of analysis.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Estimating the cost of all driving, and transit.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Predictive model to be used for the H+T Index</a:t>
            </a:r>
            <a:r>
              <a:rPr lang="en-US" sz="200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National in scope for all metropolitan and micropolitan areas.</a:t>
            </a:r>
            <a:endParaRPr lang="en-US" sz="2000" cap="none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endParaRPr lang="en-US" sz="1600" cap="none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r>
              <a:rPr lang="en-US" sz="2400" u="sng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It is not: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A travel demand model.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D</a:t>
            </a:r>
            <a:r>
              <a:rPr lang="en-US" sz="200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erived </a:t>
            </a:r>
            <a:r>
              <a:rPr lang="en-US" sz="200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from travel survey </a:t>
            </a:r>
            <a:r>
              <a:rPr lang="en-US" sz="200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data.</a:t>
            </a:r>
            <a:endParaRPr lang="en-US" sz="2000" cap="none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A journey to work model.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Necessarily a parsimonious model</a:t>
            </a:r>
            <a:r>
              <a:rPr lang="en-US" sz="200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A rural cost model.</a:t>
            </a:r>
            <a:endParaRPr lang="en-US" sz="2000" cap="none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0" cap="non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0" cap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" y="6357434"/>
            <a:ext cx="606428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v.htaindex.cnt.org/assets/images/methodology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35" y="1343025"/>
            <a:ext cx="7224527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981076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vert="horz" wrap="square" lIns="0" tIns="45720" rIns="0" bIns="0" rtlCol="0" anchor="t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rgbClr val="008851"/>
                </a:solidFill>
                <a:latin typeface="Tw Cen MT" panose="020B0604020202020204" charset="0"/>
                <a:ea typeface="+mj-ea"/>
                <a:cs typeface="+mj-cs"/>
              </a:defRPr>
            </a:lvl1pPr>
          </a:lstStyle>
          <a:p>
            <a:r>
              <a:rPr lang="en-US" sz="3600" cap="none" spc="-30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Household Transportation Cost </a:t>
            </a:r>
            <a:r>
              <a:rPr lang="en-US" sz="3600" cap="none" spc="-30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Model</a:t>
            </a:r>
            <a:endParaRPr lang="en-US" sz="3600" cap="none" spc="-30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7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6" t="8422" r="15860" b="415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-2" y="0"/>
            <a:ext cx="9144000" cy="7010399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vert="horz" wrap="square" lIns="0" tIns="45720" rIns="0" bIns="0" rtlCol="0" anchor="t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rgbClr val="008851"/>
                </a:solidFill>
                <a:latin typeface="Tw Cen MT" panose="020B0604020202020204" charset="0"/>
                <a:ea typeface="+mj-ea"/>
                <a:cs typeface="+mj-cs"/>
              </a:defRPr>
            </a:lvl1pPr>
          </a:lstStyle>
          <a:p>
            <a:r>
              <a:rPr lang="en-US" sz="3600" cap="none" spc="-30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Dependent Variables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57210" y="876300"/>
            <a:ext cx="8029575" cy="6134099"/>
          </a:xfrm>
          <a:prstGeom prst="rect">
            <a:avLst/>
          </a:prstGeom>
          <a:noFill/>
        </p:spPr>
        <p:txBody>
          <a:bodyPr vert="horz" wrap="square" lIns="0" tIns="45720" rIns="0" bIns="0" rtlCol="0" anchor="t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rgbClr val="008851"/>
                </a:solidFill>
                <a:latin typeface="Tw Cen MT" panose="020B0604020202020204" charset="0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Auto </a:t>
            </a:r>
            <a:r>
              <a:rPr lang="en-US" sz="240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Ownership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2013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ACS </a:t>
            </a:r>
            <a:endParaRPr lang="en-US" sz="2400" b="0" cap="none" dirty="0" smtClean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Average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vehicles per occupied housing unit </a:t>
            </a: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(HH) </a:t>
            </a:r>
            <a:endParaRPr lang="en-US" sz="2400" b="0" cap="none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 </a:t>
            </a:r>
          </a:p>
          <a:p>
            <a:r>
              <a:rPr lang="en-US" sz="240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Transit </a:t>
            </a:r>
            <a:r>
              <a:rPr lang="en-US" sz="240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No ubiquitous measure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of transit use </a:t>
            </a: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is available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at the block group level</a:t>
            </a: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As proxy, the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percent of commuters utilizing public </a:t>
            </a: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transit as </a:t>
            </a: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</a:rPr>
              <a:t>means </a:t>
            </a:r>
            <a:r>
              <a:rPr lang="en-US" sz="2400" b="0" cap="none" dirty="0">
                <a:solidFill>
                  <a:srgbClr val="F2F2F2"/>
                </a:solidFill>
                <a:latin typeface="Tw Cen MT" panose="020B0602020104020603" pitchFamily="34" charset="0"/>
              </a:rPr>
              <a:t>of transportation to work</a:t>
            </a:r>
            <a:r>
              <a:rPr lang="en-US" sz="2400" b="0" cap="none" dirty="0" smtClean="0">
                <a:solidFill>
                  <a:srgbClr val="F2F2F2"/>
                </a:solidFill>
                <a:latin typeface="Tw Cen MT" panose="020B0602020104020603" pitchFamily="34" charset="0"/>
                <a:ea typeface="+mn-ea"/>
                <a:cs typeface="+mn-cs"/>
              </a:rPr>
              <a:t>. </a:t>
            </a:r>
            <a:endParaRPr lang="en-US" sz="2400" b="0" cap="none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endParaRPr lang="en-US" sz="2400" b="0" cap="none" dirty="0">
              <a:solidFill>
                <a:srgbClr val="F2F2F2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" y="6357434"/>
            <a:ext cx="606428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NT Custom">
      <a:dk1>
        <a:srgbClr val="262626"/>
      </a:dk1>
      <a:lt1>
        <a:srgbClr val="F2F2F2"/>
      </a:lt1>
      <a:dk2>
        <a:srgbClr val="1F497D"/>
      </a:dk2>
      <a:lt2>
        <a:srgbClr val="EEECE1"/>
      </a:lt2>
      <a:accent1>
        <a:srgbClr val="008851"/>
      </a:accent1>
      <a:accent2>
        <a:srgbClr val="B4D570"/>
      </a:accent2>
      <a:accent3>
        <a:srgbClr val="9B845B"/>
      </a:accent3>
      <a:accent4>
        <a:srgbClr val="514219"/>
      </a:accent4>
      <a:accent5>
        <a:srgbClr val="00ADEF"/>
      </a:accent5>
      <a:accent6>
        <a:srgbClr val="007193"/>
      </a:accent6>
      <a:hlink>
        <a:srgbClr val="F7B929"/>
      </a:hlink>
      <a:folHlink>
        <a:srgbClr val="D5682A"/>
      </a:folHlink>
    </a:clrScheme>
    <a:fontScheme name="CNT Custom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1923</TotalTime>
  <Words>1166</Words>
  <Application>Microsoft Office PowerPoint</Application>
  <PresentationFormat>On-screen Show (4:3)</PresentationFormat>
  <Paragraphs>175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Tw Cen MT</vt:lpstr>
      <vt:lpstr>Wingdings</vt:lpstr>
      <vt:lpstr>Times New Roman</vt:lpstr>
      <vt:lpstr>Calibri</vt:lpstr>
      <vt:lpstr>blank</vt:lpstr>
      <vt:lpstr>Neighborhood Location Efficiency and Household Transportation Costs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Location Efficiency and Household Transportation Costs</dc:title>
  <dc:creator>Peter Haas</dc:creator>
  <cp:lastModifiedBy>Peter Haas</cp:lastModifiedBy>
  <cp:revision>21</cp:revision>
  <cp:lastPrinted>2014-04-14T19:33:05Z</cp:lastPrinted>
  <dcterms:created xsi:type="dcterms:W3CDTF">2015-05-12T12:31:00Z</dcterms:created>
  <dcterms:modified xsi:type="dcterms:W3CDTF">2015-05-15T18:57:42Z</dcterms:modified>
</cp:coreProperties>
</file>