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66" r:id="rId4"/>
    <p:sldId id="260" r:id="rId5"/>
    <p:sldId id="259" r:id="rId6"/>
    <p:sldId id="284" r:id="rId7"/>
    <p:sldId id="288" r:id="rId8"/>
    <p:sldId id="263" r:id="rId9"/>
    <p:sldId id="298" r:id="rId10"/>
    <p:sldId id="297" r:id="rId11"/>
    <p:sldId id="289" r:id="rId12"/>
    <p:sldId id="302" r:id="rId13"/>
    <p:sldId id="275" r:id="rId14"/>
    <p:sldId id="274" r:id="rId15"/>
    <p:sldId id="322" r:id="rId16"/>
    <p:sldId id="320" r:id="rId17"/>
    <p:sldId id="321" r:id="rId18"/>
    <p:sldId id="272" r:id="rId19"/>
    <p:sldId id="323" r:id="rId20"/>
    <p:sldId id="296" r:id="rId21"/>
    <p:sldId id="306" r:id="rId22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Wethy, Laura" initials="ML" lastIdx="1" clrIdx="0"/>
  <p:cmAuthor id="1" name="jmr" initials="jmr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7308" autoAdjust="0"/>
  </p:normalViewPr>
  <p:slideViewPr>
    <p:cSldViewPr>
      <p:cViewPr>
        <p:scale>
          <a:sx n="50" d="100"/>
          <a:sy n="50" d="100"/>
        </p:scale>
        <p:origin x="-29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1944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75909E-915A-4B3B-8C46-EDCBB116DEE4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9F6496-C8DD-48A8-B982-7F42A15EDA0F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39924" y="6525768"/>
            <a:ext cx="8291741" cy="442816"/>
            <a:chOff x="152401" y="6284120"/>
            <a:chExt cx="8291741" cy="442816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200" y="6324600"/>
              <a:ext cx="1128942" cy="402336"/>
            </a:xfrm>
            <a:prstGeom prst="rect">
              <a:avLst/>
            </a:prstGeom>
          </p:spPr>
        </p:pic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>
              <a:off x="152401" y="6284120"/>
              <a:ext cx="2228850" cy="400050"/>
              <a:chOff x="152400" y="6172200"/>
              <a:chExt cx="2971800" cy="533400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2119" b="16940"/>
              <a:stretch/>
            </p:blipFill>
            <p:spPr>
              <a:xfrm>
                <a:off x="652462" y="6196672"/>
                <a:ext cx="2471738" cy="508928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943" r="79090" b="48542"/>
              <a:stretch/>
            </p:blipFill>
            <p:spPr>
              <a:xfrm>
                <a:off x="152400" y="6172200"/>
                <a:ext cx="500062" cy="5334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862188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9F812BD-BA96-45CE-AD1E-25ABEE8A6F0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4D36C3-5571-4E28-BDE9-6A9E9C40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7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Seed</a:t>
            </a:r>
            <a:r>
              <a:rPr lang="en-US" baseline="0" dirty="0" smtClean="0"/>
              <a:t> = 1 performs poorly for AM/PM peaks due to high directionality and clustering in the flows.  The non-peak periods are much more evenly distributed, and therefore an evenly distributed seed does cause as many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36C3-5571-4E28-BDE9-6A9E9C406C8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38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100%</a:t>
            </a:r>
            <a:r>
              <a:rPr lang="en-US" baseline="0" dirty="0" smtClean="0"/>
              <a:t> sample would have all %RMSEs =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36C3-5571-4E28-BDE9-6A9E9C406C8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24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5F71-7BBA-45AD-8A8D-9D244F923ACE}" type="datetime1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9686-9AA0-452D-9C84-EFC24375F23A}" type="datetime1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027-6BC8-4ED4-A044-93093E46D7F4}" type="datetime1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8A7F-20EA-40FF-BD12-4CC3E211E9AE}" type="datetime1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1622-D97A-4B05-91B2-A454990743DC}" type="datetime1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8CC6-26BA-425D-996D-2A3D18975811}" type="datetime1">
              <a:rPr lang="en-US" smtClean="0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9DDA-8034-4027-8F24-8709D4D57EB5}" type="datetime1">
              <a:rPr lang="en-US" smtClean="0"/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C078-1E34-4C74-8277-C95F1E6BAD01}" type="datetime1">
              <a:rPr lang="en-US" smtClean="0"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3EF87-6E8A-492F-8B30-70A98C90069D}" type="datetime1">
              <a:rPr lang="en-US" smtClean="0"/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FDFE-DB65-4459-B615-F6AD6938CB05}" type="datetime1">
              <a:rPr lang="en-US" smtClean="0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0195-DEC7-4E2C-9193-B730F3CC5BF9}" type="datetime1">
              <a:rPr lang="en-US" smtClean="0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D26B6-896A-4194-B4B4-74D3E080AF70}" type="datetime1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14" r="72145" b="-42856"/>
          <a:stretch/>
        </p:blipFill>
        <p:spPr bwMode="auto">
          <a:xfrm>
            <a:off x="38101" y="6438900"/>
            <a:ext cx="231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60"/>
          <a:stretch/>
        </p:blipFill>
        <p:spPr>
          <a:xfrm>
            <a:off x="2374901" y="6438900"/>
            <a:ext cx="1128943" cy="3683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Expansion </a:t>
            </a:r>
            <a:br>
              <a:rPr lang="en-US" dirty="0" smtClean="0"/>
            </a:br>
            <a:r>
              <a:rPr lang="en-US" dirty="0" smtClean="0"/>
              <a:t>for Transit Rider Surveys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Experiments with Two </a:t>
            </a:r>
            <a:r>
              <a:rPr lang="en-US" dirty="0"/>
              <a:t>Rail Systems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9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Bias in response </a:t>
            </a:r>
            <a:r>
              <a:rPr lang="en-US" dirty="0"/>
              <a:t>r</a:t>
            </a:r>
            <a:r>
              <a:rPr lang="en-US" dirty="0" smtClean="0"/>
              <a:t>ates: Atlanta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85413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3" name="Text Placeholder 5"/>
          <p:cNvSpPr txBox="1">
            <a:spLocks/>
          </p:cNvSpPr>
          <p:nvPr/>
        </p:nvSpPr>
        <p:spPr>
          <a:xfrm>
            <a:off x="642938" y="1851111"/>
            <a:ext cx="3008313" cy="4691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18" y="914400"/>
            <a:ext cx="8200381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010400" y="3505200"/>
            <a:ext cx="160020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" dirty="0" smtClean="0"/>
          </a:p>
          <a:p>
            <a:pPr algn="ctr"/>
            <a:r>
              <a:rPr lang="en-US" sz="1400" dirty="0" smtClean="0"/>
              <a:t>R Squared = 0.002</a:t>
            </a:r>
          </a:p>
          <a:p>
            <a:endParaRPr lang="en-US" sz="400" dirty="0"/>
          </a:p>
        </p:txBody>
      </p:sp>
    </p:spTree>
    <p:extLst>
      <p:ext uri="{BB962C8B-B14F-4D97-AF65-F5344CB8AC3E}">
        <p14:creationId xmlns:p14="http://schemas.microsoft.com/office/powerpoint/2010/main" val="189818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Expansion </a:t>
            </a:r>
            <a:r>
              <a:rPr lang="en-US" dirty="0"/>
              <a:t>to entry-station </a:t>
            </a:r>
            <a:r>
              <a:rPr lang="en-US" dirty="0" smtClean="0"/>
              <a:t>counts </a:t>
            </a:r>
            <a:r>
              <a:rPr lang="en-US" sz="2200" dirty="0" smtClean="0"/>
              <a:t>(cont’d)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3100" dirty="0"/>
              <a:t>Estimated </a:t>
            </a:r>
            <a:r>
              <a:rPr lang="en-US" sz="3100" dirty="0" smtClean="0"/>
              <a:t>v. actual </a:t>
            </a:r>
            <a:r>
              <a:rPr lang="en-US" sz="3100" b="1" dirty="0">
                <a:solidFill>
                  <a:srgbClr val="FF0000"/>
                </a:solidFill>
              </a:rPr>
              <a:t>f</a:t>
            </a:r>
            <a:r>
              <a:rPr lang="en-US" sz="3100" b="1" dirty="0" smtClean="0">
                <a:solidFill>
                  <a:srgbClr val="FF0000"/>
                </a:solidFill>
              </a:rPr>
              <a:t>lows</a:t>
            </a:r>
            <a:r>
              <a:rPr lang="en-US" sz="3100" dirty="0" smtClean="0"/>
              <a:t>: </a:t>
            </a:r>
            <a:r>
              <a:rPr lang="en-US" sz="3100" dirty="0"/>
              <a:t>Washington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85413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43727" y="515025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 Black" panose="020B0A04020102020204" pitchFamily="34" charset="0"/>
              </a:rPr>
              <a:t>AM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42294" y="545460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 Black" panose="020B0A04020102020204" pitchFamily="34" charset="0"/>
              </a:rPr>
              <a:t>MD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19400" y="5942058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Black" panose="020B0A04020102020204" pitchFamily="34" charset="0"/>
              </a:rPr>
              <a:t>P</a:t>
            </a:r>
            <a:r>
              <a:rPr lang="en-US" sz="1200" dirty="0" smtClean="0">
                <a:latin typeface="Arial Black" panose="020B0A04020102020204" pitchFamily="34" charset="0"/>
              </a:rPr>
              <a:t>M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3982" y="638894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 Black" panose="020B0A04020102020204" pitchFamily="34" charset="0"/>
              </a:rPr>
              <a:t>EV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19630"/>
            <a:ext cx="5138737" cy="373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294" y="1723982"/>
            <a:ext cx="5114925" cy="373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28896"/>
            <a:ext cx="5102225" cy="371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982" y="2664672"/>
            <a:ext cx="510857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438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2. Expansion to station-to-station flows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Cells </a:t>
            </a:r>
            <a:r>
              <a:rPr lang="en-US" dirty="0"/>
              <a:t>in sample designed defined jointly by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Entry station </a:t>
            </a:r>
            <a:r>
              <a:rPr lang="en-US" u="sng" dirty="0" smtClean="0"/>
              <a:t>and exit station</a:t>
            </a:r>
            <a:r>
              <a:rPr lang="en-US" dirty="0" smtClean="0"/>
              <a:t> by time period</a:t>
            </a:r>
          </a:p>
          <a:p>
            <a:pPr lvl="1"/>
            <a:r>
              <a:rPr lang="en-US" dirty="0" smtClean="0"/>
              <a:t>Expansion weight computed for records in each cell</a:t>
            </a:r>
          </a:p>
          <a:p>
            <a:pPr lvl="1"/>
            <a:r>
              <a:rPr lang="en-US" dirty="0" smtClean="0"/>
              <a:t>Number of actual trips divided by number of records</a:t>
            </a:r>
          </a:p>
          <a:p>
            <a:r>
              <a:rPr lang="en-US" dirty="0" smtClean="0"/>
              <a:t>Method to estimate actual trips in each cell </a:t>
            </a:r>
          </a:p>
          <a:p>
            <a:pPr lvl="1"/>
            <a:r>
              <a:rPr lang="en-US" dirty="0" smtClean="0"/>
              <a:t>Matrix filling via iterative proportional fitting (IPF)</a:t>
            </a:r>
          </a:p>
          <a:p>
            <a:pPr lvl="1"/>
            <a:r>
              <a:rPr lang="en-US" dirty="0"/>
              <a:t>Counts of station entries and exits </a:t>
            </a:r>
            <a:r>
              <a:rPr lang="en-US" dirty="0">
                <a:sym typeface="Wingdings" panose="05000000000000000000" pitchFamily="2" charset="2"/>
              </a:rPr>
              <a:t> targets for rows and columns </a:t>
            </a:r>
            <a:endParaRPr lang="en-US" dirty="0"/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Seed matrix:  Survey records? Sample of flows?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95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35" b="4265"/>
          <a:stretch/>
        </p:blipFill>
        <p:spPr bwMode="auto">
          <a:xfrm>
            <a:off x="228600" y="1119353"/>
            <a:ext cx="8669337" cy="518837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/>
          <a:extLst/>
        </p:spPr>
      </p:pic>
      <p:sp>
        <p:nvSpPr>
          <p:cNvPr id="2" name="TextBox 1"/>
          <p:cNvSpPr txBox="1"/>
          <p:nvPr/>
        </p:nvSpPr>
        <p:spPr>
          <a:xfrm>
            <a:off x="1062681" y="5265003"/>
            <a:ext cx="762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Entry counts only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25129" y="5265003"/>
            <a:ext cx="762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IPF: seed  = 1’s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00587" y="5265003"/>
            <a:ext cx="1066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IPF: seed  = survey records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5265003"/>
            <a:ext cx="1066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IPF: seed  = survey; 0.1 infills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5265003"/>
            <a:ext cx="1066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IPF: seed  = survey; 1.0 infills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5265003"/>
            <a:ext cx="1219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IPF: seed    = 20% flow sample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8601" y="6019800"/>
            <a:ext cx="866933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Method for Estimating Station-to-Station Flows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86713" y="2362949"/>
            <a:ext cx="68168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109%</a:t>
            </a:r>
            <a:endParaRPr lang="en-US" sz="1600" b="1" dirty="0"/>
          </a:p>
        </p:txBody>
      </p:sp>
      <p:cxnSp>
        <p:nvCxnSpPr>
          <p:cNvPr id="12" name="Straight Arrow Connector 11"/>
          <p:cNvCxnSpPr>
            <a:stCxn id="11" idx="2"/>
          </p:cNvCxnSpPr>
          <p:nvPr/>
        </p:nvCxnSpPr>
        <p:spPr>
          <a:xfrm>
            <a:off x="1127554" y="2701503"/>
            <a:ext cx="197708" cy="2109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16674" y="4586242"/>
            <a:ext cx="55086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3</a:t>
            </a:r>
            <a:r>
              <a:rPr lang="en-US" sz="1600" b="1" dirty="0" smtClean="0"/>
              <a:t>9%</a:t>
            </a:r>
            <a:endParaRPr lang="en-US" sz="1600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8135937" y="4876800"/>
            <a:ext cx="289310" cy="959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304800" y="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0" dirty="0" smtClean="0"/>
              <a:t>2. Expansion to station-to-station flows </a:t>
            </a:r>
            <a:r>
              <a:rPr lang="en-US" sz="2200" b="0" dirty="0" smtClean="0"/>
              <a:t>(cont’d)</a:t>
            </a:r>
            <a:br>
              <a:rPr lang="en-US" sz="2200" b="0" dirty="0" smtClean="0"/>
            </a:br>
            <a:r>
              <a:rPr lang="en-US" sz="2400" b="0" dirty="0" smtClean="0"/>
              <a:t>Percent RMSE by time period: Washington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04312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51"/>
          <a:stretch/>
        </p:blipFill>
        <p:spPr bwMode="auto">
          <a:xfrm>
            <a:off x="269947" y="1066800"/>
            <a:ext cx="8669337" cy="533622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/>
          <a:extLst/>
        </p:spPr>
      </p:pic>
      <p:sp>
        <p:nvSpPr>
          <p:cNvPr id="7" name="TextBox 6"/>
          <p:cNvSpPr txBox="1"/>
          <p:nvPr/>
        </p:nvSpPr>
        <p:spPr>
          <a:xfrm>
            <a:off x="1722345" y="5072367"/>
            <a:ext cx="62068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3</a:t>
            </a:r>
            <a:r>
              <a:rPr lang="en-US" sz="1600" b="1" dirty="0" smtClean="0"/>
              <a:t>9%</a:t>
            </a:r>
            <a:endParaRPr lang="en-US" sz="1600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133600" y="4800600"/>
            <a:ext cx="345949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304800" y="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0" dirty="0" smtClean="0"/>
              <a:t>2. Expansion to station-to-station flows </a:t>
            </a:r>
            <a:r>
              <a:rPr lang="en-US" sz="2200" b="0" dirty="0" smtClean="0"/>
              <a:t>(cont’d)</a:t>
            </a:r>
            <a:br>
              <a:rPr lang="en-US" sz="2200" b="0" dirty="0" smtClean="0"/>
            </a:br>
            <a:r>
              <a:rPr lang="en-US" sz="2400" b="0" dirty="0" smtClean="0"/>
              <a:t>Percent RMSE by time period: Washington</a:t>
            </a:r>
            <a:endParaRPr lang="en-US" sz="24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6062245"/>
            <a:ext cx="4750676" cy="340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Sampling Rate for the Sample of Entry-to-Exit Flows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1" y="5878317"/>
            <a:ext cx="539496" cy="2926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20%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0936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2. Expansion to station-to-station flows </a:t>
            </a:r>
            <a:r>
              <a:rPr lang="en-US" sz="2200" dirty="0"/>
              <a:t>(cont’d)</a:t>
            </a:r>
            <a:br>
              <a:rPr lang="en-US" sz="2200" dirty="0"/>
            </a:br>
            <a:r>
              <a:rPr lang="en-US" sz="2400" dirty="0" smtClean="0"/>
              <a:t>Sparseness of the flow table: Washington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Actual flows have relatively few empty cells</a:t>
            </a:r>
          </a:p>
          <a:p>
            <a:r>
              <a:rPr lang="en-US" dirty="0" smtClean="0"/>
              <a:t>Low sampling rates lead to sparse seed matrices</a:t>
            </a:r>
          </a:p>
          <a:p>
            <a:r>
              <a:rPr lang="en-US" dirty="0" smtClean="0"/>
              <a:t>Main effect is to empty out cells with 1-5 trips</a:t>
            </a:r>
          </a:p>
          <a:p>
            <a:pPr lvl="1"/>
            <a:r>
              <a:rPr lang="en-US" dirty="0" smtClean="0"/>
              <a:t>Actual:	28,466 trips</a:t>
            </a:r>
          </a:p>
          <a:p>
            <a:pPr lvl="1"/>
            <a:r>
              <a:rPr lang="en-US" dirty="0" smtClean="0"/>
              <a:t>5%:	</a:t>
            </a:r>
            <a:r>
              <a:rPr lang="en-US" dirty="0"/>
              <a:t>0</a:t>
            </a:r>
            <a:r>
              <a:rPr lang="en-US" dirty="0" smtClean="0"/>
              <a:t> trips</a:t>
            </a:r>
          </a:p>
          <a:p>
            <a:pPr lvl="1"/>
            <a:r>
              <a:rPr lang="en-US" dirty="0" smtClean="0"/>
              <a:t>20%:	20,101 </a:t>
            </a:r>
            <a:r>
              <a:rPr lang="en-US" dirty="0"/>
              <a:t>t</a:t>
            </a:r>
            <a:r>
              <a:rPr lang="en-US" dirty="0" smtClean="0"/>
              <a:t>rips</a:t>
            </a:r>
          </a:p>
          <a:p>
            <a:pPr lvl="1"/>
            <a:r>
              <a:rPr lang="en-US" dirty="0" smtClean="0"/>
              <a:t>50%:	24,127 trips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644261"/>
              </p:ext>
            </p:extLst>
          </p:nvPr>
        </p:nvGraphicFramePr>
        <p:xfrm>
          <a:off x="5029200" y="1600200"/>
          <a:ext cx="38862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762000"/>
                <a:gridCol w="762000"/>
                <a:gridCol w="762000"/>
                <a:gridCol w="68580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</a:t>
                      </a:r>
                      <a:r>
                        <a:rPr lang="en-US" baseline="0" dirty="0" smtClean="0"/>
                        <a:t> of station-to-station cells         with specified number of trips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Sample rate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0 trips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1-5 trips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6-10 trips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&gt;10 trips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1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2. Expansion to station-to-station flows </a:t>
            </a:r>
            <a:r>
              <a:rPr lang="en-US" sz="2200" dirty="0"/>
              <a:t>(cont’d)</a:t>
            </a: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>Comparison for AM flows: Washington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40259" y="48768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Records expanded with counts          of station entries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4876799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Records expanded with flows developed from a 20% sample</a:t>
            </a:r>
            <a:endParaRPr 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88373"/>
            <a:ext cx="4407408" cy="3199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392" y="1696811"/>
            <a:ext cx="4407408" cy="319125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7343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4916269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Records expanded with counts          of station entries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35296" y="4916269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Records expanded with flows developed from a 20% sample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2. Expansion to station-to-station flows </a:t>
            </a:r>
            <a:r>
              <a:rPr lang="en-US" sz="2200" dirty="0"/>
              <a:t>(cont’d)</a:t>
            </a: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>Comparison for AM flows: Atlanta</a:t>
            </a:r>
            <a:endParaRPr lang="en-US" sz="27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392" y="1712749"/>
            <a:ext cx="4407408" cy="320352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  <a:ex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" y="1708010"/>
            <a:ext cx="4407408" cy="320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63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Expansion to station-entry counts</a:t>
            </a:r>
          </a:p>
          <a:p>
            <a:pPr lvl="1"/>
            <a:r>
              <a:rPr lang="en-US" dirty="0" smtClean="0"/>
              <a:t>Errors in estimates of flows and station exits</a:t>
            </a:r>
          </a:p>
          <a:p>
            <a:pPr lvl="1"/>
            <a:r>
              <a:rPr lang="en-US" dirty="0" smtClean="0"/>
              <a:t>Income-related biases in response rates </a:t>
            </a:r>
          </a:p>
          <a:p>
            <a:pPr lvl="2"/>
            <a:r>
              <a:rPr lang="en-US" dirty="0" smtClean="0"/>
              <a:t>Evident with paper-based, post-processed survey</a:t>
            </a:r>
          </a:p>
          <a:p>
            <a:pPr lvl="2"/>
            <a:r>
              <a:rPr lang="en-US" dirty="0" smtClean="0"/>
              <a:t>Much less evident with combination of:</a:t>
            </a:r>
          </a:p>
          <a:p>
            <a:pPr lvl="3"/>
            <a:r>
              <a:rPr lang="en-US" dirty="0" smtClean="0"/>
              <a:t>Tablet-assisted personal interviews,</a:t>
            </a:r>
          </a:p>
          <a:p>
            <a:pPr lvl="3"/>
            <a:r>
              <a:rPr lang="en-US" dirty="0" smtClean="0"/>
              <a:t>Sample design based on fare-gate flows, and </a:t>
            </a:r>
          </a:p>
          <a:p>
            <a:pPr lvl="3"/>
            <a:r>
              <a:rPr lang="en-US" dirty="0" smtClean="0"/>
              <a:t>Real-time monitoring to ensure realization of the sample design 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26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Expansion to station-to-station flows</a:t>
            </a:r>
          </a:p>
          <a:p>
            <a:pPr lvl="1"/>
            <a:r>
              <a:rPr lang="en-US" dirty="0" smtClean="0"/>
              <a:t>Adds important information: station exits</a:t>
            </a:r>
          </a:p>
          <a:p>
            <a:pPr lvl="1"/>
            <a:r>
              <a:rPr lang="en-US" dirty="0" smtClean="0"/>
              <a:t>IPF application improves estimate flows significantly</a:t>
            </a:r>
          </a:p>
          <a:p>
            <a:pPr lvl="2"/>
            <a:r>
              <a:rPr lang="en-US" dirty="0" smtClean="0"/>
              <a:t>Seed matrix from survey records retains survey biases</a:t>
            </a:r>
          </a:p>
          <a:p>
            <a:pPr lvl="2"/>
            <a:r>
              <a:rPr lang="en-US" dirty="0" smtClean="0"/>
              <a:t>Seed matrix from independent sample of flows</a:t>
            </a:r>
          </a:p>
          <a:p>
            <a:pPr lvl="3"/>
            <a:r>
              <a:rPr lang="en-US" sz="2400" dirty="0" smtClean="0"/>
              <a:t>20-30% sample effective for these two systems</a:t>
            </a:r>
          </a:p>
          <a:p>
            <a:pPr lvl="3"/>
            <a:r>
              <a:rPr lang="en-US" sz="2400" dirty="0" smtClean="0"/>
              <a:t>Larger samples marginally better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55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FTA requirements for rider surveys</a:t>
            </a:r>
          </a:p>
          <a:p>
            <a:pPr lvl="1"/>
            <a:r>
              <a:rPr lang="en-US" dirty="0" smtClean="0"/>
              <a:t>Model validation for major-project forecasting</a:t>
            </a:r>
          </a:p>
          <a:p>
            <a:pPr lvl="1"/>
            <a:r>
              <a:rPr lang="en-US" dirty="0" smtClean="0"/>
              <a:t>“Before” and “After” rider surveys for projects </a:t>
            </a:r>
          </a:p>
          <a:p>
            <a:r>
              <a:rPr lang="en-US" dirty="0" smtClean="0"/>
              <a:t>Frequently asked questions: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What is best practice for sample expansion?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Are special on-to-off “surveys” worth the effort? </a:t>
            </a:r>
          </a:p>
          <a:p>
            <a:pPr marL="0" indent="0">
              <a:buNone/>
            </a:pP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80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/>
              <a:t>Method in the field matters</a:t>
            </a:r>
          </a:p>
          <a:p>
            <a:r>
              <a:rPr lang="en-US" dirty="0" smtClean="0"/>
              <a:t>Second dimension helpful in all cases</a:t>
            </a:r>
          </a:p>
          <a:p>
            <a:r>
              <a:rPr lang="en-US" dirty="0" smtClean="0"/>
              <a:t>Sample of flows helps</a:t>
            </a:r>
          </a:p>
          <a:p>
            <a:pPr lvl="1"/>
            <a:r>
              <a:rPr lang="en-US" dirty="0" smtClean="0"/>
              <a:t>With sample design and management</a:t>
            </a:r>
          </a:p>
          <a:p>
            <a:pPr lvl="1"/>
            <a:r>
              <a:rPr lang="en-US" dirty="0" smtClean="0"/>
              <a:t>With sample expansion</a:t>
            </a:r>
          </a:p>
          <a:p>
            <a:r>
              <a:rPr lang="en-US" dirty="0" smtClean="0"/>
              <a:t>Extension to smaller-ridership cases</a:t>
            </a:r>
          </a:p>
          <a:p>
            <a:pPr lvl="1"/>
            <a:r>
              <a:rPr lang="en-US" dirty="0" smtClean="0"/>
              <a:t>Similar sample design, management, expansion</a:t>
            </a:r>
          </a:p>
          <a:p>
            <a:pPr lvl="1"/>
            <a:r>
              <a:rPr lang="en-US" dirty="0" smtClean="0"/>
              <a:t>Sparseness </a:t>
            </a:r>
            <a:r>
              <a:rPr lang="en-US" dirty="0" smtClean="0">
                <a:sym typeface="Wingdings" panose="05000000000000000000" pitchFamily="2" charset="2"/>
              </a:rPr>
              <a:t> grouping </a:t>
            </a:r>
            <a:r>
              <a:rPr lang="en-US" dirty="0" smtClean="0"/>
              <a:t>of stations/stops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Implications for rider surveys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9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br>
              <a:rPr lang="en-US" dirty="0" smtClean="0"/>
            </a:br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 </a:t>
            </a:r>
            <a:r>
              <a:rPr lang="en-US" sz="2800" dirty="0" smtClean="0"/>
              <a:t>(continued)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Sample expansion</a:t>
            </a:r>
          </a:p>
          <a:p>
            <a:pPr lvl="1"/>
            <a:r>
              <a:rPr lang="en-US" dirty="0" smtClean="0"/>
              <a:t>Computed weight for each survey record:</a:t>
            </a:r>
          </a:p>
          <a:p>
            <a:pPr marL="457200" lvl="1" indent="0">
              <a:lnSpc>
                <a:spcPts val="2000"/>
              </a:lnSpc>
              <a:spcBef>
                <a:spcPts val="3000"/>
              </a:spcBef>
              <a:buNone/>
            </a:pPr>
            <a:r>
              <a:rPr lang="en-US" dirty="0" smtClean="0"/>
              <a:t>                                    actual trips in the cell</a:t>
            </a:r>
          </a:p>
          <a:p>
            <a:pPr lvl="1">
              <a:lnSpc>
                <a:spcPts val="2000"/>
              </a:lnSpc>
              <a:spcBef>
                <a:spcPts val="0"/>
              </a:spcBef>
            </a:pPr>
            <a:r>
              <a:rPr lang="en-US" dirty="0" smtClean="0"/>
              <a:t>Weight  =  ------------------------------------------------</a:t>
            </a:r>
          </a:p>
          <a:p>
            <a:pPr marL="457200" lvl="1" indent="0">
              <a:lnSpc>
                <a:spcPts val="20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dirty="0" smtClean="0"/>
              <a:t>                          useable survey records in the cell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Where the cell is an element of the sampling frame</a:t>
            </a:r>
          </a:p>
          <a:p>
            <a:pPr lvl="2"/>
            <a:r>
              <a:rPr lang="en-US" dirty="0"/>
              <a:t>By route</a:t>
            </a:r>
          </a:p>
          <a:p>
            <a:pPr lvl="2"/>
            <a:r>
              <a:rPr lang="en-US" dirty="0"/>
              <a:t>By </a:t>
            </a:r>
            <a:r>
              <a:rPr lang="en-US" dirty="0" smtClean="0"/>
              <a:t>route, direction, </a:t>
            </a:r>
            <a:r>
              <a:rPr lang="en-US" dirty="0"/>
              <a:t>and time of day (TOD)</a:t>
            </a:r>
          </a:p>
          <a:p>
            <a:pPr lvl="2"/>
            <a:r>
              <a:rPr lang="en-US" dirty="0" smtClean="0"/>
              <a:t>By </a:t>
            </a:r>
            <a:r>
              <a:rPr lang="en-US" dirty="0"/>
              <a:t>route, TOD, </a:t>
            </a:r>
            <a:r>
              <a:rPr lang="en-US" dirty="0" smtClean="0"/>
              <a:t>direction, and </a:t>
            </a:r>
            <a:r>
              <a:rPr lang="en-US" dirty="0"/>
              <a:t>boarding </a:t>
            </a:r>
            <a:r>
              <a:rPr lang="en-US" dirty="0" smtClean="0"/>
              <a:t>stop</a:t>
            </a:r>
          </a:p>
          <a:p>
            <a:pPr lvl="2"/>
            <a:r>
              <a:rPr lang="en-US" i="1" dirty="0" smtClean="0"/>
              <a:t>By route, TOD, and on-to-off (or entry-to-exit) locations</a:t>
            </a:r>
            <a:endParaRPr lang="en-US" i="1" dirty="0"/>
          </a:p>
          <a:p>
            <a:pPr lvl="2">
              <a:spcBef>
                <a:spcPts val="0"/>
              </a:spcBef>
              <a:spcAft>
                <a:spcPts val="1200"/>
              </a:spcAft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36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Find rider surveys for which station-to-station trip flows are known from fare-gate data</a:t>
            </a:r>
          </a:p>
          <a:p>
            <a:r>
              <a:rPr lang="en-US" dirty="0" smtClean="0"/>
              <a:t>Compare accuracy of survey records expanded: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To entry-station counts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To entry-station to exit-station flows estimated through matrix filling with:</a:t>
            </a:r>
          </a:p>
          <a:p>
            <a:pPr lvl="2"/>
            <a:r>
              <a:rPr lang="en-US" dirty="0" smtClean="0"/>
              <a:t>Seed matrix = 1.0 for all cells</a:t>
            </a:r>
          </a:p>
          <a:p>
            <a:pPr lvl="2"/>
            <a:r>
              <a:rPr lang="en-US" dirty="0" smtClean="0"/>
              <a:t>Seed matrix = tabulated survey records</a:t>
            </a:r>
          </a:p>
          <a:p>
            <a:pPr lvl="2"/>
            <a:r>
              <a:rPr lang="en-US" dirty="0" smtClean="0"/>
              <a:t>Seed matrix = N% sample of fare-gate records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41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Washington DC Metrorail system (2008)</a:t>
            </a:r>
          </a:p>
          <a:p>
            <a:pPr lvl="1"/>
            <a:r>
              <a:rPr lang="en-US" dirty="0" smtClean="0"/>
              <a:t>58,100 records from </a:t>
            </a:r>
            <a:r>
              <a:rPr lang="en-US" dirty="0" smtClean="0"/>
              <a:t>750</a:t>
            </a:r>
            <a:r>
              <a:rPr lang="en-US" dirty="0" smtClean="0"/>
              <a:t>,400 </a:t>
            </a:r>
            <a:r>
              <a:rPr lang="en-US" dirty="0" smtClean="0"/>
              <a:t>daily entries </a:t>
            </a:r>
            <a:r>
              <a:rPr lang="en-US" dirty="0" smtClean="0"/>
              <a:t>(</a:t>
            </a:r>
            <a:r>
              <a:rPr lang="en-US" dirty="0" smtClean="0"/>
              <a:t>7.7</a:t>
            </a:r>
            <a:r>
              <a:rPr lang="en-US" dirty="0" smtClean="0"/>
              <a:t>%)</a:t>
            </a:r>
            <a:endParaRPr lang="en-US" dirty="0" smtClean="0"/>
          </a:p>
          <a:p>
            <a:pPr lvl="1"/>
            <a:r>
              <a:rPr lang="en-US" dirty="0" smtClean="0"/>
              <a:t>Paper survey forms with self enumeration</a:t>
            </a:r>
          </a:p>
          <a:p>
            <a:pPr lvl="1"/>
            <a:r>
              <a:rPr lang="en-US" dirty="0" smtClean="0"/>
              <a:t>After-the-fact tabulation of the data</a:t>
            </a:r>
          </a:p>
          <a:p>
            <a:r>
              <a:rPr lang="en-US" dirty="0" smtClean="0"/>
              <a:t>Atlanta GA </a:t>
            </a:r>
            <a:r>
              <a:rPr lang="en-US" dirty="0"/>
              <a:t>rail system (</a:t>
            </a:r>
            <a:r>
              <a:rPr lang="en-US" dirty="0" smtClean="0"/>
              <a:t>2009/2010)</a:t>
            </a:r>
            <a:endParaRPr lang="en-US" dirty="0"/>
          </a:p>
          <a:p>
            <a:pPr lvl="1"/>
            <a:r>
              <a:rPr lang="en-US" dirty="0" smtClean="0"/>
              <a:t>22,900 </a:t>
            </a:r>
            <a:r>
              <a:rPr lang="en-US" dirty="0"/>
              <a:t>records from </a:t>
            </a:r>
            <a:r>
              <a:rPr lang="en-US" dirty="0" smtClean="0"/>
              <a:t>195,500 </a:t>
            </a:r>
            <a:r>
              <a:rPr lang="en-US" dirty="0"/>
              <a:t>daily entries </a:t>
            </a:r>
            <a:r>
              <a:rPr lang="en-US" dirty="0" smtClean="0"/>
              <a:t>(11.7%)</a:t>
            </a:r>
            <a:endParaRPr lang="en-US" dirty="0"/>
          </a:p>
          <a:p>
            <a:pPr lvl="1"/>
            <a:r>
              <a:rPr lang="en-US" i="1" dirty="0" smtClean="0"/>
              <a:t>Personal interviews with tablets</a:t>
            </a:r>
          </a:p>
          <a:p>
            <a:pPr lvl="1"/>
            <a:r>
              <a:rPr lang="en-US" i="1" dirty="0" smtClean="0"/>
              <a:t>Active sample monitoring and deficit repairs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82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Expansion </a:t>
            </a:r>
            <a:r>
              <a:rPr lang="en-US" dirty="0"/>
              <a:t>to entry-station counts</a:t>
            </a:r>
            <a:br>
              <a:rPr lang="en-US" dirty="0"/>
            </a:br>
            <a:r>
              <a:rPr lang="en-US" sz="3100" dirty="0"/>
              <a:t>Estimated </a:t>
            </a:r>
            <a:r>
              <a:rPr lang="en-US" sz="3100" dirty="0" smtClean="0"/>
              <a:t>v. actual </a:t>
            </a:r>
            <a:r>
              <a:rPr lang="en-US" sz="3100" b="1" dirty="0">
                <a:solidFill>
                  <a:srgbClr val="FF0000"/>
                </a:solidFill>
              </a:rPr>
              <a:t>e</a:t>
            </a:r>
            <a:r>
              <a:rPr lang="en-US" sz="3100" b="1" dirty="0" smtClean="0">
                <a:solidFill>
                  <a:srgbClr val="FF0000"/>
                </a:solidFill>
              </a:rPr>
              <a:t>xits</a:t>
            </a:r>
            <a:r>
              <a:rPr lang="en-US" sz="3100" dirty="0" smtClean="0"/>
              <a:t>: Washington 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85413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43727" y="515025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 Black" panose="020B0A04020102020204" pitchFamily="34" charset="0"/>
              </a:rPr>
              <a:t>AM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42294" y="545460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 Black" panose="020B0A04020102020204" pitchFamily="34" charset="0"/>
              </a:rPr>
              <a:t>MD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19400" y="5942058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Black" panose="020B0A04020102020204" pitchFamily="34" charset="0"/>
              </a:rPr>
              <a:t>P</a:t>
            </a:r>
            <a:r>
              <a:rPr lang="en-US" sz="1200" dirty="0" smtClean="0">
                <a:latin typeface="Arial Black" panose="020B0A04020102020204" pitchFamily="34" charset="0"/>
              </a:rPr>
              <a:t>M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3982" y="638894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 Black" panose="020B0A04020102020204" pitchFamily="34" charset="0"/>
              </a:rPr>
              <a:t>EV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95" y="1447800"/>
            <a:ext cx="5008519" cy="36576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294" y="1752600"/>
            <a:ext cx="4928203" cy="365760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636" y="2228895"/>
            <a:ext cx="4945063" cy="371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363" y="2667000"/>
            <a:ext cx="4999037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545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799"/>
            <a:ext cx="7772400" cy="487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Expansion to entry-station counts </a:t>
            </a:r>
            <a:r>
              <a:rPr lang="en-US" sz="2200" dirty="0"/>
              <a:t>(cont’d)</a:t>
            </a:r>
            <a:br>
              <a:rPr lang="en-US" sz="2200" dirty="0"/>
            </a:br>
            <a:r>
              <a:rPr lang="en-US" sz="3100" dirty="0" smtClean="0"/>
              <a:t>Bias in estimated </a:t>
            </a:r>
            <a:r>
              <a:rPr lang="en-US" sz="3100" dirty="0"/>
              <a:t>e</a:t>
            </a:r>
            <a:r>
              <a:rPr lang="en-US" sz="3100" dirty="0" smtClean="0"/>
              <a:t>xits: </a:t>
            </a:r>
            <a:r>
              <a:rPr lang="en-US" sz="3100" dirty="0"/>
              <a:t>Washington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85413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70490" y="1676400"/>
            <a:ext cx="15240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Plotted points are the 86 rail stations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3962400"/>
            <a:ext cx="172720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" dirty="0" smtClean="0"/>
          </a:p>
          <a:p>
            <a:pPr algn="ctr"/>
            <a:r>
              <a:rPr lang="en-US" sz="1400" dirty="0" smtClean="0"/>
              <a:t>R Squared = 0.2064</a:t>
            </a:r>
          </a:p>
          <a:p>
            <a:endParaRPr lang="en-US" sz="400" dirty="0"/>
          </a:p>
        </p:txBody>
      </p:sp>
    </p:spTree>
    <p:extLst>
      <p:ext uri="{BB962C8B-B14F-4D97-AF65-F5344CB8AC3E}">
        <p14:creationId xmlns:p14="http://schemas.microsoft.com/office/powerpoint/2010/main" val="320151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Bias in response </a:t>
            </a:r>
            <a:r>
              <a:rPr lang="en-US" dirty="0"/>
              <a:t>r</a:t>
            </a:r>
            <a:r>
              <a:rPr lang="en-US" dirty="0" smtClean="0"/>
              <a:t>ates</a:t>
            </a:r>
            <a:r>
              <a:rPr lang="en-US" sz="3200" dirty="0" smtClean="0"/>
              <a:t>: </a:t>
            </a:r>
            <a:r>
              <a:rPr lang="en-US" dirty="0"/>
              <a:t>Washington</a:t>
            </a:r>
            <a:r>
              <a:rPr lang="en-US" sz="3200" dirty="0"/>
              <a:t> 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85413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3" name="Text Placeholder 5"/>
          <p:cNvSpPr txBox="1">
            <a:spLocks/>
          </p:cNvSpPr>
          <p:nvPr/>
        </p:nvSpPr>
        <p:spPr>
          <a:xfrm>
            <a:off x="642938" y="1851111"/>
            <a:ext cx="3008313" cy="4691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78" y="990601"/>
            <a:ext cx="8666709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52600" y="3695701"/>
            <a:ext cx="175260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" dirty="0" smtClean="0"/>
          </a:p>
          <a:p>
            <a:pPr algn="ctr"/>
            <a:r>
              <a:rPr lang="en-US" sz="1400" dirty="0" smtClean="0"/>
              <a:t>R Squared = 0.6139</a:t>
            </a:r>
          </a:p>
          <a:p>
            <a:endParaRPr lang="en-US" sz="400" dirty="0"/>
          </a:p>
        </p:txBody>
      </p:sp>
    </p:spTree>
    <p:extLst>
      <p:ext uri="{BB962C8B-B14F-4D97-AF65-F5344CB8AC3E}">
        <p14:creationId xmlns:p14="http://schemas.microsoft.com/office/powerpoint/2010/main" val="36141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Expansion to entry-station counts </a:t>
            </a:r>
            <a:r>
              <a:rPr lang="en-US" sz="2200" dirty="0"/>
              <a:t>(cont’d)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100" dirty="0"/>
              <a:t>Bias in estimated exits: </a:t>
            </a:r>
            <a:r>
              <a:rPr lang="en-US" sz="3100" dirty="0" smtClean="0"/>
              <a:t>Atlanta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85413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599"/>
            <a:ext cx="7696200" cy="495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43600" y="4597856"/>
            <a:ext cx="160020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" dirty="0" smtClean="0"/>
          </a:p>
          <a:p>
            <a:pPr algn="ctr"/>
            <a:r>
              <a:rPr lang="en-US" sz="1400" dirty="0" smtClean="0"/>
              <a:t>R Squared = 0.022</a:t>
            </a:r>
          </a:p>
          <a:p>
            <a:endParaRPr lang="en-US" sz="400" dirty="0"/>
          </a:p>
        </p:txBody>
      </p:sp>
    </p:spTree>
    <p:extLst>
      <p:ext uri="{BB962C8B-B14F-4D97-AF65-F5344CB8AC3E}">
        <p14:creationId xmlns:p14="http://schemas.microsoft.com/office/powerpoint/2010/main" val="75381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6532</TotalTime>
  <Words>874</Words>
  <Application>Microsoft Office PowerPoint</Application>
  <PresentationFormat>On-screen Show (4:3)</PresentationFormat>
  <Paragraphs>198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Sample Expansion  for Transit Rider Surveys</vt:lpstr>
      <vt:lpstr>Motivations</vt:lpstr>
      <vt:lpstr>Motivations (continued)</vt:lpstr>
      <vt:lpstr>Experimental design</vt:lpstr>
      <vt:lpstr>Survey datasets</vt:lpstr>
      <vt:lpstr>1. Expansion to entry-station counts Estimated v. actual exits: Washington </vt:lpstr>
      <vt:lpstr>Expansion to entry-station counts (cont’d) Bias in estimated exits: Washington </vt:lpstr>
      <vt:lpstr>Bias in response rates: Washington </vt:lpstr>
      <vt:lpstr>Expansion to entry-station counts (cont’d) Bias in estimated exits: Atlanta</vt:lpstr>
      <vt:lpstr>Bias in response rates: Atlanta</vt:lpstr>
      <vt:lpstr>Expansion to entry-station counts (cont’d) Estimated v. actual flows: Washington </vt:lpstr>
      <vt:lpstr>2. Expansion to station-to-station flows</vt:lpstr>
      <vt:lpstr>PowerPoint Presentation</vt:lpstr>
      <vt:lpstr>PowerPoint Presentation</vt:lpstr>
      <vt:lpstr>2. Expansion to station-to-station flows (cont’d) Sparseness of the flow table: Washington</vt:lpstr>
      <vt:lpstr>2. Expansion to station-to-station flows (cont’d) Comparison for AM flows: Washington</vt:lpstr>
      <vt:lpstr>2. Expansion to station-to-station flows (cont’d) Comparison for AM flows: Atlanta</vt:lpstr>
      <vt:lpstr>Observations</vt:lpstr>
      <vt:lpstr>Observations</vt:lpstr>
      <vt:lpstr>Implications for rider surveys</vt:lpstr>
      <vt:lpstr>Thank you.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the Accuracy of Transit Travel Flows</dc:title>
  <dc:creator>Ryan, James (FTA)</dc:creator>
  <cp:lastModifiedBy>McWethy, Laura</cp:lastModifiedBy>
  <cp:revision>219</cp:revision>
  <cp:lastPrinted>2015-02-23T15:00:05Z</cp:lastPrinted>
  <dcterms:created xsi:type="dcterms:W3CDTF">2006-08-16T00:00:00Z</dcterms:created>
  <dcterms:modified xsi:type="dcterms:W3CDTF">2015-05-20T10:52:03Z</dcterms:modified>
</cp:coreProperties>
</file>