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459" r:id="rId2"/>
    <p:sldId id="460" r:id="rId3"/>
    <p:sldId id="461" r:id="rId4"/>
    <p:sldId id="463" r:id="rId5"/>
    <p:sldId id="462" r:id="rId6"/>
    <p:sldId id="469" r:id="rId7"/>
    <p:sldId id="465" r:id="rId8"/>
    <p:sldId id="472" r:id="rId9"/>
    <p:sldId id="473" r:id="rId10"/>
    <p:sldId id="491" r:id="rId11"/>
    <p:sldId id="492" r:id="rId12"/>
    <p:sldId id="471" r:id="rId13"/>
    <p:sldId id="466" r:id="rId14"/>
    <p:sldId id="470" r:id="rId15"/>
    <p:sldId id="476" r:id="rId16"/>
    <p:sldId id="477" r:id="rId17"/>
    <p:sldId id="485" r:id="rId18"/>
    <p:sldId id="486" r:id="rId19"/>
    <p:sldId id="487" r:id="rId20"/>
    <p:sldId id="488" r:id="rId21"/>
    <p:sldId id="489" r:id="rId22"/>
    <p:sldId id="490" r:id="rId23"/>
    <p:sldId id="468" r:id="rId24"/>
    <p:sldId id="44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CA6"/>
    <a:srgbClr val="6666FF"/>
    <a:srgbClr val="990033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89130" autoAdjust="0"/>
  </p:normalViewPr>
  <p:slideViewPr>
    <p:cSldViewPr>
      <p:cViewPr varScale="1">
        <p:scale>
          <a:sx n="100" d="100"/>
          <a:sy n="100" d="100"/>
        </p:scale>
        <p:origin x="11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3444" y="11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2412D-7A2E-426F-B36C-FBBDFAEEB475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B0330CB-AE10-40CB-8E04-680FECB73F35}">
      <dgm:prSet phldrT="[Text]"/>
      <dgm:spPr/>
      <dgm:t>
        <a:bodyPr/>
        <a:lstStyle/>
        <a:p>
          <a:r>
            <a:rPr lang="en-US" dirty="0" smtClean="0"/>
            <a:t>Changes in land use and demographics</a:t>
          </a:r>
          <a:endParaRPr lang="en-US" dirty="0"/>
        </a:p>
      </dgm:t>
    </dgm:pt>
    <dgm:pt modelId="{01CA0C12-A712-4166-B3AC-B0C8CFAD6DE9}" type="parTrans" cxnId="{1103F8FF-9758-4733-B5F0-8C0F24840129}">
      <dgm:prSet/>
      <dgm:spPr/>
      <dgm:t>
        <a:bodyPr/>
        <a:lstStyle/>
        <a:p>
          <a:endParaRPr lang="en-US"/>
        </a:p>
      </dgm:t>
    </dgm:pt>
    <dgm:pt modelId="{52A0241A-3BB5-4F26-8E5E-D1682B851013}" type="sibTrans" cxnId="{1103F8FF-9758-4733-B5F0-8C0F24840129}">
      <dgm:prSet/>
      <dgm:spPr/>
      <dgm:t>
        <a:bodyPr/>
        <a:lstStyle/>
        <a:p>
          <a:endParaRPr lang="en-US"/>
        </a:p>
      </dgm:t>
    </dgm:pt>
    <dgm:pt modelId="{9EC063CE-A35C-42C7-A3D6-EF62572E30B8}">
      <dgm:prSet phldrT="[Text]"/>
      <dgm:spPr/>
      <dgm:t>
        <a:bodyPr/>
        <a:lstStyle/>
        <a:p>
          <a:r>
            <a:rPr lang="en-US" dirty="0" smtClean="0"/>
            <a:t>Travel Demand Model</a:t>
          </a:r>
          <a:endParaRPr lang="en-US" dirty="0"/>
        </a:p>
      </dgm:t>
    </dgm:pt>
    <dgm:pt modelId="{B8E2C555-20EB-44BF-8E90-E5A2B143E046}" type="parTrans" cxnId="{19B52DBE-8B6A-4D4B-A57C-D9A62A80B5D4}">
      <dgm:prSet/>
      <dgm:spPr/>
      <dgm:t>
        <a:bodyPr/>
        <a:lstStyle/>
        <a:p>
          <a:endParaRPr lang="en-US"/>
        </a:p>
      </dgm:t>
    </dgm:pt>
    <dgm:pt modelId="{AA3313D3-805E-442D-AD94-CC005FCCE3ED}" type="sibTrans" cxnId="{19B52DBE-8B6A-4D4B-A57C-D9A62A80B5D4}">
      <dgm:prSet/>
      <dgm:spPr/>
      <dgm:t>
        <a:bodyPr/>
        <a:lstStyle/>
        <a:p>
          <a:endParaRPr lang="en-US"/>
        </a:p>
      </dgm:t>
    </dgm:pt>
    <dgm:pt modelId="{6FE89CB5-8028-48B6-9B02-A259FF56E794}">
      <dgm:prSet phldrT="[Text]"/>
      <dgm:spPr/>
      <dgm:t>
        <a:bodyPr/>
        <a:lstStyle/>
        <a:p>
          <a:r>
            <a:rPr lang="en-US" dirty="0" smtClean="0"/>
            <a:t>Forecast traffic volumes</a:t>
          </a:r>
          <a:endParaRPr lang="en-US" dirty="0"/>
        </a:p>
      </dgm:t>
    </dgm:pt>
    <dgm:pt modelId="{51878F55-F85D-41A6-BA06-744233BD2886}" type="parTrans" cxnId="{E43B1389-6BA3-41E4-9806-1AF387B7EF39}">
      <dgm:prSet/>
      <dgm:spPr/>
      <dgm:t>
        <a:bodyPr/>
        <a:lstStyle/>
        <a:p>
          <a:endParaRPr lang="en-US"/>
        </a:p>
      </dgm:t>
    </dgm:pt>
    <dgm:pt modelId="{B6D727FA-77BD-43D0-9E02-ECB2E5410C67}" type="sibTrans" cxnId="{E43B1389-6BA3-41E4-9806-1AF387B7EF39}">
      <dgm:prSet/>
      <dgm:spPr/>
      <dgm:t>
        <a:bodyPr/>
        <a:lstStyle/>
        <a:p>
          <a:endParaRPr lang="en-US"/>
        </a:p>
      </dgm:t>
    </dgm:pt>
    <dgm:pt modelId="{A875ECD1-79DD-482C-BEC1-3A1C39A163BC}">
      <dgm:prSet phldrT="[Text]"/>
      <dgm:spPr/>
      <dgm:t>
        <a:bodyPr/>
        <a:lstStyle/>
        <a:p>
          <a:r>
            <a:rPr lang="en-US" dirty="0" smtClean="0"/>
            <a:t>Simulation Model</a:t>
          </a:r>
          <a:endParaRPr lang="en-US" dirty="0"/>
        </a:p>
      </dgm:t>
    </dgm:pt>
    <dgm:pt modelId="{0451F347-51B1-4D6B-8497-B08A24AA57A2}" type="parTrans" cxnId="{7FB3988E-4679-4B33-BF59-4127C9300BDF}">
      <dgm:prSet/>
      <dgm:spPr/>
      <dgm:t>
        <a:bodyPr/>
        <a:lstStyle/>
        <a:p>
          <a:endParaRPr lang="en-US"/>
        </a:p>
      </dgm:t>
    </dgm:pt>
    <dgm:pt modelId="{2437C90A-D5E4-474C-A0E7-89691624C031}" type="sibTrans" cxnId="{7FB3988E-4679-4B33-BF59-4127C9300BDF}">
      <dgm:prSet/>
      <dgm:spPr/>
      <dgm:t>
        <a:bodyPr/>
        <a:lstStyle/>
        <a:p>
          <a:endParaRPr lang="en-US"/>
        </a:p>
      </dgm:t>
    </dgm:pt>
    <dgm:pt modelId="{268CC73C-29BA-4DB1-9082-9FD681B70E1B}">
      <dgm:prSet phldrT="[Text]"/>
      <dgm:spPr/>
      <dgm:t>
        <a:bodyPr/>
        <a:lstStyle/>
        <a:p>
          <a:r>
            <a:rPr lang="en-US" dirty="0" smtClean="0"/>
            <a:t>Simulate changes at an operational level</a:t>
          </a:r>
          <a:endParaRPr lang="en-US" dirty="0"/>
        </a:p>
      </dgm:t>
    </dgm:pt>
    <dgm:pt modelId="{3B45A2BE-F0F3-4CE0-B4A3-C4459858B53E}" type="parTrans" cxnId="{869E2FD3-6477-428A-99B5-DCFA8A9025C0}">
      <dgm:prSet/>
      <dgm:spPr/>
      <dgm:t>
        <a:bodyPr/>
        <a:lstStyle/>
        <a:p>
          <a:endParaRPr lang="en-US"/>
        </a:p>
      </dgm:t>
    </dgm:pt>
    <dgm:pt modelId="{18C208FB-C72D-43A7-997D-498A47E8FDCC}" type="sibTrans" cxnId="{869E2FD3-6477-428A-99B5-DCFA8A9025C0}">
      <dgm:prSet/>
      <dgm:spPr/>
      <dgm:t>
        <a:bodyPr/>
        <a:lstStyle/>
        <a:p>
          <a:endParaRPr lang="en-US"/>
        </a:p>
      </dgm:t>
    </dgm:pt>
    <dgm:pt modelId="{04BEEEA8-BFAC-47D2-BC99-14B0DDEC8344}">
      <dgm:prSet phldrT="[Text]"/>
      <dgm:spPr/>
      <dgm:t>
        <a:bodyPr/>
        <a:lstStyle/>
        <a:p>
          <a:r>
            <a:rPr lang="en-US" dirty="0" smtClean="0"/>
            <a:t>Project travel demand throughout county</a:t>
          </a:r>
          <a:endParaRPr lang="en-US" dirty="0"/>
        </a:p>
      </dgm:t>
    </dgm:pt>
    <dgm:pt modelId="{6C525975-F53C-4CEB-BB7C-361F50D9DD74}" type="parTrans" cxnId="{358AFD5D-7E57-47E1-823B-9547886947EA}">
      <dgm:prSet/>
      <dgm:spPr/>
      <dgm:t>
        <a:bodyPr/>
        <a:lstStyle/>
        <a:p>
          <a:endParaRPr lang="en-US"/>
        </a:p>
      </dgm:t>
    </dgm:pt>
    <dgm:pt modelId="{F8604542-1A41-435F-B77B-9A16D5A885E0}" type="sibTrans" cxnId="{358AFD5D-7E57-47E1-823B-9547886947EA}">
      <dgm:prSet/>
      <dgm:spPr/>
      <dgm:t>
        <a:bodyPr/>
        <a:lstStyle/>
        <a:p>
          <a:endParaRPr lang="en-US"/>
        </a:p>
      </dgm:t>
    </dgm:pt>
    <dgm:pt modelId="{B2E80CD4-6440-48C4-9108-695475191468}" type="pres">
      <dgm:prSet presAssocID="{E6F2412D-7A2E-426F-B36C-FBBDFAEEB4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3B77E8-554B-43C6-A930-1F2744A17B19}" type="pres">
      <dgm:prSet presAssocID="{E6F2412D-7A2E-426F-B36C-FBBDFAEEB475}" presName="dummyMaxCanvas" presStyleCnt="0">
        <dgm:presLayoutVars/>
      </dgm:prSet>
      <dgm:spPr/>
    </dgm:pt>
    <dgm:pt modelId="{8691EEFB-E891-4A0D-84E6-B9E33B775BE0}" type="pres">
      <dgm:prSet presAssocID="{E6F2412D-7A2E-426F-B36C-FBBDFAEEB47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A7BB6-BFC1-46A6-A911-5B3CA48107A8}" type="pres">
      <dgm:prSet presAssocID="{E6F2412D-7A2E-426F-B36C-FBBDFAEEB47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DA894-59A0-4FD4-8C63-FBEDDC24EE0D}" type="pres">
      <dgm:prSet presAssocID="{E6F2412D-7A2E-426F-B36C-FBBDFAEEB47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306F8-F021-4261-91F4-F4633D7B5780}" type="pres">
      <dgm:prSet presAssocID="{E6F2412D-7A2E-426F-B36C-FBBDFAEEB47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2BA86-04AA-412A-9E38-9C98CD8B6A41}" type="pres">
      <dgm:prSet presAssocID="{E6F2412D-7A2E-426F-B36C-FBBDFAEEB47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73D45-E8DF-4A0F-A9CB-B724759B6DD3}" type="pres">
      <dgm:prSet presAssocID="{E6F2412D-7A2E-426F-B36C-FBBDFAEEB47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F9666-779F-488D-BED5-9D7FDE87D5F2}" type="pres">
      <dgm:prSet presAssocID="{E6F2412D-7A2E-426F-B36C-FBBDFAEEB47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2B21A-9790-4B83-9D03-BC131352727A}" type="pres">
      <dgm:prSet presAssocID="{E6F2412D-7A2E-426F-B36C-FBBDFAEEB47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2C43A8-DBA5-46B7-8AA2-566B11E13037}" type="presOf" srcId="{A875ECD1-79DD-482C-BEC1-3A1C39A163BC}" destId="{F7B2B21A-9790-4B83-9D03-BC131352727A}" srcOrd="1" destOrd="0" presId="urn:microsoft.com/office/officeart/2005/8/layout/vProcess5"/>
    <dgm:cxn modelId="{1103F8FF-9758-4733-B5F0-8C0F24840129}" srcId="{E6F2412D-7A2E-426F-B36C-FBBDFAEEB475}" destId="{5B0330CB-AE10-40CB-8E04-680FECB73F35}" srcOrd="0" destOrd="0" parTransId="{01CA0C12-A712-4166-B3AC-B0C8CFAD6DE9}" sibTransId="{52A0241A-3BB5-4F26-8E5E-D1682B851013}"/>
    <dgm:cxn modelId="{E43B1389-6BA3-41E4-9806-1AF387B7EF39}" srcId="{9EC063CE-A35C-42C7-A3D6-EF62572E30B8}" destId="{6FE89CB5-8028-48B6-9B02-A259FF56E794}" srcOrd="0" destOrd="0" parTransId="{51878F55-F85D-41A6-BA06-744233BD2886}" sibTransId="{B6D727FA-77BD-43D0-9E02-ECB2E5410C67}"/>
    <dgm:cxn modelId="{3F64A550-6630-4D28-A7BA-C29CC18E7AE2}" type="presOf" srcId="{268CC73C-29BA-4DB1-9082-9FD681B70E1B}" destId="{D31DA894-59A0-4FD4-8C63-FBEDDC24EE0D}" srcOrd="0" destOrd="1" presId="urn:microsoft.com/office/officeart/2005/8/layout/vProcess5"/>
    <dgm:cxn modelId="{FF5F5BCD-575D-40A5-95A7-51EB41F5329C}" type="presOf" srcId="{5B0330CB-AE10-40CB-8E04-680FECB73F35}" destId="{70373D45-E8DF-4A0F-A9CB-B724759B6DD3}" srcOrd="1" destOrd="0" presId="urn:microsoft.com/office/officeart/2005/8/layout/vProcess5"/>
    <dgm:cxn modelId="{C836505D-5858-4894-8BEC-2C93B443982F}" type="presOf" srcId="{9EC063CE-A35C-42C7-A3D6-EF62572E30B8}" destId="{D1DF9666-779F-488D-BED5-9D7FDE87D5F2}" srcOrd="1" destOrd="0" presId="urn:microsoft.com/office/officeart/2005/8/layout/vProcess5"/>
    <dgm:cxn modelId="{19B52DBE-8B6A-4D4B-A57C-D9A62A80B5D4}" srcId="{E6F2412D-7A2E-426F-B36C-FBBDFAEEB475}" destId="{9EC063CE-A35C-42C7-A3D6-EF62572E30B8}" srcOrd="1" destOrd="0" parTransId="{B8E2C555-20EB-44BF-8E90-E5A2B143E046}" sibTransId="{AA3313D3-805E-442D-AD94-CC005FCCE3ED}"/>
    <dgm:cxn modelId="{A4143F53-925D-4353-ABDE-74B307B83179}" type="presOf" srcId="{9EC063CE-A35C-42C7-A3D6-EF62572E30B8}" destId="{E55A7BB6-BFC1-46A6-A911-5B3CA48107A8}" srcOrd="0" destOrd="0" presId="urn:microsoft.com/office/officeart/2005/8/layout/vProcess5"/>
    <dgm:cxn modelId="{7FB3988E-4679-4B33-BF59-4127C9300BDF}" srcId="{E6F2412D-7A2E-426F-B36C-FBBDFAEEB475}" destId="{A875ECD1-79DD-482C-BEC1-3A1C39A163BC}" srcOrd="2" destOrd="0" parTransId="{0451F347-51B1-4D6B-8497-B08A24AA57A2}" sibTransId="{2437C90A-D5E4-474C-A0E7-89691624C031}"/>
    <dgm:cxn modelId="{88921D61-563C-4329-8509-C80234F1EB80}" type="presOf" srcId="{52A0241A-3BB5-4F26-8E5E-D1682B851013}" destId="{B9C306F8-F021-4261-91F4-F4633D7B5780}" srcOrd="0" destOrd="0" presId="urn:microsoft.com/office/officeart/2005/8/layout/vProcess5"/>
    <dgm:cxn modelId="{869E2FD3-6477-428A-99B5-DCFA8A9025C0}" srcId="{A875ECD1-79DD-482C-BEC1-3A1C39A163BC}" destId="{268CC73C-29BA-4DB1-9082-9FD681B70E1B}" srcOrd="0" destOrd="0" parTransId="{3B45A2BE-F0F3-4CE0-B4A3-C4459858B53E}" sibTransId="{18C208FB-C72D-43A7-997D-498A47E8FDCC}"/>
    <dgm:cxn modelId="{49976409-B323-416A-8913-CC0197737E97}" type="presOf" srcId="{AA3313D3-805E-442D-AD94-CC005FCCE3ED}" destId="{73C2BA86-04AA-412A-9E38-9C98CD8B6A41}" srcOrd="0" destOrd="0" presId="urn:microsoft.com/office/officeart/2005/8/layout/vProcess5"/>
    <dgm:cxn modelId="{2977A3D8-F67B-4276-BC7F-FDB59287882A}" type="presOf" srcId="{268CC73C-29BA-4DB1-9082-9FD681B70E1B}" destId="{F7B2B21A-9790-4B83-9D03-BC131352727A}" srcOrd="1" destOrd="1" presId="urn:microsoft.com/office/officeart/2005/8/layout/vProcess5"/>
    <dgm:cxn modelId="{75E6E283-4E73-405D-B468-EBC3A8370E7E}" type="presOf" srcId="{6FE89CB5-8028-48B6-9B02-A259FF56E794}" destId="{E55A7BB6-BFC1-46A6-A911-5B3CA48107A8}" srcOrd="0" destOrd="1" presId="urn:microsoft.com/office/officeart/2005/8/layout/vProcess5"/>
    <dgm:cxn modelId="{41ABFE09-CFB9-4020-90C8-FD1C28F1D638}" type="presOf" srcId="{6FE89CB5-8028-48B6-9B02-A259FF56E794}" destId="{D1DF9666-779F-488D-BED5-9D7FDE87D5F2}" srcOrd="1" destOrd="1" presId="urn:microsoft.com/office/officeart/2005/8/layout/vProcess5"/>
    <dgm:cxn modelId="{54981DF3-8C8F-41DD-AD1F-DAAAFBB2FEBE}" type="presOf" srcId="{A875ECD1-79DD-482C-BEC1-3A1C39A163BC}" destId="{D31DA894-59A0-4FD4-8C63-FBEDDC24EE0D}" srcOrd="0" destOrd="0" presId="urn:microsoft.com/office/officeart/2005/8/layout/vProcess5"/>
    <dgm:cxn modelId="{358AFD5D-7E57-47E1-823B-9547886947EA}" srcId="{9EC063CE-A35C-42C7-A3D6-EF62572E30B8}" destId="{04BEEEA8-BFAC-47D2-BC99-14B0DDEC8344}" srcOrd="1" destOrd="0" parTransId="{6C525975-F53C-4CEB-BB7C-361F50D9DD74}" sibTransId="{F8604542-1A41-435F-B77B-9A16D5A885E0}"/>
    <dgm:cxn modelId="{F4F9559E-566B-4341-9719-1642B541F711}" type="presOf" srcId="{04BEEEA8-BFAC-47D2-BC99-14B0DDEC8344}" destId="{E55A7BB6-BFC1-46A6-A911-5B3CA48107A8}" srcOrd="0" destOrd="2" presId="urn:microsoft.com/office/officeart/2005/8/layout/vProcess5"/>
    <dgm:cxn modelId="{D8B51249-483A-49F0-A3AF-54AC7A8CF992}" type="presOf" srcId="{5B0330CB-AE10-40CB-8E04-680FECB73F35}" destId="{8691EEFB-E891-4A0D-84E6-B9E33B775BE0}" srcOrd="0" destOrd="0" presId="urn:microsoft.com/office/officeart/2005/8/layout/vProcess5"/>
    <dgm:cxn modelId="{E9B5C7E0-B26F-49EB-9455-0A575256CE48}" type="presOf" srcId="{04BEEEA8-BFAC-47D2-BC99-14B0DDEC8344}" destId="{D1DF9666-779F-488D-BED5-9D7FDE87D5F2}" srcOrd="1" destOrd="2" presId="urn:microsoft.com/office/officeart/2005/8/layout/vProcess5"/>
    <dgm:cxn modelId="{0265D79D-F71F-4FA4-8FBE-A2B1C17F3CFB}" type="presOf" srcId="{E6F2412D-7A2E-426F-B36C-FBBDFAEEB475}" destId="{B2E80CD4-6440-48C4-9108-695475191468}" srcOrd="0" destOrd="0" presId="urn:microsoft.com/office/officeart/2005/8/layout/vProcess5"/>
    <dgm:cxn modelId="{B64D41C9-E209-4CF0-93A6-C1AC5A822AC6}" type="presParOf" srcId="{B2E80CD4-6440-48C4-9108-695475191468}" destId="{603B77E8-554B-43C6-A930-1F2744A17B19}" srcOrd="0" destOrd="0" presId="urn:microsoft.com/office/officeart/2005/8/layout/vProcess5"/>
    <dgm:cxn modelId="{34AC953F-3C65-4946-B370-521B4721B8A0}" type="presParOf" srcId="{B2E80CD4-6440-48C4-9108-695475191468}" destId="{8691EEFB-E891-4A0D-84E6-B9E33B775BE0}" srcOrd="1" destOrd="0" presId="urn:microsoft.com/office/officeart/2005/8/layout/vProcess5"/>
    <dgm:cxn modelId="{B6F746C8-19B7-4D37-AB34-29FCE4045CF1}" type="presParOf" srcId="{B2E80CD4-6440-48C4-9108-695475191468}" destId="{E55A7BB6-BFC1-46A6-A911-5B3CA48107A8}" srcOrd="2" destOrd="0" presId="urn:microsoft.com/office/officeart/2005/8/layout/vProcess5"/>
    <dgm:cxn modelId="{DB6972D4-B99D-450B-93A9-09D006D7A67E}" type="presParOf" srcId="{B2E80CD4-6440-48C4-9108-695475191468}" destId="{D31DA894-59A0-4FD4-8C63-FBEDDC24EE0D}" srcOrd="3" destOrd="0" presId="urn:microsoft.com/office/officeart/2005/8/layout/vProcess5"/>
    <dgm:cxn modelId="{73DA35A9-2EB6-4050-95B1-291979BDE8E9}" type="presParOf" srcId="{B2E80CD4-6440-48C4-9108-695475191468}" destId="{B9C306F8-F021-4261-91F4-F4633D7B5780}" srcOrd="4" destOrd="0" presId="urn:microsoft.com/office/officeart/2005/8/layout/vProcess5"/>
    <dgm:cxn modelId="{A4FC43BC-5083-4A46-A301-A6456B8D15C0}" type="presParOf" srcId="{B2E80CD4-6440-48C4-9108-695475191468}" destId="{73C2BA86-04AA-412A-9E38-9C98CD8B6A41}" srcOrd="5" destOrd="0" presId="urn:microsoft.com/office/officeart/2005/8/layout/vProcess5"/>
    <dgm:cxn modelId="{AE227664-998C-47E6-9F6A-A656425D1760}" type="presParOf" srcId="{B2E80CD4-6440-48C4-9108-695475191468}" destId="{70373D45-E8DF-4A0F-A9CB-B724759B6DD3}" srcOrd="6" destOrd="0" presId="urn:microsoft.com/office/officeart/2005/8/layout/vProcess5"/>
    <dgm:cxn modelId="{B328D026-D3F0-44FF-A520-D54017B29541}" type="presParOf" srcId="{B2E80CD4-6440-48C4-9108-695475191468}" destId="{D1DF9666-779F-488D-BED5-9D7FDE87D5F2}" srcOrd="7" destOrd="0" presId="urn:microsoft.com/office/officeart/2005/8/layout/vProcess5"/>
    <dgm:cxn modelId="{CD9CD2FC-1C2E-4959-9976-0FBA09899537}" type="presParOf" srcId="{B2E80CD4-6440-48C4-9108-695475191468}" destId="{F7B2B21A-9790-4B83-9D03-BC131352727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1EEFB-E891-4A0D-84E6-B9E33B775BE0}">
      <dsp:nvSpPr>
        <dsp:cNvPr id="0" name=""/>
        <dsp:cNvSpPr/>
      </dsp:nvSpPr>
      <dsp:spPr>
        <a:xfrm>
          <a:off x="0" y="0"/>
          <a:ext cx="3474640" cy="148161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Changes in land use and demographics</a:t>
          </a:r>
          <a:endParaRPr lang="en-US" sz="1800" kern="1200" dirty="0"/>
        </a:p>
      </dsp:txBody>
      <dsp:txXfrm>
        <a:off x="43395" y="43395"/>
        <a:ext cx="1875863" cy="1394823"/>
      </dsp:txXfrm>
    </dsp:sp>
    <dsp:sp modelId="{E55A7BB6-BFC1-46A6-A911-5B3CA48107A8}">
      <dsp:nvSpPr>
        <dsp:cNvPr id="0" name=""/>
        <dsp:cNvSpPr/>
      </dsp:nvSpPr>
      <dsp:spPr>
        <a:xfrm>
          <a:off x="306585" y="1728549"/>
          <a:ext cx="3474640" cy="148161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Travel Demand Model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Forecast traffic volumes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Project travel demand throughout county</a:t>
          </a:r>
          <a:endParaRPr lang="en-US" sz="1400" kern="1200" dirty="0"/>
        </a:p>
      </dsp:txBody>
      <dsp:txXfrm>
        <a:off x="349980" y="1771944"/>
        <a:ext cx="2118215" cy="1394823"/>
      </dsp:txXfrm>
    </dsp:sp>
    <dsp:sp modelId="{D31DA894-59A0-4FD4-8C63-FBEDDC24EE0D}">
      <dsp:nvSpPr>
        <dsp:cNvPr id="0" name=""/>
        <dsp:cNvSpPr/>
      </dsp:nvSpPr>
      <dsp:spPr>
        <a:xfrm>
          <a:off x="613171" y="3457098"/>
          <a:ext cx="3474640" cy="148161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Simulation Model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Simulate changes at an operational level</a:t>
          </a:r>
          <a:endParaRPr lang="en-US" sz="1400" kern="1200" dirty="0"/>
        </a:p>
      </dsp:txBody>
      <dsp:txXfrm>
        <a:off x="656566" y="3500493"/>
        <a:ext cx="2118215" cy="1394823"/>
      </dsp:txXfrm>
    </dsp:sp>
    <dsp:sp modelId="{B9C306F8-F021-4261-91F4-F4633D7B5780}">
      <dsp:nvSpPr>
        <dsp:cNvPr id="0" name=""/>
        <dsp:cNvSpPr/>
      </dsp:nvSpPr>
      <dsp:spPr>
        <a:xfrm>
          <a:off x="2511591" y="1123556"/>
          <a:ext cx="963048" cy="9630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728277" y="1123556"/>
        <a:ext cx="529676" cy="724694"/>
      </dsp:txXfrm>
    </dsp:sp>
    <dsp:sp modelId="{73C2BA86-04AA-412A-9E38-9C98CD8B6A41}">
      <dsp:nvSpPr>
        <dsp:cNvPr id="0" name=""/>
        <dsp:cNvSpPr/>
      </dsp:nvSpPr>
      <dsp:spPr>
        <a:xfrm>
          <a:off x="2818177" y="2842228"/>
          <a:ext cx="963048" cy="9630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034863" y="2842228"/>
        <a:ext cx="529676" cy="72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15566-9779-B64B-A3E5-FBA80A22798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2AB54-8071-EE47-BA36-6305F3A5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4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AF727-1A7C-4119-8203-142D0BE8AC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008FD-E6AD-4950-AF58-E90F49A7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3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008FD-E6AD-4950-AF58-E90F49A7C82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008FD-E6AD-4950-AF58-E90F49A7C8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3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4800" cap="none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 </a:t>
            </a:r>
            <a:fld id="{A20F7EAF-A6D1-48A7-B46D-BFC8918AC195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 </a:t>
            </a:r>
            <a:fld id="{A20F7EAF-A6D1-48A7-B46D-BFC8918AC19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5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846513"/>
            <a:ext cx="7659687" cy="1168400"/>
          </a:xfrm>
        </p:spPr>
        <p:txBody>
          <a:bodyPr anchor="t"/>
          <a:lstStyle>
            <a:lvl1pPr algn="l">
              <a:defRPr sz="3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212976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1097280"/>
            <a:ext cx="8229600" cy="4937760"/>
          </a:xfrm>
        </p:spPr>
        <p:txBody>
          <a:bodyPr/>
          <a:lstStyle>
            <a:lvl2pPr marL="640080" indent="-228600">
              <a:buFont typeface="Calibri" pitchFamily="34" charset="0"/>
              <a:buChar char="−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27010" y="6437404"/>
            <a:ext cx="334566" cy="274796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fld id="{A20F7EAF-A6D1-48A7-B46D-BFC8918AC195}" type="slidenum">
              <a:rPr lang="en-US" sz="1600" smtClean="0"/>
              <a:pPr algn="l"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575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4087368" cy="4937760"/>
          </a:xfrm>
        </p:spPr>
        <p:txBody>
          <a:bodyPr anchor="b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99432" y="1097280"/>
            <a:ext cx="4087368" cy="493776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8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4087368" cy="4617720"/>
          </a:xfrm>
        </p:spPr>
        <p:txBody>
          <a:bodyPr anchor="b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99432" y="1417320"/>
            <a:ext cx="4087368" cy="461772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097280"/>
            <a:ext cx="4087368" cy="32004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9432" y="1097280"/>
            <a:ext cx="4087368" cy="32004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1097280"/>
            <a:ext cx="8229600" cy="23774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57200" y="3657600"/>
            <a:ext cx="8229600" cy="23774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4087368" cy="205740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4599432" y="1417320"/>
            <a:ext cx="4087368" cy="205740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097280"/>
            <a:ext cx="4087368" cy="32004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9432" y="1097280"/>
            <a:ext cx="4087368" cy="32004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5"/>
          </p:nvPr>
        </p:nvSpPr>
        <p:spPr>
          <a:xfrm>
            <a:off x="457200" y="3977640"/>
            <a:ext cx="4087368" cy="205740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6"/>
          </p:nvPr>
        </p:nvSpPr>
        <p:spPr>
          <a:xfrm>
            <a:off x="4599432" y="3977640"/>
            <a:ext cx="4087368" cy="205740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7"/>
          </p:nvPr>
        </p:nvSpPr>
        <p:spPr>
          <a:xfrm>
            <a:off x="457200" y="3657600"/>
            <a:ext cx="4087368" cy="32004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99432" y="3657600"/>
            <a:ext cx="4087368" cy="32004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3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4087368" cy="205740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599432" y="1417320"/>
            <a:ext cx="4087368" cy="205740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097280"/>
            <a:ext cx="6400800" cy="320040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457200" y="3977640"/>
            <a:ext cx="4087368" cy="205740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6"/>
          </p:nvPr>
        </p:nvSpPr>
        <p:spPr>
          <a:xfrm>
            <a:off x="4599432" y="3977640"/>
            <a:ext cx="4087368" cy="205740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457200" y="3648456"/>
            <a:ext cx="6400800" cy="320040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9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x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4087368" cy="205740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599432" y="1417320"/>
            <a:ext cx="4087368" cy="205740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097280"/>
            <a:ext cx="6400800" cy="320040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457200" y="3977640"/>
            <a:ext cx="4087368" cy="205740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4599432" y="3977640"/>
            <a:ext cx="4087368" cy="2057400"/>
          </a:xfrm>
        </p:spPr>
        <p:txBody>
          <a:bodyPr anchor="b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7"/>
          </p:nvPr>
        </p:nvSpPr>
        <p:spPr>
          <a:xfrm>
            <a:off x="2286000" y="3648456"/>
            <a:ext cx="6400800" cy="320040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4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73316"/>
            <a:ext cx="9162288" cy="602972"/>
          </a:xfrm>
          <a:prstGeom prst="rect">
            <a:avLst/>
          </a:prstGeom>
          <a:solidFill>
            <a:srgbClr val="09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77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280"/>
            <a:ext cx="8229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76456" y="6346202"/>
            <a:ext cx="1828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7010" y="6437404"/>
            <a:ext cx="334566" cy="274796"/>
          </a:xfrm>
          <a:prstGeom prst="bracketPair">
            <a:avLst>
              <a:gd name="adj" fmla="val 17949"/>
            </a:avLst>
          </a:prstGeom>
          <a:ln w="19050">
            <a:noFill/>
          </a:ln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944724"/>
            <a:ext cx="8229600" cy="0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" y="6346202"/>
            <a:ext cx="2569411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64" r:id="rId4"/>
    <p:sldLayoutId id="2147483676" r:id="rId5"/>
    <p:sldLayoutId id="2147483662" r:id="rId6"/>
    <p:sldLayoutId id="2147483666" r:id="rId7"/>
    <p:sldLayoutId id="2147483671" r:id="rId8"/>
    <p:sldLayoutId id="2147483672" r:id="rId9"/>
    <p:sldLayoutId id="214748367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none" spc="0" baseline="0">
          <a:ln>
            <a:noFill/>
          </a:ln>
          <a:solidFill>
            <a:schemeClr val="tx2"/>
          </a:solidFill>
          <a:effectLst/>
          <a:latin typeface="Humnst777 BlkCn BT" panose="020B0803030504020204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200" b="0" i="0" kern="1200">
          <a:solidFill>
            <a:schemeClr val="tx1"/>
          </a:solidFill>
          <a:latin typeface="Humnst777 Cn BT" panose="020B0506030504020204" pitchFamily="34" charset="0"/>
          <a:ea typeface="+mn-ea"/>
          <a:cs typeface="Humnst777 Cn BT" panose="020B050603050402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1"/>
        </a:buClr>
        <a:buFont typeface="Courier New" pitchFamily="49" charset="0"/>
        <a:buChar char="­"/>
        <a:defRPr sz="2000" b="0" i="0" kern="1200">
          <a:solidFill>
            <a:schemeClr val="tx1"/>
          </a:solidFill>
          <a:latin typeface="Humnst777 Cn BT" panose="020B0506030504020204" pitchFamily="34" charset="0"/>
          <a:ea typeface="+mn-ea"/>
          <a:cs typeface="Humnst777 Cn BT" panose="020B0506030504020204" pitchFamily="34" charset="0"/>
        </a:defRPr>
      </a:lvl2pPr>
      <a:lvl3pPr marL="914400" indent="-138113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˗"/>
        <a:defRPr sz="1800" b="0" i="0" kern="1200">
          <a:solidFill>
            <a:schemeClr val="tx1"/>
          </a:solidFill>
          <a:latin typeface="Humnst777 Cn BT" panose="020B0506030504020204" pitchFamily="34" charset="0"/>
          <a:ea typeface="+mn-ea"/>
          <a:cs typeface="Humnst777 Cn BT" panose="020B0506030504020204" pitchFamily="34" charset="0"/>
        </a:defRPr>
      </a:lvl3pPr>
      <a:lvl4pPr marL="1196975" indent="-14605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ː"/>
        <a:defRPr sz="1600" b="0" i="0" kern="1200">
          <a:solidFill>
            <a:schemeClr val="tx1"/>
          </a:solidFill>
          <a:latin typeface="Humnst777 Cn BT" panose="020B0506030504020204" pitchFamily="34" charset="0"/>
          <a:ea typeface="+mn-ea"/>
          <a:cs typeface="Humnst777 Cn BT" panose="020B0506030504020204" pitchFamily="34" charset="0"/>
        </a:defRPr>
      </a:lvl4pPr>
      <a:lvl5pPr marL="1487488" indent="-1619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»"/>
        <a:defRPr sz="1400" b="0" i="0" kern="1200" baseline="0">
          <a:solidFill>
            <a:schemeClr val="tx1"/>
          </a:solidFill>
          <a:latin typeface="Humnst777 Cn BT" panose="020B0506030504020204" pitchFamily="34" charset="0"/>
          <a:ea typeface="+mn-ea"/>
          <a:cs typeface="Humnst777 Cn BT" panose="020B050603050402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3"/>
            <a:ext cx="7543800" cy="2064058"/>
          </a:xfrm>
        </p:spPr>
        <p:txBody>
          <a:bodyPr/>
          <a:lstStyle/>
          <a:p>
            <a:r>
              <a:rPr lang="en-US" sz="4000" dirty="0" smtClean="0">
                <a:latin typeface="Humnst777 Cn BT" panose="020B0506030504020204" pitchFamily="34" charset="0"/>
              </a:rPr>
              <a:t>Planning Applications: </a:t>
            </a:r>
            <a:r>
              <a:rPr lang="en-US" sz="4000" dirty="0"/>
              <a:t>A City-wide Microsimulation Model for Virginia Beach</a:t>
            </a:r>
            <a:endParaRPr lang="en-US" sz="4000" spc="-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3076"/>
            <a:ext cx="6461760" cy="151216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Craig Jordan, Old Dominion University</a:t>
            </a:r>
          </a:p>
          <a:p>
            <a:r>
              <a:rPr lang="en-US" sz="2800" dirty="0" smtClean="0"/>
              <a:t>Mecit Cetin, Old Dominion University</a:t>
            </a:r>
          </a:p>
          <a:p>
            <a:r>
              <a:rPr lang="en-US" sz="2800" dirty="0" smtClean="0"/>
              <a:t>David Gerstle, Caliper Corporation</a:t>
            </a:r>
          </a:p>
          <a:p>
            <a:r>
              <a:rPr lang="en-US" sz="2800" dirty="0" smtClean="0"/>
              <a:t>Daniel </a:t>
            </a:r>
            <a:r>
              <a:rPr lang="en-US" sz="2800" dirty="0"/>
              <a:t>Morgan, Caliper Corporation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1148919"/>
            <a:ext cx="6461760" cy="6120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umnst777 Cn BT" panose="020B0506030504020204" pitchFamily="34" charset="0"/>
                <a:ea typeface="+mn-ea"/>
                <a:cs typeface="Humnst777 Cn BT" panose="020B05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ourier New" pitchFamily="49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umnst777 Cn BT" panose="020B0506030504020204" pitchFamily="34" charset="0"/>
                <a:ea typeface="+mn-ea"/>
                <a:cs typeface="Humnst777 Cn BT" panose="020B05060305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Humnst777 Cn BT" panose="020B0506030504020204" pitchFamily="34" charset="0"/>
                <a:ea typeface="+mn-ea"/>
                <a:cs typeface="Humnst777 Cn BT" panose="020B05060305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Humnst777 Cn BT" panose="020B0506030504020204" pitchFamily="34" charset="0"/>
                <a:ea typeface="+mn-ea"/>
                <a:cs typeface="Humnst777 Cn BT" panose="020B05060305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None/>
              <a:defRPr sz="1400" b="0" i="0" kern="1200" baseline="0">
                <a:solidFill>
                  <a:schemeClr val="tx1">
                    <a:tint val="75000"/>
                  </a:schemeClr>
                </a:solidFill>
                <a:latin typeface="Humnst777 Cn BT" panose="020B0506030504020204" pitchFamily="34" charset="0"/>
                <a:ea typeface="+mn-ea"/>
                <a:cs typeface="Humnst777 Cn BT" panose="020B05060305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TRB Planning Applications Conference</a:t>
            </a:r>
          </a:p>
          <a:p>
            <a:r>
              <a:rPr lang="en-US" sz="2800" dirty="0" smtClean="0"/>
              <a:t>Atlantic City, NJ May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67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0" dirty="0" smtClean="0"/>
              <a:t>Model Development: Lane Access Control</a:t>
            </a:r>
            <a:endParaRPr lang="en-US" spc="-5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707904" y="5270616"/>
            <a:ext cx="4978896" cy="764423"/>
          </a:xfrm>
        </p:spPr>
        <p:txBody>
          <a:bodyPr>
            <a:normAutofit/>
          </a:bodyPr>
          <a:lstStyle/>
          <a:p>
            <a:r>
              <a:rPr lang="en-US" dirty="0"/>
              <a:t>TOD HOV restrictions and addition of the shoulder as a travel lane on </a:t>
            </a:r>
            <a:r>
              <a:rPr lang="en-US" dirty="0" smtClean="0"/>
              <a:t>I-264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6752"/>
            <a:ext cx="6305550" cy="38195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75956" y="1271142"/>
            <a:ext cx="1512168" cy="861714"/>
          </a:xfrm>
          <a:prstGeom prst="roundRect">
            <a:avLst/>
          </a:prstGeom>
          <a:solidFill>
            <a:schemeClr val="accent4">
              <a:alpha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58015" y="2528900"/>
            <a:ext cx="3427970" cy="201622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0" dirty="0" smtClean="0"/>
              <a:t>Model Development: Lane Access Control</a:t>
            </a:r>
            <a:endParaRPr lang="en-US" spc="-5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707904" y="5270616"/>
            <a:ext cx="4978896" cy="764423"/>
          </a:xfrm>
        </p:spPr>
        <p:txBody>
          <a:bodyPr>
            <a:normAutofit/>
          </a:bodyPr>
          <a:lstStyle/>
          <a:p>
            <a:r>
              <a:rPr lang="en-US" dirty="0"/>
              <a:t>TOD HOV restrictions and addition of the shoulder as a travel lane on </a:t>
            </a:r>
            <a:r>
              <a:rPr lang="en-US" dirty="0" smtClean="0"/>
              <a:t>I-264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6752"/>
            <a:ext cx="6305550" cy="38195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232873" y="3033865"/>
            <a:ext cx="509228" cy="608136"/>
          </a:xfrm>
          <a:prstGeom prst="roundRect">
            <a:avLst/>
          </a:prstGeom>
          <a:solidFill>
            <a:schemeClr val="accent4">
              <a:alpha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39852" y="2384884"/>
            <a:ext cx="1684691" cy="201622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Development: Functional Class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4" y="1096963"/>
            <a:ext cx="3094545" cy="493871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Accurate designation of functional class important</a:t>
            </a:r>
          </a:p>
          <a:p>
            <a:r>
              <a:rPr lang="en-US" dirty="0" smtClean="0"/>
              <a:t>Speed limit of functional class strong influence on simulation</a:t>
            </a:r>
          </a:p>
          <a:p>
            <a:r>
              <a:rPr lang="en-US" dirty="0" smtClean="0"/>
              <a:t>Conservative drivers adhere closely to speed limit; aggressive drivers travel faster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z="1600" smtClean="0"/>
              <a:pPr algn="l"/>
              <a:t>11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63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4764"/>
            <a:ext cx="6061654" cy="44644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z="1600" smtClean="0"/>
              <a:pPr algn="l"/>
              <a:t>12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47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Subarea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Hampton Roads Regional Model</a:t>
            </a:r>
          </a:p>
          <a:p>
            <a:pPr lvl="1"/>
            <a:r>
              <a:rPr lang="en-US" dirty="0" smtClean="0"/>
              <a:t>1,093 zones</a:t>
            </a:r>
          </a:p>
          <a:p>
            <a:pPr lvl="1"/>
            <a:r>
              <a:rPr lang="en-US" dirty="0" smtClean="0"/>
              <a:t>23,338 links</a:t>
            </a:r>
          </a:p>
          <a:p>
            <a:r>
              <a:rPr lang="en-US" dirty="0" smtClean="0"/>
              <a:t>Virginia Beach Subarea</a:t>
            </a:r>
          </a:p>
          <a:p>
            <a:pPr lvl="1"/>
            <a:r>
              <a:rPr lang="en-US" dirty="0" smtClean="0"/>
              <a:t>223 zones (20%)</a:t>
            </a:r>
          </a:p>
          <a:p>
            <a:pPr lvl="1"/>
            <a:r>
              <a:rPr lang="en-US" dirty="0" smtClean="0"/>
              <a:t>4,182 links (18%)</a:t>
            </a:r>
            <a:endParaRPr lang="en-US" dirty="0" smtClean="0"/>
          </a:p>
          <a:p>
            <a:pPr lvl="1"/>
            <a:r>
              <a:rPr lang="en-US" dirty="0" smtClean="0"/>
              <a:t>42 interface nodes</a:t>
            </a:r>
          </a:p>
          <a:p>
            <a:pPr lvl="1"/>
            <a:r>
              <a:rPr lang="en-US" dirty="0" smtClean="0"/>
              <a:t>Subarea matrix 265 x 265</a:t>
            </a:r>
          </a:p>
          <a:p>
            <a:pPr lvl="1"/>
            <a:r>
              <a:rPr lang="en-US" dirty="0" smtClean="0"/>
              <a:t>Most populated city in the Hampton Rods MSA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z="1600" smtClean="0"/>
              <a:pPr algn="l"/>
              <a:t>13</a:t>
            </a:fld>
            <a:endParaRPr lang="en-US" sz="1600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735172" y="1096963"/>
            <a:ext cx="3815444" cy="4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14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668852" cy="4788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6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15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3"/>
            <a:ext cx="7776864" cy="4788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16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268760"/>
            <a:ext cx="522058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5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17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268760"/>
            <a:ext cx="5220580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3824"/>
            <a:ext cx="5221224" cy="475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4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18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268760"/>
            <a:ext cx="5220580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3824"/>
            <a:ext cx="5221224" cy="475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258888"/>
            <a:ext cx="5221224" cy="47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9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 anchor="t" anchorCtr="0"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3200" dirty="0" smtClean="0"/>
              <a:t>Project purpose</a:t>
            </a:r>
            <a:endParaRPr lang="en-US" sz="3200" dirty="0"/>
          </a:p>
          <a:p>
            <a:pPr marL="571500" indent="-457200">
              <a:buFont typeface="+mj-lt"/>
              <a:buAutoNum type="arabicPeriod"/>
            </a:pPr>
            <a:r>
              <a:rPr lang="en-US" sz="3200" dirty="0" smtClean="0"/>
              <a:t>Unique </a:t>
            </a:r>
            <a:r>
              <a:rPr lang="en-US" sz="3200" dirty="0" smtClean="0"/>
              <a:t>challenges</a:t>
            </a:r>
            <a:endParaRPr lang="en-US" sz="32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3200" dirty="0" smtClean="0"/>
              <a:t>Project scope</a:t>
            </a:r>
            <a:endParaRPr lang="en-US" sz="3200" dirty="0"/>
          </a:p>
          <a:p>
            <a:pPr marL="571500" indent="-457200">
              <a:buFont typeface="+mj-lt"/>
              <a:buAutoNum type="arabicPeriod"/>
            </a:pPr>
            <a:r>
              <a:rPr lang="en-US" sz="3200" dirty="0" smtClean="0"/>
              <a:t>Model inputs</a:t>
            </a:r>
            <a:endParaRPr lang="en-US" sz="32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3200" dirty="0" smtClean="0"/>
              <a:t>Model development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200" dirty="0" smtClean="0"/>
              <a:t>Calibration methodology and results </a:t>
            </a:r>
            <a:endParaRPr lang="en-US" sz="3200" dirty="0"/>
          </a:p>
          <a:p>
            <a:pPr marL="571500" indent="-457200">
              <a:buFont typeface="+mj-lt"/>
              <a:buAutoNum type="arabicPeriod"/>
            </a:pPr>
            <a:r>
              <a:rPr lang="en-US" sz="3200" dirty="0" smtClean="0"/>
              <a:t>Future </a:t>
            </a:r>
            <a:r>
              <a:rPr lang="en-US" sz="3200" dirty="0" smtClean="0"/>
              <a:t>uses of the model. Next steps.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636013" y="6443357"/>
            <a:ext cx="169959" cy="262890"/>
          </a:xfrm>
        </p:spPr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/>
              <a:pPr algn="l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19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268760"/>
            <a:ext cx="5220580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3824"/>
            <a:ext cx="5221224" cy="475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258888"/>
            <a:ext cx="5221224" cy="47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522122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6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20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268760"/>
            <a:ext cx="5220580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3824"/>
            <a:ext cx="5221224" cy="475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258888"/>
            <a:ext cx="5221224" cy="47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5221224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1258888"/>
            <a:ext cx="5221224" cy="47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6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21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268760"/>
            <a:ext cx="5220580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3824"/>
            <a:ext cx="5221224" cy="475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258888"/>
            <a:ext cx="5221224" cy="47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5221224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1258888"/>
            <a:ext cx="5221224" cy="47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1258888"/>
            <a:ext cx="5221224" cy="4834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6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7200" y="1097280"/>
            <a:ext cx="8229600" cy="1508759"/>
          </a:xfrm>
        </p:spPr>
        <p:txBody>
          <a:bodyPr numCol="2">
            <a:normAutofit fontScale="85000" lnSpcReduction="10000"/>
          </a:bodyPr>
          <a:lstStyle/>
          <a:p>
            <a:r>
              <a:rPr lang="en-US" sz="3200" dirty="0" smtClean="0"/>
              <a:t>Southeastern Parkway and Greenbelt (SEPG) Study</a:t>
            </a:r>
          </a:p>
          <a:p>
            <a:r>
              <a:rPr lang="en-US" sz="3200" dirty="0" smtClean="0"/>
              <a:t>Evacuation Planning</a:t>
            </a:r>
          </a:p>
          <a:p>
            <a:r>
              <a:rPr lang="en-US" sz="3200" dirty="0" smtClean="0"/>
              <a:t>Model Expansion</a:t>
            </a:r>
          </a:p>
          <a:p>
            <a:pPr lvl="1"/>
            <a:r>
              <a:rPr lang="en-US" sz="2800" dirty="0" smtClean="0"/>
              <a:t>Chesapeake Bay</a:t>
            </a:r>
          </a:p>
          <a:p>
            <a:pPr lvl="1"/>
            <a:r>
              <a:rPr lang="en-US" sz="2800" dirty="0" smtClean="0"/>
              <a:t>Portsmouth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and Future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z="1600" smtClean="0"/>
              <a:pPr algn="l"/>
              <a:t>22</a:t>
            </a:fld>
            <a:endParaRPr lang="en-US" sz="1600" dirty="0"/>
          </a:p>
        </p:txBody>
      </p:sp>
      <p:pic>
        <p:nvPicPr>
          <p:cNvPr id="1026" name="Picture 2" descr="http://media.hamptonroads.com/cache/files/images/37439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603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 </a:t>
            </a:r>
            <a:r>
              <a:rPr lang="en-US" dirty="0"/>
              <a:t>and complement the analytical capabilities of the regional </a:t>
            </a:r>
            <a:r>
              <a:rPr lang="en-US" dirty="0" smtClean="0"/>
              <a:t>Hampton Roads travel </a:t>
            </a:r>
            <a:r>
              <a:rPr lang="en-US" dirty="0"/>
              <a:t>demand model </a:t>
            </a:r>
            <a:r>
              <a:rPr lang="en-US" dirty="0" smtClean="0"/>
              <a:t>(TDM)</a:t>
            </a:r>
          </a:p>
          <a:p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a consistent and calibrated base model for conducting detailed evaluations of projects throughout Virginia </a:t>
            </a:r>
            <a:r>
              <a:rPr lang="en-US" dirty="0" smtClean="0"/>
              <a:t>Beach</a:t>
            </a:r>
          </a:p>
          <a:p>
            <a:pPr marL="114300" indent="0">
              <a:buNone/>
            </a:pPr>
            <a:endParaRPr lang="en-US" dirty="0" smtClean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882644325"/>
              </p:ext>
            </p:extLst>
          </p:nvPr>
        </p:nvGraphicFramePr>
        <p:xfrm>
          <a:off x="4598988" y="1096963"/>
          <a:ext cx="4087812" cy="493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Challenges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endParaRPr lang="en-US" dirty="0" smtClean="0"/>
          </a:p>
          <a:p>
            <a:r>
              <a:rPr lang="en-US" dirty="0"/>
              <a:t>Lane-Level </a:t>
            </a:r>
            <a:r>
              <a:rPr lang="en-US" dirty="0" smtClean="0"/>
              <a:t>Detail </a:t>
            </a:r>
            <a:r>
              <a:rPr lang="en-US" dirty="0" smtClean="0"/>
              <a:t>+ Traffic Signal Timing Representation</a:t>
            </a:r>
            <a:endParaRPr lang="en-US" dirty="0"/>
          </a:p>
          <a:p>
            <a:r>
              <a:rPr lang="en-US" dirty="0" smtClean="0"/>
              <a:t>Wide-Area Dynamic Traffic Assignment (DTA) </a:t>
            </a:r>
          </a:p>
          <a:p>
            <a:pPr lvl="1"/>
            <a:r>
              <a:rPr lang="en-US" dirty="0" smtClean="0"/>
              <a:t>DTA is still rare as a means for simulating route choice in a wide-area simulation model</a:t>
            </a:r>
          </a:p>
          <a:p>
            <a:pPr lvl="1"/>
            <a:r>
              <a:rPr lang="en-US" dirty="0" smtClean="0"/>
              <a:t>Microsimulation-based origin-destination matrix estimation (ODME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Non-centralized traffic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z="1600" smtClean="0"/>
              <a:pPr algn="l"/>
              <a:t>3</a:t>
            </a:fld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Popular tourism </a:t>
            </a:r>
            <a:r>
              <a:rPr lang="en-US" dirty="0" smtClean="0"/>
              <a:t>destination</a:t>
            </a:r>
          </a:p>
          <a:p>
            <a:endParaRPr lang="en-US" dirty="0"/>
          </a:p>
        </p:txBody>
      </p:sp>
      <p:pic>
        <p:nvPicPr>
          <p:cNvPr id="11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88" y="2456892"/>
            <a:ext cx="4087812" cy="27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6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3825"/>
            <a:ext cx="4087813" cy="4524988"/>
          </a:xfrm>
        </p:spPr>
      </p:pic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300 square miles</a:t>
            </a:r>
          </a:p>
          <a:p>
            <a:r>
              <a:rPr lang="en-US" dirty="0" smtClean="0"/>
              <a:t>470 road-miles</a:t>
            </a:r>
          </a:p>
          <a:p>
            <a:r>
              <a:rPr lang="en-US" dirty="0" smtClean="0"/>
              <a:t>2,400 links; 1,850 nodes</a:t>
            </a:r>
          </a:p>
          <a:p>
            <a:r>
              <a:rPr lang="en-US" dirty="0" smtClean="0"/>
              <a:t>380 signalized intersections</a:t>
            </a:r>
          </a:p>
          <a:p>
            <a:r>
              <a:rPr lang="en-US" dirty="0" smtClean="0"/>
              <a:t>261 origins and destinations</a:t>
            </a:r>
          </a:p>
          <a:p>
            <a:r>
              <a:rPr lang="en-US" dirty="0"/>
              <a:t>8</a:t>
            </a:r>
            <a:r>
              <a:rPr lang="en-US" cap="small" dirty="0"/>
              <a:t>am</a:t>
            </a:r>
            <a:r>
              <a:rPr lang="en-US" dirty="0"/>
              <a:t>, 10</a:t>
            </a:r>
            <a:r>
              <a:rPr lang="en-US" cap="small" dirty="0"/>
              <a:t>am</a:t>
            </a:r>
            <a:r>
              <a:rPr lang="en-US" dirty="0"/>
              <a:t>, 4</a:t>
            </a:r>
            <a:r>
              <a:rPr lang="en-US" cap="small" dirty="0"/>
              <a:t>pm</a:t>
            </a:r>
            <a:r>
              <a:rPr lang="en-US" dirty="0"/>
              <a:t> </a:t>
            </a:r>
            <a:r>
              <a:rPr lang="en-US" dirty="0" smtClean="0"/>
              <a:t>2-hour models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20F7EAF-A6D1-48A7-B46D-BFC8918AC1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9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Inputs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sz="2400" dirty="0"/>
              <a:t>Aerial </a:t>
            </a:r>
            <a:r>
              <a:rPr lang="en-US" sz="2400" dirty="0" smtClean="0"/>
              <a:t>Imagery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dirty="0"/>
              <a:t>Signal </a:t>
            </a:r>
            <a:r>
              <a:rPr lang="en-US" sz="2400" dirty="0" smtClean="0"/>
              <a:t>Timings</a:t>
            </a: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sz="2400" dirty="0"/>
              <a:t>Arterial Traffic Count </a:t>
            </a:r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400" dirty="0"/>
              <a:t>Freeway Traffic Count </a:t>
            </a:r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z="1600" smtClean="0"/>
              <a:pPr algn="l"/>
              <a:t>5</a:t>
            </a:fld>
            <a:endParaRPr lang="en-US" sz="1600" dirty="0"/>
          </a:p>
        </p:txBody>
      </p:sp>
      <p:pic>
        <p:nvPicPr>
          <p:cNvPr id="14" name="Content Placeholder 28"/>
          <p:cNvPicPr>
            <a:picLocks noGrp="1" noChangeAspect="1"/>
          </p:cNvPicPr>
          <p:nvPr>
            <p:ph idx="15"/>
          </p:nvPr>
        </p:nvPicPr>
        <p:blipFill rotWithShape="1">
          <a:blip r:embed="rId2"/>
          <a:srcRect/>
          <a:stretch/>
        </p:blipFill>
        <p:spPr>
          <a:xfrm>
            <a:off x="476209" y="3980742"/>
            <a:ext cx="4087368" cy="2057400"/>
          </a:xfrm>
          <a:prstGeom prst="rect">
            <a:avLst/>
          </a:prstGeom>
        </p:spPr>
      </p:pic>
      <p:pic>
        <p:nvPicPr>
          <p:cNvPr id="15" name="Content Placeholder 32"/>
          <p:cNvPicPr>
            <a:picLocks noGrp="1" noChangeAspect="1"/>
          </p:cNvPicPr>
          <p:nvPr>
            <p:ph idx="16"/>
          </p:nvPr>
        </p:nvPicPr>
        <p:blipFill rotWithShape="1">
          <a:blip r:embed="rId3"/>
          <a:srcRect t="2797" b="5763"/>
          <a:stretch/>
        </p:blipFill>
        <p:spPr>
          <a:xfrm>
            <a:off x="4598988" y="3980742"/>
            <a:ext cx="4087812" cy="2052465"/>
          </a:xfrm>
          <a:prstGeom prst="rect">
            <a:avLst/>
          </a:prstGeom>
        </p:spPr>
      </p:pic>
      <p:pic>
        <p:nvPicPr>
          <p:cNvPr id="16" name="Content Placeholder 12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6208" y="1417638"/>
            <a:ext cx="4087368" cy="2057400"/>
          </a:xfrm>
          <a:prstGeom prst="rect">
            <a:avLst/>
          </a:prstGeom>
        </p:spPr>
      </p:pic>
      <p:pic>
        <p:nvPicPr>
          <p:cNvPr id="17" name="Content Placeholder 19"/>
          <p:cNvPicPr>
            <a:picLocks noGrp="1"/>
          </p:cNvPicPr>
          <p:nvPr>
            <p:ph idx="13"/>
          </p:nvPr>
        </p:nvPicPr>
        <p:blipFill>
          <a:blip r:embed="rId5"/>
          <a:stretch>
            <a:fillRect/>
          </a:stretch>
        </p:blipFill>
        <p:spPr>
          <a:xfrm>
            <a:off x="4598988" y="1417638"/>
            <a:ext cx="408736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1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0" dirty="0" smtClean="0"/>
              <a:t>Model Development: Interface with TDM</a:t>
            </a:r>
            <a:endParaRPr lang="en-US" spc="-5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097280"/>
            <a:ext cx="3250704" cy="4937760"/>
          </a:xfrm>
        </p:spPr>
        <p:txBody>
          <a:bodyPr/>
          <a:lstStyle/>
          <a:p>
            <a:r>
              <a:rPr lang="en-US" dirty="0" smtClean="0"/>
              <a:t>Interfaces </a:t>
            </a:r>
            <a:r>
              <a:rPr lang="en-US" dirty="0" smtClean="0"/>
              <a:t>directly with Hampton Roads regional travel demand </a:t>
            </a:r>
            <a:r>
              <a:rPr lang="en-US" dirty="0" smtClean="0"/>
              <a:t>model</a:t>
            </a:r>
          </a:p>
          <a:p>
            <a:r>
              <a:rPr lang="en-US" dirty="0"/>
              <a:t>Accurate representation of access points via centroids loading onto side streets not arbitrarily from mid-block (image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20F7EAF-A6D1-48A7-B46D-BFC8918AC1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486" y="1088740"/>
            <a:ext cx="4973066" cy="49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0" dirty="0" smtClean="0"/>
              <a:t>Model Development: Geometric Accuracy</a:t>
            </a:r>
            <a:endParaRPr lang="en-US" spc="-5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824028" y="1097280"/>
            <a:ext cx="3862772" cy="4671980"/>
          </a:xfrm>
        </p:spPr>
        <p:txBody>
          <a:bodyPr/>
          <a:lstStyle/>
          <a:p>
            <a:r>
              <a:rPr lang="en-US" dirty="0"/>
              <a:t>Emphasis on geometric detail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4978"/>
            <a:ext cx="4242874" cy="4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0" dirty="0" smtClean="0"/>
              <a:t>Model Development: Lane Access Control</a:t>
            </a:r>
            <a:endParaRPr lang="en-US" spc="-5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707904" y="5270616"/>
            <a:ext cx="4978896" cy="764423"/>
          </a:xfrm>
        </p:spPr>
        <p:txBody>
          <a:bodyPr>
            <a:normAutofit/>
          </a:bodyPr>
          <a:lstStyle/>
          <a:p>
            <a:r>
              <a:rPr lang="en-US" dirty="0"/>
              <a:t>TOD HOV restrictions and addition of the shoulder as a travel lane on </a:t>
            </a:r>
            <a:r>
              <a:rPr lang="en-US" dirty="0" smtClean="0"/>
              <a:t>I-264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 </a:t>
            </a:r>
            <a:fld id="{A20F7EAF-A6D1-48A7-B46D-BFC8918AC195}" type="slidenum">
              <a:rPr lang="en-US" smtClean="0"/>
              <a:pPr algn="l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6752"/>
            <a:ext cx="6305550" cy="38195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07604" y="1268760"/>
            <a:ext cx="5278381" cy="3276364"/>
            <a:chOff x="1007604" y="1268760"/>
            <a:chExt cx="5278381" cy="3276364"/>
          </a:xfrm>
        </p:grpSpPr>
        <p:sp>
          <p:nvSpPr>
            <p:cNvPr id="7" name="Rounded Rectangle 6"/>
            <p:cNvSpPr/>
            <p:nvPr/>
          </p:nvSpPr>
          <p:spPr>
            <a:xfrm>
              <a:off x="1007604" y="1268760"/>
              <a:ext cx="1512168" cy="792088"/>
            </a:xfrm>
            <a:prstGeom prst="roundRect">
              <a:avLst/>
            </a:prstGeom>
            <a:solidFill>
              <a:schemeClr val="accent4">
                <a:alpha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58015" y="2528900"/>
              <a:ext cx="3427970" cy="2016224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271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ustom 2">
      <a:majorFont>
        <a:latin typeface="Humnst777 Cn BT"/>
        <a:ea typeface=""/>
        <a:cs typeface=""/>
      </a:majorFont>
      <a:minorFont>
        <a:latin typeface="Humnst777 Cn BT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9763</TotalTime>
  <Words>467</Words>
  <Application>Microsoft Office PowerPoint</Application>
  <PresentationFormat>On-screen Show (4:3)</PresentationFormat>
  <Paragraphs>112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Humnst777 BlkCn BT</vt:lpstr>
      <vt:lpstr>Humnst777 Cn BT</vt:lpstr>
      <vt:lpstr>Wingdings</vt:lpstr>
      <vt:lpstr>Adjacency</vt:lpstr>
      <vt:lpstr>Planning Applications: A City-wide Microsimulation Model for Virginia Beach</vt:lpstr>
      <vt:lpstr>Presentation Outline</vt:lpstr>
      <vt:lpstr>Project Purpose</vt:lpstr>
      <vt:lpstr>Unique Challenges</vt:lpstr>
      <vt:lpstr>Project Scope</vt:lpstr>
      <vt:lpstr>Model Inputs</vt:lpstr>
      <vt:lpstr>Model Development: Interface with TDM</vt:lpstr>
      <vt:lpstr>Model Development: Geometric Accuracy</vt:lpstr>
      <vt:lpstr>Model Development: Lane Access Control</vt:lpstr>
      <vt:lpstr>Model Development: Lane Access Control</vt:lpstr>
      <vt:lpstr>Model Development: Lane Access Control</vt:lpstr>
      <vt:lpstr>Model Development: Functional Class</vt:lpstr>
      <vt:lpstr>Calibration Methodology</vt:lpstr>
      <vt:lpstr>Subarea Analysis</vt:lpstr>
      <vt:lpstr>Calibration</vt:lpstr>
      <vt:lpstr>Calibration</vt:lpstr>
      <vt:lpstr>Calibration</vt:lpstr>
      <vt:lpstr>Calibration</vt:lpstr>
      <vt:lpstr>Calibration</vt:lpstr>
      <vt:lpstr>Calibration</vt:lpstr>
      <vt:lpstr>Calibration</vt:lpstr>
      <vt:lpstr>Calibration</vt:lpstr>
      <vt:lpstr>Ongoing and Future Applications</vt:lpstr>
      <vt:lpstr>Questions?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jic</dc:creator>
  <cp:lastModifiedBy>Daniel Morgan</cp:lastModifiedBy>
  <cp:revision>685</cp:revision>
  <cp:lastPrinted>2013-01-16T15:43:00Z</cp:lastPrinted>
  <dcterms:created xsi:type="dcterms:W3CDTF">2012-05-03T20:59:55Z</dcterms:created>
  <dcterms:modified xsi:type="dcterms:W3CDTF">2015-05-15T18:45:56Z</dcterms:modified>
</cp:coreProperties>
</file>