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handoutMasterIdLst>
    <p:handoutMasterId r:id="rId29"/>
  </p:handoutMasterIdLst>
  <p:sldIdLst>
    <p:sldId id="328" r:id="rId2"/>
    <p:sldId id="330" r:id="rId3"/>
    <p:sldId id="327" r:id="rId4"/>
    <p:sldId id="348" r:id="rId5"/>
    <p:sldId id="332" r:id="rId6"/>
    <p:sldId id="346" r:id="rId7"/>
    <p:sldId id="364" r:id="rId8"/>
    <p:sldId id="349" r:id="rId9"/>
    <p:sldId id="378" r:id="rId10"/>
    <p:sldId id="377" r:id="rId11"/>
    <p:sldId id="350" r:id="rId12"/>
    <p:sldId id="390" r:id="rId13"/>
    <p:sldId id="355" r:id="rId14"/>
    <p:sldId id="351" r:id="rId15"/>
    <p:sldId id="380" r:id="rId16"/>
    <p:sldId id="381" r:id="rId17"/>
    <p:sldId id="331" r:id="rId18"/>
    <p:sldId id="379" r:id="rId19"/>
    <p:sldId id="372" r:id="rId20"/>
    <p:sldId id="353" r:id="rId21"/>
    <p:sldId id="357" r:id="rId22"/>
    <p:sldId id="388" r:id="rId23"/>
    <p:sldId id="389" r:id="rId24"/>
    <p:sldId id="382" r:id="rId25"/>
    <p:sldId id="354" r:id="rId26"/>
    <p:sldId id="387" r:id="rId27"/>
    <p:sldId id="393" r:id="rId28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4585A"/>
    <a:srgbClr val="4A7729"/>
    <a:srgbClr val="004C97"/>
    <a:srgbClr val="01426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45" autoAdjust="0"/>
  </p:normalViewPr>
  <p:slideViewPr>
    <p:cSldViewPr showGuides="1">
      <p:cViewPr>
        <p:scale>
          <a:sx n="100" d="100"/>
          <a:sy n="100" d="100"/>
        </p:scale>
        <p:origin x="-58" y="-91"/>
      </p:cViewPr>
      <p:guideLst>
        <p:guide orient="horz" pos="749"/>
        <p:guide orient="horz" pos="1499"/>
        <p:guide orient="horz" pos="2249"/>
        <p:guide orient="horz" pos="2999"/>
        <p:guide pos="1356"/>
        <p:guide pos="2711"/>
        <p:guide pos="4065"/>
        <p:guide pos="54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9B1C705C-65CB-48D9-8B75-4268D793BFA6}" type="datetimeFigureOut">
              <a:rPr lang="en-US" smtClean="0"/>
              <a:t>6/4/2015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09CC12A9-1631-4E85-8455-060426C59E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06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ginning Logo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 Architecture, Inc., all rights reserved.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4032676" y="2274094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4032676" y="2274094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1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4032676" y="2274094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6"/>
          <p:cNvSpPr>
            <a:spLocks noEditPoints="1"/>
          </p:cNvSpPr>
          <p:nvPr userDrawn="1"/>
        </p:nvSpPr>
        <p:spPr bwMode="auto">
          <a:xfrm>
            <a:off x="4032676" y="2274094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221945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9370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604249" cy="51435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5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4" y="2833689"/>
            <a:ext cx="2012951" cy="1854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noFill/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2143570" y="3335965"/>
            <a:ext cx="5875965" cy="1113745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06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8604251" cy="2379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8774" y="2833689"/>
            <a:ext cx="2012951" cy="1854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1500" b="1" kern="1200" spc="-300" dirty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1pPr>
            <a:lvl2pPr marL="560070" indent="-28575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6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2143570" y="3335965"/>
            <a:ext cx="5875965" cy="1113745"/>
          </a:xfrm>
        </p:spPr>
        <p:txBody>
          <a:bodyPr anchor="b"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64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ub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604249" cy="51435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5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379663"/>
            <a:ext cx="8604250" cy="1794907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4168164"/>
            <a:ext cx="8604251" cy="707886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16697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ub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8604251" cy="2379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6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2379663"/>
            <a:ext cx="8604250" cy="1794907"/>
          </a:xfrm>
        </p:spPr>
        <p:txBody>
          <a:bodyPr lIns="457200" tIns="457200" rIns="457200" bIns="45720"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4168164"/>
            <a:ext cx="8604251" cy="707886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223739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1426A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39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861600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860425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42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2" y="0"/>
            <a:ext cx="4840287" cy="2379663"/>
          </a:xfrm>
          <a:prstGeom prst="rect">
            <a:avLst/>
          </a:prstGeom>
          <a:solidFill>
            <a:srgbClr val="01426A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2419454"/>
            <a:ext cx="4840286" cy="27240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4760913"/>
            <a:ext cx="4303714" cy="382586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4309593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4303713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66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97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3" y="-1"/>
            <a:ext cx="4840287" cy="5143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4309593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4303713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59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861600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860425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5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58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2" y="0"/>
            <a:ext cx="4300537" cy="476091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4303713" cy="2379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381249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4760913"/>
            <a:ext cx="4303713" cy="38252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221945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117019" y="2576512"/>
            <a:ext cx="4178755" cy="1504950"/>
          </a:xfrm>
        </p:spPr>
        <p:txBody>
          <a:bodyPr anchor="ctr">
            <a:noAutofit/>
          </a:bodyPr>
          <a:lstStyle>
            <a:lvl1pPr>
              <a:lnSpc>
                <a:spcPts val="3200"/>
              </a:lnSpc>
              <a:defRPr sz="3200" baseline="0"/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379413" y="4084140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19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915575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3264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570288"/>
            <a:ext cx="4303713" cy="157321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42776" y="3570288"/>
            <a:ext cx="4261474" cy="1573212"/>
          </a:xfrm>
          <a:prstGeom prst="rect">
            <a:avLst/>
          </a:prstGeom>
          <a:solidFill>
            <a:srgbClr val="01426A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40850" y="3570288"/>
            <a:ext cx="503150" cy="1573212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29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9156492" cy="1296522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400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2379664"/>
            <a:ext cx="9144000" cy="27638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213650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8740"/>
            <a:ext cx="4303713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564034"/>
            <a:ext cx="4315468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4303713" cy="873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3" y="-1"/>
            <a:ext cx="4840287" cy="5143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091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2" y="0"/>
            <a:ext cx="4840287" cy="2379663"/>
          </a:xfrm>
          <a:prstGeom prst="rect">
            <a:avLst/>
          </a:prstGeom>
          <a:solidFill>
            <a:srgbClr val="01426A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03713" y="2419454"/>
            <a:ext cx="4840286" cy="272404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4760913"/>
            <a:ext cx="4303714" cy="382586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8740"/>
            <a:ext cx="4303713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564034"/>
            <a:ext cx="4315468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4303713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846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8740"/>
            <a:ext cx="8604250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564034"/>
            <a:ext cx="861600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860425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6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105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58740"/>
            <a:ext cx="9143264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564034"/>
            <a:ext cx="9155755" cy="140346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3264" cy="873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40850" y="3570288"/>
            <a:ext cx="503150" cy="1573212"/>
          </a:xfrm>
          <a:prstGeom prst="rect">
            <a:avLst/>
          </a:prstGeom>
          <a:solidFill>
            <a:schemeClr val="accent6"/>
          </a:solidFill>
        </p:spPr>
        <p:txBody>
          <a:bodyPr vert="vert"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570288"/>
            <a:ext cx="4303713" cy="157321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42776" y="3570288"/>
            <a:ext cx="4261474" cy="1573212"/>
          </a:xfrm>
          <a:prstGeom prst="rect">
            <a:avLst/>
          </a:prstGeom>
          <a:solidFill>
            <a:srgbClr val="01426A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956910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9144000" cy="35702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415190"/>
            <a:ext cx="9144000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3594765"/>
            <a:ext cx="914400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55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6416588" cy="357028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415190"/>
            <a:ext cx="9144000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2000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3594765"/>
            <a:ext cx="9144000" cy="8731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444328" y="0"/>
            <a:ext cx="2690812" cy="3570288"/>
          </a:xfrm>
          <a:prstGeom prst="rect">
            <a:avLst/>
          </a:prstGeom>
          <a:solidFill>
            <a:srgbClr val="01426A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3046001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0" y="1312862"/>
            <a:ext cx="2124075" cy="238918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0" y="373062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5" y="1312862"/>
            <a:ext cx="2124075" cy="238918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0" y="1312862"/>
            <a:ext cx="2124075" cy="238918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5" y="1312862"/>
            <a:ext cx="2124075" cy="238918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5" y="373062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0" y="373062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5" y="373062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4000" cy="873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64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0" y="1035550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0" y="2588684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5" y="1035550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0" y="1035550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5" y="1035550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5" y="2588684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0" y="2588684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5" y="2588684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1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29540" y="3106988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29540" y="4660122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3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2383155" y="3106988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4636770" y="3106988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6890385" y="3106988"/>
            <a:ext cx="2124075" cy="152455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2383155" y="4660122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636770" y="4660122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890385" y="4660122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 hasCustomPrompt="1"/>
          </p:nvPr>
        </p:nvSpPr>
        <p:spPr>
          <a:xfrm>
            <a:off x="0" y="139700"/>
            <a:ext cx="9144000" cy="873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94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3"/>
          <p:cNvSpPr>
            <a:spLocks noGrp="1"/>
          </p:cNvSpPr>
          <p:nvPr>
            <p:ph type="pic" sz="quarter" idx="13"/>
          </p:nvPr>
        </p:nvSpPr>
        <p:spPr>
          <a:xfrm>
            <a:off x="4303713" y="-1"/>
            <a:ext cx="4300537" cy="237966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Picture Placeholder 53"/>
          <p:cNvSpPr>
            <a:spLocks noGrp="1"/>
          </p:cNvSpPr>
          <p:nvPr>
            <p:ph type="pic" sz="quarter" idx="14"/>
          </p:nvPr>
        </p:nvSpPr>
        <p:spPr>
          <a:xfrm>
            <a:off x="0" y="2379663"/>
            <a:ext cx="2152650" cy="2763837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455744" y="3630494"/>
            <a:ext cx="4688256" cy="70788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5" name="Picture Placeholder 53"/>
          <p:cNvSpPr>
            <a:spLocks noGrp="1"/>
          </p:cNvSpPr>
          <p:nvPr>
            <p:ph type="pic" sz="quarter" idx="18" hasCustomPrompt="1"/>
          </p:nvPr>
        </p:nvSpPr>
        <p:spPr>
          <a:xfrm>
            <a:off x="2152650" y="2379664"/>
            <a:ext cx="2151063" cy="276383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303713" cy="23796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4455744" y="2533345"/>
            <a:ext cx="4688256" cy="1108945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baseline="0"/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endParaRPr lang="en-US" dirty="0"/>
          </a:p>
        </p:txBody>
      </p:sp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4708768" y="4469293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221945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33169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29540" y="142875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29540" y="203517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2383155" y="142875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4636770" y="142875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6890385" y="142875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2383155" y="203517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636770" y="203517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6890385" y="2035175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29540" y="2522890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29540" y="4415190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2383155" y="2522890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4636770" y="2522890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6890385" y="2522890"/>
            <a:ext cx="2124075" cy="186372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2383155" y="4415190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4636770" y="4415190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6890385" y="4415190"/>
            <a:ext cx="21240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/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704842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1570" y="-794"/>
            <a:ext cx="4222903" cy="2379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237966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91868" y="2418068"/>
            <a:ext cx="2072605" cy="211233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0" y="2418068"/>
            <a:ext cx="2152649" cy="21123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2095" y="2418068"/>
            <a:ext cx="2111618" cy="21123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2418068"/>
            <a:ext cx="2110412" cy="21123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530405"/>
            <a:ext cx="8604250" cy="613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58" hasCustomPrompt="1"/>
          </p:nvPr>
        </p:nvSpPr>
        <p:spPr>
          <a:xfrm>
            <a:off x="8604250" y="0"/>
            <a:ext cx="539750" cy="4530405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4530405"/>
            <a:ext cx="9144000" cy="61309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4618566"/>
            <a:ext cx="2152650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2152650" y="4618566"/>
            <a:ext cx="21494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4302126" y="4618566"/>
            <a:ext cx="2151062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6453188" y="4618566"/>
            <a:ext cx="2151062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2152650" y="395574"/>
            <a:ext cx="21494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6417523" y="395574"/>
            <a:ext cx="2149475" cy="284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1500"/>
              </a:lnSpc>
              <a:spcBef>
                <a:spcPts val="0"/>
              </a:spcBef>
              <a:buNone/>
              <a:defRPr lang="en-US" sz="1400" b="1" baseline="0" dirty="0" smtClean="0">
                <a:solidFill>
                  <a:srgbClr val="FFFFFF"/>
                </a:solidFill>
              </a:defRPr>
            </a:lvl1pPr>
            <a:lvl2pPr marL="274320" indent="0">
              <a:buFont typeface="Arial" pitchFamily="34" charset="0"/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2458518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4303714" cy="47577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42118" y="0"/>
            <a:ext cx="4801882" cy="4743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4760913"/>
            <a:ext cx="4303714" cy="382586"/>
          </a:xfrm>
          <a:prstGeom prst="rect">
            <a:avLst/>
          </a:prstGeom>
          <a:solidFill>
            <a:srgbClr val="01426A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74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0314" y="0"/>
            <a:ext cx="4803686" cy="23796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237966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89788" y="2419452"/>
            <a:ext cx="2654212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0" y="2419452"/>
            <a:ext cx="2152649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0508" y="2419452"/>
            <a:ext cx="2113206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6" y="2419453"/>
            <a:ext cx="2110412" cy="272404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19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4340314" y="2419452"/>
            <a:ext cx="4803686" cy="27240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3" y="0"/>
            <a:ext cx="4303716" cy="2379664"/>
          </a:xfrm>
          <a:prstGeom prst="rect">
            <a:avLst/>
          </a:prstGeom>
          <a:solidFill>
            <a:srgbClr val="01426A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6489788" y="0"/>
            <a:ext cx="2654212" cy="23796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0" y="2419453"/>
            <a:ext cx="2152649" cy="272404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190508" y="2419453"/>
            <a:ext cx="2113206" cy="272404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4342775" y="-1"/>
            <a:ext cx="2110413" cy="23796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85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roj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9045" y="1316920"/>
            <a:ext cx="8334954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lang="en-US" sz="1600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smtClean="0"/>
              <a:t>Project Location</a:t>
            </a:r>
          </a:p>
          <a:p>
            <a:pPr marL="0" lvl="0"/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09045" y="497880"/>
            <a:ext cx="8334954" cy="873125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PROJECT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00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roj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09045" y="1316920"/>
            <a:ext cx="8334954" cy="605294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lang="en-US" sz="1600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US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smtClean="0"/>
              <a:t>Project Location</a:t>
            </a:r>
          </a:p>
          <a:p>
            <a:pPr marL="0" lvl="0"/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09045" y="497880"/>
            <a:ext cx="8334954" cy="873125"/>
          </a:xfrm>
        </p:spPr>
        <p:txBody>
          <a:bodyPr/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PROJECT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03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0"/>
            <a:ext cx="9144000" cy="5143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23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des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27" name="TextBox 26"/>
            <p:cNvSpPr txBox="1"/>
            <p:nvPr/>
          </p:nvSpPr>
          <p:spPr>
            <a:xfrm>
              <a:off x="819293" y="1189170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1.51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9293" y="2379663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0.21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293" y="3570280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1.09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20966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4.41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03713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0.29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53188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2.06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9293" y="4764613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2.39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52485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latin typeface="+mj-lt"/>
                </a:rPr>
                <a:t>2.65</a:t>
              </a:r>
              <a:endParaRPr lang="en-US" sz="1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819293" y="1189170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1.51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819293" y="2379663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0.21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819293" y="3570280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1.09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8620966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4.41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4303713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0.29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6453188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2.06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819293" y="4764613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2.39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2152485" y="352962"/>
              <a:ext cx="48282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+mj-lt"/>
                </a:rPr>
                <a:t>2.65</a:t>
              </a:r>
              <a:endParaRPr lang="en-US" sz="1200" b="1" dirty="0">
                <a:solidFill>
                  <a:srgbClr val="000000"/>
                </a:solidFill>
                <a:latin typeface="+mj-lt"/>
              </a:endParaRPr>
            </a:p>
          </p:txBody>
        </p:sp>
        <p:cxnSp>
          <p:nvCxnSpPr>
            <p:cNvPr id="53" name="Straight Connector 52"/>
            <p:cNvCxnSpPr/>
            <p:nvPr userDrawn="1"/>
          </p:nvCxnSpPr>
          <p:spPr>
            <a:xfrm>
              <a:off x="2152650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4303713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>
              <a:off x="6442733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>
              <a:off x="8600145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>
              <a:off x="0" y="118917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>
              <a:off x="0" y="237027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>
              <a:off x="0" y="3560895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75152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413" y="1304385"/>
              <a:ext cx="1925537" cy="188663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 userDrawn="1"/>
          </p:nvSpPr>
          <p:spPr>
            <a:xfrm>
              <a:off x="4725620" y="1035550"/>
              <a:ext cx="4186145" cy="363176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dirty="0" smtClean="0">
                  <a:solidFill>
                    <a:srgbClr val="000000"/>
                  </a:solidFill>
                </a:rPr>
                <a:t>REPOSITION OR</a:t>
              </a:r>
              <a:r>
                <a:rPr lang="en-US" sz="1600" b="1" baseline="0" dirty="0" smtClean="0">
                  <a:solidFill>
                    <a:srgbClr val="000000"/>
                  </a:solidFill>
                </a:rPr>
                <a:t> CREATE GUIDES ON GRID</a:t>
              </a:r>
              <a:endParaRPr lang="en-US" sz="1600" b="1" dirty="0" smtClean="0">
                <a:solidFill>
                  <a:srgbClr val="000000"/>
                </a:solidFill>
              </a:endParaRPr>
            </a:p>
            <a:p>
              <a:r>
                <a:rPr lang="en-US" dirty="0" smtClean="0">
                  <a:solidFill>
                    <a:srgbClr val="000000"/>
                  </a:solidFill>
                </a:rPr>
                <a:t>If a guide is accidentally moved or you start with a blank document that does not have guides placed do the following: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Turn on Snap to Grid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Set grid settings to .042 inches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Turn on both Guide Settings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Use the lines and grey measurements on this slide to position guides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To move guides, click on guide outside of slide in grey area and drag to position.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baseline="0" dirty="0" smtClean="0">
                  <a:solidFill>
                    <a:srgbClr val="000000"/>
                  </a:solidFill>
                </a:rPr>
                <a:t>To add new guides, click on a guide outside of slide in grey area while holding CTRL and drag </a:t>
              </a:r>
              <a:br>
                <a:rPr lang="en-US" sz="1600" baseline="0" dirty="0" smtClean="0">
                  <a:solidFill>
                    <a:srgbClr val="000000"/>
                  </a:solidFill>
                </a:rPr>
              </a:br>
              <a:r>
                <a:rPr lang="en-US" sz="1600" baseline="0" dirty="0" smtClean="0">
                  <a:solidFill>
                    <a:srgbClr val="000000"/>
                  </a:solidFill>
                </a:rPr>
                <a:t>to position 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835" y="3307251"/>
              <a:ext cx="2468680" cy="1595861"/>
            </a:xfrm>
            <a:prstGeom prst="rect">
              <a:avLst/>
            </a:prstGeom>
            <a:ln w="76200">
              <a:solidFill>
                <a:schemeClr val="accent2"/>
              </a:solidFill>
              <a:miter lim="800000"/>
            </a:ln>
          </p:spPr>
        </p:pic>
        <p:sp>
          <p:nvSpPr>
            <p:cNvPr id="64" name="Rectangle 63"/>
            <p:cNvSpPr/>
            <p:nvPr userDrawn="1"/>
          </p:nvSpPr>
          <p:spPr>
            <a:xfrm>
              <a:off x="3112610" y="3416660"/>
              <a:ext cx="576075" cy="51296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42865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Footer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EditPoints="1"/>
          </p:cNvSpPr>
          <p:nvPr userDrawn="1"/>
        </p:nvSpPr>
        <p:spPr bwMode="auto">
          <a:xfrm>
            <a:off x="8669746" y="4837906"/>
            <a:ext cx="411480" cy="22860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73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6453188" y="2379664"/>
            <a:ext cx="2151062" cy="238124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2152650" y="1"/>
            <a:ext cx="4294981" cy="23796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0"/>
            <a:ext cx="539750" cy="476091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10" y="-1"/>
            <a:ext cx="2152651" cy="51435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303713" y="4760913"/>
            <a:ext cx="2143918" cy="382587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2152650" y="4760912"/>
            <a:ext cx="2151063" cy="38617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endParaRPr lang="en-US" dirty="0" smtClean="0"/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5416910" y="2902005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7221945" y="4951108"/>
            <a:ext cx="1905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rPr>
              <a:t>© 2014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83626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48525F7-6CDE-4904-A91B-46546BB653FA}" type="datetimeFigureOut">
              <a:rPr lang="en-US" smtClean="0"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A3EC50-3B3F-4A08-B3F7-3164326CA0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582" y="4703592"/>
            <a:ext cx="1295560" cy="33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2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8604250" cy="5143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01071" y="4017776"/>
            <a:ext cx="8103180" cy="707886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24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 hasCustomPrompt="1"/>
          </p:nvPr>
        </p:nvSpPr>
        <p:spPr>
          <a:xfrm>
            <a:off x="501071" y="2955800"/>
            <a:ext cx="8103180" cy="1108945"/>
          </a:xfrm>
        </p:spPr>
        <p:txBody>
          <a:bodyPr>
            <a:noAutofit/>
          </a:bodyPr>
          <a:lstStyle>
            <a:lvl1pPr>
              <a:lnSpc>
                <a:spcPts val="3200"/>
              </a:lnSpc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Cover title click here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8604250" y="0"/>
            <a:ext cx="539750" cy="2379663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8604250" y="2379664"/>
            <a:ext cx="539750" cy="2763835"/>
          </a:xfrm>
          <a:prstGeom prst="rect">
            <a:avLst/>
          </a:prstGeom>
          <a:solidFill>
            <a:srgbClr val="01426A"/>
          </a:solidFill>
        </p:spPr>
        <p:txBody>
          <a:bodyPr vert="ver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3051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4303714" cy="5143500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613107" y="904329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01</a:t>
            </a:r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5429400" y="999226"/>
            <a:ext cx="3714600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13107" y="1743835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02</a:t>
            </a:r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5429400" y="1838732"/>
            <a:ext cx="3714600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613107" y="2582035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03</a:t>
            </a:r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29400" y="2676932"/>
            <a:ext cx="3714600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4613107" y="3420235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04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429400" y="3515132"/>
            <a:ext cx="3714600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11334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18834" y="1466041"/>
            <a:ext cx="1119991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05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45761" y="1560938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NHS Application by PPACG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718834" y="2305547"/>
            <a:ext cx="1119991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06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545761" y="24004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PPACG TIP Project Tests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718834" y="3143747"/>
            <a:ext cx="1119991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07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556394" y="32386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Summary of Findings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336382" y="1466041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01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52675" y="1560938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NRI Concept 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336382" y="2305547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02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52675" y="24004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Applications of NRI Measure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36382" y="3143747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03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52675" y="32386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PPACG Study Design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336382" y="3981947"/>
            <a:ext cx="1111417" cy="76944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4400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04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1152675" y="4076844"/>
            <a:ext cx="3453447" cy="579646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1900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NRI Sensitivity Tests</a:t>
            </a:r>
          </a:p>
        </p:txBody>
      </p:sp>
      <p:sp>
        <p:nvSpPr>
          <p:cNvPr id="32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4303713" y="-1"/>
            <a:ext cx="4840287" cy="118903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3" name="Picture Placeholder 53"/>
          <p:cNvSpPr>
            <a:spLocks noGrp="1"/>
          </p:cNvSpPr>
          <p:nvPr>
            <p:ph type="pic" sz="quarter" idx="31" hasCustomPrompt="1"/>
          </p:nvPr>
        </p:nvSpPr>
        <p:spPr>
          <a:xfrm>
            <a:off x="0" y="-1"/>
            <a:ext cx="4303713" cy="1189039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51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37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1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139700"/>
            <a:ext cx="9144000" cy="873125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1189038"/>
            <a:ext cx="9144000" cy="3217862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6" r:id="rId2"/>
    <p:sldLayoutId id="2147483935" r:id="rId3"/>
    <p:sldLayoutId id="2147483976" r:id="rId4"/>
    <p:sldLayoutId id="2147483973" r:id="rId5"/>
    <p:sldLayoutId id="2147483937" r:id="rId6"/>
    <p:sldLayoutId id="2147483938" r:id="rId7"/>
    <p:sldLayoutId id="2147483981" r:id="rId8"/>
    <p:sldLayoutId id="2147483980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77" r:id="rId15"/>
    <p:sldLayoutId id="2147483969" r:id="rId16"/>
    <p:sldLayoutId id="2147483979" r:id="rId17"/>
    <p:sldLayoutId id="2147483968" r:id="rId18"/>
    <p:sldLayoutId id="2147483951" r:id="rId19"/>
    <p:sldLayoutId id="2147483952" r:id="rId20"/>
    <p:sldLayoutId id="2147483953" r:id="rId21"/>
    <p:sldLayoutId id="2147483944" r:id="rId22"/>
    <p:sldLayoutId id="2147483945" r:id="rId23"/>
    <p:sldLayoutId id="2147483947" r:id="rId24"/>
    <p:sldLayoutId id="2147483948" r:id="rId25"/>
    <p:sldLayoutId id="2147483949" r:id="rId26"/>
    <p:sldLayoutId id="2147483950" r:id="rId27"/>
    <p:sldLayoutId id="2147483954" r:id="rId28"/>
    <p:sldLayoutId id="2147483956" r:id="rId29"/>
    <p:sldLayoutId id="2147483955" r:id="rId30"/>
    <p:sldLayoutId id="2147483957" r:id="rId31"/>
    <p:sldLayoutId id="2147483958" r:id="rId32"/>
    <p:sldLayoutId id="2147483961" r:id="rId33"/>
    <p:sldLayoutId id="2147483962" r:id="rId34"/>
    <p:sldLayoutId id="2147483970" r:id="rId35"/>
    <p:sldLayoutId id="2147483971" r:id="rId36"/>
    <p:sldLayoutId id="2147483964" r:id="rId37"/>
    <p:sldLayoutId id="2147483965" r:id="rId38"/>
    <p:sldLayoutId id="2147483975" r:id="rId39"/>
    <p:sldLayoutId id="2147483983" r:id="rId40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§"/>
        <a:defRPr sz="1800" kern="1200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spcBef>
          <a:spcPct val="20000"/>
        </a:spcBef>
        <a:buSzPct val="75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spcBef>
          <a:spcPct val="20000"/>
        </a:spcBef>
        <a:buSzPct val="100000"/>
        <a:buFont typeface="Arial Narrow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§"/>
        <a:tabLst>
          <a:tab pos="1485900" algn="l"/>
        </a:tabLst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" y="0"/>
            <a:ext cx="8605993" cy="51480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04800" y="3417575"/>
            <a:ext cx="8301191" cy="972872"/>
          </a:xfrm>
        </p:spPr>
        <p:txBody>
          <a:bodyPr/>
          <a:lstStyle/>
          <a:p>
            <a:r>
              <a:rPr lang="en-US" dirty="0" smtClean="0"/>
              <a:t>An MPO “Big Data” Application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190750"/>
            <a:ext cx="8377391" cy="1108945"/>
          </a:xfrm>
        </p:spPr>
        <p:txBody>
          <a:bodyPr/>
          <a:lstStyle/>
          <a:p>
            <a:r>
              <a:rPr lang="en-US" dirty="0" smtClean="0"/>
              <a:t>Colorado Springs Metropolitan Planning Area Congestion Management Process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3" y="298946"/>
            <a:ext cx="1975200" cy="516661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832" y="4189739"/>
            <a:ext cx="690832" cy="3822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05993" y="0"/>
            <a:ext cx="539496" cy="5143500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86300" y="267051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chemeClr val="bg2"/>
                </a:solidFill>
              </a:rPr>
              <a:t>15</a:t>
            </a:r>
            <a:r>
              <a:rPr lang="en-US" sz="1000" i="1" baseline="30000" dirty="0" smtClean="0">
                <a:solidFill>
                  <a:schemeClr val="bg2"/>
                </a:solidFill>
              </a:rPr>
              <a:t>th</a:t>
            </a:r>
            <a:r>
              <a:rPr lang="en-US" sz="1000" i="1" dirty="0" smtClean="0">
                <a:solidFill>
                  <a:schemeClr val="bg2"/>
                </a:solidFill>
              </a:rPr>
              <a:t> TRB  National Transportation Planning Applications Conference</a:t>
            </a:r>
          </a:p>
          <a:p>
            <a:r>
              <a:rPr lang="en-US" sz="1000" i="1" dirty="0" smtClean="0">
                <a:solidFill>
                  <a:schemeClr val="bg2"/>
                </a:solidFill>
              </a:rPr>
              <a:t>May 17 – 21, 2015   Atlantic City, New Jersey</a:t>
            </a:r>
          </a:p>
          <a:p>
            <a:r>
              <a:rPr lang="en-US" sz="1000" i="1" dirty="0" smtClean="0">
                <a:solidFill>
                  <a:schemeClr val="bg2"/>
                </a:solidFill>
              </a:rPr>
              <a:t>Data Collection &amp; Management Session:  May  18, 2015   8:30 AM – 10:00AM</a:t>
            </a:r>
          </a:p>
          <a:p>
            <a:endParaRPr lang="en-US" sz="10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85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-11755" y="742950"/>
            <a:ext cx="4659955" cy="1550717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Dynamic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Regional System View of Roadway Operations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Comprehensive Data on Major Roads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9701"/>
            <a:ext cx="9144000" cy="527050"/>
          </a:xfrm>
        </p:spPr>
        <p:txBody>
          <a:bodyPr/>
          <a:lstStyle/>
          <a:p>
            <a:r>
              <a:rPr lang="en-US" dirty="0" smtClean="0"/>
              <a:t>Big Data Collection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1" b="22681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4495800" y="666750"/>
            <a:ext cx="46482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24/7 Data Records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Seasonal Variations </a:t>
            </a:r>
            <a:r>
              <a:rPr lang="en-US" sz="2200" dirty="0" smtClean="0"/>
              <a:t>Recorded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Bottleneck Identification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200" dirty="0" smtClean="0"/>
              <a:t>Data Collected in 1 minute intervals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15687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7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33"/>
            <a:ext cx="8604504" cy="51480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04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570" y="3335965"/>
            <a:ext cx="6543230" cy="1113745"/>
          </a:xfrm>
        </p:spPr>
        <p:txBody>
          <a:bodyPr/>
          <a:lstStyle/>
          <a:p>
            <a:r>
              <a:rPr lang="en-US" dirty="0" smtClean="0"/>
              <a:t>Development of the Colorado Springs Congestion Management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7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1352550"/>
            <a:ext cx="4309593" cy="3124200"/>
          </a:xfrm>
        </p:spPr>
        <p:txBody>
          <a:bodyPr/>
          <a:lstStyle/>
          <a:p>
            <a:r>
              <a:rPr lang="en-US" sz="2200" dirty="0"/>
              <a:t>INRIX Vehicle Probe data provided travel times/speed coverage for most </a:t>
            </a:r>
            <a:r>
              <a:rPr lang="en-US" sz="2200" dirty="0" smtClean="0"/>
              <a:t>corridors</a:t>
            </a:r>
          </a:p>
          <a:p>
            <a:r>
              <a:rPr lang="en-US" sz="2200" dirty="0" smtClean="0"/>
              <a:t>Additional Travel Time Surveys conducted manually to “spot check” recorded data</a:t>
            </a:r>
          </a:p>
          <a:p>
            <a:r>
              <a:rPr lang="en-US" sz="2200" dirty="0" smtClean="0"/>
              <a:t>Travel Time Surveys conducted on corridors not included within the INRIX data set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Travel Time Data Collection – INRIX Data</a:t>
            </a:r>
          </a:p>
        </p:txBody>
      </p:sp>
      <p:pic>
        <p:nvPicPr>
          <p:cNvPr id="5" name="Picture Placeholder 4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r="3470"/>
          <a:stretch>
            <a:fillRect/>
          </a:stretch>
        </p:blipFill>
        <p:spPr bwMode="auto"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268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Management Process (CMP) Corridors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-11755" y="1581150"/>
            <a:ext cx="4309593" cy="2133600"/>
          </a:xfrm>
        </p:spPr>
        <p:txBody>
          <a:bodyPr/>
          <a:lstStyle/>
          <a:p>
            <a:r>
              <a:rPr lang="en-US" sz="2200" b="1" dirty="0" smtClean="0"/>
              <a:t>20 corridors to analyze</a:t>
            </a:r>
          </a:p>
          <a:p>
            <a:r>
              <a:rPr lang="en-US" sz="2200" b="1" dirty="0" smtClean="0"/>
              <a:t>200 Corridor Miles</a:t>
            </a:r>
          </a:p>
          <a:p>
            <a:r>
              <a:rPr lang="en-US" sz="2200" b="1" dirty="0" smtClean="0"/>
              <a:t>30 Interchanges</a:t>
            </a:r>
          </a:p>
          <a:p>
            <a:r>
              <a:rPr lang="en-US" sz="2200" b="1" dirty="0" smtClean="0"/>
              <a:t>150+ Signalized Intersections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09732" y="0"/>
            <a:ext cx="4837176" cy="5143500"/>
          </a:xfrm>
          <a:prstGeom prst="rect">
            <a:avLst/>
          </a:prstGeom>
          <a:solidFill>
            <a:srgbClr val="014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3350"/>
            <a:ext cx="464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520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7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33"/>
            <a:ext cx="8604504" cy="51480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05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570" y="3335965"/>
            <a:ext cx="6543230" cy="1113745"/>
          </a:xfrm>
        </p:spPr>
        <p:txBody>
          <a:bodyPr/>
          <a:lstStyle/>
          <a:p>
            <a:r>
              <a:rPr lang="en-US" dirty="0"/>
              <a:t>Performance Measures</a:t>
            </a:r>
          </a:p>
        </p:txBody>
      </p:sp>
    </p:spTree>
    <p:extLst>
      <p:ext uri="{BB962C8B-B14F-4D97-AF65-F5344CB8AC3E}">
        <p14:creationId xmlns:p14="http://schemas.microsoft.com/office/powerpoint/2010/main" val="3008275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0" y="4629150"/>
            <a:ext cx="9144000" cy="39133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Congestion Greatest at Roadway Termini		</a:t>
            </a:r>
            <a:r>
              <a:rPr lang="en-US" sz="1000" dirty="0" smtClean="0">
                <a:solidFill>
                  <a:srgbClr val="FFFFFF"/>
                </a:solidFill>
              </a:rPr>
              <a:t>Source:  INRIX Analytics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Woodmen Road Corridor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>
            <a:fillRect/>
          </a:stretch>
        </p:blipFill>
        <p:spPr bwMode="auto">
          <a:xfrm>
            <a:off x="76200" y="103598"/>
            <a:ext cx="8991600" cy="351078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411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0" y="4629150"/>
            <a:ext cx="9144000" cy="391334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Congestion Greatest Through Urban Core		</a:t>
            </a:r>
            <a:r>
              <a:rPr lang="en-US" sz="1000" dirty="0" smtClean="0">
                <a:solidFill>
                  <a:srgbClr val="FFFFFF"/>
                </a:solidFill>
              </a:rPr>
              <a:t>Source:  INRIX Analytics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Platte Avenue Corridor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3"/>
          <p:cNvPicPr>
            <a:picLocks noGrp="1"/>
          </p:cNvPicPr>
          <p:nvPr>
            <p:ph type="pic" sz="quarter" idx="22"/>
          </p:nvPr>
        </p:nvPicPr>
        <p:blipFill>
          <a:blip r:embed="rId2"/>
          <a:srcRect t="114" b="114"/>
          <a:stretch>
            <a:fillRect/>
          </a:stretch>
        </p:blipFill>
        <p:spPr>
          <a:xfrm>
            <a:off x="76200" y="57150"/>
            <a:ext cx="8991600" cy="3505200"/>
          </a:xfrm>
          <a:prstGeom prst="rect">
            <a:avLst/>
          </a:prstGeom>
          <a:ln w="57150">
            <a:solidFill>
              <a:srgbClr val="00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202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2" b="7022"/>
          <a:stretch>
            <a:fillRect/>
          </a:stretch>
        </p:blipFill>
        <p:spPr>
          <a:xfrm>
            <a:off x="-2" y="0"/>
            <a:ext cx="4359718" cy="4819650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14350"/>
            <a:ext cx="3124200" cy="388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3" y="4629150"/>
            <a:ext cx="453389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705350"/>
            <a:ext cx="4343400" cy="438150"/>
          </a:xfrm>
          <a:prstGeom prst="rect">
            <a:avLst/>
          </a:prstGeom>
          <a:solidFill>
            <a:srgbClr val="0142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Source:  INRIX Analytics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52952" y="57150"/>
            <a:ext cx="459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 Are the Queues the Greatest?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40347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2" r="13142"/>
          <a:stretch>
            <a:fillRect/>
          </a:stretch>
        </p:blipFill>
        <p:spPr>
          <a:xfrm>
            <a:off x="4267200" y="209550"/>
            <a:ext cx="4663439" cy="4629150"/>
          </a:xfrm>
          <a:ln w="57150">
            <a:solidFill>
              <a:srgbClr val="000000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33400" y="1504950"/>
            <a:ext cx="3764438" cy="3352800"/>
          </a:xfrm>
        </p:spPr>
        <p:txBody>
          <a:bodyPr/>
          <a:lstStyle/>
          <a:p>
            <a:r>
              <a:rPr lang="en-US" sz="2200" dirty="0" smtClean="0">
                <a:solidFill>
                  <a:srgbClr val="FFFFFF"/>
                </a:solidFill>
              </a:rPr>
              <a:t>Illustrate Queue Build-Up</a:t>
            </a:r>
          </a:p>
          <a:p>
            <a:r>
              <a:rPr lang="en-US" sz="2200" dirty="0" smtClean="0">
                <a:solidFill>
                  <a:srgbClr val="FFFFFF"/>
                </a:solidFill>
              </a:rPr>
              <a:t>Length of Queue</a:t>
            </a:r>
          </a:p>
          <a:p>
            <a:r>
              <a:rPr lang="en-US" sz="2200" dirty="0" smtClean="0">
                <a:solidFill>
                  <a:srgbClr val="FFFFFF"/>
                </a:solidFill>
              </a:rPr>
              <a:t>Time of Day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 smtClean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FFFFFF"/>
                </a:solidFill>
              </a:rPr>
              <a:t>		Source:  INRIX Analytics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Congestion Scans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9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I-25 Congestion Management/Incident </a:t>
            </a:r>
            <a:r>
              <a:rPr lang="en-US" dirty="0" smtClean="0">
                <a:solidFill>
                  <a:srgbClr val="FFFFFF"/>
                </a:solidFill>
              </a:rPr>
              <a:t>Planning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sz="1000" dirty="0" smtClean="0">
                <a:solidFill>
                  <a:srgbClr val="FFFFFF"/>
                </a:solidFill>
              </a:rPr>
              <a:t>Source:  INRIX Analytics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4274024" y="760238"/>
            <a:ext cx="441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F4520"/>
              </a:buClr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F4520"/>
              </a:buClr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>
                <a:solidFill>
                  <a:srgbClr val="FFFFFF"/>
                </a:solidFill>
              </a:rPr>
              <a:t>Big Data reveals progression of an incident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09600" y="1047750"/>
            <a:ext cx="7924800" cy="3429000"/>
            <a:chOff x="609600" y="1047750"/>
            <a:chExt cx="7924800" cy="3429000"/>
          </a:xfrm>
        </p:grpSpPr>
        <p:pic>
          <p:nvPicPr>
            <p:cNvPr id="10" name="Picture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1047750"/>
              <a:ext cx="3200400" cy="34290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419600" y="1508038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–"/>
              </a:pP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10:45 a.m. February 26, 2014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1456" y="1048330"/>
            <a:ext cx="7932944" cy="3429000"/>
            <a:chOff x="601456" y="1048330"/>
            <a:chExt cx="7932944" cy="3429000"/>
          </a:xfrm>
        </p:grpSpPr>
        <p:sp>
          <p:nvSpPr>
            <p:cNvPr id="18" name="TextBox 17"/>
            <p:cNvSpPr txBox="1"/>
            <p:nvPr/>
          </p:nvSpPr>
          <p:spPr>
            <a:xfrm>
              <a:off x="4419600" y="1828182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–"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11:00 </a:t>
              </a: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a.m. February 26, 2014</a:t>
              </a:r>
            </a:p>
          </p:txBody>
        </p:sp>
        <p:pic>
          <p:nvPicPr>
            <p:cNvPr id="19" name="Picture 1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01456" y="1048330"/>
              <a:ext cx="3200400" cy="34290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12507" y="1047750"/>
            <a:ext cx="7928873" cy="3429580"/>
            <a:chOff x="612507" y="1047750"/>
            <a:chExt cx="7928873" cy="3429580"/>
          </a:xfrm>
        </p:grpSpPr>
        <p:sp>
          <p:nvSpPr>
            <p:cNvPr id="21" name="TextBox 20"/>
            <p:cNvSpPr txBox="1"/>
            <p:nvPr/>
          </p:nvSpPr>
          <p:spPr>
            <a:xfrm>
              <a:off x="4426580" y="2148014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–"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11:15 </a:t>
              </a: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a.m. February 26, 2014</a:t>
              </a:r>
            </a:p>
          </p:txBody>
        </p:sp>
        <p:pic>
          <p:nvPicPr>
            <p:cNvPr id="22" name="Picture 21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12507" y="1047750"/>
              <a:ext cx="3205635" cy="342958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95952" y="966442"/>
            <a:ext cx="7945272" cy="3510308"/>
            <a:chOff x="609600" y="829962"/>
            <a:chExt cx="7945272" cy="3510308"/>
          </a:xfrm>
        </p:grpSpPr>
        <p:sp>
          <p:nvSpPr>
            <p:cNvPr id="24" name="TextBox 23"/>
            <p:cNvSpPr txBox="1"/>
            <p:nvPr/>
          </p:nvSpPr>
          <p:spPr>
            <a:xfrm>
              <a:off x="4440072" y="2337480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–"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12:00 noon </a:t>
              </a: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February 26, 2014</a:t>
              </a:r>
            </a:p>
          </p:txBody>
        </p:sp>
        <p:pic>
          <p:nvPicPr>
            <p:cNvPr id="25" name="Picture 24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09600" y="829962"/>
              <a:ext cx="3217008" cy="3510308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93920" y="966442"/>
            <a:ext cx="7948040" cy="3510888"/>
            <a:chOff x="-549080" y="890242"/>
            <a:chExt cx="7948040" cy="3510888"/>
          </a:xfrm>
        </p:grpSpPr>
        <p:sp>
          <p:nvSpPr>
            <p:cNvPr id="27" name="TextBox 26"/>
            <p:cNvSpPr txBox="1"/>
            <p:nvPr/>
          </p:nvSpPr>
          <p:spPr>
            <a:xfrm>
              <a:off x="3284160" y="2712762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–"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12:15 p.m</a:t>
              </a: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February 26, 2014</a:t>
              </a:r>
            </a:p>
          </p:txBody>
        </p:sp>
        <p:pic>
          <p:nvPicPr>
            <p:cNvPr id="28" name="Picture 27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-549080" y="890242"/>
              <a:ext cx="3200400" cy="351088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2816" y="966442"/>
            <a:ext cx="7890281" cy="3510888"/>
            <a:chOff x="762000" y="966442"/>
            <a:chExt cx="7890281" cy="3510888"/>
          </a:xfrm>
        </p:grpSpPr>
        <p:sp>
          <p:nvSpPr>
            <p:cNvPr id="30" name="TextBox 29"/>
            <p:cNvSpPr txBox="1"/>
            <p:nvPr/>
          </p:nvSpPr>
          <p:spPr>
            <a:xfrm>
              <a:off x="4537481" y="3109690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–"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12:30 p.m</a:t>
              </a: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February 26, 2014</a:t>
              </a:r>
            </a:p>
          </p:txBody>
        </p:sp>
        <p:pic>
          <p:nvPicPr>
            <p:cNvPr id="31" name="Picture 30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762000" y="966442"/>
              <a:ext cx="3200400" cy="3510888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593920" y="966442"/>
            <a:ext cx="7949177" cy="3510308"/>
            <a:chOff x="593920" y="966442"/>
            <a:chExt cx="7949177" cy="3510308"/>
          </a:xfrm>
        </p:grpSpPr>
        <p:sp>
          <p:nvSpPr>
            <p:cNvPr id="33" name="TextBox 32"/>
            <p:cNvSpPr txBox="1"/>
            <p:nvPr/>
          </p:nvSpPr>
          <p:spPr>
            <a:xfrm>
              <a:off x="4428297" y="3437242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–"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12:45 p.m</a:t>
              </a: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February 26, 2014</a:t>
              </a:r>
            </a:p>
          </p:txBody>
        </p:sp>
        <p:pic>
          <p:nvPicPr>
            <p:cNvPr id="34" name="Picture 33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593920" y="966442"/>
              <a:ext cx="3259296" cy="3510308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93920" y="966442"/>
            <a:ext cx="7946168" cy="3510888"/>
            <a:chOff x="762000" y="948096"/>
            <a:chExt cx="7946168" cy="3510888"/>
          </a:xfrm>
        </p:grpSpPr>
        <p:sp>
          <p:nvSpPr>
            <p:cNvPr id="36" name="TextBox 35"/>
            <p:cNvSpPr txBox="1"/>
            <p:nvPr/>
          </p:nvSpPr>
          <p:spPr>
            <a:xfrm>
              <a:off x="4593368" y="3733104"/>
              <a:ext cx="411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–"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1:00 p.m</a:t>
              </a: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February 26, 2014</a:t>
              </a:r>
            </a:p>
          </p:txBody>
        </p:sp>
        <p:pic>
          <p:nvPicPr>
            <p:cNvPr id="37" name="Picture 36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762000" y="948096"/>
              <a:ext cx="3259296" cy="3510888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589370" y="966442"/>
            <a:ext cx="7953727" cy="3510889"/>
            <a:chOff x="589370" y="967823"/>
            <a:chExt cx="7953727" cy="3162854"/>
          </a:xfrm>
        </p:grpSpPr>
        <p:sp>
          <p:nvSpPr>
            <p:cNvPr id="39" name="TextBox 38"/>
            <p:cNvSpPr txBox="1"/>
            <p:nvPr/>
          </p:nvSpPr>
          <p:spPr>
            <a:xfrm>
              <a:off x="4428297" y="3764383"/>
              <a:ext cx="4114800" cy="332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lvl="1" indent="-285750">
                <a:buFont typeface="Arial" panose="020B0604020202020204" pitchFamily="34" charset="0"/>
                <a:buChar char="–"/>
              </a:pPr>
              <a:r>
                <a:rPr lang="en-US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1:45 p.m</a:t>
              </a:r>
              <a:r>
                <a:rPr 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February 26, 2014</a:t>
              </a:r>
            </a:p>
          </p:txBody>
        </p:sp>
        <p:pic>
          <p:nvPicPr>
            <p:cNvPr id="40" name="Picture 39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589370" y="967823"/>
              <a:ext cx="3263845" cy="3162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458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7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33"/>
            <a:ext cx="8604504" cy="51480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570" y="3335965"/>
            <a:ext cx="6543230" cy="1113745"/>
          </a:xfrm>
        </p:spPr>
        <p:txBody>
          <a:bodyPr/>
          <a:lstStyle/>
          <a:p>
            <a:r>
              <a:rPr lang="en-US" dirty="0" smtClean="0"/>
              <a:t>Pikes Peak/Colorado Springs Region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39200" y="31051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17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7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33"/>
            <a:ext cx="8604504" cy="51480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570" y="3335965"/>
            <a:ext cx="6543230" cy="1113745"/>
          </a:xfrm>
        </p:spPr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751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r="294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4309593" cy="3708205"/>
          </a:xfrm>
        </p:spPr>
        <p:txBody>
          <a:bodyPr/>
          <a:lstStyle/>
          <a:p>
            <a:r>
              <a:rPr lang="en-US" sz="2000" dirty="0" smtClean="0"/>
              <a:t>150+ Congested Intersections</a:t>
            </a:r>
          </a:p>
          <a:p>
            <a:r>
              <a:rPr lang="en-US" sz="2000" dirty="0" smtClean="0"/>
              <a:t>Corridor Data</a:t>
            </a:r>
          </a:p>
          <a:p>
            <a:pPr lvl="1"/>
            <a:r>
              <a:rPr lang="en-US" sz="2000" dirty="0" smtClean="0"/>
              <a:t>Travel Speeds</a:t>
            </a:r>
          </a:p>
          <a:p>
            <a:pPr lvl="1"/>
            <a:r>
              <a:rPr lang="en-US" sz="2000" dirty="0" smtClean="0"/>
              <a:t>Travel Time</a:t>
            </a:r>
          </a:p>
          <a:p>
            <a:r>
              <a:rPr lang="en-US" sz="2000" dirty="0" smtClean="0"/>
              <a:t>Intersection Data Rich</a:t>
            </a:r>
          </a:p>
          <a:p>
            <a:pPr lvl="1"/>
            <a:r>
              <a:rPr lang="en-US" sz="2000" dirty="0" smtClean="0"/>
              <a:t>Average Duration</a:t>
            </a:r>
          </a:p>
          <a:p>
            <a:pPr lvl="1"/>
            <a:r>
              <a:rPr lang="en-US" sz="2000" dirty="0" smtClean="0"/>
              <a:t>Average Maximum Queue Length</a:t>
            </a:r>
          </a:p>
          <a:p>
            <a:pPr lvl="1"/>
            <a:r>
              <a:rPr lang="en-US" sz="2000" dirty="0" smtClean="0"/>
              <a:t>Number of Occurrences</a:t>
            </a:r>
          </a:p>
          <a:p>
            <a:pPr lvl="1"/>
            <a:r>
              <a:rPr lang="en-US" sz="2000" dirty="0" smtClean="0"/>
              <a:t>Impact Factor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Much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4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icture Placeholder 6"/>
          <p:cNvGraphicFramePr>
            <a:graphicFrameLocks noGrp="1"/>
          </p:cNvGraphicFramePr>
          <p:nvPr>
            <p:ph type="pic" sz="quarter" idx="12"/>
            <p:extLst>
              <p:ext uri="{D42A27DB-BD31-4B8C-83A1-F6EECF244321}">
                <p14:modId xmlns:p14="http://schemas.microsoft.com/office/powerpoint/2010/main" val="2929240181"/>
              </p:ext>
            </p:extLst>
          </p:nvPr>
        </p:nvGraphicFramePr>
        <p:xfrm>
          <a:off x="304800" y="1428750"/>
          <a:ext cx="4102100" cy="1653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  <a:gridCol w="2425700"/>
              </a:tblGrid>
              <a:tr h="335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 smtClean="0">
                          <a:solidFill>
                            <a:srgbClr val="01426A"/>
                          </a:solidFill>
                          <a:effectLst/>
                        </a:rPr>
                        <a:t>Powers </a:t>
                      </a:r>
                      <a:r>
                        <a:rPr lang="en-US" sz="2000" b="1" i="1" u="none" strike="noStrike" dirty="0">
                          <a:solidFill>
                            <a:srgbClr val="01426A"/>
                          </a:solidFill>
                          <a:effectLst/>
                        </a:rPr>
                        <a:t>Blvd</a:t>
                      </a:r>
                      <a:endParaRPr lang="en-US" sz="2000" b="1" i="1" u="none" strike="noStrike" dirty="0">
                        <a:solidFill>
                          <a:srgbClr val="01426A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01426A"/>
                          </a:solidFill>
                          <a:effectLst/>
                        </a:rPr>
                        <a:t>Airport </a:t>
                      </a:r>
                      <a:r>
                        <a:rPr lang="en-US" sz="2000" b="1" i="1" u="none" strike="noStrike" dirty="0" smtClean="0">
                          <a:solidFill>
                            <a:srgbClr val="01426A"/>
                          </a:solidFill>
                          <a:effectLst/>
                        </a:rPr>
                        <a:t>Road</a:t>
                      </a:r>
                      <a:endParaRPr lang="en-US" sz="2000" b="1" i="1" u="none" strike="noStrike" dirty="0">
                        <a:solidFill>
                          <a:srgbClr val="01426A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4A7729"/>
                          </a:solidFill>
                          <a:effectLst/>
                        </a:rPr>
                        <a:t>I-25 (Exit 135)</a:t>
                      </a:r>
                      <a:endParaRPr lang="en-US" sz="2000" b="1" i="1" u="none" strike="noStrike" dirty="0">
                        <a:solidFill>
                          <a:srgbClr val="4A772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4A7729"/>
                          </a:solidFill>
                          <a:effectLst/>
                        </a:rPr>
                        <a:t>S. Academy Blvd</a:t>
                      </a:r>
                      <a:endParaRPr lang="en-US" sz="2000" b="1" i="1" u="none" strike="noStrike" dirty="0">
                        <a:solidFill>
                          <a:srgbClr val="4A772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Platte 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Academy Blvd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I-25 (Exit 146)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Garden of the Gods Rd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N. Circle Dr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Platte 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8" name="Picture Placeholder 7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038071898"/>
              </p:ext>
            </p:extLst>
          </p:nvPr>
        </p:nvGraphicFramePr>
        <p:xfrm>
          <a:off x="4800600" y="3028950"/>
          <a:ext cx="4102100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  <a:gridCol w="2425700"/>
              </a:tblGrid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I-25 (Exit 156)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North Gate </a:t>
                      </a:r>
                      <a:r>
                        <a:rPr lang="en-US" sz="2000" b="1" u="none" strike="noStrike" dirty="0" smtClean="0">
                          <a:effectLst/>
                        </a:rPr>
                        <a:t>Road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I-25 (Exit 149)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Woodmen </a:t>
                      </a:r>
                      <a:r>
                        <a:rPr lang="en-US" sz="2000" b="1" u="none" strike="noStrike" dirty="0" smtClean="0">
                          <a:effectLst/>
                        </a:rPr>
                        <a:t>Road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I-25 (Exit 161)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SH 105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I-25 (Exit 150)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N. Academy Blvd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I-25 (Exit 153)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err="1">
                          <a:effectLst/>
                        </a:rPr>
                        <a:t>Interquest</a:t>
                      </a:r>
                      <a:r>
                        <a:rPr lang="en-US" sz="2000" b="1" u="none" strike="noStrike" dirty="0">
                          <a:effectLst/>
                        </a:rPr>
                        <a:t> Pkwy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873155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Winter Season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49555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Summer Season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8575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Top Five (5) Congested Intersections by Season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4093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1113245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Impact Factor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249555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Number of Occurrences</a:t>
            </a:r>
          </a:p>
          <a:p>
            <a:pPr algn="ctr"/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8575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Top Five (5) Congested Intersections Occurrence and Impact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279345"/>
              </p:ext>
            </p:extLst>
          </p:nvPr>
        </p:nvGraphicFramePr>
        <p:xfrm>
          <a:off x="4806950" y="3028950"/>
          <a:ext cx="4102100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  <a:gridCol w="2425700"/>
              </a:tblGrid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4A7729"/>
                          </a:solidFill>
                          <a:effectLst/>
                        </a:rPr>
                        <a:t>I-25 (Exit 135)</a:t>
                      </a:r>
                      <a:endParaRPr lang="en-US" sz="2000" b="1" i="1" u="none" strike="noStrike" dirty="0">
                        <a:solidFill>
                          <a:srgbClr val="4A772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4A7729"/>
                          </a:solidFill>
                          <a:effectLst/>
                        </a:rPr>
                        <a:t>S. Academy Blvd</a:t>
                      </a:r>
                      <a:endParaRPr lang="en-US" sz="2000" b="1" i="1" u="none" strike="noStrike" dirty="0">
                        <a:solidFill>
                          <a:srgbClr val="4A7729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Platte 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Circle Drive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Powers Blvd</a:t>
                      </a:r>
                      <a:endParaRPr lang="en-US" sz="2000" b="1" i="1" u="none" strike="noStrike" dirty="0">
                        <a:solidFill>
                          <a:srgbClr val="004C97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Airport Road</a:t>
                      </a:r>
                      <a:endParaRPr lang="en-US" sz="2000" b="1" i="1" u="none" strike="noStrike" dirty="0">
                        <a:solidFill>
                          <a:srgbClr val="004C97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I-25 (Exit 141)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Cimarron St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Academy Blvd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Galley Road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20292"/>
              </p:ext>
            </p:extLst>
          </p:nvPr>
        </p:nvGraphicFramePr>
        <p:xfrm>
          <a:off x="152400" y="1672590"/>
          <a:ext cx="4102100" cy="1645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6400"/>
                <a:gridCol w="2425700"/>
              </a:tblGrid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I-25 (Exit 125)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Ray Nixon </a:t>
                      </a:r>
                      <a:r>
                        <a:rPr lang="en-US" sz="2000" b="1" u="none" strike="noStrike" dirty="0" smtClean="0">
                          <a:effectLst/>
                        </a:rPr>
                        <a:t>Road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I-25 (Exit 167)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Greenland </a:t>
                      </a:r>
                      <a:r>
                        <a:rPr lang="en-US" sz="2000" b="1" u="none" strike="noStrike" dirty="0" smtClean="0">
                          <a:effectLst/>
                        </a:rPr>
                        <a:t>Road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I-25 (Exit 163)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County Line </a:t>
                      </a:r>
                      <a:r>
                        <a:rPr lang="en-US" sz="2000" b="1" u="none" strike="noStrike" dirty="0" smtClean="0">
                          <a:effectLst/>
                        </a:rPr>
                        <a:t>Road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Powers Blvd</a:t>
                      </a:r>
                      <a:endParaRPr lang="en-US" sz="2000" b="1" i="1" u="none" strike="noStrike" dirty="0">
                        <a:solidFill>
                          <a:srgbClr val="004C97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004C97"/>
                          </a:solidFill>
                          <a:effectLst/>
                        </a:rPr>
                        <a:t>Airport </a:t>
                      </a:r>
                      <a:r>
                        <a:rPr lang="en-US" sz="2000" b="1" i="1" u="none" strike="noStrike" dirty="0" smtClean="0">
                          <a:solidFill>
                            <a:srgbClr val="004C97"/>
                          </a:solidFill>
                          <a:effectLst/>
                        </a:rPr>
                        <a:t>Road</a:t>
                      </a:r>
                      <a:endParaRPr lang="en-US" sz="2000" b="1" i="1" u="none" strike="noStrike" dirty="0">
                        <a:solidFill>
                          <a:srgbClr val="004C97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/>
                        </a:rPr>
                        <a:t>I-25 (Exit 132)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SH 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495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icture Placeholder 4"/>
          <p:cNvGraphicFramePr>
            <a:graphicFrameLocks noGrp="1"/>
          </p:cNvGraphicFramePr>
          <p:nvPr>
            <p:ph type="pic" sz="quarter" idx="22"/>
            <p:extLst>
              <p:ext uri="{D42A27DB-BD31-4B8C-83A1-F6EECF244321}">
                <p14:modId xmlns:p14="http://schemas.microsoft.com/office/powerpoint/2010/main" val="936974195"/>
              </p:ext>
            </p:extLst>
          </p:nvPr>
        </p:nvGraphicFramePr>
        <p:xfrm>
          <a:off x="533400" y="590549"/>
          <a:ext cx="8153400" cy="1987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4849"/>
                <a:gridCol w="4088551"/>
              </a:tblGrid>
              <a:tr h="3383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Congestion Classification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Congestion Experienced </a:t>
                      </a: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(Number of Occurrences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0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Recurring Congestion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38301">
                <a:tc>
                  <a:txBody>
                    <a:bodyPr/>
                    <a:lstStyle/>
                    <a:p>
                      <a:pPr marL="0" marR="0" indent="2806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Continuous Congestion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 smtClean="0">
                          <a:effectLst/>
                        </a:rPr>
                        <a:t>&gt;</a:t>
                      </a:r>
                      <a:r>
                        <a:rPr lang="en-US" sz="2000" b="1" dirty="0" smtClean="0">
                          <a:effectLst/>
                        </a:rPr>
                        <a:t> </a:t>
                      </a:r>
                      <a:r>
                        <a:rPr lang="en-US" sz="2000" b="1" dirty="0">
                          <a:effectLst/>
                        </a:rPr>
                        <a:t>100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38301">
                <a:tc>
                  <a:txBody>
                    <a:bodyPr/>
                    <a:lstStyle/>
                    <a:p>
                      <a:pPr marL="0" marR="0" indent="28067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Anticipated Congestion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31&lt;x&lt;100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  <a:tr h="3508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Non-Recurring Congestion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 smtClean="0">
                          <a:effectLst/>
                        </a:rPr>
                        <a:t>&lt;</a:t>
                      </a:r>
                      <a:r>
                        <a:rPr lang="en-US" sz="2000" b="1" dirty="0" smtClean="0">
                          <a:effectLst/>
                        </a:rPr>
                        <a:t>30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85800" y="3714750"/>
            <a:ext cx="7467600" cy="1305734"/>
          </a:xfrm>
        </p:spPr>
        <p:txBody>
          <a:bodyPr/>
          <a:lstStyle/>
          <a:p>
            <a:r>
              <a:rPr lang="en-US" sz="2200" dirty="0" smtClean="0">
                <a:solidFill>
                  <a:srgbClr val="FFFFFF"/>
                </a:solidFill>
              </a:rPr>
              <a:t>Recurring: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Continuous:  Frequent/Regular Occurrence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Anticipated:  Occurs Frequently</a:t>
            </a:r>
          </a:p>
          <a:p>
            <a:r>
              <a:rPr lang="en-US" sz="2200" dirty="0" smtClean="0">
                <a:solidFill>
                  <a:srgbClr val="FFFFFF"/>
                </a:solidFill>
              </a:rPr>
              <a:t>Non-Recurring:  Infrequent Occurrences with Great Impacts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876551"/>
            <a:ext cx="9144000" cy="838199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Types of Congestion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38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7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33"/>
            <a:ext cx="8604504" cy="51480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07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570" y="3335965"/>
            <a:ext cx="6543230" cy="1113745"/>
          </a:xfrm>
        </p:spPr>
        <p:txBody>
          <a:bodyPr/>
          <a:lstStyle/>
          <a:p>
            <a:r>
              <a:rPr lang="en-US" dirty="0" smtClean="0"/>
              <a:t>Summary of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87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icture Placeholder 8"/>
          <p:cNvGraphicFramePr>
            <a:graphicFrameLocks noGrp="1"/>
          </p:cNvGraphicFramePr>
          <p:nvPr>
            <p:ph type="pic" sz="quarter" idx="21"/>
            <p:extLst>
              <p:ext uri="{D42A27DB-BD31-4B8C-83A1-F6EECF244321}">
                <p14:modId xmlns:p14="http://schemas.microsoft.com/office/powerpoint/2010/main" val="1288651839"/>
              </p:ext>
            </p:extLst>
          </p:nvPr>
        </p:nvGraphicFramePr>
        <p:xfrm>
          <a:off x="4495800" y="438150"/>
          <a:ext cx="4419600" cy="1661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7631"/>
                <a:gridCol w="2391969"/>
              </a:tblGrid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Powers Blvd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Airport Rd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I-25 (Exit 135)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S. Academy Blvd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Platte 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Academy Blvd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276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Platte Ave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Circle </a:t>
                      </a:r>
                      <a:r>
                        <a:rPr lang="en-US" sz="2000" b="1" u="none" strike="noStrike" dirty="0" err="1">
                          <a:effectLst/>
                        </a:rPr>
                        <a:t>Dr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3352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I-25 (Exit 141)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Cimarron St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10" name="Picture Placeholder 9"/>
          <p:cNvPicPr>
            <a:picLocks noGrp="1" noChangeAspect="1"/>
          </p:cNvPicPr>
          <p:nvPr>
            <p:ph type="pic" sz="quarter" idx="5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5" r="30245"/>
          <a:stretch>
            <a:fillRect/>
          </a:stretch>
        </p:blipFill>
        <p:spPr>
          <a:xfrm>
            <a:off x="4495800" y="2415642"/>
            <a:ext cx="4419600" cy="2365908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2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" b="8769"/>
          <a:stretch>
            <a:fillRect/>
          </a:stretch>
        </p:blipFill>
        <p:spPr>
          <a:xfrm>
            <a:off x="152400" y="438150"/>
            <a:ext cx="4191003" cy="4343400"/>
          </a:xfrm>
        </p:spPr>
      </p:pic>
    </p:spTree>
    <p:extLst>
      <p:ext uri="{BB962C8B-B14F-4D97-AF65-F5344CB8AC3E}">
        <p14:creationId xmlns:p14="http://schemas.microsoft.com/office/powerpoint/2010/main" val="25607472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2" r="21412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4309593" cy="3708205"/>
          </a:xfrm>
        </p:spPr>
        <p:txBody>
          <a:bodyPr/>
          <a:lstStyle/>
          <a:p>
            <a:r>
              <a:rPr lang="en-US" sz="2200" dirty="0" smtClean="0"/>
              <a:t>Developed strategies to reduce congestion</a:t>
            </a:r>
          </a:p>
          <a:p>
            <a:r>
              <a:rPr lang="en-US" sz="2200" dirty="0" smtClean="0"/>
              <a:t>Utilized </a:t>
            </a:r>
            <a:r>
              <a:rPr lang="en-US" sz="2200" dirty="0"/>
              <a:t>objective-driven and </a:t>
            </a:r>
            <a:r>
              <a:rPr lang="en-US" sz="2200" dirty="0" smtClean="0"/>
              <a:t>performance-based processes</a:t>
            </a:r>
          </a:p>
          <a:p>
            <a:r>
              <a:rPr lang="en-US" sz="2200" dirty="0" smtClean="0"/>
              <a:t>Incorporated safety</a:t>
            </a:r>
            <a:r>
              <a:rPr lang="en-US" sz="2200" dirty="0"/>
              <a:t>, security, mobility, recurring and nonrecurring </a:t>
            </a:r>
            <a:r>
              <a:rPr lang="en-US" sz="2200" dirty="0" smtClean="0"/>
              <a:t>congestion</a:t>
            </a:r>
          </a:p>
          <a:p>
            <a:r>
              <a:rPr lang="en-US" sz="2200" dirty="0" smtClean="0"/>
              <a:t>Multiple strategies including </a:t>
            </a:r>
            <a:r>
              <a:rPr lang="en-US" sz="2200" dirty="0"/>
              <a:t>a mix of infrastructure and operational </a:t>
            </a:r>
            <a:r>
              <a:rPr lang="en-US" sz="2200" dirty="0" smtClean="0"/>
              <a:t>strategies</a:t>
            </a:r>
            <a:endParaRPr lang="en-US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Management Process (CMP)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81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-11755" y="997145"/>
            <a:ext cx="4507555" cy="1296522"/>
          </a:xfrm>
        </p:spPr>
        <p:txBody>
          <a:bodyPr/>
          <a:lstStyle/>
          <a:p>
            <a:r>
              <a:rPr lang="en-US" sz="2000" b="1" dirty="0" smtClean="0"/>
              <a:t>Population over 600,000</a:t>
            </a:r>
          </a:p>
          <a:p>
            <a:r>
              <a:rPr lang="en-US" sz="2000" b="1" dirty="0" smtClean="0"/>
              <a:t>Nine Member Agencies</a:t>
            </a:r>
          </a:p>
          <a:p>
            <a:r>
              <a:rPr lang="en-US" sz="2000" b="1" dirty="0" smtClean="0"/>
              <a:t>Over 800 roadway miles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Pikes Peak Area Council of Governments (PPACG)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8" b="17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24825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7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33"/>
            <a:ext cx="8604504" cy="51480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570" y="3335965"/>
            <a:ext cx="6848030" cy="1113745"/>
          </a:xfrm>
        </p:spPr>
        <p:txBody>
          <a:bodyPr/>
          <a:lstStyle/>
          <a:p>
            <a:r>
              <a:rPr lang="en-US" dirty="0" smtClean="0"/>
              <a:t>Regional Transportation Plan—Congestion Management Process (CMP)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60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2" b="6202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-11755" y="1352550"/>
            <a:ext cx="4309593" cy="2514600"/>
          </a:xfrm>
        </p:spPr>
        <p:txBody>
          <a:bodyPr/>
          <a:lstStyle/>
          <a:p>
            <a:r>
              <a:rPr lang="en-US" sz="2200" dirty="0" smtClean="0"/>
              <a:t>Develop strategies to improve transportation system</a:t>
            </a:r>
          </a:p>
          <a:p>
            <a:r>
              <a:rPr lang="en-US" sz="2200" dirty="0" smtClean="0"/>
              <a:t>Systematic assessment</a:t>
            </a:r>
          </a:p>
          <a:p>
            <a:r>
              <a:rPr lang="en-US" sz="2200" dirty="0" smtClean="0"/>
              <a:t>Alternative assessment</a:t>
            </a:r>
          </a:p>
          <a:p>
            <a:r>
              <a:rPr lang="en-US" sz="2200" dirty="0" smtClean="0"/>
              <a:t>Implementation strategies</a:t>
            </a:r>
          </a:p>
          <a:p>
            <a:r>
              <a:rPr lang="en-US" sz="2200" dirty="0" smtClean="0"/>
              <a:t>Funding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Congestion Management Process (CMP)</a:t>
            </a:r>
            <a:endParaRPr lang="en-US" dirty="0"/>
          </a:p>
        </p:txBody>
      </p:sp>
      <p:pic>
        <p:nvPicPr>
          <p:cNvPr id="13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0" b="13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585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914400" y="1809750"/>
            <a:ext cx="3383438" cy="1447800"/>
          </a:xfrm>
        </p:spPr>
        <p:txBody>
          <a:bodyPr/>
          <a:lstStyle/>
          <a:p>
            <a:r>
              <a:rPr lang="en-US" sz="2200" dirty="0" smtClean="0">
                <a:solidFill>
                  <a:srgbClr val="FFFFFF"/>
                </a:solidFill>
              </a:rPr>
              <a:t>2035 Update RTP Corridors</a:t>
            </a:r>
          </a:p>
          <a:p>
            <a:pPr lvl="1"/>
            <a:r>
              <a:rPr lang="en-US" sz="2200" dirty="0" smtClean="0">
                <a:solidFill>
                  <a:srgbClr val="FFFFFF"/>
                </a:solidFill>
              </a:rPr>
              <a:t>Significant Corridors</a:t>
            </a:r>
          </a:p>
          <a:p>
            <a:pPr lvl="1"/>
            <a:r>
              <a:rPr lang="en-US" sz="2200" dirty="0" smtClean="0">
                <a:solidFill>
                  <a:srgbClr val="FFFFFF"/>
                </a:solidFill>
              </a:rPr>
              <a:t>Strategic Corridors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Congestion Management Plan (CMP) Corridors</a:t>
            </a: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" t="2611" r="1388" b="2771"/>
          <a:stretch/>
        </p:blipFill>
        <p:spPr>
          <a:xfrm>
            <a:off x="4953000" y="514350"/>
            <a:ext cx="3962400" cy="4114800"/>
          </a:xfrm>
          <a:prstGeom prst="rect">
            <a:avLst/>
          </a:prstGeom>
          <a:ln w="76200">
            <a:solidFill>
              <a:srgbClr val="004C9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5899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5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2" t="6662" r="1852" b="4623"/>
          <a:stretch/>
        </p:blipFill>
        <p:spPr>
          <a:xfrm rot="16200000">
            <a:off x="0" y="1504950"/>
            <a:ext cx="4038600" cy="2819400"/>
          </a:xfrm>
          <a:ln w="76200">
            <a:solidFill>
              <a:srgbClr val="004C97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1731"/>
            <a:ext cx="8382000" cy="721219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National Highway System Additions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" t="6256" r="79287" b="4931"/>
          <a:stretch/>
        </p:blipFill>
        <p:spPr>
          <a:xfrm rot="16200000">
            <a:off x="5610745" y="1834759"/>
            <a:ext cx="1371601" cy="4979184"/>
          </a:xfrm>
          <a:prstGeom prst="rect">
            <a:avLst/>
          </a:prstGeom>
          <a:ln w="57150">
            <a:solidFill>
              <a:srgbClr val="004C97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662283" y="1581150"/>
            <a:ext cx="35814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8F4520"/>
              </a:buClr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8F4520"/>
              </a:buClr>
              <a:buFont typeface="Arial" pitchFamily="34" charset="0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rgbClr val="FFFFFF"/>
                </a:solidFill>
              </a:rPr>
              <a:t>MAP-21 included the full NHS network facilities in CMP network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7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633"/>
            <a:ext cx="8604504" cy="5148072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570" y="3335965"/>
            <a:ext cx="6543230" cy="1113745"/>
          </a:xfrm>
        </p:spPr>
        <p:txBody>
          <a:bodyPr/>
          <a:lstStyle/>
          <a:p>
            <a:r>
              <a:rPr lang="en-US" dirty="0" smtClean="0"/>
              <a:t>What are the evaluation options?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70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685801" y="742950"/>
            <a:ext cx="8458936" cy="1550717"/>
          </a:xfrm>
        </p:spPr>
        <p:txBody>
          <a:bodyPr/>
          <a:lstStyle/>
          <a:p>
            <a:r>
              <a:rPr lang="en-US" sz="2200" dirty="0" smtClean="0"/>
              <a:t>Static</a:t>
            </a:r>
            <a:endParaRPr lang="en-US" sz="2200" dirty="0"/>
          </a:p>
          <a:p>
            <a:r>
              <a:rPr lang="en-US" sz="2200" dirty="0"/>
              <a:t>Resource </a:t>
            </a:r>
            <a:r>
              <a:rPr lang="en-US" sz="2200" dirty="0" smtClean="0"/>
              <a:t>Intensive</a:t>
            </a:r>
          </a:p>
          <a:p>
            <a:r>
              <a:rPr lang="en-US" sz="2200" dirty="0" smtClean="0"/>
              <a:t>Peak Hour Data Collection</a:t>
            </a:r>
          </a:p>
          <a:p>
            <a:r>
              <a:rPr lang="en-US" sz="2200" dirty="0" smtClean="0"/>
              <a:t>Limited Data on Roadway System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9701"/>
            <a:ext cx="9144000" cy="527050"/>
          </a:xfrm>
        </p:spPr>
        <p:txBody>
          <a:bodyPr/>
          <a:lstStyle/>
          <a:p>
            <a:r>
              <a:rPr lang="en-US" dirty="0"/>
              <a:t>Traditional Data Collection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0" b="298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2446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R_Base_16-9_Titlecase_WhtBkgd_0414">
  <a:themeElements>
    <a:clrScheme name="HDR White-Muted">
      <a:dk1>
        <a:srgbClr val="54585A"/>
      </a:dk1>
      <a:lt1>
        <a:srgbClr val="000000"/>
      </a:lt1>
      <a:dk2>
        <a:srgbClr val="FFFFFF"/>
      </a:dk2>
      <a:lt2>
        <a:srgbClr val="A69F88"/>
      </a:lt2>
      <a:accent1>
        <a:srgbClr val="4298B5"/>
      </a:accent1>
      <a:accent2>
        <a:srgbClr val="C8102E"/>
      </a:accent2>
      <a:accent3>
        <a:srgbClr val="A72B2A"/>
      </a:accent3>
      <a:accent4>
        <a:srgbClr val="E87722"/>
      </a:accent4>
      <a:accent5>
        <a:srgbClr val="FFC600"/>
      </a:accent5>
      <a:accent6>
        <a:srgbClr val="4A7729"/>
      </a:accent6>
      <a:hlink>
        <a:srgbClr val="01426A"/>
      </a:hlink>
      <a:folHlink>
        <a:srgbClr val="5D3754"/>
      </a:folHlink>
    </a:clrScheme>
    <a:fontScheme name="Custom 9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HDR_Base_16-9_Titlecase_WhtBkgd_0414</Template>
  <TotalTime>4112</TotalTime>
  <Words>671</Words>
  <Application>Microsoft Office PowerPoint</Application>
  <PresentationFormat>On-screen Show (16:9)</PresentationFormat>
  <Paragraphs>172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HDR_Base_16-9_Titlecase_WhtBkgd_0414</vt:lpstr>
      <vt:lpstr>Colorado Springs Metropolitan Planning Area Congestion Management Process</vt:lpstr>
      <vt:lpstr>Pikes Peak/Colorado Springs Region</vt:lpstr>
      <vt:lpstr>Pikes Peak Area Council of Governments (PPACG)</vt:lpstr>
      <vt:lpstr>Regional Transportation Plan—Congestion Management Process (CMP)</vt:lpstr>
      <vt:lpstr>Congestion Management Process (CMP)</vt:lpstr>
      <vt:lpstr>Congestion Management Plan (CMP) Corridors</vt:lpstr>
      <vt:lpstr>National Highway System Additions</vt:lpstr>
      <vt:lpstr>What are the evaluation options?</vt:lpstr>
      <vt:lpstr>Traditional Data Collection</vt:lpstr>
      <vt:lpstr>Big Data Collection</vt:lpstr>
      <vt:lpstr>Development of the Colorado Springs Congestion Management Process</vt:lpstr>
      <vt:lpstr>Travel Time Data Collection – INRIX Data</vt:lpstr>
      <vt:lpstr>Congestion Management Process (CMP) Corridors</vt:lpstr>
      <vt:lpstr>Performance Measures</vt:lpstr>
      <vt:lpstr>Woodmen Road Corridor</vt:lpstr>
      <vt:lpstr>Platte Avenue Corridor</vt:lpstr>
      <vt:lpstr>PowerPoint Presentation</vt:lpstr>
      <vt:lpstr>Congestion Scans</vt:lpstr>
      <vt:lpstr>I-25 Congestion Management/Incident Planning Source:  INRIX Analytics</vt:lpstr>
      <vt:lpstr>Now What?</vt:lpstr>
      <vt:lpstr>So Much Information</vt:lpstr>
      <vt:lpstr>PowerPoint Presentation</vt:lpstr>
      <vt:lpstr>PowerPoint Presentation</vt:lpstr>
      <vt:lpstr>Types of Congestion</vt:lpstr>
      <vt:lpstr>Summary of Findings</vt:lpstr>
      <vt:lpstr>PowerPoint Presentation</vt:lpstr>
      <vt:lpstr>Congestion Management Process (CMP) Results</vt:lpstr>
    </vt:vector>
  </TitlesOfParts>
  <Company>HDR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dperkins</dc:creator>
  <cp:lastModifiedBy>Haire, Kathie</cp:lastModifiedBy>
  <cp:revision>241</cp:revision>
  <cp:lastPrinted>2014-10-18T18:11:13Z</cp:lastPrinted>
  <dcterms:created xsi:type="dcterms:W3CDTF">2014-10-08T15:09:53Z</dcterms:created>
  <dcterms:modified xsi:type="dcterms:W3CDTF">2015-06-04T16:01:24Z</dcterms:modified>
</cp:coreProperties>
</file>