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3" r:id="rId1"/>
  </p:sldMasterIdLst>
  <p:notesMasterIdLst>
    <p:notesMasterId r:id="rId25"/>
  </p:notesMasterIdLst>
  <p:handoutMasterIdLst>
    <p:handoutMasterId r:id="rId26"/>
  </p:handoutMasterIdLst>
  <p:sldIdLst>
    <p:sldId id="361" r:id="rId2"/>
    <p:sldId id="357" r:id="rId3"/>
    <p:sldId id="330" r:id="rId4"/>
    <p:sldId id="358" r:id="rId5"/>
    <p:sldId id="366" r:id="rId6"/>
    <p:sldId id="348" r:id="rId7"/>
    <p:sldId id="355" r:id="rId8"/>
    <p:sldId id="349" r:id="rId9"/>
    <p:sldId id="344" r:id="rId10"/>
    <p:sldId id="374" r:id="rId11"/>
    <p:sldId id="371" r:id="rId12"/>
    <p:sldId id="350" r:id="rId13"/>
    <p:sldId id="370" r:id="rId14"/>
    <p:sldId id="360" r:id="rId15"/>
    <p:sldId id="365" r:id="rId16"/>
    <p:sldId id="351" r:id="rId17"/>
    <p:sldId id="346" r:id="rId18"/>
    <p:sldId id="372" r:id="rId19"/>
    <p:sldId id="353" r:id="rId20"/>
    <p:sldId id="367" r:id="rId21"/>
    <p:sldId id="354" r:id="rId22"/>
    <p:sldId id="373" r:id="rId23"/>
    <p:sldId id="326" r:id="rId24"/>
  </p:sldIdLst>
  <p:sldSz cx="9144000" cy="5143500" type="screen16x9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26A"/>
    <a:srgbClr val="4A7729"/>
    <a:srgbClr val="54585A"/>
    <a:srgbClr val="666699"/>
    <a:srgbClr val="004C97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38" autoAdjust="0"/>
    <p:restoredTop sz="94645" autoAdjust="0"/>
  </p:normalViewPr>
  <p:slideViewPr>
    <p:cSldViewPr showGuides="1">
      <p:cViewPr varScale="1">
        <p:scale>
          <a:sx n="148" d="100"/>
          <a:sy n="148" d="100"/>
        </p:scale>
        <p:origin x="-624" y="-90"/>
      </p:cViewPr>
      <p:guideLst>
        <p:guide orient="horz" pos="749"/>
        <p:guide orient="horz" pos="1499"/>
        <p:guide orient="horz" pos="2249"/>
        <p:guide orient="horz" pos="2999"/>
        <p:guide pos="1356"/>
        <p:guide pos="2711"/>
        <p:guide pos="4065"/>
        <p:guide pos="54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FF24F1-FB40-47CA-9CB3-AD02E0DC8E07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F7482902-BDF6-4094-B48E-652A602C6EC7}">
      <dgm:prSet phldrT="[Text]" custT="1"/>
      <dgm:spPr>
        <a:solidFill>
          <a:schemeClr val="bg2"/>
        </a:solidFill>
        <a:ln>
          <a:noFill/>
        </a:ln>
      </dgm:spPr>
      <dgm:t>
        <a:bodyPr/>
        <a:lstStyle/>
        <a:p>
          <a:pPr algn="l"/>
          <a:r>
            <a:rPr lang="en-US" sz="1200" dirty="0" smtClean="0">
              <a:solidFill>
                <a:schemeClr val="tx1"/>
              </a:solidFill>
            </a:rPr>
            <a:t>STEP 1</a:t>
          </a:r>
        </a:p>
        <a:p>
          <a:pPr algn="l"/>
          <a:r>
            <a:rPr lang="en-US" sz="1200" dirty="0" smtClean="0">
              <a:solidFill>
                <a:schemeClr val="tx1"/>
              </a:solidFill>
            </a:rPr>
            <a:t>Conduct  Sensitivity Testing </a:t>
          </a:r>
          <a:endParaRPr lang="en-US" sz="1200" dirty="0">
            <a:solidFill>
              <a:schemeClr val="tx1"/>
            </a:solidFill>
          </a:endParaRPr>
        </a:p>
      </dgm:t>
    </dgm:pt>
    <dgm:pt modelId="{962673D6-0C09-41F5-A134-2ED804E73752}" type="parTrans" cxnId="{27B30772-CCBE-4E60-8FA8-1509B5A79133}">
      <dgm:prSet/>
      <dgm:spPr/>
      <dgm:t>
        <a:bodyPr/>
        <a:lstStyle/>
        <a:p>
          <a:endParaRPr lang="en-US"/>
        </a:p>
      </dgm:t>
    </dgm:pt>
    <dgm:pt modelId="{E200287D-A36D-4B9F-A774-5251201CD0D9}" type="sibTrans" cxnId="{27B30772-CCBE-4E60-8FA8-1509B5A79133}">
      <dgm:prSet/>
      <dgm:spPr/>
      <dgm:t>
        <a:bodyPr/>
        <a:lstStyle/>
        <a:p>
          <a:endParaRPr lang="en-US"/>
        </a:p>
      </dgm:t>
    </dgm:pt>
    <dgm:pt modelId="{6498DFF5-9974-42AF-9902-81A4CD1625C0}">
      <dgm:prSet phldrT="[Text]" custT="1"/>
      <dgm:spPr>
        <a:solidFill>
          <a:schemeClr val="bg2"/>
        </a:solidFill>
        <a:ln>
          <a:noFill/>
        </a:ln>
      </dgm:spPr>
      <dgm:t>
        <a:bodyPr/>
        <a:lstStyle/>
        <a:p>
          <a:pPr algn="l"/>
          <a:r>
            <a:rPr lang="en-US" sz="1200" dirty="0" smtClean="0">
              <a:solidFill>
                <a:schemeClr val="tx1"/>
              </a:solidFill>
            </a:rPr>
            <a:t>STEP 3</a:t>
          </a:r>
        </a:p>
        <a:p>
          <a:pPr algn="l"/>
          <a:r>
            <a:rPr lang="en-US" sz="1200" dirty="0" smtClean="0">
              <a:solidFill>
                <a:schemeClr val="tx1"/>
              </a:solidFill>
            </a:rPr>
            <a:t>Model NHS and Test Projects</a:t>
          </a:r>
          <a:endParaRPr lang="en-US" sz="1200" dirty="0">
            <a:solidFill>
              <a:schemeClr val="tx1"/>
            </a:solidFill>
          </a:endParaRPr>
        </a:p>
      </dgm:t>
    </dgm:pt>
    <dgm:pt modelId="{6E5C72A6-1F35-4335-BAE1-1A6B9071E9F3}" type="parTrans" cxnId="{2DE06A26-CAFB-47CD-B8B5-C1E395A6D534}">
      <dgm:prSet/>
      <dgm:spPr/>
      <dgm:t>
        <a:bodyPr/>
        <a:lstStyle/>
        <a:p>
          <a:endParaRPr lang="en-US"/>
        </a:p>
      </dgm:t>
    </dgm:pt>
    <dgm:pt modelId="{DA3CAA39-B7C0-4382-8279-325A00F8964D}" type="sibTrans" cxnId="{2DE06A26-CAFB-47CD-B8B5-C1E395A6D534}">
      <dgm:prSet/>
      <dgm:spPr/>
      <dgm:t>
        <a:bodyPr/>
        <a:lstStyle/>
        <a:p>
          <a:endParaRPr lang="en-US"/>
        </a:p>
      </dgm:t>
    </dgm:pt>
    <dgm:pt modelId="{3632DC20-06B2-4712-AE94-2F5FE2FC6FBD}">
      <dgm:prSet phldrT="[Text]" custT="1"/>
      <dgm:spPr>
        <a:solidFill>
          <a:schemeClr val="bg2"/>
        </a:solidFill>
        <a:ln>
          <a:noFill/>
        </a:ln>
      </dgm:spPr>
      <dgm:t>
        <a:bodyPr/>
        <a:lstStyle/>
        <a:p>
          <a:pPr algn="l"/>
          <a:r>
            <a:rPr lang="en-US" sz="1200" dirty="0" smtClean="0">
              <a:solidFill>
                <a:schemeClr val="tx1"/>
              </a:solidFill>
            </a:rPr>
            <a:t>STEP 2</a:t>
          </a:r>
        </a:p>
        <a:p>
          <a:pPr algn="l"/>
          <a:r>
            <a:rPr lang="en-US" sz="1200" dirty="0" smtClean="0">
              <a:solidFill>
                <a:schemeClr val="tx1"/>
              </a:solidFill>
            </a:rPr>
            <a:t>Establish  Modeling Approach</a:t>
          </a:r>
          <a:endParaRPr lang="en-US" sz="1200" dirty="0">
            <a:solidFill>
              <a:schemeClr val="tx1"/>
            </a:solidFill>
          </a:endParaRPr>
        </a:p>
      </dgm:t>
    </dgm:pt>
    <dgm:pt modelId="{E369B710-9893-470D-B6BE-B62BE6EBEEBD}" type="sibTrans" cxnId="{C2DD14D1-6C71-46B6-9EDC-88B7DA47AA08}">
      <dgm:prSet/>
      <dgm:spPr/>
      <dgm:t>
        <a:bodyPr/>
        <a:lstStyle/>
        <a:p>
          <a:endParaRPr lang="en-US"/>
        </a:p>
      </dgm:t>
    </dgm:pt>
    <dgm:pt modelId="{E0B34C78-64DA-4F97-9DCD-ABB47E80C0E2}" type="parTrans" cxnId="{C2DD14D1-6C71-46B6-9EDC-88B7DA47AA08}">
      <dgm:prSet/>
      <dgm:spPr/>
      <dgm:t>
        <a:bodyPr/>
        <a:lstStyle/>
        <a:p>
          <a:endParaRPr lang="en-US"/>
        </a:p>
      </dgm:t>
    </dgm:pt>
    <dgm:pt modelId="{75D1C7BD-DA21-4880-A48A-6F0D95128793}" type="pres">
      <dgm:prSet presAssocID="{5DFF24F1-FB40-47CA-9CB3-AD02E0DC8E07}" presName="Name0" presStyleCnt="0">
        <dgm:presLayoutVars>
          <dgm:dir/>
          <dgm:resizeHandles val="exact"/>
        </dgm:presLayoutVars>
      </dgm:prSet>
      <dgm:spPr/>
    </dgm:pt>
    <dgm:pt modelId="{75DE2A5C-F02D-4839-99CD-A805BE3090D5}" type="pres">
      <dgm:prSet presAssocID="{F7482902-BDF6-4094-B48E-652A602C6EC7}" presName="composite" presStyleCnt="0"/>
      <dgm:spPr/>
    </dgm:pt>
    <dgm:pt modelId="{5C7AC6B8-FA30-49B7-B6AC-575817244114}" type="pres">
      <dgm:prSet presAssocID="{F7482902-BDF6-4094-B48E-652A602C6EC7}" presName="bgChev" presStyleLbl="node1" presStyleIdx="0" presStyleCnt="3" custScaleX="144130" custScaleY="140208"/>
      <dgm:spPr>
        <a:solidFill>
          <a:srgbClr val="4A7729"/>
        </a:solidFill>
        <a:ln>
          <a:noFill/>
        </a:ln>
      </dgm:spPr>
    </dgm:pt>
    <dgm:pt modelId="{37AF4943-BED8-478F-8F14-9B0A7990BAFB}" type="pres">
      <dgm:prSet presAssocID="{F7482902-BDF6-4094-B48E-652A602C6EC7}" presName="txNode" presStyleLbl="fgAcc1" presStyleIdx="0" presStyleCnt="3" custScaleX="88333" custScaleY="257658" custLinFactNeighborX="-18113" custLinFactNeighborY="-83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4E400F-B7A9-48E1-B383-CBA14C836507}" type="pres">
      <dgm:prSet presAssocID="{E200287D-A36D-4B9F-A774-5251201CD0D9}" presName="compositeSpace" presStyleCnt="0"/>
      <dgm:spPr/>
    </dgm:pt>
    <dgm:pt modelId="{F21B83BE-801B-4766-8341-AEFEA8D0985D}" type="pres">
      <dgm:prSet presAssocID="{3632DC20-06B2-4712-AE94-2F5FE2FC6FBD}" presName="composite" presStyleCnt="0"/>
      <dgm:spPr/>
    </dgm:pt>
    <dgm:pt modelId="{4B8FBF31-B75B-415D-B6D4-111078BCFC06}" type="pres">
      <dgm:prSet presAssocID="{3632DC20-06B2-4712-AE94-2F5FE2FC6FBD}" presName="bgChev" presStyleLbl="node1" presStyleIdx="1" presStyleCnt="3" custScaleX="139378" custScaleY="140207" custLinFactNeighborX="-11604" custLinFactNeighborY="-1541"/>
      <dgm:spPr>
        <a:solidFill>
          <a:srgbClr val="4A7729"/>
        </a:solidFill>
        <a:ln>
          <a:noFill/>
        </a:ln>
      </dgm:spPr>
    </dgm:pt>
    <dgm:pt modelId="{BBCCA747-6B98-4E5F-98B2-91652DCCA48B}" type="pres">
      <dgm:prSet presAssocID="{3632DC20-06B2-4712-AE94-2F5FE2FC6FBD}" presName="txNode" presStyleLbl="fgAcc1" presStyleIdx="1" presStyleCnt="3" custScaleX="88333" custScaleY="257658" custLinFactNeighborX="-34264" custLinFactNeighborY="-83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5BB3F4-C34F-44A5-B13B-0FD0EE5A8CAB}" type="pres">
      <dgm:prSet presAssocID="{E369B710-9893-470D-B6BE-B62BE6EBEEBD}" presName="compositeSpace" presStyleCnt="0"/>
      <dgm:spPr/>
    </dgm:pt>
    <dgm:pt modelId="{0F9B433D-8953-4A1F-855E-C082238FE5B2}" type="pres">
      <dgm:prSet presAssocID="{6498DFF5-9974-42AF-9902-81A4CD1625C0}" presName="composite" presStyleCnt="0"/>
      <dgm:spPr/>
    </dgm:pt>
    <dgm:pt modelId="{326A252F-180F-4AE7-91C0-134AB6B47A5C}" type="pres">
      <dgm:prSet presAssocID="{6498DFF5-9974-42AF-9902-81A4CD1625C0}" presName="bgChev" presStyleLbl="node1" presStyleIdx="2" presStyleCnt="3" custScaleX="140927" custScaleY="140208" custLinFactNeighborX="-24136" custLinFactNeighborY="-1423"/>
      <dgm:spPr>
        <a:solidFill>
          <a:srgbClr val="4A7729"/>
        </a:solidFill>
        <a:ln>
          <a:noFill/>
        </a:ln>
      </dgm:spPr>
    </dgm:pt>
    <dgm:pt modelId="{69A86688-6728-4558-A6C5-55711F24BF88}" type="pres">
      <dgm:prSet presAssocID="{6498DFF5-9974-42AF-9902-81A4CD1625C0}" presName="txNode" presStyleLbl="fgAcc1" presStyleIdx="2" presStyleCnt="3" custScaleX="88333" custScaleY="257658" custLinFactNeighborX="-52524" custLinFactNeighborY="-56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4F6F09-C21B-4568-9854-310F5073CF2B}" type="presOf" srcId="{3632DC20-06B2-4712-AE94-2F5FE2FC6FBD}" destId="{BBCCA747-6B98-4E5F-98B2-91652DCCA48B}" srcOrd="0" destOrd="0" presId="urn:microsoft.com/office/officeart/2005/8/layout/chevronAccent+Icon"/>
    <dgm:cxn modelId="{C2DD14D1-6C71-46B6-9EDC-88B7DA47AA08}" srcId="{5DFF24F1-FB40-47CA-9CB3-AD02E0DC8E07}" destId="{3632DC20-06B2-4712-AE94-2F5FE2FC6FBD}" srcOrd="1" destOrd="0" parTransId="{E0B34C78-64DA-4F97-9DCD-ABB47E80C0E2}" sibTransId="{E369B710-9893-470D-B6BE-B62BE6EBEEBD}"/>
    <dgm:cxn modelId="{1AF2340F-FEDD-4DDB-9E96-6F48C409413F}" type="presOf" srcId="{F7482902-BDF6-4094-B48E-652A602C6EC7}" destId="{37AF4943-BED8-478F-8F14-9B0A7990BAFB}" srcOrd="0" destOrd="0" presId="urn:microsoft.com/office/officeart/2005/8/layout/chevronAccent+Icon"/>
    <dgm:cxn modelId="{2DE06A26-CAFB-47CD-B8B5-C1E395A6D534}" srcId="{5DFF24F1-FB40-47CA-9CB3-AD02E0DC8E07}" destId="{6498DFF5-9974-42AF-9902-81A4CD1625C0}" srcOrd="2" destOrd="0" parTransId="{6E5C72A6-1F35-4335-BAE1-1A6B9071E9F3}" sibTransId="{DA3CAA39-B7C0-4382-8279-325A00F8964D}"/>
    <dgm:cxn modelId="{67894C42-12B5-4F0B-9C5A-A5C97D361093}" type="presOf" srcId="{6498DFF5-9974-42AF-9902-81A4CD1625C0}" destId="{69A86688-6728-4558-A6C5-55711F24BF88}" srcOrd="0" destOrd="0" presId="urn:microsoft.com/office/officeart/2005/8/layout/chevronAccent+Icon"/>
    <dgm:cxn modelId="{27B30772-CCBE-4E60-8FA8-1509B5A79133}" srcId="{5DFF24F1-FB40-47CA-9CB3-AD02E0DC8E07}" destId="{F7482902-BDF6-4094-B48E-652A602C6EC7}" srcOrd="0" destOrd="0" parTransId="{962673D6-0C09-41F5-A134-2ED804E73752}" sibTransId="{E200287D-A36D-4B9F-A774-5251201CD0D9}"/>
    <dgm:cxn modelId="{ECDA4ACC-0A18-4445-9AD4-53AD803ED96E}" type="presOf" srcId="{5DFF24F1-FB40-47CA-9CB3-AD02E0DC8E07}" destId="{75D1C7BD-DA21-4880-A48A-6F0D95128793}" srcOrd="0" destOrd="0" presId="urn:microsoft.com/office/officeart/2005/8/layout/chevronAccent+Icon"/>
    <dgm:cxn modelId="{4C129FEB-E224-4837-BF9D-5D00BEDA065D}" type="presParOf" srcId="{75D1C7BD-DA21-4880-A48A-6F0D95128793}" destId="{75DE2A5C-F02D-4839-99CD-A805BE3090D5}" srcOrd="0" destOrd="0" presId="urn:microsoft.com/office/officeart/2005/8/layout/chevronAccent+Icon"/>
    <dgm:cxn modelId="{CF1A1C78-94B9-4D3A-80C1-54EC17EACDC0}" type="presParOf" srcId="{75DE2A5C-F02D-4839-99CD-A805BE3090D5}" destId="{5C7AC6B8-FA30-49B7-B6AC-575817244114}" srcOrd="0" destOrd="0" presId="urn:microsoft.com/office/officeart/2005/8/layout/chevronAccent+Icon"/>
    <dgm:cxn modelId="{5D3D8C89-7FCA-4226-9801-429055B8AB4B}" type="presParOf" srcId="{75DE2A5C-F02D-4839-99CD-A805BE3090D5}" destId="{37AF4943-BED8-478F-8F14-9B0A7990BAFB}" srcOrd="1" destOrd="0" presId="urn:microsoft.com/office/officeart/2005/8/layout/chevronAccent+Icon"/>
    <dgm:cxn modelId="{A36B9C30-5948-4894-A723-44457374DD91}" type="presParOf" srcId="{75D1C7BD-DA21-4880-A48A-6F0D95128793}" destId="{CE4E400F-B7A9-48E1-B383-CBA14C836507}" srcOrd="1" destOrd="0" presId="urn:microsoft.com/office/officeart/2005/8/layout/chevronAccent+Icon"/>
    <dgm:cxn modelId="{5314141C-D478-4EAC-AF99-CD852709CA4D}" type="presParOf" srcId="{75D1C7BD-DA21-4880-A48A-6F0D95128793}" destId="{F21B83BE-801B-4766-8341-AEFEA8D0985D}" srcOrd="2" destOrd="0" presId="urn:microsoft.com/office/officeart/2005/8/layout/chevronAccent+Icon"/>
    <dgm:cxn modelId="{B1451D05-7221-442E-A3F6-60C146649512}" type="presParOf" srcId="{F21B83BE-801B-4766-8341-AEFEA8D0985D}" destId="{4B8FBF31-B75B-415D-B6D4-111078BCFC06}" srcOrd="0" destOrd="0" presId="urn:microsoft.com/office/officeart/2005/8/layout/chevronAccent+Icon"/>
    <dgm:cxn modelId="{CEF010BC-06CE-44E0-9F29-D88CE3F8CCB3}" type="presParOf" srcId="{F21B83BE-801B-4766-8341-AEFEA8D0985D}" destId="{BBCCA747-6B98-4E5F-98B2-91652DCCA48B}" srcOrd="1" destOrd="0" presId="urn:microsoft.com/office/officeart/2005/8/layout/chevronAccent+Icon"/>
    <dgm:cxn modelId="{F746AC51-506F-419A-B112-15F3F3D7D73B}" type="presParOf" srcId="{75D1C7BD-DA21-4880-A48A-6F0D95128793}" destId="{4C5BB3F4-C34F-44A5-B13B-0FD0EE5A8CAB}" srcOrd="3" destOrd="0" presId="urn:microsoft.com/office/officeart/2005/8/layout/chevronAccent+Icon"/>
    <dgm:cxn modelId="{65AA8C15-14D8-4CD0-A076-F1DC4497A284}" type="presParOf" srcId="{75D1C7BD-DA21-4880-A48A-6F0D95128793}" destId="{0F9B433D-8953-4A1F-855E-C082238FE5B2}" srcOrd="4" destOrd="0" presId="urn:microsoft.com/office/officeart/2005/8/layout/chevronAccent+Icon"/>
    <dgm:cxn modelId="{38ED7127-0896-4557-9BF4-858FC1DE9668}" type="presParOf" srcId="{0F9B433D-8953-4A1F-855E-C082238FE5B2}" destId="{326A252F-180F-4AE7-91C0-134AB6B47A5C}" srcOrd="0" destOrd="0" presId="urn:microsoft.com/office/officeart/2005/8/layout/chevronAccent+Icon"/>
    <dgm:cxn modelId="{A3D34E72-E09E-4354-82ED-8249202072AE}" type="presParOf" srcId="{0F9B433D-8953-4A1F-855E-C082238FE5B2}" destId="{69A86688-6728-4558-A6C5-55711F24BF88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AC6B8-FA30-49B7-B6AC-575817244114}">
      <dsp:nvSpPr>
        <dsp:cNvPr id="0" name=""/>
        <dsp:cNvSpPr/>
      </dsp:nvSpPr>
      <dsp:spPr>
        <a:xfrm>
          <a:off x="1760" y="1626984"/>
          <a:ext cx="1590158" cy="597098"/>
        </a:xfrm>
        <a:prstGeom prst="chevron">
          <a:avLst>
            <a:gd name="adj" fmla="val 40000"/>
          </a:avLst>
        </a:prstGeom>
        <a:solidFill>
          <a:srgbClr val="4A7729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AF4943-BED8-478F-8F14-9B0A7990BAFB}">
      <dsp:nvSpPr>
        <dsp:cNvPr id="0" name=""/>
        <dsp:cNvSpPr/>
      </dsp:nvSpPr>
      <dsp:spPr>
        <a:xfrm>
          <a:off x="425004" y="1447800"/>
          <a:ext cx="822962" cy="1097278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STEP 1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Conduct  Sensitivity Testing 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449108" y="1471904"/>
        <a:ext cx="774754" cy="1049070"/>
      </dsp:txXfrm>
    </dsp:sp>
    <dsp:sp modelId="{4B8FBF31-B75B-415D-B6D4-111078BCFC06}">
      <dsp:nvSpPr>
        <dsp:cNvPr id="0" name=""/>
        <dsp:cNvSpPr/>
      </dsp:nvSpPr>
      <dsp:spPr>
        <a:xfrm>
          <a:off x="1498219" y="1620423"/>
          <a:ext cx="1537730" cy="597094"/>
        </a:xfrm>
        <a:prstGeom prst="chevron">
          <a:avLst>
            <a:gd name="adj" fmla="val 40000"/>
          </a:avLst>
        </a:prstGeom>
        <a:solidFill>
          <a:srgbClr val="4A7729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CCA747-6B98-4E5F-98B2-91652DCCA48B}">
      <dsp:nvSpPr>
        <dsp:cNvPr id="0" name=""/>
        <dsp:cNvSpPr/>
      </dsp:nvSpPr>
      <dsp:spPr>
        <a:xfrm>
          <a:off x="1872801" y="1447800"/>
          <a:ext cx="822962" cy="1097278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STEP 2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Establish  Modeling Approach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896905" y="1471904"/>
        <a:ext cx="774754" cy="1049070"/>
      </dsp:txXfrm>
    </dsp:sp>
    <dsp:sp modelId="{326A252F-180F-4AE7-91C0-134AB6B47A5C}">
      <dsp:nvSpPr>
        <dsp:cNvPr id="0" name=""/>
        <dsp:cNvSpPr/>
      </dsp:nvSpPr>
      <dsp:spPr>
        <a:xfrm>
          <a:off x="2932010" y="1620923"/>
          <a:ext cx="1554820" cy="597098"/>
        </a:xfrm>
        <a:prstGeom prst="chevron">
          <a:avLst>
            <a:gd name="adj" fmla="val 40000"/>
          </a:avLst>
        </a:prstGeom>
        <a:solidFill>
          <a:srgbClr val="4A7729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A86688-6728-4558-A6C5-55711F24BF88}">
      <dsp:nvSpPr>
        <dsp:cNvPr id="0" name=""/>
        <dsp:cNvSpPr/>
      </dsp:nvSpPr>
      <dsp:spPr>
        <a:xfrm>
          <a:off x="3283280" y="1459380"/>
          <a:ext cx="822962" cy="1097278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STEP 3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Model NHS and Test Projects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3307384" y="1483484"/>
        <a:ext cx="774754" cy="1049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946" tIns="45972" rIns="91946" bIns="4597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946" tIns="45972" rIns="91946" bIns="45972" rtlCol="0"/>
          <a:lstStyle>
            <a:lvl1pPr algn="r">
              <a:defRPr sz="1200"/>
            </a:lvl1pPr>
          </a:lstStyle>
          <a:p>
            <a:fld id="{9B1C705C-65CB-48D9-8B75-4268D793BFA6}" type="datetimeFigureOut">
              <a:rPr lang="en-US" smtClean="0"/>
              <a:t>5/19/2015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1946" tIns="45972" rIns="91946" bIns="4597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1946" tIns="45972" rIns="91946" bIns="45972" rtlCol="0" anchor="b"/>
          <a:lstStyle>
            <a:lvl1pPr algn="r">
              <a:defRPr sz="1200"/>
            </a:lvl1pPr>
          </a:lstStyle>
          <a:p>
            <a:fld id="{09CC12A9-1631-4E85-8455-060426C59E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306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1193"/>
          </a:xfrm>
          <a:prstGeom prst="rect">
            <a:avLst/>
          </a:prstGeom>
        </p:spPr>
        <p:txBody>
          <a:bodyPr vert="horz" lIns="87810" tIns="43905" rIns="87810" bIns="4390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0"/>
            <a:ext cx="3038145" cy="461193"/>
          </a:xfrm>
          <a:prstGeom prst="rect">
            <a:avLst/>
          </a:prstGeom>
        </p:spPr>
        <p:txBody>
          <a:bodyPr vert="horz" lIns="87810" tIns="43905" rIns="87810" bIns="43905" rtlCol="0"/>
          <a:lstStyle>
            <a:lvl1pPr algn="r">
              <a:defRPr sz="1200"/>
            </a:lvl1pPr>
          </a:lstStyle>
          <a:p>
            <a:fld id="{E26A91B2-97D5-4B1B-9A7A-1E30AC51622E}" type="datetimeFigureOut">
              <a:rPr lang="en-US" smtClean="0"/>
              <a:t>5/19/2015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693738"/>
            <a:ext cx="61531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810" tIns="43905" rIns="87810" bIns="4390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387442"/>
            <a:ext cx="5607711" cy="4155317"/>
          </a:xfrm>
          <a:prstGeom prst="rect">
            <a:avLst/>
          </a:prstGeom>
        </p:spPr>
        <p:txBody>
          <a:bodyPr vert="horz" lIns="87810" tIns="43905" rIns="87810" bIns="4390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3356"/>
            <a:ext cx="3038145" cy="461193"/>
          </a:xfrm>
          <a:prstGeom prst="rect">
            <a:avLst/>
          </a:prstGeom>
        </p:spPr>
        <p:txBody>
          <a:bodyPr vert="horz" lIns="87810" tIns="43905" rIns="87810" bIns="4390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773356"/>
            <a:ext cx="3038145" cy="461193"/>
          </a:xfrm>
          <a:prstGeom prst="rect">
            <a:avLst/>
          </a:prstGeom>
        </p:spPr>
        <p:txBody>
          <a:bodyPr vert="horz" lIns="87810" tIns="43905" rIns="87810" bIns="43905" rtlCol="0" anchor="b"/>
          <a:lstStyle>
            <a:lvl1pPr algn="r">
              <a:defRPr sz="1200"/>
            </a:lvl1pPr>
          </a:lstStyle>
          <a:p>
            <a:fld id="{207B9521-DFA4-44C7-87CA-069B793B94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57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B9521-DFA4-44C7-87CA-069B793B94C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077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B9521-DFA4-44C7-87CA-069B793B94C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910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B9521-DFA4-44C7-87CA-069B793B94C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605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eginning Logo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39001" y="4951108"/>
            <a:ext cx="1905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 Architecture, Inc., all rights reserved.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39001" y="4951108"/>
            <a:ext cx="1905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 Architecture, Inc., all rights reserved.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39001" y="4951108"/>
            <a:ext cx="1905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 Architecture, Inc., all rights reserved.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39001" y="4951108"/>
            <a:ext cx="1905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HDR, Inc., all rights reserved.</a:t>
            </a:r>
          </a:p>
        </p:txBody>
      </p:sp>
      <p:sp>
        <p:nvSpPr>
          <p:cNvPr id="16" name="Freeform 6"/>
          <p:cNvSpPr>
            <a:spLocks noEditPoints="1"/>
          </p:cNvSpPr>
          <p:nvPr/>
        </p:nvSpPr>
        <p:spPr bwMode="auto">
          <a:xfrm>
            <a:off x="4032676" y="2274094"/>
            <a:ext cx="1078649" cy="595313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239001" y="4951108"/>
            <a:ext cx="1905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HDR, Inc., all rights reserved.</a:t>
            </a:r>
          </a:p>
        </p:txBody>
      </p:sp>
      <p:sp>
        <p:nvSpPr>
          <p:cNvPr id="15" name="Freeform 6"/>
          <p:cNvSpPr>
            <a:spLocks noEditPoints="1"/>
          </p:cNvSpPr>
          <p:nvPr/>
        </p:nvSpPr>
        <p:spPr bwMode="auto">
          <a:xfrm>
            <a:off x="4032676" y="2274094"/>
            <a:ext cx="1078649" cy="595313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239001" y="4951108"/>
            <a:ext cx="1905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HDR, Inc., all rights reserved.</a:t>
            </a:r>
          </a:p>
        </p:txBody>
      </p:sp>
      <p:sp>
        <p:nvSpPr>
          <p:cNvPr id="19" name="Freeform 6"/>
          <p:cNvSpPr>
            <a:spLocks noEditPoints="1"/>
          </p:cNvSpPr>
          <p:nvPr/>
        </p:nvSpPr>
        <p:spPr bwMode="auto">
          <a:xfrm>
            <a:off x="4032676" y="2274094"/>
            <a:ext cx="1078649" cy="595313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 6"/>
          <p:cNvSpPr>
            <a:spLocks noEditPoints="1"/>
          </p:cNvSpPr>
          <p:nvPr userDrawn="1"/>
        </p:nvSpPr>
        <p:spPr bwMode="auto">
          <a:xfrm>
            <a:off x="4032676" y="2274094"/>
            <a:ext cx="1078649" cy="595313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7221945" y="4951108"/>
            <a:ext cx="1905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HDR, Inc.,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19370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604249" cy="5143500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04250" y="0"/>
            <a:ext cx="539750" cy="2379663"/>
          </a:xfrm>
          <a:prstGeom prst="rect">
            <a:avLst/>
          </a:prstGeom>
          <a:solidFill>
            <a:srgbClr val="01426A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8604250" y="2379664"/>
            <a:ext cx="539750" cy="2763835"/>
          </a:xfrm>
          <a:prstGeom prst="rect">
            <a:avLst/>
          </a:prstGeom>
          <a:solidFill>
            <a:schemeClr val="accent6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4" y="2833689"/>
            <a:ext cx="2012951" cy="1854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1500" b="1" kern="1200" spc="-300" dirty="0">
                <a:ln>
                  <a:noFill/>
                </a:ln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560070" indent="-285750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01</a:t>
            </a:r>
            <a:endParaRPr lang="en-US" dirty="0"/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2143570" y="3335965"/>
            <a:ext cx="5875965" cy="1113745"/>
          </a:xfrm>
        </p:spPr>
        <p:txBody>
          <a:bodyPr anchor="b"/>
          <a:lstStyle>
            <a:lvl1pPr>
              <a:lnSpc>
                <a:spcPts val="34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Section 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069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icture Placeholder 53"/>
          <p:cNvSpPr>
            <a:spLocks noGrp="1"/>
          </p:cNvSpPr>
          <p:nvPr>
            <p:ph type="pic" sz="quarter" idx="11" hasCustomPrompt="1"/>
          </p:nvPr>
        </p:nvSpPr>
        <p:spPr>
          <a:xfrm>
            <a:off x="-1" y="-1"/>
            <a:ext cx="8604251" cy="237966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 baseline="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4" y="2833689"/>
            <a:ext cx="2012951" cy="1854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1500" b="1" kern="1200" spc="-300" dirty="0">
                <a:ln>
                  <a:solidFill>
                    <a:schemeClr val="tx1"/>
                  </a:solidFill>
                </a:ln>
                <a:noFill/>
                <a:latin typeface="+mj-lt"/>
                <a:ea typeface="+mn-ea"/>
                <a:cs typeface="+mn-cs"/>
              </a:defRPr>
            </a:lvl1pPr>
            <a:lvl2pPr marL="560070" indent="-285750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01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04250" y="0"/>
            <a:ext cx="539750" cy="2379663"/>
          </a:xfrm>
          <a:prstGeom prst="rect">
            <a:avLst/>
          </a:prstGeom>
          <a:solidFill>
            <a:srgbClr val="01426A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8604250" y="2379664"/>
            <a:ext cx="539750" cy="2763836"/>
          </a:xfrm>
          <a:prstGeom prst="rect">
            <a:avLst/>
          </a:prstGeom>
          <a:solidFill>
            <a:srgbClr val="01426A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>
          <a:xfrm>
            <a:off x="2143570" y="3335965"/>
            <a:ext cx="5875965" cy="1113745"/>
          </a:xfrm>
        </p:spPr>
        <p:txBody>
          <a:bodyPr anchor="b"/>
          <a:lstStyle>
            <a:lvl1pPr>
              <a:lnSpc>
                <a:spcPts val="34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2645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ub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604249" cy="5143500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04250" y="0"/>
            <a:ext cx="539750" cy="2379663"/>
          </a:xfrm>
          <a:prstGeom prst="rect">
            <a:avLst/>
          </a:prstGeom>
          <a:solidFill>
            <a:srgbClr val="01426A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8604250" y="2379664"/>
            <a:ext cx="539750" cy="2763835"/>
          </a:xfrm>
          <a:prstGeom prst="rect">
            <a:avLst/>
          </a:prstGeom>
          <a:solidFill>
            <a:srgbClr val="01426A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2379663"/>
            <a:ext cx="8604250" cy="1794907"/>
          </a:xfrm>
        </p:spPr>
        <p:txBody>
          <a:bodyPr lIns="457200" tIns="457200" rIns="457200" bIns="45720"/>
          <a:lstStyle>
            <a:lvl1pPr>
              <a:lnSpc>
                <a:spcPts val="34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4168164"/>
            <a:ext cx="8604251" cy="707886"/>
          </a:xfrm>
          <a:prstGeom prst="rect">
            <a:avLst/>
          </a:prstGeom>
        </p:spPr>
        <p:txBody>
          <a:bodyPr lIns="457200" rIns="22860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None/>
              <a:defRPr lang="en-US" sz="2400" b="1" kern="1200" baseline="0" dirty="0" smtClean="0">
                <a:solidFill>
                  <a:srgbClr val="FFFFFF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Sub Click Here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316697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ub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icture Placeholder 53"/>
          <p:cNvSpPr>
            <a:spLocks noGrp="1"/>
          </p:cNvSpPr>
          <p:nvPr>
            <p:ph type="pic" sz="quarter" idx="11" hasCustomPrompt="1"/>
          </p:nvPr>
        </p:nvSpPr>
        <p:spPr>
          <a:xfrm>
            <a:off x="-1" y="-1"/>
            <a:ext cx="8604251" cy="237966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 baseline="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04250" y="0"/>
            <a:ext cx="539750" cy="2379663"/>
          </a:xfrm>
          <a:prstGeom prst="rect">
            <a:avLst/>
          </a:prstGeom>
          <a:solidFill>
            <a:srgbClr val="01426A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8604250" y="2379664"/>
            <a:ext cx="539750" cy="2763836"/>
          </a:xfrm>
          <a:prstGeom prst="rect">
            <a:avLst/>
          </a:prstGeom>
          <a:solidFill>
            <a:schemeClr val="accent6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2379663"/>
            <a:ext cx="8604250" cy="1794907"/>
          </a:xfrm>
        </p:spPr>
        <p:txBody>
          <a:bodyPr lIns="457200" tIns="457200" rIns="457200" bIns="45720"/>
          <a:lstStyle>
            <a:lvl1pPr>
              <a:lnSpc>
                <a:spcPts val="34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4168164"/>
            <a:ext cx="8604251" cy="707886"/>
          </a:xfrm>
          <a:prstGeom prst="rect">
            <a:avLst/>
          </a:prstGeom>
        </p:spPr>
        <p:txBody>
          <a:bodyPr lIns="457200" rIns="22860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None/>
              <a:defRPr lang="en-US" sz="2400" b="1" kern="1200" baseline="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Sub Click Here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2237397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1426A"/>
          </a:solidFill>
        </p:spPr>
        <p:txBody>
          <a:bodyPr anchor="t"/>
          <a:lstStyle>
            <a:lvl1pPr marL="0" indent="0" algn="l">
              <a:buNone/>
              <a:defRPr baseline="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0399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997145"/>
            <a:ext cx="8616005" cy="140346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0" y="139700"/>
            <a:ext cx="8604250" cy="8731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042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ader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4303712" y="0"/>
            <a:ext cx="4840287" cy="2379663"/>
          </a:xfrm>
          <a:prstGeom prst="rect">
            <a:avLst/>
          </a:prstGeom>
          <a:solidFill>
            <a:srgbClr val="01426A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7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4303713" y="2419454"/>
            <a:ext cx="4840286" cy="272404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4760913"/>
            <a:ext cx="4303714" cy="382586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997145"/>
            <a:ext cx="4309593" cy="140346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0" y="139700"/>
            <a:ext cx="4303713" cy="8731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766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976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ader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4303713" y="-1"/>
            <a:ext cx="4840287" cy="51435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997145"/>
            <a:ext cx="4309593" cy="140346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0" y="139700"/>
            <a:ext cx="4303713" cy="8731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7597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Header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997145"/>
            <a:ext cx="8616005" cy="140346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0" y="139700"/>
            <a:ext cx="8604250" cy="8731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04250" y="0"/>
            <a:ext cx="539750" cy="2379663"/>
          </a:xfrm>
          <a:prstGeom prst="rect">
            <a:avLst/>
          </a:prstGeom>
          <a:solidFill>
            <a:schemeClr val="accent6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8604250" y="2379664"/>
            <a:ext cx="539750" cy="2763835"/>
          </a:xfrm>
          <a:prstGeom prst="rect">
            <a:avLst/>
          </a:prstGeom>
          <a:solidFill>
            <a:srgbClr val="01426A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8583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4303712" y="0"/>
            <a:ext cx="4300537" cy="4760913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4303713" cy="23796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04250" y="0"/>
            <a:ext cx="539750" cy="2379663"/>
          </a:xfrm>
          <a:prstGeom prst="rect">
            <a:avLst/>
          </a:prstGeom>
          <a:solidFill>
            <a:srgbClr val="01426A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8604250" y="2379664"/>
            <a:ext cx="539750" cy="2381249"/>
          </a:xfrm>
          <a:prstGeom prst="rect">
            <a:avLst/>
          </a:prstGeom>
          <a:solidFill>
            <a:srgbClr val="01426A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4760913"/>
            <a:ext cx="4303713" cy="382525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221945" y="4951108"/>
            <a:ext cx="1905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HDR, Inc., all rights reserved.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117019" y="2576512"/>
            <a:ext cx="4178755" cy="1504950"/>
          </a:xfrm>
        </p:spPr>
        <p:txBody>
          <a:bodyPr anchor="ctr">
            <a:noAutofit/>
          </a:bodyPr>
          <a:lstStyle>
            <a:lvl1pPr>
              <a:lnSpc>
                <a:spcPts val="3200"/>
              </a:lnSpc>
              <a:defRPr sz="3200" baseline="0"/>
            </a:lvl1pPr>
          </a:lstStyle>
          <a:p>
            <a:r>
              <a:rPr lang="en-US" dirty="0" smtClean="0"/>
              <a:t>Click here to edit header</a:t>
            </a:r>
            <a:endParaRPr lang="en-US" dirty="0"/>
          </a:p>
        </p:txBody>
      </p:sp>
      <p:sp>
        <p:nvSpPr>
          <p:cNvPr id="12" name="Freeform 6"/>
          <p:cNvSpPr>
            <a:spLocks noChangeAspect="1" noEditPoints="1"/>
          </p:cNvSpPr>
          <p:nvPr userDrawn="1"/>
        </p:nvSpPr>
        <p:spPr bwMode="auto">
          <a:xfrm>
            <a:off x="379413" y="4084140"/>
            <a:ext cx="541460" cy="298835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1194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Header Conte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997145"/>
            <a:ext cx="9155755" cy="140346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0" y="139700"/>
            <a:ext cx="9143264" cy="8731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3570288"/>
            <a:ext cx="4303713" cy="1573212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4342776" y="3570288"/>
            <a:ext cx="4261474" cy="1573212"/>
          </a:xfrm>
          <a:prstGeom prst="rect">
            <a:avLst/>
          </a:prstGeom>
          <a:solidFill>
            <a:srgbClr val="01426A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40850" y="3570288"/>
            <a:ext cx="503150" cy="1573212"/>
          </a:xfrm>
          <a:prstGeom prst="rect">
            <a:avLst/>
          </a:prstGeom>
          <a:solidFill>
            <a:schemeClr val="accent6"/>
          </a:solidFill>
        </p:spPr>
        <p:txBody>
          <a:bodyPr vert="vert"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629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Header Conten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997145"/>
            <a:ext cx="9156492" cy="1296522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0" y="139700"/>
            <a:ext cx="9144000" cy="8731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2379664"/>
            <a:ext cx="9144000" cy="276383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32136500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eaders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958740"/>
            <a:ext cx="4303713" cy="605294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2000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 smtClean="0"/>
              <a:t>Subheader</a:t>
            </a:r>
            <a:endParaRPr lang="en-US" dirty="0" smtClean="0"/>
          </a:p>
          <a:p>
            <a:pPr marL="0" lvl="0"/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1564034"/>
            <a:ext cx="4315468" cy="140346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0" y="139700"/>
            <a:ext cx="4303713" cy="873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6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4303713" y="-1"/>
            <a:ext cx="4840287" cy="51435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0918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eaders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4303712" y="0"/>
            <a:ext cx="4840287" cy="2379663"/>
          </a:xfrm>
          <a:prstGeom prst="rect">
            <a:avLst/>
          </a:prstGeom>
          <a:solidFill>
            <a:srgbClr val="01426A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7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4303713" y="2419454"/>
            <a:ext cx="4840286" cy="272404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4760913"/>
            <a:ext cx="4303714" cy="382586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958740"/>
            <a:ext cx="4303713" cy="605294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2000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 smtClean="0"/>
              <a:t>Subheader</a:t>
            </a:r>
            <a:endParaRPr lang="en-US" dirty="0" smtClean="0"/>
          </a:p>
          <a:p>
            <a:pPr marL="0" lvl="0"/>
            <a:endParaRPr lang="en-US" dirty="0" smtClean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1564034"/>
            <a:ext cx="4315468" cy="140346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3"/>
          <p:cNvSpPr>
            <a:spLocks noGrp="1"/>
          </p:cNvSpPr>
          <p:nvPr>
            <p:ph type="title" hasCustomPrompt="1"/>
          </p:nvPr>
        </p:nvSpPr>
        <p:spPr>
          <a:xfrm>
            <a:off x="0" y="139700"/>
            <a:ext cx="4303713" cy="8731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0846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eaders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958740"/>
            <a:ext cx="8604250" cy="605294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2000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 smtClean="0"/>
              <a:t>Subheader</a:t>
            </a:r>
            <a:endParaRPr lang="en-US" dirty="0" smtClean="0"/>
          </a:p>
          <a:p>
            <a:pPr marL="0" lvl="0"/>
            <a:endParaRPr lang="en-US" dirty="0" smtClean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1564034"/>
            <a:ext cx="8616005" cy="140346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0" y="139700"/>
            <a:ext cx="8604250" cy="8731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04250" y="0"/>
            <a:ext cx="539750" cy="2379663"/>
          </a:xfrm>
          <a:prstGeom prst="rect">
            <a:avLst/>
          </a:prstGeom>
          <a:solidFill>
            <a:schemeClr val="accent6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8604250" y="2379664"/>
            <a:ext cx="539750" cy="2763836"/>
          </a:xfrm>
          <a:prstGeom prst="rect">
            <a:avLst/>
          </a:prstGeom>
          <a:solidFill>
            <a:schemeClr val="accent6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1052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eaders Conte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958740"/>
            <a:ext cx="9143264" cy="605294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2000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 smtClean="0"/>
              <a:t>Subheader</a:t>
            </a:r>
            <a:endParaRPr lang="en-US" dirty="0" smtClean="0"/>
          </a:p>
          <a:p>
            <a:pPr marL="0" lvl="0"/>
            <a:endParaRPr lang="en-US" dirty="0" smtClean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1564034"/>
            <a:ext cx="9155755" cy="140346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0" y="139700"/>
            <a:ext cx="9143264" cy="873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40850" y="3570288"/>
            <a:ext cx="503150" cy="1573212"/>
          </a:xfrm>
          <a:prstGeom prst="rect">
            <a:avLst/>
          </a:prstGeom>
          <a:solidFill>
            <a:schemeClr val="accent6"/>
          </a:solidFill>
        </p:spPr>
        <p:txBody>
          <a:bodyPr vert="vert"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3570288"/>
            <a:ext cx="4303713" cy="1573212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4342776" y="3570288"/>
            <a:ext cx="4261474" cy="1573212"/>
          </a:xfrm>
          <a:prstGeom prst="rect">
            <a:avLst/>
          </a:prstGeom>
          <a:solidFill>
            <a:srgbClr val="01426A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9569107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eaders Conten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9144000" cy="357028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415190"/>
            <a:ext cx="9144000" cy="605294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2000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 smtClean="0"/>
              <a:t>Subheader</a:t>
            </a:r>
            <a:endParaRPr lang="en-US" dirty="0" smtClean="0"/>
          </a:p>
          <a:p>
            <a:pPr marL="0" lvl="0"/>
            <a:endParaRPr lang="en-US" dirty="0" smtClean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0" y="3594765"/>
            <a:ext cx="9144000" cy="8731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755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eaders Content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6416588" cy="357028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415190"/>
            <a:ext cx="9144000" cy="605294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2000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 smtClean="0"/>
              <a:t>Subheader</a:t>
            </a:r>
            <a:endParaRPr lang="en-US" dirty="0" smtClean="0"/>
          </a:p>
          <a:p>
            <a:pPr marL="0" lvl="0"/>
            <a:endParaRPr lang="en-US" dirty="0" smtClean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0" y="3594765"/>
            <a:ext cx="9144000" cy="8731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6444328" y="0"/>
            <a:ext cx="2690812" cy="3570288"/>
          </a:xfrm>
          <a:prstGeom prst="rect">
            <a:avLst/>
          </a:prstGeom>
          <a:solidFill>
            <a:srgbClr val="01426A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30460013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29540" y="1312862"/>
            <a:ext cx="2124075" cy="2389187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29540" y="3730625"/>
            <a:ext cx="21240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35" hasCustomPrompt="1"/>
          </p:nvPr>
        </p:nvSpPr>
        <p:spPr>
          <a:xfrm>
            <a:off x="2383155" y="1312862"/>
            <a:ext cx="2124075" cy="2389187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36" hasCustomPrompt="1"/>
          </p:nvPr>
        </p:nvSpPr>
        <p:spPr>
          <a:xfrm>
            <a:off x="4636770" y="1312862"/>
            <a:ext cx="2124075" cy="2389187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37" hasCustomPrompt="1"/>
          </p:nvPr>
        </p:nvSpPr>
        <p:spPr>
          <a:xfrm>
            <a:off x="6890385" y="1312862"/>
            <a:ext cx="2124075" cy="2389187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2383155" y="3730625"/>
            <a:ext cx="21240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4636770" y="3730625"/>
            <a:ext cx="21240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6890385" y="3730625"/>
            <a:ext cx="21240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17" name="Title 3"/>
          <p:cNvSpPr>
            <a:spLocks noGrp="1"/>
          </p:cNvSpPr>
          <p:nvPr>
            <p:ph type="title" hasCustomPrompt="1"/>
          </p:nvPr>
        </p:nvSpPr>
        <p:spPr>
          <a:xfrm>
            <a:off x="0" y="139700"/>
            <a:ext cx="9144000" cy="873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0641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29540" y="1035550"/>
            <a:ext cx="2124075" cy="1524558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29540" y="2588684"/>
            <a:ext cx="21240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2" name="Picture Placeholder 14"/>
          <p:cNvSpPr>
            <a:spLocks noGrp="1"/>
          </p:cNvSpPr>
          <p:nvPr>
            <p:ph type="pic" sz="quarter" idx="35" hasCustomPrompt="1"/>
          </p:nvPr>
        </p:nvSpPr>
        <p:spPr>
          <a:xfrm>
            <a:off x="2383155" y="1035550"/>
            <a:ext cx="2124075" cy="1524558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3" name="Picture Placeholder 14"/>
          <p:cNvSpPr>
            <a:spLocks noGrp="1"/>
          </p:cNvSpPr>
          <p:nvPr>
            <p:ph type="pic" sz="quarter" idx="36" hasCustomPrompt="1"/>
          </p:nvPr>
        </p:nvSpPr>
        <p:spPr>
          <a:xfrm>
            <a:off x="4636770" y="1035550"/>
            <a:ext cx="2124075" cy="1524558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37" hasCustomPrompt="1"/>
          </p:nvPr>
        </p:nvSpPr>
        <p:spPr>
          <a:xfrm>
            <a:off x="6890385" y="1035550"/>
            <a:ext cx="2124075" cy="1524558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2383155" y="2588684"/>
            <a:ext cx="21240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4636770" y="2588684"/>
            <a:ext cx="21240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6890385" y="2588684"/>
            <a:ext cx="21240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41" name="Picture Placeholder 14"/>
          <p:cNvSpPr>
            <a:spLocks noGrp="1"/>
          </p:cNvSpPr>
          <p:nvPr>
            <p:ph type="pic" sz="quarter" idx="41" hasCustomPrompt="1"/>
          </p:nvPr>
        </p:nvSpPr>
        <p:spPr>
          <a:xfrm>
            <a:off x="129540" y="3106988"/>
            <a:ext cx="2124075" cy="1524558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129540" y="4660122"/>
            <a:ext cx="21240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43" name="Picture Placeholder 14"/>
          <p:cNvSpPr>
            <a:spLocks noGrp="1"/>
          </p:cNvSpPr>
          <p:nvPr>
            <p:ph type="pic" sz="quarter" idx="43" hasCustomPrompt="1"/>
          </p:nvPr>
        </p:nvSpPr>
        <p:spPr>
          <a:xfrm>
            <a:off x="2383155" y="3106988"/>
            <a:ext cx="2124075" cy="1524558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44" name="Picture Placeholder 14"/>
          <p:cNvSpPr>
            <a:spLocks noGrp="1"/>
          </p:cNvSpPr>
          <p:nvPr>
            <p:ph type="pic" sz="quarter" idx="44" hasCustomPrompt="1"/>
          </p:nvPr>
        </p:nvSpPr>
        <p:spPr>
          <a:xfrm>
            <a:off x="4636770" y="3106988"/>
            <a:ext cx="2124075" cy="1524558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45" hasCustomPrompt="1"/>
          </p:nvPr>
        </p:nvSpPr>
        <p:spPr>
          <a:xfrm>
            <a:off x="6890385" y="3106988"/>
            <a:ext cx="2124075" cy="1524558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2383155" y="4660122"/>
            <a:ext cx="21240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4636770" y="4660122"/>
            <a:ext cx="21240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6890385" y="4660122"/>
            <a:ext cx="21240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18" name="Title 3"/>
          <p:cNvSpPr>
            <a:spLocks noGrp="1"/>
          </p:cNvSpPr>
          <p:nvPr>
            <p:ph type="title" hasCustomPrompt="1"/>
          </p:nvPr>
        </p:nvSpPr>
        <p:spPr>
          <a:xfrm>
            <a:off x="0" y="139700"/>
            <a:ext cx="9144000" cy="873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9946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3"/>
          <p:cNvSpPr>
            <a:spLocks noGrp="1"/>
          </p:cNvSpPr>
          <p:nvPr>
            <p:ph type="pic" sz="quarter" idx="13"/>
          </p:nvPr>
        </p:nvSpPr>
        <p:spPr>
          <a:xfrm>
            <a:off x="4303713" y="-1"/>
            <a:ext cx="4300537" cy="237966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53"/>
          <p:cNvSpPr>
            <a:spLocks noGrp="1"/>
          </p:cNvSpPr>
          <p:nvPr>
            <p:ph type="pic" sz="quarter" idx="14"/>
          </p:nvPr>
        </p:nvSpPr>
        <p:spPr>
          <a:xfrm>
            <a:off x="0" y="2379663"/>
            <a:ext cx="2152650" cy="2763837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lvl1pPr>
          </a:lstStyle>
          <a:p>
            <a:endParaRPr lang="en-US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455744" y="3630494"/>
            <a:ext cx="4688256" cy="707886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None/>
              <a:defRPr lang="en-US" sz="2400" b="1" kern="1200" baseline="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err="1" smtClean="0"/>
              <a:t>Subheader</a:t>
            </a:r>
            <a:endParaRPr lang="en-US" dirty="0" smtClean="0"/>
          </a:p>
        </p:txBody>
      </p:sp>
      <p:sp>
        <p:nvSpPr>
          <p:cNvPr id="15" name="Picture Placeholder 53"/>
          <p:cNvSpPr>
            <a:spLocks noGrp="1"/>
          </p:cNvSpPr>
          <p:nvPr>
            <p:ph type="pic" sz="quarter" idx="18" hasCustomPrompt="1"/>
          </p:nvPr>
        </p:nvSpPr>
        <p:spPr>
          <a:xfrm>
            <a:off x="2152650" y="2379664"/>
            <a:ext cx="2151063" cy="2763836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4303713" cy="23796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lvl1pPr>
          </a:lstStyle>
          <a:p>
            <a:endParaRPr lang="en-US" dirty="0" smtClean="0"/>
          </a:p>
        </p:txBody>
      </p:sp>
      <p:sp>
        <p:nvSpPr>
          <p:cNvPr id="17" name="Title 3"/>
          <p:cNvSpPr>
            <a:spLocks noGrp="1"/>
          </p:cNvSpPr>
          <p:nvPr>
            <p:ph type="title" hasCustomPrompt="1"/>
          </p:nvPr>
        </p:nvSpPr>
        <p:spPr>
          <a:xfrm>
            <a:off x="4455744" y="2533345"/>
            <a:ext cx="4688256" cy="1108945"/>
          </a:xfrm>
        </p:spPr>
        <p:txBody>
          <a:bodyPr>
            <a:noAutofit/>
          </a:bodyPr>
          <a:lstStyle>
            <a:lvl1pPr>
              <a:lnSpc>
                <a:spcPts val="3200"/>
              </a:lnSpc>
              <a:defRPr sz="3200" baseline="0"/>
            </a:lvl1pPr>
          </a:lstStyle>
          <a:p>
            <a:r>
              <a:rPr lang="en-US" dirty="0" smtClean="0"/>
              <a:t>Click here to edit header</a:t>
            </a:r>
            <a:endParaRPr lang="en-US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8604250" y="0"/>
            <a:ext cx="539750" cy="2379663"/>
          </a:xfrm>
          <a:prstGeom prst="rect">
            <a:avLst/>
          </a:prstGeom>
          <a:solidFill>
            <a:srgbClr val="01426A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7221945" y="4951108"/>
            <a:ext cx="1905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HDR, Inc.,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331698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29540" y="142875"/>
            <a:ext cx="2124075" cy="186372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29540" y="2035175"/>
            <a:ext cx="21240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35" hasCustomPrompt="1"/>
          </p:nvPr>
        </p:nvSpPr>
        <p:spPr>
          <a:xfrm>
            <a:off x="2383155" y="142875"/>
            <a:ext cx="2124075" cy="186372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36" hasCustomPrompt="1"/>
          </p:nvPr>
        </p:nvSpPr>
        <p:spPr>
          <a:xfrm>
            <a:off x="4636770" y="142875"/>
            <a:ext cx="2124075" cy="186372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2" name="Picture Placeholder 14"/>
          <p:cNvSpPr>
            <a:spLocks noGrp="1"/>
          </p:cNvSpPr>
          <p:nvPr>
            <p:ph type="pic" sz="quarter" idx="37" hasCustomPrompt="1"/>
          </p:nvPr>
        </p:nvSpPr>
        <p:spPr>
          <a:xfrm>
            <a:off x="6890385" y="142875"/>
            <a:ext cx="2124075" cy="186372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2383155" y="2035175"/>
            <a:ext cx="21240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4636770" y="2035175"/>
            <a:ext cx="21240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6890385" y="2035175"/>
            <a:ext cx="21240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41" hasCustomPrompt="1"/>
          </p:nvPr>
        </p:nvSpPr>
        <p:spPr>
          <a:xfrm>
            <a:off x="129540" y="2522890"/>
            <a:ext cx="2124075" cy="186372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129540" y="4415190"/>
            <a:ext cx="21240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43" hasCustomPrompt="1"/>
          </p:nvPr>
        </p:nvSpPr>
        <p:spPr>
          <a:xfrm>
            <a:off x="2383155" y="2522890"/>
            <a:ext cx="2124075" cy="186372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44" hasCustomPrompt="1"/>
          </p:nvPr>
        </p:nvSpPr>
        <p:spPr>
          <a:xfrm>
            <a:off x="4636770" y="2522890"/>
            <a:ext cx="2124075" cy="186372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45" hasCustomPrompt="1"/>
          </p:nvPr>
        </p:nvSpPr>
        <p:spPr>
          <a:xfrm>
            <a:off x="6890385" y="2522890"/>
            <a:ext cx="2124075" cy="186372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2383155" y="4415190"/>
            <a:ext cx="21240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4636770" y="4415190"/>
            <a:ext cx="21240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6890385" y="4415190"/>
            <a:ext cx="21240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</p:spTree>
    <p:extLst>
      <p:ext uri="{BB962C8B-B14F-4D97-AF65-F5344CB8AC3E}">
        <p14:creationId xmlns:p14="http://schemas.microsoft.com/office/powerpoint/2010/main" val="7048424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4530405"/>
            <a:ext cx="8604250" cy="613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4530405"/>
            <a:ext cx="8604250" cy="613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4530405"/>
            <a:ext cx="8604250" cy="613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530405"/>
            <a:ext cx="8604250" cy="613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4530405"/>
            <a:ext cx="8604250" cy="613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21" hasCustomPrompt="1"/>
          </p:nvPr>
        </p:nvSpPr>
        <p:spPr>
          <a:xfrm>
            <a:off x="4341570" y="-794"/>
            <a:ext cx="4222903" cy="237966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Portrait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9" hasCustomPrompt="1"/>
          </p:nvPr>
        </p:nvSpPr>
        <p:spPr>
          <a:xfrm>
            <a:off x="-3" y="0"/>
            <a:ext cx="4303716" cy="2379664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Portrait</a:t>
            </a:r>
            <a:endParaRPr lang="en-US" dirty="0"/>
          </a:p>
        </p:txBody>
      </p:sp>
      <p:sp>
        <p:nvSpPr>
          <p:cNvPr id="42" name="Picture Placeholder 14"/>
          <p:cNvSpPr>
            <a:spLocks noGrp="1"/>
          </p:cNvSpPr>
          <p:nvPr>
            <p:ph type="pic" sz="quarter" idx="39" hasCustomPrompt="1"/>
          </p:nvPr>
        </p:nvSpPr>
        <p:spPr>
          <a:xfrm>
            <a:off x="6491868" y="2418068"/>
            <a:ext cx="2072605" cy="211233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Portrait</a:t>
            </a:r>
            <a:endParaRPr lang="en-US" dirty="0"/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52" hasCustomPrompt="1"/>
          </p:nvPr>
        </p:nvSpPr>
        <p:spPr>
          <a:xfrm>
            <a:off x="0" y="2418068"/>
            <a:ext cx="2152649" cy="211233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Portrait</a:t>
            </a:r>
            <a:endParaRPr lang="en-US" dirty="0"/>
          </a:p>
        </p:txBody>
      </p:sp>
      <p:sp>
        <p:nvSpPr>
          <p:cNvPr id="22" name="Picture Placeholder 14"/>
          <p:cNvSpPr>
            <a:spLocks noGrp="1"/>
          </p:cNvSpPr>
          <p:nvPr>
            <p:ph type="pic" sz="quarter" idx="53" hasCustomPrompt="1"/>
          </p:nvPr>
        </p:nvSpPr>
        <p:spPr>
          <a:xfrm>
            <a:off x="2192095" y="2418068"/>
            <a:ext cx="2111618" cy="211233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Portrait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54" hasCustomPrompt="1"/>
          </p:nvPr>
        </p:nvSpPr>
        <p:spPr>
          <a:xfrm>
            <a:off x="4342776" y="2418068"/>
            <a:ext cx="2110412" cy="211233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Portrait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4530405"/>
            <a:ext cx="8604250" cy="613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58" hasCustomPrompt="1"/>
          </p:nvPr>
        </p:nvSpPr>
        <p:spPr>
          <a:xfrm>
            <a:off x="8604250" y="0"/>
            <a:ext cx="539750" cy="4530405"/>
          </a:xfrm>
          <a:prstGeom prst="rect">
            <a:avLst/>
          </a:prstGeom>
          <a:solidFill>
            <a:srgbClr val="01426A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0" y="4530405"/>
            <a:ext cx="9144000" cy="61309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0" y="4618566"/>
            <a:ext cx="2152650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>
                <a:solidFill>
                  <a:srgbClr val="FFFFFF"/>
                </a:solidFill>
              </a:defRPr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55" hasCustomPrompt="1"/>
          </p:nvPr>
        </p:nvSpPr>
        <p:spPr>
          <a:xfrm>
            <a:off x="2152650" y="4618566"/>
            <a:ext cx="21494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>
                <a:solidFill>
                  <a:srgbClr val="FFFFFF"/>
                </a:solidFill>
              </a:defRPr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56" hasCustomPrompt="1"/>
          </p:nvPr>
        </p:nvSpPr>
        <p:spPr>
          <a:xfrm>
            <a:off x="4302126" y="4618566"/>
            <a:ext cx="2151062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>
                <a:solidFill>
                  <a:srgbClr val="FFFFFF"/>
                </a:solidFill>
              </a:defRPr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57" hasCustomPrompt="1"/>
          </p:nvPr>
        </p:nvSpPr>
        <p:spPr>
          <a:xfrm>
            <a:off x="6453188" y="4618566"/>
            <a:ext cx="2151062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>
                <a:solidFill>
                  <a:srgbClr val="FFFFFF"/>
                </a:solidFill>
              </a:defRPr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59" hasCustomPrompt="1"/>
          </p:nvPr>
        </p:nvSpPr>
        <p:spPr>
          <a:xfrm>
            <a:off x="2152650" y="395574"/>
            <a:ext cx="21494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>
                <a:solidFill>
                  <a:srgbClr val="FFFFFF"/>
                </a:solidFill>
              </a:defRPr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60" hasCustomPrompt="1"/>
          </p:nvPr>
        </p:nvSpPr>
        <p:spPr>
          <a:xfrm>
            <a:off x="6417523" y="395574"/>
            <a:ext cx="21494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>
                <a:solidFill>
                  <a:srgbClr val="FFFFFF"/>
                </a:solidFill>
              </a:defRPr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</p:spTree>
    <p:extLst>
      <p:ext uri="{BB962C8B-B14F-4D97-AF65-F5344CB8AC3E}">
        <p14:creationId xmlns:p14="http://schemas.microsoft.com/office/powerpoint/2010/main" val="24585184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4303714" cy="475773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7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4342118" y="0"/>
            <a:ext cx="4801882" cy="4743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4760913"/>
            <a:ext cx="4303714" cy="382586"/>
          </a:xfrm>
          <a:prstGeom prst="rect">
            <a:avLst/>
          </a:prstGeom>
          <a:solidFill>
            <a:srgbClr val="01426A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674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lage Im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4"/>
          <p:cNvSpPr>
            <a:spLocks noGrp="1"/>
          </p:cNvSpPr>
          <p:nvPr>
            <p:ph type="pic" sz="quarter" idx="21" hasCustomPrompt="1"/>
          </p:nvPr>
        </p:nvSpPr>
        <p:spPr>
          <a:xfrm>
            <a:off x="4340314" y="0"/>
            <a:ext cx="4803686" cy="237966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9" hasCustomPrompt="1"/>
          </p:nvPr>
        </p:nvSpPr>
        <p:spPr>
          <a:xfrm>
            <a:off x="-3" y="0"/>
            <a:ext cx="4303716" cy="2379664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42" name="Picture Placeholder 14"/>
          <p:cNvSpPr>
            <a:spLocks noGrp="1"/>
          </p:cNvSpPr>
          <p:nvPr>
            <p:ph type="pic" sz="quarter" idx="39" hasCustomPrompt="1"/>
          </p:nvPr>
        </p:nvSpPr>
        <p:spPr>
          <a:xfrm>
            <a:off x="6489788" y="2419452"/>
            <a:ext cx="2654212" cy="272404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52" hasCustomPrompt="1"/>
          </p:nvPr>
        </p:nvSpPr>
        <p:spPr>
          <a:xfrm>
            <a:off x="0" y="2419452"/>
            <a:ext cx="2152649" cy="272404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2" name="Picture Placeholder 14"/>
          <p:cNvSpPr>
            <a:spLocks noGrp="1"/>
          </p:cNvSpPr>
          <p:nvPr>
            <p:ph type="pic" sz="quarter" idx="53" hasCustomPrompt="1"/>
          </p:nvPr>
        </p:nvSpPr>
        <p:spPr>
          <a:xfrm>
            <a:off x="2190508" y="2419452"/>
            <a:ext cx="2113206" cy="272404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54" hasCustomPrompt="1"/>
          </p:nvPr>
        </p:nvSpPr>
        <p:spPr>
          <a:xfrm>
            <a:off x="4342776" y="2419453"/>
            <a:ext cx="2110412" cy="272404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719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lage Im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4"/>
          <p:cNvSpPr>
            <a:spLocks noGrp="1"/>
          </p:cNvSpPr>
          <p:nvPr>
            <p:ph type="pic" sz="quarter" idx="21" hasCustomPrompt="1"/>
          </p:nvPr>
        </p:nvSpPr>
        <p:spPr>
          <a:xfrm>
            <a:off x="4340314" y="2419452"/>
            <a:ext cx="4803686" cy="27240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9" hasCustomPrompt="1"/>
          </p:nvPr>
        </p:nvSpPr>
        <p:spPr>
          <a:xfrm>
            <a:off x="-3" y="0"/>
            <a:ext cx="4303716" cy="2379664"/>
          </a:xfrm>
          <a:prstGeom prst="rect">
            <a:avLst/>
          </a:prstGeom>
          <a:solidFill>
            <a:srgbClr val="01426A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42" name="Picture Placeholder 14"/>
          <p:cNvSpPr>
            <a:spLocks noGrp="1"/>
          </p:cNvSpPr>
          <p:nvPr>
            <p:ph type="pic" sz="quarter" idx="39" hasCustomPrompt="1"/>
          </p:nvPr>
        </p:nvSpPr>
        <p:spPr>
          <a:xfrm>
            <a:off x="6489788" y="0"/>
            <a:ext cx="2654212" cy="237966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52" hasCustomPrompt="1"/>
          </p:nvPr>
        </p:nvSpPr>
        <p:spPr>
          <a:xfrm>
            <a:off x="0" y="2419453"/>
            <a:ext cx="2152649" cy="272404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2" name="Picture Placeholder 14"/>
          <p:cNvSpPr>
            <a:spLocks noGrp="1"/>
          </p:cNvSpPr>
          <p:nvPr>
            <p:ph type="pic" sz="quarter" idx="53" hasCustomPrompt="1"/>
          </p:nvPr>
        </p:nvSpPr>
        <p:spPr>
          <a:xfrm>
            <a:off x="2190508" y="2419453"/>
            <a:ext cx="2113206" cy="272404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54" hasCustomPrompt="1"/>
          </p:nvPr>
        </p:nvSpPr>
        <p:spPr>
          <a:xfrm>
            <a:off x="4342775" y="-1"/>
            <a:ext cx="2110413" cy="237966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0854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roj Im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indent="0" algn="l">
              <a:buNone/>
              <a:defRPr baseline="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09045" y="1316920"/>
            <a:ext cx="8334954" cy="605294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1600" b="0" i="1" dirty="0" smtClean="0">
                <a:solidFill>
                  <a:srgbClr val="FFFFFF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smtClean="0"/>
              <a:t>Project Location</a:t>
            </a:r>
          </a:p>
          <a:p>
            <a:pPr marL="0" lvl="0"/>
            <a:endParaRPr lang="en-US" dirty="0" smtClean="0"/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309045" y="497880"/>
            <a:ext cx="8334954" cy="873125"/>
          </a:xfrm>
        </p:spPr>
        <p:txBody>
          <a:bodyPr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PROJECT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1002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roj Im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indent="0" algn="l">
              <a:buNone/>
              <a:defRPr baseline="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09045" y="1316920"/>
            <a:ext cx="8334954" cy="605294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 algn="r">
              <a:lnSpc>
                <a:spcPts val="2000"/>
              </a:lnSpc>
              <a:spcBef>
                <a:spcPts val="0"/>
              </a:spcBef>
              <a:buNone/>
              <a:defRPr lang="en-US" sz="1600" b="0" i="1" dirty="0" smtClean="0">
                <a:solidFill>
                  <a:srgbClr val="FFFFFF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smtClean="0"/>
              <a:t>Project Location</a:t>
            </a:r>
          </a:p>
          <a:p>
            <a:pPr marL="0" lvl="0"/>
            <a:endParaRPr lang="en-US" dirty="0" smtClean="0"/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309045" y="497880"/>
            <a:ext cx="8334954" cy="873125"/>
          </a:xfrm>
        </p:spPr>
        <p:txBody>
          <a:bodyPr/>
          <a:lstStyle>
            <a:lvl1pPr algn="r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PROJECT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0032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ayou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9144000" cy="51434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1232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ides-FOR REFERENC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27" name="TextBox 26"/>
            <p:cNvSpPr txBox="1"/>
            <p:nvPr/>
          </p:nvSpPr>
          <p:spPr>
            <a:xfrm>
              <a:off x="819293" y="1189170"/>
              <a:ext cx="48282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1.51</a:t>
              </a:r>
              <a:endParaRPr lang="en-US" sz="1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19293" y="2379663"/>
              <a:ext cx="48282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0.21</a:t>
              </a:r>
              <a:endParaRPr lang="en-US" sz="1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19293" y="3570280"/>
              <a:ext cx="48282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1.09</a:t>
              </a:r>
              <a:endParaRPr lang="en-US" sz="1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620966" y="352962"/>
              <a:ext cx="48282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4.41</a:t>
              </a:r>
              <a:endParaRPr lang="en-US" sz="1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303713" y="352962"/>
              <a:ext cx="48282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0.29</a:t>
              </a:r>
              <a:endParaRPr lang="en-US" sz="1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453188" y="352962"/>
              <a:ext cx="48282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2.06</a:t>
              </a:r>
              <a:endParaRPr lang="en-US" sz="1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19293" y="4764613"/>
              <a:ext cx="48282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2.39</a:t>
              </a:r>
              <a:endParaRPr lang="en-US" sz="1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52485" y="352962"/>
              <a:ext cx="48282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2.65</a:t>
              </a:r>
              <a:endParaRPr lang="en-US" sz="1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819293" y="1189170"/>
              <a:ext cx="48282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  <a:latin typeface="+mj-lt"/>
                </a:rPr>
                <a:t>1.51</a:t>
              </a:r>
              <a:endParaRPr lang="en-US" sz="1200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6" name="TextBox 45"/>
            <p:cNvSpPr txBox="1"/>
            <p:nvPr userDrawn="1"/>
          </p:nvSpPr>
          <p:spPr>
            <a:xfrm>
              <a:off x="819293" y="2379663"/>
              <a:ext cx="48282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  <a:latin typeface="+mj-lt"/>
                </a:rPr>
                <a:t>0.21</a:t>
              </a:r>
              <a:endParaRPr lang="en-US" sz="1200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7" name="TextBox 46"/>
            <p:cNvSpPr txBox="1"/>
            <p:nvPr userDrawn="1"/>
          </p:nvSpPr>
          <p:spPr>
            <a:xfrm>
              <a:off x="819293" y="3570280"/>
              <a:ext cx="48282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  <a:latin typeface="+mj-lt"/>
                </a:rPr>
                <a:t>1.09</a:t>
              </a:r>
              <a:endParaRPr lang="en-US" sz="1200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8" name="TextBox 47"/>
            <p:cNvSpPr txBox="1"/>
            <p:nvPr userDrawn="1"/>
          </p:nvSpPr>
          <p:spPr>
            <a:xfrm>
              <a:off x="8620966" y="352962"/>
              <a:ext cx="48282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  <a:latin typeface="+mj-lt"/>
                </a:rPr>
                <a:t>4.41</a:t>
              </a:r>
              <a:endParaRPr lang="en-US" sz="1200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9" name="TextBox 48"/>
            <p:cNvSpPr txBox="1"/>
            <p:nvPr userDrawn="1"/>
          </p:nvSpPr>
          <p:spPr>
            <a:xfrm>
              <a:off x="4303713" y="352962"/>
              <a:ext cx="48282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  <a:latin typeface="+mj-lt"/>
                </a:rPr>
                <a:t>0.29</a:t>
              </a:r>
              <a:endParaRPr lang="en-US" sz="1200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0" name="TextBox 49"/>
            <p:cNvSpPr txBox="1"/>
            <p:nvPr userDrawn="1"/>
          </p:nvSpPr>
          <p:spPr>
            <a:xfrm>
              <a:off x="6453188" y="352962"/>
              <a:ext cx="48282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  <a:latin typeface="+mj-lt"/>
                </a:rPr>
                <a:t>2.06</a:t>
              </a:r>
              <a:endParaRPr lang="en-US" sz="1200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1" name="TextBox 50"/>
            <p:cNvSpPr txBox="1"/>
            <p:nvPr userDrawn="1"/>
          </p:nvSpPr>
          <p:spPr>
            <a:xfrm>
              <a:off x="819293" y="4764613"/>
              <a:ext cx="48282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  <a:latin typeface="+mj-lt"/>
                </a:rPr>
                <a:t>2.39</a:t>
              </a:r>
              <a:endParaRPr lang="en-US" sz="1200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2" name="TextBox 51"/>
            <p:cNvSpPr txBox="1"/>
            <p:nvPr userDrawn="1"/>
          </p:nvSpPr>
          <p:spPr>
            <a:xfrm>
              <a:off x="2152485" y="352962"/>
              <a:ext cx="48282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  <a:latin typeface="+mj-lt"/>
                </a:rPr>
                <a:t>2.65</a:t>
              </a:r>
              <a:endParaRPr lang="en-US" sz="1200" b="1" dirty="0">
                <a:solidFill>
                  <a:srgbClr val="000000"/>
                </a:solidFill>
                <a:latin typeface="+mj-lt"/>
              </a:endParaRPr>
            </a:p>
          </p:txBody>
        </p:sp>
        <p:cxnSp>
          <p:nvCxnSpPr>
            <p:cNvPr id="53" name="Straight Connector 52"/>
            <p:cNvCxnSpPr/>
            <p:nvPr userDrawn="1"/>
          </p:nvCxnSpPr>
          <p:spPr>
            <a:xfrm>
              <a:off x="2152650" y="0"/>
              <a:ext cx="0" cy="5143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 userDrawn="1"/>
          </p:nvCxnSpPr>
          <p:spPr>
            <a:xfrm>
              <a:off x="4303713" y="0"/>
              <a:ext cx="0" cy="5143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 userDrawn="1"/>
          </p:nvCxnSpPr>
          <p:spPr>
            <a:xfrm>
              <a:off x="6442733" y="0"/>
              <a:ext cx="0" cy="5143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 userDrawn="1"/>
          </p:nvCxnSpPr>
          <p:spPr>
            <a:xfrm>
              <a:off x="8600145" y="0"/>
              <a:ext cx="0" cy="5143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 userDrawn="1"/>
          </p:nvCxnSpPr>
          <p:spPr>
            <a:xfrm>
              <a:off x="0" y="1189170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 userDrawn="1"/>
          </p:nvCxnSpPr>
          <p:spPr>
            <a:xfrm>
              <a:off x="0" y="2370270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 userDrawn="1"/>
          </p:nvCxnSpPr>
          <p:spPr>
            <a:xfrm>
              <a:off x="0" y="3560895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 userDrawn="1"/>
          </p:nvCxnSpPr>
          <p:spPr>
            <a:xfrm>
              <a:off x="0" y="4751520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Picture 6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2413" y="1304385"/>
              <a:ext cx="1925537" cy="1886637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 userDrawn="1"/>
          </p:nvSpPr>
          <p:spPr>
            <a:xfrm>
              <a:off x="4725620" y="1035550"/>
              <a:ext cx="4186145" cy="3631763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 smtClean="0">
                  <a:solidFill>
                    <a:srgbClr val="000000"/>
                  </a:solidFill>
                </a:rPr>
                <a:t>REPOSITION OR</a:t>
              </a:r>
              <a:r>
                <a:rPr lang="en-US" sz="1600" b="1" baseline="0" dirty="0" smtClean="0">
                  <a:solidFill>
                    <a:srgbClr val="000000"/>
                  </a:solidFill>
                </a:rPr>
                <a:t> CREATE GUIDES ON GRID</a:t>
              </a:r>
              <a:endParaRPr lang="en-US" sz="1600" b="1" dirty="0" smtClean="0">
                <a:solidFill>
                  <a:srgbClr val="000000"/>
                </a:solidFill>
              </a:endParaRPr>
            </a:p>
            <a:p>
              <a:r>
                <a:rPr lang="en-US" dirty="0" smtClean="0">
                  <a:solidFill>
                    <a:srgbClr val="000000"/>
                  </a:solidFill>
                </a:rPr>
                <a:t>If a guide is accidentally moved or you start with a blank document that does not have guides placed do the following: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baseline="0" dirty="0" smtClean="0">
                  <a:solidFill>
                    <a:srgbClr val="000000"/>
                  </a:solidFill>
                </a:rPr>
                <a:t>Turn on Snap to Grid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baseline="0" dirty="0" smtClean="0">
                  <a:solidFill>
                    <a:srgbClr val="000000"/>
                  </a:solidFill>
                </a:rPr>
                <a:t>Set grid settings to .042 inches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baseline="0" dirty="0" smtClean="0">
                  <a:solidFill>
                    <a:srgbClr val="000000"/>
                  </a:solidFill>
                </a:rPr>
                <a:t>Turn on both Guide Settings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baseline="0" dirty="0" smtClean="0">
                  <a:solidFill>
                    <a:srgbClr val="000000"/>
                  </a:solidFill>
                </a:rPr>
                <a:t>Use the lines and grey measurements on this slide to position guides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baseline="0" dirty="0" smtClean="0">
                  <a:solidFill>
                    <a:srgbClr val="000000"/>
                  </a:solidFill>
                </a:rPr>
                <a:t>To move guides, click on guide outside of slide in grey area and drag to position.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baseline="0" dirty="0" smtClean="0">
                  <a:solidFill>
                    <a:srgbClr val="000000"/>
                  </a:solidFill>
                </a:rPr>
                <a:t>To add new guides, click on a guide outside of slide in grey area while holding CTRL and drag </a:t>
              </a:r>
              <a:br>
                <a:rPr lang="en-US" sz="1600" baseline="0" dirty="0" smtClean="0">
                  <a:solidFill>
                    <a:srgbClr val="000000"/>
                  </a:solidFill>
                </a:rPr>
              </a:br>
              <a:r>
                <a:rPr lang="en-US" sz="1600" baseline="0" dirty="0" smtClean="0">
                  <a:solidFill>
                    <a:srgbClr val="000000"/>
                  </a:solidFill>
                </a:rPr>
                <a:t>to position </a:t>
              </a:r>
            </a:p>
          </p:txBody>
        </p:sp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7835" y="3307251"/>
              <a:ext cx="2468680" cy="1595861"/>
            </a:xfrm>
            <a:prstGeom prst="rect">
              <a:avLst/>
            </a:prstGeom>
            <a:ln w="76200">
              <a:solidFill>
                <a:schemeClr val="accent2"/>
              </a:solidFill>
              <a:miter lim="800000"/>
            </a:ln>
          </p:spPr>
        </p:pic>
        <p:sp>
          <p:nvSpPr>
            <p:cNvPr id="64" name="Rectangle 63"/>
            <p:cNvSpPr/>
            <p:nvPr userDrawn="1"/>
          </p:nvSpPr>
          <p:spPr>
            <a:xfrm>
              <a:off x="3112610" y="3416660"/>
              <a:ext cx="576075" cy="512967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428652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Footer-FOR REFERENC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EditPoints="1"/>
          </p:cNvSpPr>
          <p:nvPr userDrawn="1"/>
        </p:nvSpPr>
        <p:spPr bwMode="auto">
          <a:xfrm>
            <a:off x="8669746" y="4837906"/>
            <a:ext cx="411480" cy="228600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9732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6453188" y="2379664"/>
            <a:ext cx="2151062" cy="238124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2152650" y="1"/>
            <a:ext cx="4294981" cy="237966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8604250" y="0"/>
            <a:ext cx="539750" cy="4760913"/>
          </a:xfrm>
          <a:prstGeom prst="rect">
            <a:avLst/>
          </a:prstGeom>
          <a:solidFill>
            <a:srgbClr val="01426A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10" y="-1"/>
            <a:ext cx="2152651" cy="51435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303713" y="4760913"/>
            <a:ext cx="2143918" cy="382587"/>
          </a:xfrm>
          <a:prstGeom prst="rect">
            <a:avLst/>
          </a:prstGeom>
          <a:solidFill>
            <a:srgbClr val="014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2152650" y="4760912"/>
            <a:ext cx="2151063" cy="38617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lvl1pPr>
          </a:lstStyle>
          <a:p>
            <a:endParaRPr lang="en-US" dirty="0" smtClean="0"/>
          </a:p>
        </p:txBody>
      </p:sp>
      <p:sp>
        <p:nvSpPr>
          <p:cNvPr id="16" name="Freeform 6"/>
          <p:cNvSpPr>
            <a:spLocks noChangeAspect="1" noEditPoints="1"/>
          </p:cNvSpPr>
          <p:nvPr userDrawn="1"/>
        </p:nvSpPr>
        <p:spPr bwMode="auto">
          <a:xfrm>
            <a:off x="5416910" y="2902005"/>
            <a:ext cx="541460" cy="298835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7221945" y="4951108"/>
            <a:ext cx="1905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HDR, Inc.,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836263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15101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"/>
            <a:ext cx="8604250" cy="51435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01071" y="4017776"/>
            <a:ext cx="8103180" cy="707886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None/>
              <a:defRPr lang="en-US" sz="2400" b="1" kern="1200" baseline="0" dirty="0" smtClean="0">
                <a:solidFill>
                  <a:srgbClr val="FFFFFF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Sub Click Here To Edit Title</a:t>
            </a:r>
          </a:p>
        </p:txBody>
      </p:sp>
      <p:sp>
        <p:nvSpPr>
          <p:cNvPr id="22" name="Title 3"/>
          <p:cNvSpPr>
            <a:spLocks noGrp="1"/>
          </p:cNvSpPr>
          <p:nvPr>
            <p:ph type="title" hasCustomPrompt="1"/>
          </p:nvPr>
        </p:nvSpPr>
        <p:spPr>
          <a:xfrm>
            <a:off x="501071" y="2955800"/>
            <a:ext cx="8103180" cy="1108945"/>
          </a:xfrm>
        </p:spPr>
        <p:txBody>
          <a:bodyPr>
            <a:noAutofit/>
          </a:bodyPr>
          <a:lstStyle>
            <a:lvl1pPr>
              <a:lnSpc>
                <a:spcPts val="3200"/>
              </a:lnSpc>
              <a:defRPr sz="32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Cover title click here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04250" y="0"/>
            <a:ext cx="539750" cy="2379663"/>
          </a:xfrm>
          <a:prstGeom prst="rect">
            <a:avLst/>
          </a:prstGeom>
          <a:solidFill>
            <a:srgbClr val="01426A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8604250" y="2379664"/>
            <a:ext cx="539750" cy="2763835"/>
          </a:xfrm>
          <a:prstGeom prst="rect">
            <a:avLst/>
          </a:prstGeom>
          <a:solidFill>
            <a:srgbClr val="01426A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305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4303714" cy="5143500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613107" y="904329"/>
            <a:ext cx="1111417" cy="76944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01</a:t>
            </a:r>
          </a:p>
        </p:txBody>
      </p:sp>
      <p:sp>
        <p:nvSpPr>
          <p:cNvPr id="47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5429400" y="999226"/>
            <a:ext cx="3714600" cy="57964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</a:t>
            </a:r>
          </a:p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13107" y="1743835"/>
            <a:ext cx="1111417" cy="76944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02</a:t>
            </a:r>
          </a:p>
        </p:txBody>
      </p:sp>
      <p:sp>
        <p:nvSpPr>
          <p:cNvPr id="49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5429400" y="1838732"/>
            <a:ext cx="3714600" cy="57964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</a:t>
            </a:r>
          </a:p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50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613107" y="2582035"/>
            <a:ext cx="1111417" cy="76944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03</a:t>
            </a:r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5429400" y="2676932"/>
            <a:ext cx="3714600" cy="57964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</a:t>
            </a:r>
          </a:p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52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4613107" y="3420235"/>
            <a:ext cx="1111417" cy="76944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04</a:t>
            </a:r>
          </a:p>
        </p:txBody>
      </p:sp>
      <p:sp>
        <p:nvSpPr>
          <p:cNvPr id="53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5429400" y="3515132"/>
            <a:ext cx="3714600" cy="57964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</a:t>
            </a:r>
          </a:p>
          <a:p>
            <a:pPr lvl="0"/>
            <a:r>
              <a:rPr lang="en-US" dirty="0" smtClean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113348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718834" y="1466041"/>
            <a:ext cx="1119991" cy="76944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05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545761" y="1560938"/>
            <a:ext cx="3453447" cy="57964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NHS Application by PPACG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718834" y="2305547"/>
            <a:ext cx="1119991" cy="76944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06</a:t>
            </a:r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5545761" y="2400444"/>
            <a:ext cx="3453447" cy="57964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PPACG TIP Project Tests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4718834" y="3143747"/>
            <a:ext cx="1119991" cy="76944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07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5556394" y="3238644"/>
            <a:ext cx="3453447" cy="57964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Summary of Findings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36382" y="1466041"/>
            <a:ext cx="1111417" cy="76944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01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52675" y="1560938"/>
            <a:ext cx="3453447" cy="57964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NRI Concept 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336382" y="2305547"/>
            <a:ext cx="1111417" cy="76944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02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1152675" y="2400444"/>
            <a:ext cx="3453447" cy="57964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Applications of NRI Measure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336382" y="3143747"/>
            <a:ext cx="1111417" cy="76944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03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1152675" y="3238644"/>
            <a:ext cx="3453447" cy="57964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PPACG Study Design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336382" y="3981947"/>
            <a:ext cx="1111417" cy="76944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04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1152675" y="4076844"/>
            <a:ext cx="3453447" cy="57964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NRI Sensitivity Tests</a:t>
            </a:r>
          </a:p>
        </p:txBody>
      </p:sp>
      <p:sp>
        <p:nvSpPr>
          <p:cNvPr id="32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4303713" y="-1"/>
            <a:ext cx="4840287" cy="118903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33" name="Picture Placeholder 53"/>
          <p:cNvSpPr>
            <a:spLocks noGrp="1"/>
          </p:cNvSpPr>
          <p:nvPr>
            <p:ph type="pic" sz="quarter" idx="31" hasCustomPrompt="1"/>
          </p:nvPr>
        </p:nvSpPr>
        <p:spPr>
          <a:xfrm>
            <a:off x="0" y="-1"/>
            <a:ext cx="4303713" cy="1189039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3517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375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1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139700"/>
            <a:ext cx="9144000" cy="873125"/>
          </a:xfrm>
          <a:prstGeom prst="rect">
            <a:avLst/>
          </a:prstGeom>
        </p:spPr>
        <p:txBody>
          <a:bodyPr vert="horz" lIns="228600" tIns="45720" rIns="228600" bIns="45720" rtlCol="0" anchor="b" anchorCtr="0">
            <a:no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0" y="1189038"/>
            <a:ext cx="9144000" cy="3217862"/>
          </a:xfrm>
          <a:prstGeom prst="rect">
            <a:avLst/>
          </a:prstGeom>
        </p:spPr>
        <p:txBody>
          <a:bodyPr vert="horz" lIns="228600" tIns="45720" rIns="22860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4" r:id="rId1"/>
    <p:sldLayoutId id="2147483936" r:id="rId2"/>
    <p:sldLayoutId id="2147483935" r:id="rId3"/>
    <p:sldLayoutId id="2147483976" r:id="rId4"/>
    <p:sldLayoutId id="2147483973" r:id="rId5"/>
    <p:sldLayoutId id="2147483937" r:id="rId6"/>
    <p:sldLayoutId id="2147483938" r:id="rId7"/>
    <p:sldLayoutId id="2147483981" r:id="rId8"/>
    <p:sldLayoutId id="2147483980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77" r:id="rId15"/>
    <p:sldLayoutId id="2147483969" r:id="rId16"/>
    <p:sldLayoutId id="2147483979" r:id="rId17"/>
    <p:sldLayoutId id="2147483968" r:id="rId18"/>
    <p:sldLayoutId id="2147483951" r:id="rId19"/>
    <p:sldLayoutId id="2147483952" r:id="rId20"/>
    <p:sldLayoutId id="2147483953" r:id="rId21"/>
    <p:sldLayoutId id="2147483944" r:id="rId22"/>
    <p:sldLayoutId id="2147483945" r:id="rId23"/>
    <p:sldLayoutId id="2147483947" r:id="rId24"/>
    <p:sldLayoutId id="2147483948" r:id="rId25"/>
    <p:sldLayoutId id="2147483949" r:id="rId26"/>
    <p:sldLayoutId id="2147483950" r:id="rId27"/>
    <p:sldLayoutId id="2147483954" r:id="rId28"/>
    <p:sldLayoutId id="2147483956" r:id="rId29"/>
    <p:sldLayoutId id="2147483955" r:id="rId30"/>
    <p:sldLayoutId id="2147483957" r:id="rId31"/>
    <p:sldLayoutId id="2147483958" r:id="rId32"/>
    <p:sldLayoutId id="2147483961" r:id="rId33"/>
    <p:sldLayoutId id="2147483962" r:id="rId34"/>
    <p:sldLayoutId id="2147483970" r:id="rId35"/>
    <p:sldLayoutId id="2147483971" r:id="rId36"/>
    <p:sldLayoutId id="2147483964" r:id="rId37"/>
    <p:sldLayoutId id="2147483965" r:id="rId38"/>
    <p:sldLayoutId id="2147483975" r:id="rId39"/>
    <p:sldLayoutId id="2147483978" r:id="rId40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defRPr sz="2400" b="1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SzPct val="75000"/>
        <a:buFont typeface="Wingdings" pitchFamily="2" charset="2"/>
        <a:buChar char="§"/>
        <a:defRPr sz="1800" kern="1200" cap="none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spcBef>
          <a:spcPct val="20000"/>
        </a:spcBef>
        <a:buSzPct val="75000"/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spcBef>
          <a:spcPct val="20000"/>
        </a:spcBef>
        <a:buSzPct val="100000"/>
        <a:buFont typeface="Arial Narrow" pitchFamily="34" charset="0"/>
        <a:buChar char="»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spcBef>
          <a:spcPct val="20000"/>
        </a:spcBef>
        <a:buSzPct val="85000"/>
        <a:buFont typeface="Wingdings" pitchFamily="2" charset="2"/>
        <a:buChar char="§"/>
        <a:tabLst>
          <a:tab pos="1485900" algn="l"/>
        </a:tabLst>
        <a:defRPr sz="11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56697" y="-2401"/>
            <a:ext cx="6400800" cy="5157216"/>
          </a:xfrm>
          <a:prstGeom prst="rect">
            <a:avLst/>
          </a:prstGeom>
          <a:solidFill>
            <a:srgbClr val="54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2415364" y="3576540"/>
            <a:ext cx="6212526" cy="707886"/>
          </a:xfrm>
        </p:spPr>
        <p:txBody>
          <a:bodyPr/>
          <a:lstStyle/>
          <a:p>
            <a:r>
              <a:rPr lang="en-US" sz="2200" dirty="0" smtClean="0">
                <a:solidFill>
                  <a:schemeClr val="bg2"/>
                </a:solidFill>
              </a:rPr>
              <a:t>A Colorado Springs MPO Pilot Implementation Study</a:t>
            </a:r>
          </a:p>
          <a:p>
            <a:r>
              <a:rPr lang="en-US" sz="1400" b="0" dirty="0" smtClean="0"/>
              <a:t>	                                        </a:t>
            </a:r>
            <a:endParaRPr lang="en-US" sz="14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9518" y="2612960"/>
            <a:ext cx="6093763" cy="876605"/>
          </a:xfrm>
        </p:spPr>
        <p:txBody>
          <a:bodyPr/>
          <a:lstStyle/>
          <a:p>
            <a:r>
              <a:rPr lang="en-US" sz="2800" dirty="0">
                <a:solidFill>
                  <a:schemeClr val="bg2"/>
                </a:solidFill>
              </a:rPr>
              <a:t>Network Robustness Index (NRI) Application to Security Critical Link </a:t>
            </a:r>
            <a:r>
              <a:rPr lang="en-US" sz="2800" dirty="0" smtClean="0">
                <a:solidFill>
                  <a:schemeClr val="bg2"/>
                </a:solidFill>
              </a:rPr>
              <a:t>Identification and 2040 RTP Project </a:t>
            </a:r>
            <a:r>
              <a:rPr lang="en-US" sz="2800" dirty="0">
                <a:solidFill>
                  <a:schemeClr val="bg2"/>
                </a:solidFill>
              </a:rPr>
              <a:t>Prioritization</a:t>
            </a:r>
          </a:p>
        </p:txBody>
      </p:sp>
      <p:sp>
        <p:nvSpPr>
          <p:cNvPr id="14" name="Freeform 6"/>
          <p:cNvSpPr>
            <a:spLocks noChangeAspect="1" noEditPoints="1"/>
          </p:cNvSpPr>
          <p:nvPr/>
        </p:nvSpPr>
        <p:spPr bwMode="auto">
          <a:xfrm>
            <a:off x="8307566" y="4318868"/>
            <a:ext cx="449195" cy="247916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41185" y="141136"/>
            <a:ext cx="4019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2"/>
                </a:solidFill>
              </a:rPr>
              <a:t>15</a:t>
            </a:r>
            <a:r>
              <a:rPr lang="en-US" sz="1200" i="1" baseline="30000" dirty="0" smtClean="0">
                <a:solidFill>
                  <a:schemeClr val="bg2"/>
                </a:solidFill>
              </a:rPr>
              <a:t>th</a:t>
            </a:r>
            <a:r>
              <a:rPr lang="en-US" sz="1200" i="1" dirty="0" smtClean="0">
                <a:solidFill>
                  <a:schemeClr val="bg2"/>
                </a:solidFill>
              </a:rPr>
              <a:t> Transportation Research Board </a:t>
            </a:r>
          </a:p>
          <a:p>
            <a:r>
              <a:rPr lang="en-US" sz="1200" i="1" dirty="0" smtClean="0">
                <a:solidFill>
                  <a:schemeClr val="bg2"/>
                </a:solidFill>
              </a:rPr>
              <a:t>National Transportation Planning Applications Conference</a:t>
            </a:r>
          </a:p>
          <a:p>
            <a:r>
              <a:rPr lang="en-US" sz="1200" i="1" dirty="0">
                <a:solidFill>
                  <a:schemeClr val="bg2"/>
                </a:solidFill>
              </a:rPr>
              <a:t>May 17 – 21, 2015   Atlantic City, New Jersey</a:t>
            </a:r>
          </a:p>
          <a:p>
            <a:r>
              <a:rPr lang="en-US" sz="1200" i="1" dirty="0" smtClean="0">
                <a:solidFill>
                  <a:schemeClr val="bg2"/>
                </a:solidFill>
              </a:rPr>
              <a:t>Performance Evaluation Session: May 20, 2015  </a:t>
            </a:r>
          </a:p>
          <a:p>
            <a:r>
              <a:rPr lang="en-US" sz="1200" i="1" dirty="0" smtClean="0">
                <a:solidFill>
                  <a:schemeClr val="bg2"/>
                </a:solidFill>
              </a:rPr>
              <a:t>Wednesday: 1:30 </a:t>
            </a:r>
            <a:r>
              <a:rPr lang="en-US" sz="1200" i="1" dirty="0">
                <a:solidFill>
                  <a:schemeClr val="bg2"/>
                </a:solidFill>
              </a:rPr>
              <a:t>P</a:t>
            </a:r>
            <a:r>
              <a:rPr lang="en-US" sz="1200" i="1" dirty="0" smtClean="0">
                <a:solidFill>
                  <a:schemeClr val="bg2"/>
                </a:solidFill>
              </a:rPr>
              <a:t>M – 3:00 PM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605993" y="0"/>
            <a:ext cx="539496" cy="5143500"/>
          </a:xfrm>
          <a:prstGeom prst="rect">
            <a:avLst/>
          </a:prstGeom>
          <a:solidFill>
            <a:srgbClr val="4A7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191" y="4357099"/>
            <a:ext cx="1701209" cy="444992"/>
          </a:xfrm>
          <a:prstGeom prst="rect">
            <a:avLst/>
          </a:prstGeom>
          <a:ln>
            <a:noFill/>
          </a:ln>
        </p:spPr>
      </p:pic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7315199" y="4387964"/>
            <a:ext cx="992365" cy="513824"/>
            <a:chOff x="6788888" y="4170689"/>
            <a:chExt cx="1371603" cy="71018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4170689"/>
              <a:ext cx="457201" cy="25298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8888" y="4423674"/>
              <a:ext cx="1371603" cy="457201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0" y="2607648"/>
            <a:ext cx="2286000" cy="2535851"/>
          </a:xfrm>
          <a:prstGeom prst="rect">
            <a:avLst/>
          </a:prstGeom>
          <a:solidFill>
            <a:srgbClr val="014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432029" y="162332"/>
            <a:ext cx="20807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2"/>
                </a:solidFill>
              </a:rPr>
              <a:t>Authors:</a:t>
            </a:r>
          </a:p>
          <a:p>
            <a:r>
              <a:rPr lang="en-US" sz="1200" i="1" dirty="0" smtClean="0">
                <a:solidFill>
                  <a:schemeClr val="bg2"/>
                </a:solidFill>
              </a:rPr>
              <a:t>Maureen Paz de Araujo, HDR</a:t>
            </a:r>
          </a:p>
          <a:p>
            <a:r>
              <a:rPr lang="en-US" sz="1200" i="1" dirty="0" smtClean="0">
                <a:solidFill>
                  <a:schemeClr val="bg2"/>
                </a:solidFill>
              </a:rPr>
              <a:t>Mary Lupa, Parsons Brinckerhoff</a:t>
            </a:r>
          </a:p>
          <a:p>
            <a:r>
              <a:rPr lang="en-US" sz="1200" i="1" dirty="0" smtClean="0">
                <a:solidFill>
                  <a:schemeClr val="bg2"/>
                </a:solidFill>
              </a:rPr>
              <a:t>Ken Prather, PPACG</a:t>
            </a:r>
          </a:p>
          <a:p>
            <a:r>
              <a:rPr lang="en-US" sz="1200" i="1" dirty="0" smtClean="0">
                <a:solidFill>
                  <a:schemeClr val="bg2"/>
                </a:solidFill>
              </a:rPr>
              <a:t>Craig T. Casper, PPACG</a:t>
            </a:r>
          </a:p>
          <a:p>
            <a:endParaRPr lang="en-US" sz="1000" i="1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6" t="19860" r="50000"/>
          <a:stretch/>
        </p:blipFill>
        <p:spPr>
          <a:xfrm>
            <a:off x="0" y="0"/>
            <a:ext cx="2286000" cy="260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284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2074"/>
            <a:ext cx="4953000" cy="873125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en-US" sz="2800" dirty="0" smtClean="0"/>
              <a:t>PPACG NRI Application Approach 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3952" y="895350"/>
            <a:ext cx="4309593" cy="1403461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/>
              <a:t>PPACG used a three-step process to direct the MPO’s NRI application:</a:t>
            </a:r>
          </a:p>
          <a:p>
            <a:pPr marL="411480" lvl="1" indent="-228600">
              <a:buFont typeface="+mj-lt"/>
              <a:buAutoNum type="arabicPeriod"/>
            </a:pPr>
            <a:r>
              <a:rPr lang="en-US" sz="2000" dirty="0" smtClean="0"/>
              <a:t>Sensitivity tests of NRI modeling results were conducted at a screening level to support targeted applications</a:t>
            </a:r>
          </a:p>
          <a:p>
            <a:pPr marL="411480" lvl="1" indent="-228600">
              <a:buFont typeface="+mj-lt"/>
              <a:buAutoNum type="arabicPeriod"/>
            </a:pPr>
            <a:r>
              <a:rPr lang="en-US" sz="2000" dirty="0" smtClean="0"/>
              <a:t>Establish approach/process to support efficient application at a system-wide level </a:t>
            </a:r>
          </a:p>
          <a:p>
            <a:pPr marL="411480" lvl="1" indent="-228600">
              <a:buFont typeface="+mj-lt"/>
              <a:buAutoNum type="arabicPeriod"/>
            </a:pPr>
            <a:r>
              <a:rPr lang="en-US" sz="2000" dirty="0" smtClean="0"/>
              <a:t>Conduct model runs to screen for security criticality and to support project-level investment prioritization </a:t>
            </a:r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267200" y="-4572"/>
            <a:ext cx="4876800" cy="5148072"/>
          </a:xfrm>
          <a:prstGeom prst="rect">
            <a:avLst/>
          </a:prstGeom>
          <a:solidFill>
            <a:srgbClr val="014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91298505"/>
              </p:ext>
            </p:extLst>
          </p:nvPr>
        </p:nvGraphicFramePr>
        <p:xfrm>
          <a:off x="4388751" y="438150"/>
          <a:ext cx="47548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73500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39700"/>
            <a:ext cx="4953000" cy="873125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en-US" sz="2800" dirty="0" smtClean="0"/>
              <a:t>NHS Identified for Screening Analysis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 smtClean="0"/>
              <a:t>As for the MPO Congestion Management Process, PPACG evaluated system security criticality for the National Highway System. The NHS provided a smaller, established high-level network for security criticality screening consistent with the approach used by the MPO for Congestion Management.</a:t>
            </a:r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648200" y="-4572"/>
            <a:ext cx="4495800" cy="5148072"/>
          </a:xfrm>
          <a:prstGeom prst="rect">
            <a:avLst/>
          </a:prstGeom>
          <a:solidFill>
            <a:srgbClr val="014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886546" y="669851"/>
            <a:ext cx="4019108" cy="3866486"/>
            <a:chOff x="4886546" y="669851"/>
            <a:chExt cx="4019108" cy="3866486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4" t="6593" r="32445" b="10620"/>
            <a:stretch/>
          </p:blipFill>
          <p:spPr bwMode="auto">
            <a:xfrm>
              <a:off x="4886546" y="669851"/>
              <a:ext cx="4019108" cy="3866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0" name="Group 9"/>
            <p:cNvGrpSpPr/>
            <p:nvPr/>
          </p:nvGrpSpPr>
          <p:grpSpPr>
            <a:xfrm>
              <a:off x="4905596" y="3612526"/>
              <a:ext cx="1952404" cy="907941"/>
              <a:chOff x="2490793" y="2907677"/>
              <a:chExt cx="1952404" cy="907941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2490793" y="2907677"/>
                <a:ext cx="1952404" cy="90794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800" b="1" dirty="0" smtClean="0"/>
                  <a:t>PPACG National Highway System Facilities</a:t>
                </a:r>
              </a:p>
              <a:p>
                <a:r>
                  <a:rPr lang="en-US" sz="800" dirty="0" smtClean="0"/>
                  <a:t>            Interstate System Routes</a:t>
                </a:r>
              </a:p>
              <a:p>
                <a:r>
                  <a:rPr lang="en-US" sz="800" dirty="0" smtClean="0"/>
                  <a:t>            Other NHS Routes</a:t>
                </a:r>
              </a:p>
              <a:p>
                <a:r>
                  <a:rPr lang="en-US" sz="800" dirty="0" smtClean="0"/>
                  <a:t>            STRAHNET Routes</a:t>
                </a:r>
              </a:p>
              <a:p>
                <a:r>
                  <a:rPr lang="en-US" sz="800" dirty="0"/>
                  <a:t> </a:t>
                </a:r>
                <a:r>
                  <a:rPr lang="en-US" sz="800" dirty="0" smtClean="0"/>
                  <a:t>           MAP-21 NHS Principal Arterials</a:t>
                </a:r>
              </a:p>
              <a:p>
                <a:r>
                  <a:rPr lang="en-US" sz="800" dirty="0"/>
                  <a:t> </a:t>
                </a:r>
                <a:r>
                  <a:rPr lang="en-US" sz="800" dirty="0" smtClean="0"/>
                  <a:t>           Non-NHS Street Network</a:t>
                </a:r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2590800" y="3181350"/>
                <a:ext cx="228600" cy="0"/>
              </a:xfrm>
              <a:prstGeom prst="line">
                <a:avLst/>
              </a:prstGeom>
              <a:ln w="19050" cmpd="dbl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590799" y="3316219"/>
                <a:ext cx="228600" cy="0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590800" y="3433765"/>
                <a:ext cx="228600" cy="0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590799" y="3562350"/>
                <a:ext cx="228600" cy="0"/>
              </a:xfrm>
              <a:prstGeom prst="line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2590799" y="3695699"/>
                <a:ext cx="228600" cy="0"/>
              </a:xfrm>
              <a:prstGeom prst="line">
                <a:avLst/>
              </a:prstGeom>
              <a:ln w="9525">
                <a:solidFill>
                  <a:srgbClr val="6666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8252911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2245"/>
            <a:ext cx="8604504" cy="5148072"/>
          </a:xfrm>
          <a:prstGeom prst="rect">
            <a:avLst/>
          </a:prstGeom>
          <a:solidFill>
            <a:srgbClr val="54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04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3570" y="3335965"/>
            <a:ext cx="6543230" cy="1113745"/>
          </a:xfrm>
        </p:spPr>
        <p:txBody>
          <a:bodyPr/>
          <a:lstStyle/>
          <a:p>
            <a:r>
              <a:rPr lang="en-US" dirty="0"/>
              <a:t>PPACG NRI </a:t>
            </a:r>
            <a:br>
              <a:rPr lang="en-US" dirty="0"/>
            </a:br>
            <a:r>
              <a:rPr lang="en-US" dirty="0"/>
              <a:t>Sensitivity Tests</a:t>
            </a:r>
          </a:p>
        </p:txBody>
      </p:sp>
    </p:spTree>
    <p:extLst>
      <p:ext uri="{BB962C8B-B14F-4D97-AF65-F5344CB8AC3E}">
        <p14:creationId xmlns:p14="http://schemas.microsoft.com/office/powerpoint/2010/main" val="1787279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11" y="0"/>
            <a:ext cx="4303713" cy="873125"/>
          </a:xfrm>
        </p:spPr>
        <p:txBody>
          <a:bodyPr/>
          <a:lstStyle/>
          <a:p>
            <a:r>
              <a:rPr lang="en-US" sz="2800" dirty="0" smtClean="0"/>
              <a:t>NRI Sensitivity Tests 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-2769" y="971550"/>
            <a:ext cx="4309593" cy="393680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Two sensitivity tests were conducted prior to full National Highway System NRI Modeling: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sz="2200" dirty="0"/>
              <a:t>P</a:t>
            </a:r>
            <a:r>
              <a:rPr lang="en-US" sz="2200" dirty="0" smtClean="0"/>
              <a:t>eak hour closure of a </a:t>
            </a:r>
            <a:br>
              <a:rPr lang="en-US" sz="2200" dirty="0" smtClean="0"/>
            </a:br>
            <a:r>
              <a:rPr lang="en-US" sz="2200" dirty="0" smtClean="0"/>
              <a:t>high-volume freeway segment </a:t>
            </a:r>
          </a:p>
          <a:p>
            <a:r>
              <a:rPr lang="en-US" sz="2200" dirty="0" smtClean="0"/>
              <a:t>Iterative test closures of alternative major arterial </a:t>
            </a:r>
            <a:r>
              <a:rPr lang="en-US" sz="2200" dirty="0" smtClean="0"/>
              <a:t>segments</a:t>
            </a:r>
            <a:endParaRPr lang="en-US" sz="22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4268268" y="0"/>
            <a:ext cx="4873752" cy="5143500"/>
          </a:xfrm>
          <a:prstGeom prst="rect">
            <a:avLst/>
          </a:prstGeom>
          <a:solidFill>
            <a:srgbClr val="014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5801" y="666750"/>
            <a:ext cx="4191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Why?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To test the PM peak period as a single scenario to be modeled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</a:rPr>
              <a:t>To test the feasibility of “disrupting” a single link of a test roadway segment in lieu of using the entire segment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</a:rPr>
              <a:t>To test the importance of location and connectivity of the single segment to be disrupted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endParaRPr lang="en-US" sz="2400" dirty="0" smtClean="0">
              <a:solidFill>
                <a:schemeClr val="bg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1526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0" y="971550"/>
            <a:ext cx="5040955" cy="140346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Test closure of a high volume freeway segment confirmed the value of using peak hour analysis to represent “worst case” conditions.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26581" y="1"/>
            <a:ext cx="5360581" cy="936624"/>
          </a:xfrm>
        </p:spPr>
        <p:txBody>
          <a:bodyPr/>
          <a:lstStyle/>
          <a:p>
            <a:pPr>
              <a:lnSpc>
                <a:spcPts val="2800"/>
              </a:lnSpc>
              <a:spcBef>
                <a:spcPts val="200"/>
              </a:spcBef>
            </a:pPr>
            <a:r>
              <a:rPr lang="en-US" sz="2800" dirty="0" smtClean="0"/>
              <a:t>Sensitivity Test #1:</a:t>
            </a:r>
            <a:br>
              <a:rPr lang="en-US" sz="2800" dirty="0" smtClean="0"/>
            </a:br>
            <a:r>
              <a:rPr lang="en-US" sz="2800" dirty="0" smtClean="0"/>
              <a:t>Freeway Segment Closure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5620578" y="0"/>
            <a:ext cx="3523421" cy="5148072"/>
          </a:xfrm>
          <a:prstGeom prst="rect">
            <a:avLst/>
          </a:prstGeom>
          <a:solidFill>
            <a:srgbClr val="4A7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3" t="-17066" r="-1"/>
          <a:stretch/>
        </p:blipFill>
        <p:spPr>
          <a:xfrm>
            <a:off x="5763867" y="0"/>
            <a:ext cx="3236842" cy="4281821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213491"/>
              </p:ext>
            </p:extLst>
          </p:nvPr>
        </p:nvGraphicFramePr>
        <p:xfrm>
          <a:off x="228597" y="3105150"/>
          <a:ext cx="5257802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3"/>
                <a:gridCol w="762000"/>
                <a:gridCol w="1066800"/>
                <a:gridCol w="1142999"/>
              </a:tblGrid>
              <a:tr h="199390">
                <a:tc gridSpan="4"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2"/>
                          </a:solidFill>
                          <a:latin typeface="Myriad Pro" pitchFamily="34" charset="0"/>
                        </a:rPr>
                        <a:t>INTERSTATE 25 SEGMENT CLOSURE</a:t>
                      </a:r>
                      <a:endParaRPr lang="en-US" sz="1400" b="1" dirty="0">
                        <a:solidFill>
                          <a:schemeClr val="bg2"/>
                        </a:solidFill>
                        <a:latin typeface="Myriad Pro" pitchFamily="34" charset="0"/>
                      </a:endParaRPr>
                    </a:p>
                  </a:txBody>
                  <a:tcPr>
                    <a:solidFill>
                      <a:srgbClr val="54585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54585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54585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54585A"/>
                    </a:solidFill>
                  </a:tcPr>
                </a:tc>
              </a:tr>
              <a:tr h="19939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2"/>
                          </a:solidFill>
                          <a:latin typeface="Myriad Pro" pitchFamily="34" charset="0"/>
                        </a:rPr>
                        <a:t>SCENARIO</a:t>
                      </a:r>
                      <a:endParaRPr lang="en-US" sz="1200" b="1" dirty="0">
                        <a:solidFill>
                          <a:schemeClr val="bg2"/>
                        </a:solidFill>
                        <a:latin typeface="Myriad Pro" pitchFamily="34" charset="0"/>
                      </a:endParaRPr>
                    </a:p>
                  </a:txBody>
                  <a:tcPr>
                    <a:solidFill>
                      <a:srgbClr val="01426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bg2"/>
                          </a:solidFill>
                          <a:latin typeface="Myriad Pro" pitchFamily="34" charset="0"/>
                        </a:rPr>
                        <a:t>PM_VHT</a:t>
                      </a:r>
                      <a:endParaRPr lang="en-US" sz="1200" b="1" dirty="0">
                        <a:solidFill>
                          <a:schemeClr val="bg2"/>
                        </a:solidFill>
                        <a:latin typeface="Myriad Pro" pitchFamily="34" charset="0"/>
                      </a:endParaRPr>
                    </a:p>
                  </a:txBody>
                  <a:tcPr>
                    <a:solidFill>
                      <a:srgbClr val="01426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  <a:latin typeface="Myriad Pro" pitchFamily="34" charset="0"/>
                        </a:rPr>
                        <a:t>DIFFERENCE</a:t>
                      </a:r>
                      <a:endParaRPr lang="en-US" sz="1200" b="1" dirty="0">
                        <a:solidFill>
                          <a:schemeClr val="bg2"/>
                        </a:solidFill>
                        <a:latin typeface="Myriad Pro" pitchFamily="34" charset="0"/>
                      </a:endParaRPr>
                    </a:p>
                  </a:txBody>
                  <a:tcPr anchor="ctr">
                    <a:solidFill>
                      <a:srgbClr val="01426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  <a:latin typeface="Myriad Pro" pitchFamily="34" charset="0"/>
                        </a:rPr>
                        <a:t>% DIFFERENCE</a:t>
                      </a:r>
                      <a:endParaRPr lang="en-US" sz="1200" b="1" dirty="0">
                        <a:solidFill>
                          <a:schemeClr val="bg2"/>
                        </a:solidFill>
                        <a:latin typeface="Myriad Pro" pitchFamily="34" charset="0"/>
                      </a:endParaRPr>
                    </a:p>
                  </a:txBody>
                  <a:tcPr anchor="ctr">
                    <a:solidFill>
                      <a:srgbClr val="01426A"/>
                    </a:solidFill>
                  </a:tcPr>
                </a:tc>
              </a:tr>
              <a:tr h="19939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Base 2015 Network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36,491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9939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Network with Segment Removed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37,300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809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2.2%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3480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0" y="959882"/>
            <a:ext cx="4953000" cy="1428899"/>
          </a:xfrm>
        </p:spPr>
        <p:txBody>
          <a:bodyPr/>
          <a:lstStyle/>
          <a:p>
            <a:pPr marL="0" indent="0">
              <a:buNone/>
            </a:pPr>
            <a:r>
              <a:rPr lang="en-US" sz="2500" dirty="0"/>
              <a:t>Iterative </a:t>
            </a:r>
            <a:r>
              <a:rPr lang="en-US" sz="2500" dirty="0" smtClean="0"/>
              <a:t>tests using alternative </a:t>
            </a:r>
            <a:r>
              <a:rPr lang="en-US" sz="2500" dirty="0"/>
              <a:t>major arterial segments  provided a </a:t>
            </a:r>
            <a:r>
              <a:rPr lang="en-US" sz="2500" dirty="0" smtClean="0"/>
              <a:t>framework </a:t>
            </a:r>
            <a:r>
              <a:rPr lang="en-US" sz="2500" dirty="0"/>
              <a:t>for consistent  selection of closure </a:t>
            </a:r>
            <a:r>
              <a:rPr lang="en-US" sz="2500" dirty="0" smtClean="0"/>
              <a:t>segments.</a:t>
            </a:r>
            <a:endParaRPr lang="en-US" sz="25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26581" y="514349"/>
            <a:ext cx="4903381" cy="422275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en-US" sz="2800" dirty="0" smtClean="0"/>
              <a:t>Sensitivity Test #2:</a:t>
            </a:r>
            <a:br>
              <a:rPr lang="en-US" sz="2800" dirty="0" smtClean="0"/>
            </a:br>
            <a:r>
              <a:rPr lang="en-US" sz="2800" dirty="0" smtClean="0"/>
              <a:t>Segment Location Test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663440" y="-4572"/>
            <a:ext cx="4480560" cy="5148072"/>
          </a:xfrm>
          <a:prstGeom prst="rect">
            <a:avLst/>
          </a:prstGeom>
          <a:solidFill>
            <a:srgbClr val="014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749239"/>
              </p:ext>
            </p:extLst>
          </p:nvPr>
        </p:nvGraphicFramePr>
        <p:xfrm>
          <a:off x="228600" y="2647950"/>
          <a:ext cx="388620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1"/>
                <a:gridCol w="762000"/>
                <a:gridCol w="1079269"/>
                <a:gridCol w="1130532"/>
              </a:tblGrid>
              <a:tr h="199390">
                <a:tc gridSpan="4"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2"/>
                          </a:solidFill>
                          <a:latin typeface="Myriad Pro" pitchFamily="34" charset="0"/>
                        </a:rPr>
                        <a:t>SENSITIVITY  TESTS OF SEGMENT LOCATION</a:t>
                      </a:r>
                      <a:endParaRPr lang="en-US" sz="1400" b="1" dirty="0">
                        <a:solidFill>
                          <a:schemeClr val="bg2"/>
                        </a:solidFill>
                        <a:latin typeface="Myriad Pro" pitchFamily="34" charset="0"/>
                      </a:endParaRPr>
                    </a:p>
                  </a:txBody>
                  <a:tcPr>
                    <a:solidFill>
                      <a:srgbClr val="54585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54585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54585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54585A"/>
                    </a:solidFill>
                  </a:tcPr>
                </a:tc>
              </a:tr>
              <a:tr h="19939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2"/>
                          </a:solidFill>
                          <a:latin typeface="Myriad Pro" pitchFamily="34" charset="0"/>
                        </a:rPr>
                        <a:t>SCENARIO</a:t>
                      </a:r>
                      <a:endParaRPr lang="en-US" sz="1200" b="1" dirty="0">
                        <a:solidFill>
                          <a:schemeClr val="bg2"/>
                        </a:solidFill>
                        <a:latin typeface="Myriad Pro" pitchFamily="34" charset="0"/>
                      </a:endParaRPr>
                    </a:p>
                  </a:txBody>
                  <a:tcPr>
                    <a:solidFill>
                      <a:srgbClr val="01426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bg2"/>
                          </a:solidFill>
                          <a:latin typeface="Myriad Pro" pitchFamily="34" charset="0"/>
                        </a:rPr>
                        <a:t>PM_VHT</a:t>
                      </a:r>
                      <a:endParaRPr lang="en-US" sz="1200" b="1" dirty="0">
                        <a:solidFill>
                          <a:schemeClr val="bg2"/>
                        </a:solidFill>
                        <a:latin typeface="Myriad Pro" pitchFamily="34" charset="0"/>
                      </a:endParaRPr>
                    </a:p>
                  </a:txBody>
                  <a:tcPr>
                    <a:solidFill>
                      <a:srgbClr val="01426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  <a:latin typeface="Myriad Pro" pitchFamily="34" charset="0"/>
                        </a:rPr>
                        <a:t>DIFFERENCE</a:t>
                      </a:r>
                      <a:endParaRPr lang="en-US" sz="1200" b="1" dirty="0">
                        <a:solidFill>
                          <a:schemeClr val="bg2"/>
                        </a:solidFill>
                        <a:latin typeface="Myriad Pro" pitchFamily="34" charset="0"/>
                      </a:endParaRPr>
                    </a:p>
                  </a:txBody>
                  <a:tcPr anchor="ctr">
                    <a:solidFill>
                      <a:srgbClr val="01426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  <a:latin typeface="Myriad Pro" pitchFamily="34" charset="0"/>
                        </a:rPr>
                        <a:t>% DIFFERENCE</a:t>
                      </a:r>
                      <a:endParaRPr lang="en-US" sz="1200" b="1" dirty="0">
                        <a:solidFill>
                          <a:schemeClr val="bg2"/>
                        </a:solidFill>
                        <a:latin typeface="Myriad Pro" pitchFamily="34" charset="0"/>
                      </a:endParaRPr>
                    </a:p>
                  </a:txBody>
                  <a:tcPr anchor="ctr">
                    <a:solidFill>
                      <a:srgbClr val="01426A"/>
                    </a:solidFill>
                  </a:tcPr>
                </a:tc>
              </a:tr>
              <a:tr h="19939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Base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36,491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9939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NRI_002_1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37,219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728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1.99%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19939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NRI_002_2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37,217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727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1.99%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19939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NRI_002_3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37,098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607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1.66%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19939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NRI_002_4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37,069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578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1.58%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19939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Average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37,151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660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1.81%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867400" y="59055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9434664" y="15675546"/>
            <a:ext cx="4791456" cy="1767840"/>
            <a:chOff x="19364326" y="15675546"/>
            <a:chExt cx="4800600" cy="1767840"/>
          </a:xfrm>
        </p:grpSpPr>
        <p:pic>
          <p:nvPicPr>
            <p:cNvPr id="12" name="Picture 11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64326" y="15675546"/>
              <a:ext cx="4800600" cy="176784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13" name="Octagon 12"/>
            <p:cNvSpPr>
              <a:spLocks noChangeAspect="1"/>
            </p:cNvSpPr>
            <p:nvPr/>
          </p:nvSpPr>
          <p:spPr>
            <a:xfrm>
              <a:off x="20549616" y="16469855"/>
              <a:ext cx="179222" cy="179222"/>
            </a:xfrm>
            <a:prstGeom prst="octagon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Calibri Light" panose="020F0302020204030204" pitchFamily="34" charset="0"/>
                  <a:cs typeface="Arial" panose="020B0604020202020204" pitchFamily="34" charset="0"/>
                </a:rPr>
                <a:t>1</a:t>
              </a:r>
              <a:endParaRPr lang="en-US" sz="10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ctagon 13"/>
            <p:cNvSpPr>
              <a:spLocks noChangeAspect="1"/>
            </p:cNvSpPr>
            <p:nvPr/>
          </p:nvSpPr>
          <p:spPr>
            <a:xfrm>
              <a:off x="20903794" y="16474879"/>
              <a:ext cx="179222" cy="179222"/>
            </a:xfrm>
            <a:prstGeom prst="octagon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Calibri Light" panose="020F030202020403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" name="Octagon 14"/>
            <p:cNvSpPr>
              <a:spLocks noChangeAspect="1"/>
            </p:cNvSpPr>
            <p:nvPr/>
          </p:nvSpPr>
          <p:spPr>
            <a:xfrm>
              <a:off x="21546999" y="16474879"/>
              <a:ext cx="179222" cy="179222"/>
            </a:xfrm>
            <a:prstGeom prst="octagon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Calibri Light" panose="020F0302020204030204" pitchFamily="34" charset="0"/>
                  <a:cs typeface="Arial" panose="020B0604020202020204" pitchFamily="34" charset="0"/>
                </a:rPr>
                <a:t>3</a:t>
              </a:r>
              <a:endParaRPr lang="en-US" sz="10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ctagon 15"/>
            <p:cNvSpPr>
              <a:spLocks noChangeAspect="1"/>
            </p:cNvSpPr>
            <p:nvPr/>
          </p:nvSpPr>
          <p:spPr>
            <a:xfrm>
              <a:off x="22555200" y="16439715"/>
              <a:ext cx="179222" cy="179222"/>
            </a:xfrm>
            <a:prstGeom prst="octagon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Calibri Light" panose="020F0302020204030204" pitchFamily="34" charset="0"/>
                  <a:cs typeface="Arial" panose="020B0604020202020204" pitchFamily="34" charset="0"/>
                </a:rPr>
                <a:t>4</a:t>
              </a:r>
              <a:endParaRPr lang="en-US" sz="10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089" y="2876550"/>
            <a:ext cx="3873368" cy="144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5100089" y="590550"/>
            <a:ext cx="3880880" cy="1676400"/>
            <a:chOff x="5218811" y="1847934"/>
            <a:chExt cx="3662320" cy="1436099"/>
          </a:xfrm>
        </p:grpSpPr>
        <p:sp>
          <p:nvSpPr>
            <p:cNvPr id="17" name="Rectangle 16"/>
            <p:cNvSpPr/>
            <p:nvPr/>
          </p:nvSpPr>
          <p:spPr>
            <a:xfrm>
              <a:off x="5218811" y="1848425"/>
              <a:ext cx="3655232" cy="14356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811" y="1847934"/>
              <a:ext cx="3662320" cy="14360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232550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2245"/>
            <a:ext cx="8604504" cy="5148072"/>
          </a:xfrm>
          <a:prstGeom prst="rect">
            <a:avLst/>
          </a:prstGeom>
          <a:solidFill>
            <a:srgbClr val="54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05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3570" y="3335965"/>
            <a:ext cx="6543230" cy="1113745"/>
          </a:xfrm>
        </p:spPr>
        <p:txBody>
          <a:bodyPr/>
          <a:lstStyle/>
          <a:p>
            <a:r>
              <a:rPr lang="en-US" dirty="0"/>
              <a:t>PPACG NRI-Based NHS Security Criticality Tests</a:t>
            </a:r>
          </a:p>
        </p:txBody>
      </p:sp>
    </p:spTree>
    <p:extLst>
      <p:ext uri="{BB962C8B-B14F-4D97-AF65-F5344CB8AC3E}">
        <p14:creationId xmlns:p14="http://schemas.microsoft.com/office/powerpoint/2010/main" val="30082756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819150"/>
          </a:xfrm>
          <a:prstGeom prst="rect">
            <a:avLst/>
          </a:prstGeom>
          <a:solidFill>
            <a:srgbClr val="54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882845"/>
            <a:ext cx="4599238" cy="1403461"/>
          </a:xfrm>
        </p:spPr>
        <p:txBody>
          <a:bodyPr/>
          <a:lstStyle/>
          <a:p>
            <a:r>
              <a:rPr lang="en-US" sz="2400" dirty="0" smtClean="0"/>
              <a:t>The NRI provides </a:t>
            </a:r>
            <a:r>
              <a:rPr lang="en-US" sz="2400" dirty="0"/>
              <a:t>a </a:t>
            </a:r>
            <a:r>
              <a:rPr lang="en-US" sz="2400" dirty="0" smtClean="0"/>
              <a:t>clear basis </a:t>
            </a:r>
            <a:r>
              <a:rPr lang="en-US" sz="2400" dirty="0"/>
              <a:t>for </a:t>
            </a:r>
            <a:r>
              <a:rPr lang="en-US" sz="2400" dirty="0" smtClean="0"/>
              <a:t>ranking  </a:t>
            </a:r>
            <a:r>
              <a:rPr lang="en-US" sz="2400" dirty="0"/>
              <a:t>NHS </a:t>
            </a:r>
            <a:r>
              <a:rPr lang="en-US" sz="2400" dirty="0" smtClean="0"/>
              <a:t>roadway criticality.</a:t>
            </a:r>
          </a:p>
          <a:p>
            <a:r>
              <a:rPr lang="en-US" sz="2400" dirty="0" smtClean="0"/>
              <a:t>Rugged </a:t>
            </a:r>
            <a:r>
              <a:rPr lang="en-US" sz="2400" dirty="0"/>
              <a:t>terrain, barrier </a:t>
            </a:r>
            <a:r>
              <a:rPr lang="en-US" sz="2400" dirty="0" smtClean="0"/>
              <a:t>features, bridge crossings and network redundancy are often factor in facility criticality.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3809"/>
            <a:ext cx="8458200" cy="746760"/>
          </a:xfrm>
        </p:spPr>
        <p:txBody>
          <a:bodyPr/>
          <a:lstStyle/>
          <a:p>
            <a:r>
              <a:rPr lang="en-US" sz="2800" dirty="0" smtClean="0">
                <a:solidFill>
                  <a:schemeClr val="bg2"/>
                </a:solidFill>
              </a:rPr>
              <a:t>Medium, High and Critical Segment Findings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16974" y="817370"/>
            <a:ext cx="4527026" cy="4326130"/>
          </a:xfrm>
          <a:prstGeom prst="rect">
            <a:avLst/>
          </a:prstGeom>
          <a:solidFill>
            <a:srgbClr val="4A7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35629"/>
              </p:ext>
            </p:extLst>
          </p:nvPr>
        </p:nvGraphicFramePr>
        <p:xfrm>
          <a:off x="320040" y="3314700"/>
          <a:ext cx="3945894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804"/>
                <a:gridCol w="680073"/>
                <a:gridCol w="680073"/>
                <a:gridCol w="893258"/>
                <a:gridCol w="935686"/>
              </a:tblGrid>
              <a:tr h="199390">
                <a:tc gridSpan="5"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2"/>
                          </a:solidFill>
                          <a:latin typeface="Myriad Pro" pitchFamily="34" charset="0"/>
                        </a:rPr>
                        <a:t>NRI CRITICALITY FINDINGS SUMMARY</a:t>
                      </a:r>
                      <a:endParaRPr lang="en-US" sz="1400" b="1" dirty="0">
                        <a:solidFill>
                          <a:schemeClr val="bg2"/>
                        </a:solidFill>
                        <a:latin typeface="Myriad Pro" pitchFamily="34" charset="0"/>
                      </a:endParaRPr>
                    </a:p>
                  </a:txBody>
                  <a:tcPr>
                    <a:solidFill>
                      <a:srgbClr val="54585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54585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54585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54585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54585A"/>
                    </a:solidFill>
                  </a:tcPr>
                </a:tc>
              </a:tr>
              <a:tr h="19939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2"/>
                          </a:solidFill>
                          <a:latin typeface="Myriad Pro" pitchFamily="34" charset="0"/>
                        </a:rPr>
                        <a:t>LEVEL</a:t>
                      </a:r>
                      <a:endParaRPr lang="en-US" sz="1200" b="1" dirty="0">
                        <a:solidFill>
                          <a:schemeClr val="bg2"/>
                        </a:solidFill>
                        <a:latin typeface="Myriad Pro" pitchFamily="34" charset="0"/>
                      </a:endParaRPr>
                    </a:p>
                  </a:txBody>
                  <a:tcPr>
                    <a:solidFill>
                      <a:srgbClr val="4A77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  <a:latin typeface="Myriad Pro" pitchFamily="34" charset="0"/>
                        </a:rPr>
                        <a:t>COUNT</a:t>
                      </a:r>
                      <a:endParaRPr lang="en-US" sz="1200" b="1" dirty="0">
                        <a:solidFill>
                          <a:schemeClr val="bg2"/>
                        </a:solidFill>
                        <a:latin typeface="Myriad Pro" pitchFamily="34" charset="0"/>
                      </a:endParaRPr>
                    </a:p>
                  </a:txBody>
                  <a:tcPr>
                    <a:solidFill>
                      <a:srgbClr val="4A77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  <a:latin typeface="Myriad Pro" pitchFamily="34" charset="0"/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  <a:latin typeface="Myriad Pro" pitchFamily="34" charset="0"/>
                      </a:endParaRPr>
                    </a:p>
                  </a:txBody>
                  <a:tcPr>
                    <a:solidFill>
                      <a:srgbClr val="4A77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  <a:latin typeface="Myriad Pro" pitchFamily="34" charset="0"/>
                        </a:rPr>
                        <a:t>MINIMUM</a:t>
                      </a:r>
                      <a:endParaRPr lang="en-US" sz="1200" b="1" dirty="0">
                        <a:solidFill>
                          <a:schemeClr val="bg2"/>
                        </a:solidFill>
                        <a:latin typeface="Myriad Pro" pitchFamily="34" charset="0"/>
                      </a:endParaRPr>
                    </a:p>
                  </a:txBody>
                  <a:tcPr anchor="ctr">
                    <a:solidFill>
                      <a:srgbClr val="4A77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  <a:latin typeface="Myriad Pro" pitchFamily="34" charset="0"/>
                        </a:rPr>
                        <a:t>MAXIMUM</a:t>
                      </a:r>
                      <a:endParaRPr lang="en-US" sz="1200" b="1" dirty="0">
                        <a:solidFill>
                          <a:schemeClr val="bg2"/>
                        </a:solidFill>
                        <a:latin typeface="Myriad Pro" pitchFamily="34" charset="0"/>
                      </a:endParaRPr>
                    </a:p>
                  </a:txBody>
                  <a:tcPr anchor="ctr">
                    <a:solidFill>
                      <a:srgbClr val="4A7729"/>
                    </a:solidFill>
                  </a:tcPr>
                </a:tc>
              </a:tr>
              <a:tr h="19939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Low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180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87%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0.0%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1.9%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19939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Medium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16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8%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2.2%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4.4%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19939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High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7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3%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6.2%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23.4%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19939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Critical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4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2%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139180%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na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2" t="5610" r="-1506"/>
          <a:stretch/>
        </p:blipFill>
        <p:spPr>
          <a:xfrm>
            <a:off x="4759576" y="1276350"/>
            <a:ext cx="4304069" cy="315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990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80576" cy="5143500"/>
          </a:xfrm>
          <a:prstGeom prst="rect">
            <a:avLst/>
          </a:prstGeom>
          <a:solidFill>
            <a:srgbClr val="5458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16200000">
            <a:off x="-2127568" y="2127567"/>
            <a:ext cx="5143502" cy="873125"/>
          </a:xfrm>
        </p:spPr>
        <p:txBody>
          <a:bodyPr/>
          <a:lstStyle/>
          <a:p>
            <a:r>
              <a:rPr lang="en-US" sz="3200" dirty="0" smtClean="0">
                <a:solidFill>
                  <a:schemeClr val="bg2"/>
                </a:solidFill>
              </a:rPr>
              <a:t>NHS Results Summary</a:t>
            </a:r>
            <a:endParaRPr lang="en-US" sz="3200" dirty="0">
              <a:solidFill>
                <a:schemeClr val="bg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4096"/>
            <a:ext cx="7545350" cy="489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949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2245"/>
            <a:ext cx="8604504" cy="5148072"/>
          </a:xfrm>
          <a:prstGeom prst="rect">
            <a:avLst/>
          </a:prstGeom>
          <a:solidFill>
            <a:srgbClr val="54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06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3570" y="3335965"/>
            <a:ext cx="6543230" cy="1113745"/>
          </a:xfrm>
        </p:spPr>
        <p:txBody>
          <a:bodyPr/>
          <a:lstStyle/>
          <a:p>
            <a:r>
              <a:rPr lang="en-US" dirty="0"/>
              <a:t>PPACG NRI-Based</a:t>
            </a:r>
            <a:br>
              <a:rPr lang="en-US" dirty="0"/>
            </a:br>
            <a:r>
              <a:rPr lang="en-US" dirty="0"/>
              <a:t>Project Prioritization Tests </a:t>
            </a:r>
          </a:p>
        </p:txBody>
      </p:sp>
    </p:spTree>
    <p:extLst>
      <p:ext uri="{BB962C8B-B14F-4D97-AF65-F5344CB8AC3E}">
        <p14:creationId xmlns:p14="http://schemas.microsoft.com/office/powerpoint/2010/main" val="11937512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05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PPACG NRI-Based NHS Security Criticality Tests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06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PPACG NRI-Based </a:t>
            </a:r>
            <a:br>
              <a:rPr lang="en-US" dirty="0" smtClean="0"/>
            </a:br>
            <a:r>
              <a:rPr lang="en-US" dirty="0" smtClean="0"/>
              <a:t>Project Prioritization Tests 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07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Summary of Findings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 smtClean="0"/>
              <a:t>01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smtClean="0"/>
              <a:t>Network Robustness Index Concept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 smtClean="0"/>
              <a:t>02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 smtClean="0"/>
              <a:t>Review of NRI </a:t>
            </a:r>
            <a:br>
              <a:rPr lang="en-US" dirty="0" smtClean="0"/>
            </a:br>
            <a:r>
              <a:rPr lang="en-US" dirty="0" smtClean="0"/>
              <a:t>Planning Applications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 smtClean="0"/>
              <a:t>03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 smtClean="0"/>
              <a:t>PPACG NRI Application </a:t>
            </a:r>
            <a:br>
              <a:rPr lang="en-US" dirty="0" smtClean="0"/>
            </a:br>
            <a:r>
              <a:rPr lang="en-US" dirty="0" smtClean="0"/>
              <a:t>Study Design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 smtClean="0"/>
              <a:t>04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 smtClean="0"/>
              <a:t>PPACG NRI Sensitivity Tests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7" name="Picture Placeholder 16"/>
          <p:cNvSpPr>
            <a:spLocks noGrp="1"/>
          </p:cNvSpPr>
          <p:nvPr>
            <p:ph type="pic" sz="quarter" idx="31"/>
          </p:nvPr>
        </p:nvSpPr>
        <p:spPr/>
      </p:sp>
    </p:spTree>
    <p:extLst>
      <p:ext uri="{BB962C8B-B14F-4D97-AF65-F5344CB8AC3E}">
        <p14:creationId xmlns:p14="http://schemas.microsoft.com/office/powerpoint/2010/main" val="12699514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19150"/>
          </a:xfrm>
          <a:prstGeom prst="rect">
            <a:avLst/>
          </a:prstGeom>
          <a:solidFill>
            <a:srgbClr val="54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23024" y="1783"/>
            <a:ext cx="6195224" cy="664967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NRI Project Screening Findings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825858"/>
            <a:ext cx="3533103" cy="140346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The following 2040 RTP projects were screened using the NRI:</a:t>
            </a:r>
          </a:p>
          <a:p>
            <a:r>
              <a:rPr lang="en-US" dirty="0" smtClean="0"/>
              <a:t>Project #1 - Centennial Extension </a:t>
            </a:r>
            <a:r>
              <a:rPr lang="en-US" sz="1600" dirty="0" smtClean="0">
                <a:latin typeface="Myriad Pro" pitchFamily="34" charset="0"/>
              </a:rPr>
              <a:t>Addition of a two-mile completion segment to an existing arterial roadway</a:t>
            </a:r>
          </a:p>
          <a:p>
            <a:r>
              <a:rPr lang="en-US" dirty="0" smtClean="0"/>
              <a:t>Project #2 - Woodmen Road </a:t>
            </a:r>
            <a:r>
              <a:rPr lang="en-US" sz="2000" dirty="0" smtClean="0"/>
              <a:t>Widening </a:t>
            </a:r>
            <a:endParaRPr lang="en-US" sz="2000" dirty="0" smtClean="0"/>
          </a:p>
          <a:p>
            <a:pPr marL="182880" lvl="1" indent="0">
              <a:spcBef>
                <a:spcPts val="0"/>
              </a:spcBef>
              <a:buNone/>
            </a:pPr>
            <a:r>
              <a:rPr lang="en-US" dirty="0" smtClean="0">
                <a:latin typeface="Myriad Pro" pitchFamily="34" charset="0"/>
              </a:rPr>
              <a:t>Widening </a:t>
            </a:r>
            <a:r>
              <a:rPr lang="en-US" dirty="0" smtClean="0">
                <a:latin typeface="Myriad Pro" pitchFamily="34" charset="0"/>
              </a:rPr>
              <a:t>1.5-mile long segment of </a:t>
            </a:r>
            <a:r>
              <a:rPr lang="en-US" dirty="0" smtClean="0">
                <a:latin typeface="Myriad Pro" pitchFamily="34" charset="0"/>
              </a:rPr>
              <a:t>a 4-lane </a:t>
            </a:r>
            <a:r>
              <a:rPr lang="en-US" dirty="0" smtClean="0">
                <a:latin typeface="Myriad Pro" pitchFamily="34" charset="0"/>
              </a:rPr>
              <a:t>arterial to 6 lanes</a:t>
            </a:r>
          </a:p>
          <a:p>
            <a:r>
              <a:rPr lang="en-US" dirty="0" smtClean="0"/>
              <a:t>Project #3 - I-25 Widening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600" dirty="0" smtClean="0">
                <a:latin typeface="Myriad Pro" pitchFamily="34" charset="0"/>
              </a:rPr>
              <a:t>Addition of one lane in each direction to </a:t>
            </a:r>
            <a:r>
              <a:rPr lang="en-US" sz="1600" dirty="0" smtClean="0">
                <a:latin typeface="Myriad Pro" pitchFamily="34" charset="0"/>
              </a:rPr>
              <a:t>the most congested </a:t>
            </a:r>
            <a:r>
              <a:rPr lang="en-US" sz="1600" dirty="0" smtClean="0">
                <a:latin typeface="Myriad Pro" pitchFamily="34" charset="0"/>
              </a:rPr>
              <a:t>segment of I-25</a:t>
            </a:r>
            <a:endParaRPr lang="en-US" sz="1600" dirty="0">
              <a:latin typeface="Myriad Pro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2800" y="819150"/>
            <a:ext cx="5791580" cy="4339644"/>
          </a:xfrm>
          <a:prstGeom prst="rect">
            <a:avLst/>
          </a:prstGeom>
          <a:solidFill>
            <a:srgbClr val="4A7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529821"/>
              </p:ext>
            </p:extLst>
          </p:nvPr>
        </p:nvGraphicFramePr>
        <p:xfrm>
          <a:off x="3460851" y="1232343"/>
          <a:ext cx="5562600" cy="1687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942"/>
                <a:gridCol w="855784"/>
                <a:gridCol w="669784"/>
                <a:gridCol w="724090"/>
                <a:gridCol w="838200"/>
                <a:gridCol w="762000"/>
                <a:gridCol w="685800"/>
              </a:tblGrid>
              <a:tr h="199390">
                <a:tc gridSpan="7"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2"/>
                          </a:solidFill>
                          <a:latin typeface="Myriad Pro" pitchFamily="34" charset="0"/>
                        </a:rPr>
                        <a:t>FIRST PASS 2040 RTP PROJECT</a:t>
                      </a:r>
                      <a:r>
                        <a:rPr lang="en-US" sz="1400" b="1" baseline="0" dirty="0" smtClean="0">
                          <a:solidFill>
                            <a:schemeClr val="bg2"/>
                          </a:solidFill>
                          <a:latin typeface="Myriad Pro" pitchFamily="34" charset="0"/>
                        </a:rPr>
                        <a:t> COMPARISON USING NRI</a:t>
                      </a:r>
                      <a:endParaRPr lang="en-US" sz="1400" b="1" dirty="0">
                        <a:solidFill>
                          <a:schemeClr val="bg2"/>
                        </a:solidFill>
                        <a:latin typeface="Myriad Pro" pitchFamily="34" charset="0"/>
                      </a:endParaRPr>
                    </a:p>
                  </a:txBody>
                  <a:tcPr>
                    <a:solidFill>
                      <a:srgbClr val="54585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Myriad Pro" pitchFamily="34" charset="0"/>
                      </a:endParaRPr>
                    </a:p>
                  </a:txBody>
                  <a:tcPr>
                    <a:solidFill>
                      <a:srgbClr val="54585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Myriad Pro" pitchFamily="34" charset="0"/>
                      </a:endParaRPr>
                    </a:p>
                  </a:txBody>
                  <a:tcPr>
                    <a:solidFill>
                      <a:srgbClr val="54585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Myriad Pro" pitchFamily="34" charset="0"/>
                      </a:endParaRPr>
                    </a:p>
                  </a:txBody>
                  <a:tcPr>
                    <a:solidFill>
                      <a:srgbClr val="54585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Myriad Pro" pitchFamily="34" charset="0"/>
                      </a:endParaRPr>
                    </a:p>
                  </a:txBody>
                  <a:tcPr>
                    <a:solidFill>
                      <a:srgbClr val="54585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Myriad Pro" pitchFamily="34" charset="0"/>
                      </a:endParaRPr>
                    </a:p>
                  </a:txBody>
                  <a:tcPr>
                    <a:solidFill>
                      <a:srgbClr val="54585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Myriad Pro" pitchFamily="34" charset="0"/>
                      </a:endParaRPr>
                    </a:p>
                  </a:txBody>
                  <a:tcPr>
                    <a:solidFill>
                      <a:srgbClr val="54585A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2"/>
                          </a:solidFill>
                          <a:latin typeface="Myriad Pro" pitchFamily="34" charset="0"/>
                        </a:rPr>
                        <a:t>SCENARIO</a:t>
                      </a:r>
                      <a:endParaRPr lang="en-US" sz="1200" b="1" dirty="0">
                        <a:solidFill>
                          <a:schemeClr val="bg2"/>
                        </a:solidFill>
                        <a:latin typeface="Myriad Pro" pitchFamily="34" charset="0"/>
                      </a:endParaRPr>
                    </a:p>
                  </a:txBody>
                  <a:tcPr>
                    <a:solidFill>
                      <a:srgbClr val="01426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bg2"/>
                          </a:solidFill>
                          <a:latin typeface="Myriad Pro" pitchFamily="34" charset="0"/>
                        </a:rPr>
                        <a:t>PM_VHT</a:t>
                      </a:r>
                      <a:endParaRPr lang="en-US" sz="1200" b="1" dirty="0">
                        <a:solidFill>
                          <a:schemeClr val="bg2"/>
                        </a:solidFill>
                        <a:latin typeface="Myriad Pro" pitchFamily="34" charset="0"/>
                      </a:endParaRPr>
                    </a:p>
                  </a:txBody>
                  <a:tcPr>
                    <a:solidFill>
                      <a:srgbClr val="01426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bg2"/>
                          </a:solidFill>
                          <a:latin typeface="Myriad Pro" pitchFamily="34" charset="0"/>
                        </a:rPr>
                        <a:t>DIFF</a:t>
                      </a:r>
                      <a:endParaRPr lang="en-US" sz="1200" b="1" dirty="0">
                        <a:solidFill>
                          <a:schemeClr val="bg2"/>
                        </a:solidFill>
                        <a:latin typeface="Myriad Pro" pitchFamily="34" charset="0"/>
                      </a:endParaRPr>
                    </a:p>
                  </a:txBody>
                  <a:tcPr>
                    <a:solidFill>
                      <a:srgbClr val="0142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  <a:latin typeface="Myriad Pro" pitchFamily="34" charset="0"/>
                        </a:rPr>
                        <a:t>%  DIFF</a:t>
                      </a:r>
                      <a:endParaRPr lang="en-US" sz="1200" b="1" dirty="0">
                        <a:solidFill>
                          <a:schemeClr val="bg2"/>
                        </a:solidFill>
                        <a:latin typeface="Myriad Pro" pitchFamily="34" charset="0"/>
                      </a:endParaRPr>
                    </a:p>
                  </a:txBody>
                  <a:tcPr>
                    <a:solidFill>
                      <a:srgbClr val="0142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  <a:latin typeface="Myriad Pro" pitchFamily="34" charset="0"/>
                        </a:rPr>
                        <a:t>PM_VMT</a:t>
                      </a:r>
                      <a:endParaRPr lang="en-US" sz="1200" b="1" dirty="0">
                        <a:solidFill>
                          <a:schemeClr val="bg2"/>
                        </a:solidFill>
                        <a:latin typeface="Myriad Pro" pitchFamily="34" charset="0"/>
                      </a:endParaRPr>
                    </a:p>
                  </a:txBody>
                  <a:tcPr>
                    <a:solidFill>
                      <a:srgbClr val="0142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  <a:latin typeface="Myriad Pro" pitchFamily="34" charset="0"/>
                        </a:rPr>
                        <a:t>DIFF</a:t>
                      </a:r>
                      <a:endParaRPr lang="en-US" sz="1200" b="1" dirty="0">
                        <a:solidFill>
                          <a:schemeClr val="bg2"/>
                        </a:solidFill>
                        <a:latin typeface="Myriad Pro" pitchFamily="34" charset="0"/>
                      </a:endParaRPr>
                    </a:p>
                  </a:txBody>
                  <a:tcPr>
                    <a:solidFill>
                      <a:srgbClr val="0142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  <a:latin typeface="Myriad Pro" pitchFamily="34" charset="0"/>
                        </a:rPr>
                        <a:t>% DIFF</a:t>
                      </a:r>
                      <a:endParaRPr lang="en-US" sz="1200" b="1" dirty="0">
                        <a:solidFill>
                          <a:schemeClr val="bg2"/>
                        </a:solidFill>
                        <a:latin typeface="Myriad Pro" pitchFamily="34" charset="0"/>
                      </a:endParaRPr>
                    </a:p>
                  </a:txBody>
                  <a:tcPr>
                    <a:solidFill>
                      <a:srgbClr val="01426A"/>
                    </a:solidFill>
                  </a:tcPr>
                </a:tc>
              </a:tr>
              <a:tr h="19939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2015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 Base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36,491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  <a:latin typeface="Myriad Pro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1,472,063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  <a:latin typeface="Myriad Pro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  <a:latin typeface="Myriad Pro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9939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Test 1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36,394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(97)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-0.27%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(466)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-0.03%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19939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Test 2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35,066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(1,425)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-3.90%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(22,404)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-1.52%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19939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Test 3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35,365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(1,126)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-3.-8%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(24,468)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-1.66%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8378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2245"/>
            <a:ext cx="8604504" cy="5148072"/>
          </a:xfrm>
          <a:prstGeom prst="rect">
            <a:avLst/>
          </a:prstGeom>
          <a:solidFill>
            <a:srgbClr val="54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07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3570" y="3335965"/>
            <a:ext cx="6543230" cy="1113745"/>
          </a:xfrm>
        </p:spPr>
        <p:txBody>
          <a:bodyPr/>
          <a:lstStyle/>
          <a:p>
            <a:r>
              <a:rPr lang="en-US" dirty="0" smtClean="0"/>
              <a:t>Summary of Findings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4872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0" y="819150"/>
            <a:ext cx="4309593" cy="1403461"/>
          </a:xfrm>
        </p:spPr>
        <p:txBody>
          <a:bodyPr/>
          <a:lstStyle/>
          <a:p>
            <a:r>
              <a:rPr lang="en-US" sz="2400" dirty="0" smtClean="0"/>
              <a:t>NRI provides assessment of highway improvement value in terms of time savings</a:t>
            </a:r>
          </a:p>
          <a:p>
            <a:r>
              <a:rPr lang="en-US" sz="2400" dirty="0" smtClean="0"/>
              <a:t>NRI provides a clear basis for identification of security critical highway segments</a:t>
            </a:r>
          </a:p>
          <a:p>
            <a:r>
              <a:rPr lang="en-US" sz="2400" dirty="0" smtClean="0"/>
              <a:t>There is potential to link NRI scores at the project level to scoring and portfolio optimization  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7440"/>
            <a:ext cx="4303713" cy="679450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en-US" sz="2800" dirty="0" smtClean="0"/>
              <a:t>Key Findings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4343400" y="0"/>
            <a:ext cx="4837176" cy="5143500"/>
          </a:xfrm>
          <a:prstGeom prst="rect">
            <a:avLst/>
          </a:prstGeom>
          <a:solidFill>
            <a:srgbClr val="4A77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5071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Questions?</a:t>
            </a:r>
            <a:endParaRPr lang="en-US" sz="360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21"/>
          </p:nvPr>
        </p:nvSpPr>
        <p:spPr/>
      </p:sp>
    </p:spTree>
    <p:extLst>
      <p:ext uri="{BB962C8B-B14F-4D97-AF65-F5344CB8AC3E}">
        <p14:creationId xmlns:p14="http://schemas.microsoft.com/office/powerpoint/2010/main" val="19542199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8604504" cy="5148072"/>
          </a:xfrm>
          <a:prstGeom prst="rect">
            <a:avLst/>
          </a:prstGeom>
          <a:solidFill>
            <a:srgbClr val="54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01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3570" y="3335965"/>
            <a:ext cx="6543230" cy="1113745"/>
          </a:xfrm>
        </p:spPr>
        <p:txBody>
          <a:bodyPr/>
          <a:lstStyle/>
          <a:p>
            <a:r>
              <a:rPr lang="en-US" dirty="0"/>
              <a:t>Network Robustness Index Concept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0" y="1669762"/>
                <a:ext cx="36926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𝑁𝑅𝐼</m:t>
                      </m:r>
                      <m:r>
                        <a:rPr lang="en-US" sz="3600" b="0" i="1" baseline="-25000" smtClean="0">
                          <a:solidFill>
                            <a:schemeClr val="bg2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36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𝐶𝑎</m:t>
                      </m:r>
                      <m:r>
                        <a:rPr lang="en-US" sz="36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 −</m:t>
                      </m:r>
                      <m:r>
                        <a:rPr lang="en-US" sz="36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669762"/>
                <a:ext cx="3692652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90170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81200" y="1047750"/>
            <a:ext cx="56388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Myriad Pro"/>
              </a:rPr>
              <a:t>The Network Robustness Index (NRI)</a:t>
            </a:r>
          </a:p>
          <a:p>
            <a:r>
              <a:rPr lang="en-US" sz="1200" dirty="0">
                <a:solidFill>
                  <a:schemeClr val="bg2"/>
                </a:solidFill>
                <a:latin typeface="Myriad Pro"/>
              </a:rPr>
              <a:t>The NRI is calculated as the increase in  network-wide travel “cost,” represented as vehicle-hours of travel (VHT), that result from disruption (removal or decrease in capacity) of a given link. The</a:t>
            </a:r>
            <a:r>
              <a:rPr lang="en-US" sz="1200" dirty="0">
                <a:solidFill>
                  <a:schemeClr val="bg2"/>
                </a:solidFill>
                <a:latin typeface="Myriad Pro"/>
                <a:cs typeface="Times New Roman" panose="02020603050405020304" pitchFamily="18" charset="0"/>
              </a:rPr>
              <a:t> Network Robustness Index for disruption of  </a:t>
            </a:r>
            <a:r>
              <a:rPr lang="en-US" sz="1200" dirty="0">
                <a:solidFill>
                  <a:schemeClr val="bg2"/>
                </a:solidFill>
                <a:latin typeface="Myriad Pro"/>
              </a:rPr>
              <a:t>link </a:t>
            </a:r>
            <a:r>
              <a:rPr lang="en-US" sz="12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200" dirty="0">
                <a:solidFill>
                  <a:schemeClr val="bg2"/>
                </a:solidFill>
                <a:latin typeface="Myriad Pro"/>
              </a:rPr>
              <a:t> (</a:t>
            </a:r>
            <a:r>
              <a:rPr lang="en-US" sz="12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NRIa</a:t>
            </a:r>
            <a:r>
              <a:rPr lang="en-US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br>
              <a:rPr lang="en-US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>
                <a:solidFill>
                  <a:schemeClr val="bg2"/>
                </a:solidFill>
                <a:latin typeface="Myriad Pro"/>
                <a:cs typeface="Times New Roman" panose="02020603050405020304" pitchFamily="18" charset="0"/>
              </a:rPr>
              <a:t>is calculated as:</a:t>
            </a:r>
          </a:p>
          <a:p>
            <a:endParaRPr lang="en-US" sz="1200" dirty="0">
              <a:solidFill>
                <a:schemeClr val="bg2"/>
              </a:solidFill>
              <a:latin typeface="Myriad Pro"/>
            </a:endParaRPr>
          </a:p>
          <a:p>
            <a:endParaRPr lang="en-US" sz="1200" dirty="0">
              <a:solidFill>
                <a:schemeClr val="bg2"/>
              </a:solidFill>
              <a:latin typeface="Myriad Pro"/>
            </a:endParaRPr>
          </a:p>
          <a:p>
            <a:r>
              <a:rPr lang="en-US" sz="1200" dirty="0">
                <a:solidFill>
                  <a:schemeClr val="bg2"/>
                </a:solidFill>
                <a:latin typeface="Myriad Pro"/>
              </a:rPr>
              <a:t>where:  the total network “cost” with all links present (</a:t>
            </a:r>
            <a:r>
              <a:rPr lang="en-US" sz="12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200" dirty="0">
                <a:solidFill>
                  <a:schemeClr val="bg2"/>
                </a:solidFill>
                <a:latin typeface="Myriad Pro"/>
              </a:rPr>
              <a:t>) and the total network cost with link </a:t>
            </a:r>
            <a:r>
              <a:rPr lang="en-US" sz="12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200" dirty="0">
                <a:solidFill>
                  <a:schemeClr val="bg2"/>
                </a:solidFill>
                <a:latin typeface="Myriad Pro"/>
              </a:rPr>
              <a:t> disrupted (</a:t>
            </a:r>
            <a:r>
              <a:rPr lang="en-US" sz="12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1200" dirty="0">
                <a:solidFill>
                  <a:schemeClr val="bg2"/>
                </a:solidFill>
                <a:latin typeface="Myriad Pro"/>
              </a:rPr>
              <a:t>) are calculated by equation (1) and equation (2), respectively as:</a:t>
            </a:r>
          </a:p>
          <a:p>
            <a:endParaRPr lang="en-US" sz="1200" dirty="0">
              <a:solidFill>
                <a:schemeClr val="bg2"/>
              </a:solidFill>
              <a:latin typeface="Myriad Pro"/>
            </a:endParaRPr>
          </a:p>
          <a:p>
            <a:r>
              <a:rPr lang="en-US" sz="1200" dirty="0">
                <a:solidFill>
                  <a:schemeClr val="bg2"/>
                </a:solidFill>
                <a:latin typeface="Myriad Pro"/>
              </a:rPr>
              <a:t>      (1)	     (2)</a:t>
            </a:r>
          </a:p>
          <a:p>
            <a:endParaRPr lang="en-US" sz="1200" dirty="0">
              <a:solidFill>
                <a:schemeClr val="bg2"/>
              </a:solidFill>
              <a:latin typeface="Myriad Pro"/>
            </a:endParaRPr>
          </a:p>
          <a:p>
            <a:r>
              <a:rPr lang="en-US" sz="1200" dirty="0">
                <a:solidFill>
                  <a:schemeClr val="bg2"/>
                </a:solidFill>
                <a:latin typeface="Myriad Pro"/>
              </a:rPr>
              <a:t>and where: </a:t>
            </a:r>
          </a:p>
          <a:p>
            <a:r>
              <a:rPr lang="en-US" sz="12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200" i="1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bg2"/>
                </a:solidFill>
                <a:latin typeface="Myriad Pro"/>
              </a:rPr>
              <a:t>  =  the travel time across link </a:t>
            </a:r>
            <a:r>
              <a:rPr lang="en-US" sz="12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solidFill>
                  <a:schemeClr val="bg2"/>
                </a:solidFill>
                <a:latin typeface="Myriad Pro"/>
              </a:rPr>
              <a:t> in minutes per trip</a:t>
            </a:r>
          </a:p>
          <a:p>
            <a:r>
              <a:rPr lang="en-US" sz="12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200" i="1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i="1" baseline="-25000" dirty="0">
                <a:solidFill>
                  <a:schemeClr val="bg2"/>
                </a:solidFill>
                <a:latin typeface="Myriad Pro"/>
                <a:cs typeface="Times New Roman" panose="02020603050405020304" pitchFamily="18" charset="0"/>
              </a:rPr>
              <a:t> </a:t>
            </a:r>
            <a:r>
              <a:rPr lang="en-US" sz="1200" baseline="-25000" dirty="0">
                <a:solidFill>
                  <a:schemeClr val="bg2"/>
                </a:solidFill>
                <a:latin typeface="Myriad Pro"/>
                <a:cs typeface="Times New Roman" panose="02020603050405020304" pitchFamily="18" charset="0"/>
              </a:rPr>
              <a:t>  </a:t>
            </a:r>
            <a:r>
              <a:rPr lang="en-US" sz="1200" dirty="0">
                <a:solidFill>
                  <a:schemeClr val="bg2"/>
                </a:solidFill>
                <a:latin typeface="Myriad Pro"/>
                <a:cs typeface="Times New Roman" panose="02020603050405020304" pitchFamily="18" charset="0"/>
              </a:rPr>
              <a:t>=  the flow of link I at user equilibrium</a:t>
            </a:r>
            <a:endParaRPr lang="en-US" sz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i="1" dirty="0">
                <a:solidFill>
                  <a:schemeClr val="bg2"/>
                </a:solidFill>
                <a:latin typeface="Myriad Pro"/>
              </a:rPr>
              <a:t>  </a:t>
            </a:r>
            <a:r>
              <a:rPr lang="en-US" sz="1200" dirty="0">
                <a:solidFill>
                  <a:schemeClr val="bg2"/>
                </a:solidFill>
                <a:latin typeface="Myriad Pro"/>
              </a:rPr>
              <a:t>  =  the set of all links in the network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148072"/>
          </a:xfrm>
          <a:prstGeom prst="rect">
            <a:avLst/>
          </a:prstGeom>
          <a:solidFill>
            <a:srgbClr val="54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4041" y="1057146"/>
            <a:ext cx="845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  <a:latin typeface="Myriad Pro"/>
              </a:rPr>
              <a:t>The increase </a:t>
            </a:r>
            <a:r>
              <a:rPr lang="en-US" sz="2800" dirty="0">
                <a:solidFill>
                  <a:schemeClr val="bg2"/>
                </a:solidFill>
                <a:latin typeface="Myriad Pro"/>
              </a:rPr>
              <a:t>in  network-wide travel “cost</a:t>
            </a:r>
            <a:r>
              <a:rPr lang="en-US" sz="2800" dirty="0" smtClean="0">
                <a:solidFill>
                  <a:schemeClr val="bg2"/>
                </a:solidFill>
                <a:latin typeface="Myriad Pro"/>
              </a:rPr>
              <a:t>,” expressed as vehicle-hours </a:t>
            </a:r>
            <a:r>
              <a:rPr lang="en-US" sz="2800" dirty="0">
                <a:solidFill>
                  <a:schemeClr val="bg2"/>
                </a:solidFill>
                <a:latin typeface="Myriad Pro"/>
              </a:rPr>
              <a:t>of travel (VHT), </a:t>
            </a:r>
            <a:r>
              <a:rPr lang="en-US" sz="2800" dirty="0" smtClean="0">
                <a:solidFill>
                  <a:schemeClr val="bg2"/>
                </a:solidFill>
                <a:latin typeface="Myriad Pro"/>
              </a:rPr>
              <a:t>resulting </a:t>
            </a:r>
            <a:r>
              <a:rPr lang="en-US" sz="2800" dirty="0">
                <a:solidFill>
                  <a:schemeClr val="bg2"/>
                </a:solidFill>
                <a:latin typeface="Myriad Pro"/>
              </a:rPr>
              <a:t>from disruption (removal or decrease in capacity) of a given </a:t>
            </a:r>
            <a:r>
              <a:rPr lang="en-US" sz="2800" dirty="0" smtClean="0">
                <a:solidFill>
                  <a:schemeClr val="bg2"/>
                </a:solidFill>
                <a:latin typeface="Myriad Pro"/>
              </a:rPr>
              <a:t>link: </a:t>
            </a:r>
          </a:p>
          <a:p>
            <a:endParaRPr lang="en-US" sz="1200" dirty="0">
              <a:solidFill>
                <a:schemeClr val="bg2"/>
              </a:solidFill>
              <a:latin typeface="Myriad Pro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5759"/>
            <a:ext cx="9144000" cy="873125"/>
          </a:xfrm>
        </p:spPr>
        <p:txBody>
          <a:bodyPr/>
          <a:lstStyle/>
          <a:p>
            <a:r>
              <a:rPr lang="en-US" sz="2800" dirty="0" smtClean="0">
                <a:solidFill>
                  <a:schemeClr val="bg2"/>
                </a:solidFill>
              </a:rPr>
              <a:t>Network Robustness Index (NRI) Calculation</a:t>
            </a:r>
            <a:endParaRPr lang="en-US" sz="2800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62447" y="2846010"/>
                <a:ext cx="3886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𝑁𝑅𝐼</m:t>
                      </m:r>
                      <m:r>
                        <a:rPr lang="en-US" sz="2800" b="0" i="1" baseline="-25000" smtClean="0">
                          <a:solidFill>
                            <a:schemeClr val="bg2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80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sz="2800" b="0" i="1" baseline="-25000" smtClean="0">
                          <a:solidFill>
                            <a:schemeClr val="bg2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 −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sz="28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447" y="2846010"/>
                <a:ext cx="388620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ular Callout 7"/>
          <p:cNvSpPr/>
          <p:nvPr/>
        </p:nvSpPr>
        <p:spPr>
          <a:xfrm>
            <a:off x="990600" y="2846010"/>
            <a:ext cx="1323753" cy="609600"/>
          </a:xfrm>
          <a:prstGeom prst="wedgeRoundRectCallout">
            <a:avLst>
              <a:gd name="adj1" fmla="val 118123"/>
              <a:gd name="adj2" fmla="val -10755"/>
              <a:gd name="adj3" fmla="val 16667"/>
            </a:avLst>
          </a:prstGeom>
          <a:solidFill>
            <a:schemeClr val="bg2"/>
          </a:solidFill>
          <a:ln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3048000" y="3790950"/>
            <a:ext cx="1323753" cy="730746"/>
          </a:xfrm>
          <a:prstGeom prst="wedgeRoundRectCallout">
            <a:avLst>
              <a:gd name="adj1" fmla="val 69929"/>
              <a:gd name="adj2" fmla="val -114203"/>
              <a:gd name="adj3" fmla="val 16667"/>
            </a:avLst>
          </a:prstGeom>
          <a:solidFill>
            <a:schemeClr val="bg2"/>
          </a:solidFill>
          <a:ln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Myriad Pro" pitchFamily="34" charset="0"/>
              </a:rPr>
              <a:t>n</a:t>
            </a:r>
            <a:r>
              <a:rPr lang="en-US" sz="1400" dirty="0" smtClean="0">
                <a:solidFill>
                  <a:schemeClr val="tx1"/>
                </a:solidFill>
                <a:latin typeface="Myriad Pro" pitchFamily="34" charset="0"/>
              </a:rPr>
              <a:t>etwork-wide VHT with link “</a:t>
            </a:r>
            <a:r>
              <a:rPr lang="en-US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sz="1400" dirty="0" smtClean="0">
                <a:solidFill>
                  <a:schemeClr val="tx1"/>
                </a:solidFill>
                <a:latin typeface="Myriad Pro" pitchFamily="34" charset="0"/>
              </a:rPr>
              <a:t>” disrupted</a:t>
            </a:r>
            <a:endParaRPr lang="en-US" sz="1400" dirty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448647" y="2846010"/>
            <a:ext cx="1323753" cy="718944"/>
          </a:xfrm>
          <a:prstGeom prst="wedgeRoundRectCallout">
            <a:avLst>
              <a:gd name="adj1" fmla="val -101155"/>
              <a:gd name="adj2" fmla="val -22041"/>
              <a:gd name="adj3" fmla="val 16667"/>
            </a:avLst>
          </a:prstGeom>
          <a:solidFill>
            <a:schemeClr val="bg2"/>
          </a:solidFill>
          <a:ln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Myriad Pro" pitchFamily="34" charset="0"/>
              </a:rPr>
              <a:t>network-wide VHT for base network</a:t>
            </a:r>
            <a:endParaRPr lang="en-US" sz="1400" dirty="0">
              <a:latin typeface="Myriad Pro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2846010"/>
            <a:ext cx="1323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Myriad Pro" pitchFamily="34" charset="0"/>
              </a:rPr>
              <a:t>NRI with link “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sz="1400" dirty="0" smtClean="0">
                <a:latin typeface="Myriad Pro" pitchFamily="34" charset="0"/>
              </a:rPr>
              <a:t>” disrupted</a:t>
            </a:r>
            <a:endParaRPr lang="en-US" sz="14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0467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81200" y="1047750"/>
            <a:ext cx="56388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Myriad Pro"/>
              </a:rPr>
              <a:t>The Network Robustness Index (NRI)</a:t>
            </a:r>
          </a:p>
          <a:p>
            <a:r>
              <a:rPr lang="en-US" sz="1200" dirty="0">
                <a:solidFill>
                  <a:schemeClr val="bg2"/>
                </a:solidFill>
                <a:latin typeface="Myriad Pro"/>
              </a:rPr>
              <a:t>The NRI is calculated as the increase in  network-wide travel “cost,” represented as vehicle-hours of travel (VHT), that result from disruption (removal or decrease in capacity) of a given link. The</a:t>
            </a:r>
            <a:r>
              <a:rPr lang="en-US" sz="1200" dirty="0">
                <a:solidFill>
                  <a:schemeClr val="bg2"/>
                </a:solidFill>
                <a:latin typeface="Myriad Pro"/>
                <a:cs typeface="Times New Roman" panose="02020603050405020304" pitchFamily="18" charset="0"/>
              </a:rPr>
              <a:t> Network Robustness Index for disruption of  </a:t>
            </a:r>
            <a:r>
              <a:rPr lang="en-US" sz="1200" dirty="0">
                <a:solidFill>
                  <a:schemeClr val="bg2"/>
                </a:solidFill>
                <a:latin typeface="Myriad Pro"/>
              </a:rPr>
              <a:t>link </a:t>
            </a:r>
            <a:r>
              <a:rPr lang="en-US" sz="12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200" dirty="0">
                <a:solidFill>
                  <a:schemeClr val="bg2"/>
                </a:solidFill>
                <a:latin typeface="Myriad Pro"/>
              </a:rPr>
              <a:t> (</a:t>
            </a:r>
            <a:r>
              <a:rPr lang="en-US" sz="12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NRIa</a:t>
            </a:r>
            <a:r>
              <a:rPr lang="en-US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br>
              <a:rPr lang="en-US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>
                <a:solidFill>
                  <a:schemeClr val="bg2"/>
                </a:solidFill>
                <a:latin typeface="Myriad Pro"/>
                <a:cs typeface="Times New Roman" panose="02020603050405020304" pitchFamily="18" charset="0"/>
              </a:rPr>
              <a:t>is calculated as:</a:t>
            </a:r>
          </a:p>
          <a:p>
            <a:endParaRPr lang="en-US" sz="1200" dirty="0">
              <a:solidFill>
                <a:schemeClr val="bg2"/>
              </a:solidFill>
              <a:latin typeface="Myriad Pro"/>
            </a:endParaRPr>
          </a:p>
          <a:p>
            <a:endParaRPr lang="en-US" sz="1200" dirty="0">
              <a:solidFill>
                <a:schemeClr val="bg2"/>
              </a:solidFill>
              <a:latin typeface="Myriad Pro"/>
            </a:endParaRPr>
          </a:p>
          <a:p>
            <a:r>
              <a:rPr lang="en-US" sz="1200" dirty="0">
                <a:solidFill>
                  <a:schemeClr val="bg2"/>
                </a:solidFill>
                <a:latin typeface="Myriad Pro"/>
              </a:rPr>
              <a:t>where:  the total network “cost” with all links present (</a:t>
            </a:r>
            <a:r>
              <a:rPr lang="en-US" sz="12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200" dirty="0">
                <a:solidFill>
                  <a:schemeClr val="bg2"/>
                </a:solidFill>
                <a:latin typeface="Myriad Pro"/>
              </a:rPr>
              <a:t>) and the total network cost with link </a:t>
            </a:r>
            <a:r>
              <a:rPr lang="en-US" sz="12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200" dirty="0">
                <a:solidFill>
                  <a:schemeClr val="bg2"/>
                </a:solidFill>
                <a:latin typeface="Myriad Pro"/>
              </a:rPr>
              <a:t> disrupted (</a:t>
            </a:r>
            <a:r>
              <a:rPr lang="en-US" sz="12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1200" dirty="0">
                <a:solidFill>
                  <a:schemeClr val="bg2"/>
                </a:solidFill>
                <a:latin typeface="Myriad Pro"/>
              </a:rPr>
              <a:t>) are calculated by equation (1) and equation (2), respectively as:</a:t>
            </a:r>
          </a:p>
          <a:p>
            <a:endParaRPr lang="en-US" sz="1200" dirty="0">
              <a:solidFill>
                <a:schemeClr val="bg2"/>
              </a:solidFill>
              <a:latin typeface="Myriad Pro"/>
            </a:endParaRPr>
          </a:p>
          <a:p>
            <a:r>
              <a:rPr lang="en-US" sz="1200" dirty="0">
                <a:solidFill>
                  <a:schemeClr val="bg2"/>
                </a:solidFill>
                <a:latin typeface="Myriad Pro"/>
              </a:rPr>
              <a:t>      (1)	     (2)</a:t>
            </a:r>
          </a:p>
          <a:p>
            <a:endParaRPr lang="en-US" sz="1200" dirty="0">
              <a:solidFill>
                <a:schemeClr val="bg2"/>
              </a:solidFill>
              <a:latin typeface="Myriad Pro"/>
            </a:endParaRPr>
          </a:p>
          <a:p>
            <a:r>
              <a:rPr lang="en-US" sz="1200" dirty="0">
                <a:solidFill>
                  <a:schemeClr val="bg2"/>
                </a:solidFill>
                <a:latin typeface="Myriad Pro"/>
              </a:rPr>
              <a:t>and where: </a:t>
            </a:r>
          </a:p>
          <a:p>
            <a:r>
              <a:rPr lang="en-US" sz="12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200" i="1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bg2"/>
                </a:solidFill>
                <a:latin typeface="Myriad Pro"/>
              </a:rPr>
              <a:t>  =  the travel time across link </a:t>
            </a:r>
            <a:r>
              <a:rPr lang="en-US" sz="12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solidFill>
                  <a:schemeClr val="bg2"/>
                </a:solidFill>
                <a:latin typeface="Myriad Pro"/>
              </a:rPr>
              <a:t> in minutes per trip</a:t>
            </a:r>
          </a:p>
          <a:p>
            <a:r>
              <a:rPr lang="en-US" sz="12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200" i="1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i="1" baseline="-25000" dirty="0">
                <a:solidFill>
                  <a:schemeClr val="bg2"/>
                </a:solidFill>
                <a:latin typeface="Myriad Pro"/>
                <a:cs typeface="Times New Roman" panose="02020603050405020304" pitchFamily="18" charset="0"/>
              </a:rPr>
              <a:t> </a:t>
            </a:r>
            <a:r>
              <a:rPr lang="en-US" sz="1200" baseline="-25000" dirty="0">
                <a:solidFill>
                  <a:schemeClr val="bg2"/>
                </a:solidFill>
                <a:latin typeface="Myriad Pro"/>
                <a:cs typeface="Times New Roman" panose="02020603050405020304" pitchFamily="18" charset="0"/>
              </a:rPr>
              <a:t>  </a:t>
            </a:r>
            <a:r>
              <a:rPr lang="en-US" sz="1200" dirty="0">
                <a:solidFill>
                  <a:schemeClr val="bg2"/>
                </a:solidFill>
                <a:latin typeface="Myriad Pro"/>
                <a:cs typeface="Times New Roman" panose="02020603050405020304" pitchFamily="18" charset="0"/>
              </a:rPr>
              <a:t>=  the flow of link I at user equilibrium</a:t>
            </a:r>
            <a:endParaRPr lang="en-US" sz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i="1" dirty="0">
                <a:solidFill>
                  <a:schemeClr val="bg2"/>
                </a:solidFill>
                <a:latin typeface="Myriad Pro"/>
              </a:rPr>
              <a:t>  </a:t>
            </a:r>
            <a:r>
              <a:rPr lang="en-US" sz="1200" dirty="0">
                <a:solidFill>
                  <a:schemeClr val="bg2"/>
                </a:solidFill>
                <a:latin typeface="Myriad Pro"/>
              </a:rPr>
              <a:t>  =  the set of all links in the network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-4572"/>
            <a:ext cx="9144000" cy="5148072"/>
          </a:xfrm>
          <a:prstGeom prst="rect">
            <a:avLst/>
          </a:prstGeom>
          <a:solidFill>
            <a:srgbClr val="54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2522" y="971550"/>
            <a:ext cx="87390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</a:rPr>
              <a:t>Total </a:t>
            </a:r>
            <a:r>
              <a:rPr lang="en-US" sz="2800" dirty="0">
                <a:solidFill>
                  <a:schemeClr val="bg2"/>
                </a:solidFill>
              </a:rPr>
              <a:t>network “cost” with all links present (</a:t>
            </a:r>
            <a:r>
              <a:rPr lang="en-US" sz="2800" i="1" dirty="0" smtClean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 </a:t>
            </a:r>
            <a:r>
              <a:rPr lang="en-US" sz="2800" dirty="0" smtClean="0">
                <a:solidFill>
                  <a:schemeClr val="bg2"/>
                </a:solidFill>
              </a:rPr>
              <a:t>) </a:t>
            </a:r>
            <a:r>
              <a:rPr lang="en-US" sz="2800" dirty="0">
                <a:solidFill>
                  <a:schemeClr val="bg2"/>
                </a:solidFill>
              </a:rPr>
              <a:t>and the total network cost with link </a:t>
            </a:r>
            <a:r>
              <a:rPr lang="en-US" sz="2800" i="1" dirty="0">
                <a:solidFill>
                  <a:schemeClr val="bg2"/>
                </a:solidFill>
                <a:cs typeface="Times New Roman" panose="02020603050405020304" pitchFamily="18" charset="0"/>
              </a:rPr>
              <a:t>a</a:t>
            </a:r>
            <a:r>
              <a:rPr lang="en-US" sz="2800" dirty="0">
                <a:solidFill>
                  <a:schemeClr val="bg2"/>
                </a:solidFill>
              </a:rPr>
              <a:t> disrupted (</a:t>
            </a:r>
            <a:r>
              <a:rPr lang="en-US" sz="2800" i="1" dirty="0" smtClean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lang="en-US" sz="2800" i="1" baseline="-25000" dirty="0" smtClean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smtClean="0">
                <a:solidFill>
                  <a:schemeClr val="bg2"/>
                </a:solidFill>
              </a:rPr>
              <a:t>) </a:t>
            </a:r>
            <a:r>
              <a:rPr lang="en-US" sz="2800" dirty="0">
                <a:solidFill>
                  <a:schemeClr val="bg2"/>
                </a:solidFill>
              </a:rPr>
              <a:t>are calculated </a:t>
            </a:r>
            <a:r>
              <a:rPr lang="en-US" sz="2800" dirty="0" smtClean="0">
                <a:solidFill>
                  <a:schemeClr val="bg2"/>
                </a:solidFill>
              </a:rPr>
              <a:t>as: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4177" y="0"/>
            <a:ext cx="9144000" cy="873125"/>
          </a:xfrm>
        </p:spPr>
        <p:txBody>
          <a:bodyPr/>
          <a:lstStyle/>
          <a:p>
            <a:r>
              <a:rPr lang="en-US" sz="2800" dirty="0" smtClean="0">
                <a:solidFill>
                  <a:schemeClr val="bg2"/>
                </a:solidFill>
              </a:rPr>
              <a:t>Calculation of Network Cost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9479" y="3184447"/>
            <a:ext cx="53853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w</a:t>
            </a:r>
            <a:r>
              <a:rPr lang="en-US" sz="2400" dirty="0" smtClean="0">
                <a:solidFill>
                  <a:schemeClr val="bg2"/>
                </a:solidFill>
              </a:rPr>
              <a:t>here:</a:t>
            </a:r>
          </a:p>
          <a:p>
            <a:r>
              <a:rPr lang="en-US" sz="2400" i="1" dirty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en-US" sz="2400" i="1" baseline="-25000" dirty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dirty="0">
                <a:solidFill>
                  <a:schemeClr val="bg2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2"/>
                </a:solidFill>
              </a:rPr>
              <a:t>  =  the travel time across link </a:t>
            </a:r>
            <a:r>
              <a:rPr lang="en-US" sz="2400" i="1" dirty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smtClean="0">
                <a:solidFill>
                  <a:schemeClr val="bg2"/>
                </a:solidFill>
              </a:rPr>
              <a:t> (in minutes) </a:t>
            </a:r>
          </a:p>
          <a:p>
            <a:r>
              <a:rPr lang="en-US" sz="2400" i="1" dirty="0" smtClean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smtClean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 </a:t>
            </a:r>
            <a:r>
              <a:rPr lang="en-US" sz="2400" baseline="-25000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  </a:t>
            </a:r>
            <a:r>
              <a:rPr lang="en-US" sz="2400" dirty="0">
                <a:solidFill>
                  <a:schemeClr val="bg2"/>
                </a:solidFill>
                <a:cs typeface="Times New Roman" panose="02020603050405020304" pitchFamily="18" charset="0"/>
              </a:rPr>
              <a:t>=  the flow of link </a:t>
            </a:r>
            <a:r>
              <a:rPr lang="en-US" sz="2400" i="1" dirty="0" smtClean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  at </a:t>
            </a:r>
            <a:r>
              <a:rPr lang="en-US" sz="2400" dirty="0">
                <a:solidFill>
                  <a:schemeClr val="bg2"/>
                </a:solidFill>
                <a:cs typeface="Times New Roman" panose="02020603050405020304" pitchFamily="18" charset="0"/>
              </a:rPr>
              <a:t>user equilibrium</a:t>
            </a:r>
          </a:p>
          <a:p>
            <a:r>
              <a:rPr lang="en-US" sz="2400" i="1" dirty="0" smtClean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dirty="0" smtClean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i="1" dirty="0" smtClean="0">
                <a:solidFill>
                  <a:schemeClr val="bg2"/>
                </a:solidFill>
              </a:rPr>
              <a:t> </a:t>
            </a:r>
            <a:r>
              <a:rPr lang="en-US" sz="2400" dirty="0" smtClean="0">
                <a:solidFill>
                  <a:schemeClr val="bg2"/>
                </a:solidFill>
              </a:rPr>
              <a:t>  </a:t>
            </a:r>
            <a:r>
              <a:rPr lang="en-US" sz="2400" dirty="0">
                <a:solidFill>
                  <a:schemeClr val="bg2"/>
                </a:solidFill>
              </a:rPr>
              <a:t>=  the set of all links in the network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66800" y="2097121"/>
                <a:ext cx="1409700" cy="957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𝐶</m:t>
                      </m:r>
                      <m:r>
                        <a:rPr lang="pt-BR" sz="200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200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pt-BR" sz="200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𝐼</m:t>
                          </m:r>
                        </m:sup>
                        <m:e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baseline="-25000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baseline="-25000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097121"/>
                <a:ext cx="1409700" cy="95782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12042" y="2130924"/>
                <a:ext cx="1524000" cy="957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sz="2000" b="0" i="1" baseline="-25000" smtClean="0">
                          <a:solidFill>
                            <a:schemeClr val="bg2"/>
                          </a:solidFill>
                          <a:latin typeface="Cambria Math"/>
                        </a:rPr>
                        <m:t>𝑎</m:t>
                      </m:r>
                      <m:r>
                        <a:rPr lang="pt-BR" sz="200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200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pt-BR" sz="200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𝐼</m:t>
                          </m:r>
                        </m:sup>
                        <m:e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baseline="-25000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baseline="-25000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042" y="2130924"/>
                <a:ext cx="1524000" cy="95782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61753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2245"/>
            <a:ext cx="8604504" cy="5148072"/>
          </a:xfrm>
          <a:prstGeom prst="rect">
            <a:avLst/>
          </a:prstGeom>
          <a:solidFill>
            <a:srgbClr val="54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02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3570" y="3335965"/>
            <a:ext cx="6543230" cy="1113745"/>
          </a:xfrm>
        </p:spPr>
        <p:txBody>
          <a:bodyPr/>
          <a:lstStyle/>
          <a:p>
            <a:r>
              <a:rPr lang="en-US" dirty="0"/>
              <a:t>Review of NRI </a:t>
            </a:r>
            <a:br>
              <a:rPr lang="en-US" dirty="0"/>
            </a:br>
            <a:r>
              <a:rPr lang="en-US" dirty="0"/>
              <a:t>Planning  Applications</a:t>
            </a:r>
          </a:p>
        </p:txBody>
      </p:sp>
    </p:spTree>
    <p:extLst>
      <p:ext uri="{BB962C8B-B14F-4D97-AF65-F5344CB8AC3E}">
        <p14:creationId xmlns:p14="http://schemas.microsoft.com/office/powerpoint/2010/main" val="4075260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19150"/>
          </a:xfrm>
          <a:prstGeom prst="rect">
            <a:avLst/>
          </a:prstGeom>
          <a:solidFill>
            <a:srgbClr val="54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93" y="-9391"/>
            <a:ext cx="8153400" cy="752341"/>
          </a:xfrm>
        </p:spPr>
        <p:txBody>
          <a:bodyPr/>
          <a:lstStyle/>
          <a:p>
            <a:r>
              <a:rPr lang="en-US" sz="2800" dirty="0" smtClean="0">
                <a:solidFill>
                  <a:schemeClr val="bg2"/>
                </a:solidFill>
              </a:rPr>
              <a:t>NRI  Applications by Research Organizations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819150"/>
            <a:ext cx="3962400" cy="1403461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latin typeface="+mj-lt"/>
              </a:rPr>
              <a:t>Relevant Studies</a:t>
            </a:r>
          </a:p>
          <a:p>
            <a:r>
              <a:rPr lang="en-US" sz="2000" dirty="0" smtClean="0"/>
              <a:t>2006 - McMaster University Center for Spatial Analysis</a:t>
            </a:r>
          </a:p>
          <a:p>
            <a:pPr marL="274320" lvl="2" indent="0">
              <a:buNone/>
            </a:pPr>
            <a:r>
              <a:rPr lang="en-US" sz="1600" i="1" dirty="0" smtClean="0">
                <a:latin typeface="Myriad Pro" pitchFamily="34" charset="0"/>
              </a:rPr>
              <a:t>Network Robustness Index: A New Method for Identifying Critical Lengths and Evaluating Performance of Transportation Networks</a:t>
            </a:r>
          </a:p>
          <a:p>
            <a:r>
              <a:rPr lang="en-US" sz="2000" dirty="0" smtClean="0"/>
              <a:t>2010 - University of Vermont Transportation Research Center</a:t>
            </a:r>
          </a:p>
          <a:p>
            <a:pPr marL="274320" lvl="2" indent="0">
              <a:buNone/>
            </a:pPr>
            <a:r>
              <a:rPr lang="en-US" sz="1600" i="1" dirty="0" smtClean="0">
                <a:latin typeface="Myriad Pro" pitchFamily="34" charset="0"/>
              </a:rPr>
              <a:t>Application of the Network </a:t>
            </a:r>
            <a:r>
              <a:rPr lang="en-US" sz="1600" i="1" dirty="0">
                <a:latin typeface="Myriad Pro" pitchFamily="34" charset="0"/>
              </a:rPr>
              <a:t>Robustness </a:t>
            </a:r>
            <a:r>
              <a:rPr lang="en-US" sz="1600" i="1" dirty="0" smtClean="0">
                <a:latin typeface="Myriad Pro" pitchFamily="34" charset="0"/>
              </a:rPr>
              <a:t>Index to Identifying Critical </a:t>
            </a:r>
            <a:br>
              <a:rPr lang="en-US" sz="1600" i="1" dirty="0" smtClean="0">
                <a:latin typeface="Myriad Pro" pitchFamily="34" charset="0"/>
              </a:rPr>
            </a:br>
            <a:r>
              <a:rPr lang="en-US" sz="1600" i="1" dirty="0" smtClean="0">
                <a:latin typeface="Myriad Pro" pitchFamily="34" charset="0"/>
              </a:rPr>
              <a:t>Road-Network Links in Chittenden, Vermont</a:t>
            </a:r>
            <a:r>
              <a:rPr lang="en-US" dirty="0" smtClean="0">
                <a:latin typeface="Myriad Pro" pitchFamily="34" charset="0"/>
              </a:rPr>
              <a:t>	</a:t>
            </a:r>
            <a:endParaRPr lang="en-US" dirty="0">
              <a:latin typeface="Myriad Pro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62400" y="819150"/>
            <a:ext cx="5184508" cy="4324350"/>
          </a:xfrm>
          <a:prstGeom prst="rect">
            <a:avLst/>
          </a:prstGeom>
          <a:solidFill>
            <a:srgbClr val="014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617949"/>
              </p:ext>
            </p:extLst>
          </p:nvPr>
        </p:nvGraphicFramePr>
        <p:xfrm>
          <a:off x="4116254" y="971550"/>
          <a:ext cx="4876800" cy="391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3153"/>
                <a:gridCol w="556647"/>
                <a:gridCol w="2667000"/>
              </a:tblGrid>
              <a:tr h="420898">
                <a:tc gridSpan="3"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2"/>
                          </a:solidFill>
                          <a:latin typeface="Myriad Pro" pitchFamily="34" charset="0"/>
                        </a:rPr>
                        <a:t>NRI APPLICATIONS BY RESEARCH ORGANIZATIONS</a:t>
                      </a:r>
                      <a:endParaRPr lang="en-US" sz="1400" b="1" dirty="0">
                        <a:solidFill>
                          <a:schemeClr val="bg2"/>
                        </a:solidFill>
                        <a:latin typeface="Myriad Pro" pitchFamily="34" charset="0"/>
                      </a:endParaRPr>
                    </a:p>
                  </a:txBody>
                  <a:tcPr>
                    <a:solidFill>
                      <a:srgbClr val="54585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54585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54585A"/>
                    </a:solidFill>
                  </a:tcPr>
                </a:tc>
              </a:tr>
              <a:tr h="378808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solidFill>
                            <a:schemeClr val="bg2"/>
                          </a:solidFill>
                          <a:latin typeface="Myriad Pro" pitchFamily="34" charset="0"/>
                        </a:rPr>
                        <a:t>ORGANIZATION</a:t>
                      </a:r>
                      <a:endParaRPr lang="en-US" sz="1200" b="1" dirty="0">
                        <a:solidFill>
                          <a:schemeClr val="bg2"/>
                        </a:solidFill>
                        <a:latin typeface="Myriad Pro" pitchFamily="34" charset="0"/>
                      </a:endParaRPr>
                    </a:p>
                  </a:txBody>
                  <a:tcPr>
                    <a:solidFill>
                      <a:srgbClr val="4A772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solidFill>
                            <a:schemeClr val="bg2"/>
                          </a:solidFill>
                          <a:latin typeface="Myriad Pro" pitchFamily="34" charset="0"/>
                        </a:rPr>
                        <a:t>YEAR</a:t>
                      </a:r>
                      <a:endParaRPr lang="en-US" sz="1200" b="1" dirty="0">
                        <a:solidFill>
                          <a:schemeClr val="bg2"/>
                        </a:solidFill>
                        <a:latin typeface="Myriad Pro" pitchFamily="34" charset="0"/>
                      </a:endParaRPr>
                    </a:p>
                  </a:txBody>
                  <a:tcPr>
                    <a:solidFill>
                      <a:srgbClr val="4A772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solidFill>
                            <a:schemeClr val="bg2"/>
                          </a:solidFill>
                          <a:latin typeface="Myriad Pro" pitchFamily="34" charset="0"/>
                        </a:rPr>
                        <a:t>KEY ELEMENTS</a:t>
                      </a:r>
                      <a:endParaRPr lang="en-US" sz="1200" b="1" dirty="0">
                        <a:solidFill>
                          <a:schemeClr val="bg2"/>
                        </a:solidFill>
                        <a:latin typeface="Myriad Pro" pitchFamily="34" charset="0"/>
                      </a:endParaRPr>
                    </a:p>
                  </a:txBody>
                  <a:tcPr>
                    <a:solidFill>
                      <a:srgbClr val="4A7729"/>
                    </a:solidFill>
                  </a:tcPr>
                </a:tc>
              </a:tr>
              <a:tr h="1562494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Center for Spatial Analysis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 at </a:t>
                      </a:r>
                      <a:br>
                        <a:rPr lang="en-US" sz="1200" b="0" baseline="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</a:b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McMaster University</a:t>
                      </a:r>
                    </a:p>
                    <a:p>
                      <a:endParaRPr lang="en-US" sz="1200" b="0" dirty="0" smtClean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D. M. Scott, D. Novak, </a:t>
                      </a:r>
                      <a:br>
                        <a:rPr lang="en-US" sz="1200" b="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</a:b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L. Aultman-Hall, F.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Guo 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2006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Shifts focus from localized impacts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 system-wide impacts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Goal to yield system-wide benefits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Applies travel time metrics vs. V/C ratio metrics  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Focuses on methodology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Uses small networks to test theory and results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388962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University of Vermont Transportation Research Center</a:t>
                      </a:r>
                    </a:p>
                    <a:p>
                      <a:endParaRPr lang="en-US" sz="1200" b="0" dirty="0" smtClean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J. Sullivan, D. Novak</a:t>
                      </a:r>
                    </a:p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L. Aultman-Hall, </a:t>
                      </a:r>
                      <a:br>
                        <a:rPr lang="en-US" sz="1200" b="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</a:br>
                      <a:endParaRPr lang="en-US" sz="1200" b="0" dirty="0" smtClean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  <a:p>
                      <a:endParaRPr lang="en-US" sz="1200" b="0" dirty="0" smtClean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2010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A complete application of peak and daily NRI processing to full network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Used data from Chittenden County MPO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Used automated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 “tool” within TDM software to expedite processing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1520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2245"/>
            <a:ext cx="8604504" cy="5148072"/>
          </a:xfrm>
          <a:prstGeom prst="rect">
            <a:avLst/>
          </a:prstGeom>
          <a:solidFill>
            <a:srgbClr val="54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03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3570" y="3335965"/>
            <a:ext cx="6543230" cy="1113745"/>
          </a:xfrm>
        </p:spPr>
        <p:txBody>
          <a:bodyPr/>
          <a:lstStyle/>
          <a:p>
            <a:r>
              <a:rPr lang="en-US" dirty="0"/>
              <a:t>PPACG NRI Application Study Design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7800" y="590550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PPACG Region Size – Population: 600,0000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PPACG Model Run Time – 2 to  3 hours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PPACG Model Staff – 1-person plus consultants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</a:rPr>
              <a:t>Network Size – 12,300+ Links </a:t>
            </a:r>
            <a:endParaRPr lang="en-US" sz="24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2701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6439" y="0"/>
            <a:ext cx="4953000" cy="984250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en-US" sz="2800" dirty="0" smtClean="0"/>
              <a:t>NRI Applicability to PPACG Planning Process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PPACG identified two potential application for the NRI:</a:t>
            </a:r>
          </a:p>
          <a:p>
            <a:r>
              <a:rPr lang="en-US" sz="2400" dirty="0" smtClean="0"/>
              <a:t>To </a:t>
            </a:r>
            <a:r>
              <a:rPr lang="en-US" sz="2400" dirty="0"/>
              <a:t>identify “critical links” with respect to security</a:t>
            </a:r>
          </a:p>
          <a:p>
            <a:r>
              <a:rPr lang="en-US" sz="2400" dirty="0"/>
              <a:t>To serve as a criterion for prioritizing transportation system investments</a:t>
            </a:r>
          </a:p>
          <a:p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4800600" y="-4572"/>
            <a:ext cx="4343400" cy="5148072"/>
          </a:xfrm>
          <a:prstGeom prst="rect">
            <a:avLst/>
          </a:prstGeom>
          <a:solidFill>
            <a:srgbClr val="014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1606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R_Base_16-9_Titlecase_WhtBkgd_0414">
  <a:themeElements>
    <a:clrScheme name="HDR White-Muted">
      <a:dk1>
        <a:srgbClr val="54585A"/>
      </a:dk1>
      <a:lt1>
        <a:srgbClr val="000000"/>
      </a:lt1>
      <a:dk2>
        <a:srgbClr val="FFFFFF"/>
      </a:dk2>
      <a:lt2>
        <a:srgbClr val="A69F88"/>
      </a:lt2>
      <a:accent1>
        <a:srgbClr val="4298B5"/>
      </a:accent1>
      <a:accent2>
        <a:srgbClr val="C8102E"/>
      </a:accent2>
      <a:accent3>
        <a:srgbClr val="A72B2A"/>
      </a:accent3>
      <a:accent4>
        <a:srgbClr val="E87722"/>
      </a:accent4>
      <a:accent5>
        <a:srgbClr val="FFC600"/>
      </a:accent5>
      <a:accent6>
        <a:srgbClr val="4A7729"/>
      </a:accent6>
      <a:hlink>
        <a:srgbClr val="01426A"/>
      </a:hlink>
      <a:folHlink>
        <a:srgbClr val="5D3754"/>
      </a:folHlink>
    </a:clrScheme>
    <a:fontScheme name="Custom 9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HDR_Base_16-9_Titlecase_WhtBkgd_0414</Template>
  <TotalTime>5649</TotalTime>
  <Words>1206</Words>
  <Application>Microsoft Office PowerPoint</Application>
  <PresentationFormat>On-screen Show (16:9)</PresentationFormat>
  <Paragraphs>263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HDR_Base_16-9_Titlecase_WhtBkgd_0414</vt:lpstr>
      <vt:lpstr>Network Robustness Index (NRI) Application to Security Critical Link Identification and 2040 RTP Project Prioritization</vt:lpstr>
      <vt:lpstr>PowerPoint Presentation</vt:lpstr>
      <vt:lpstr>Network Robustness Index Concept</vt:lpstr>
      <vt:lpstr>Network Robustness Index (NRI) Calculation</vt:lpstr>
      <vt:lpstr>Calculation of Network Cost</vt:lpstr>
      <vt:lpstr>Review of NRI  Planning  Applications</vt:lpstr>
      <vt:lpstr>NRI  Applications by Research Organizations</vt:lpstr>
      <vt:lpstr>PPACG NRI Application Study Design</vt:lpstr>
      <vt:lpstr>NRI Applicability to PPACG Planning Process</vt:lpstr>
      <vt:lpstr>PPACG NRI Application Approach </vt:lpstr>
      <vt:lpstr>NHS Identified for Screening Analysis</vt:lpstr>
      <vt:lpstr>PPACG NRI  Sensitivity Tests</vt:lpstr>
      <vt:lpstr>NRI Sensitivity Tests </vt:lpstr>
      <vt:lpstr>Sensitivity Test #1: Freeway Segment Closure</vt:lpstr>
      <vt:lpstr>Sensitivity Test #2: Segment Location Test</vt:lpstr>
      <vt:lpstr>PPACG NRI-Based NHS Security Criticality Tests</vt:lpstr>
      <vt:lpstr>Medium, High and Critical Segment Findings</vt:lpstr>
      <vt:lpstr>NHS Results Summary</vt:lpstr>
      <vt:lpstr>PPACG NRI-Based Project Prioritization Tests </vt:lpstr>
      <vt:lpstr>NRI Project Screening Findings</vt:lpstr>
      <vt:lpstr>Summary of Findings</vt:lpstr>
      <vt:lpstr>Key Findings</vt:lpstr>
      <vt:lpstr>Questions?</vt:lpstr>
    </vt:vector>
  </TitlesOfParts>
  <Company>HDR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dperkins</dc:creator>
  <cp:lastModifiedBy>mpazdear</cp:lastModifiedBy>
  <cp:revision>235</cp:revision>
  <cp:lastPrinted>2015-05-04T14:58:42Z</cp:lastPrinted>
  <dcterms:created xsi:type="dcterms:W3CDTF">2014-10-08T15:09:53Z</dcterms:created>
  <dcterms:modified xsi:type="dcterms:W3CDTF">2015-05-20T11:26:58Z</dcterms:modified>
</cp:coreProperties>
</file>