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41"/>
  </p:notesMasterIdLst>
  <p:handoutMasterIdLst>
    <p:handoutMasterId r:id="rId42"/>
  </p:handoutMasterIdLst>
  <p:sldIdLst>
    <p:sldId id="318" r:id="rId5"/>
    <p:sldId id="332" r:id="rId6"/>
    <p:sldId id="425" r:id="rId7"/>
    <p:sldId id="395" r:id="rId8"/>
    <p:sldId id="401" r:id="rId9"/>
    <p:sldId id="402" r:id="rId10"/>
    <p:sldId id="403" r:id="rId11"/>
    <p:sldId id="379" r:id="rId12"/>
    <p:sldId id="406" r:id="rId13"/>
    <p:sldId id="426" r:id="rId14"/>
    <p:sldId id="430" r:id="rId15"/>
    <p:sldId id="428" r:id="rId16"/>
    <p:sldId id="431" r:id="rId17"/>
    <p:sldId id="410" r:id="rId18"/>
    <p:sldId id="412" r:id="rId19"/>
    <p:sldId id="429" r:id="rId20"/>
    <p:sldId id="408" r:id="rId21"/>
    <p:sldId id="409" r:id="rId22"/>
    <p:sldId id="421" r:id="rId23"/>
    <p:sldId id="416" r:id="rId24"/>
    <p:sldId id="419" r:id="rId25"/>
    <p:sldId id="420" r:id="rId26"/>
    <p:sldId id="432" r:id="rId27"/>
    <p:sldId id="434" r:id="rId28"/>
    <p:sldId id="436" r:id="rId29"/>
    <p:sldId id="405" r:id="rId30"/>
    <p:sldId id="398" r:id="rId31"/>
    <p:sldId id="399" r:id="rId32"/>
    <p:sldId id="400" r:id="rId33"/>
    <p:sldId id="404" r:id="rId34"/>
    <p:sldId id="381" r:id="rId35"/>
    <p:sldId id="366" r:id="rId36"/>
    <p:sldId id="383" r:id="rId37"/>
    <p:sldId id="384" r:id="rId38"/>
    <p:sldId id="388" r:id="rId39"/>
    <p:sldId id="387" r:id="rId4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5D55DD2-BEC8-AA4F-B592-F543C2FAF850}">
          <p14:sldIdLst>
            <p14:sldId id="318"/>
            <p14:sldId id="332"/>
            <p14:sldId id="425"/>
            <p14:sldId id="395"/>
            <p14:sldId id="401"/>
            <p14:sldId id="402"/>
            <p14:sldId id="403"/>
            <p14:sldId id="379"/>
            <p14:sldId id="406"/>
            <p14:sldId id="426"/>
            <p14:sldId id="430"/>
            <p14:sldId id="428"/>
            <p14:sldId id="431"/>
            <p14:sldId id="410"/>
            <p14:sldId id="412"/>
            <p14:sldId id="429"/>
            <p14:sldId id="408"/>
            <p14:sldId id="409"/>
            <p14:sldId id="421"/>
            <p14:sldId id="416"/>
            <p14:sldId id="419"/>
            <p14:sldId id="420"/>
            <p14:sldId id="432"/>
            <p14:sldId id="434"/>
            <p14:sldId id="436"/>
            <p14:sldId id="405"/>
            <p14:sldId id="398"/>
            <p14:sldId id="399"/>
            <p14:sldId id="400"/>
            <p14:sldId id="404"/>
            <p14:sldId id="381"/>
            <p14:sldId id="366"/>
            <p14:sldId id="383"/>
            <p14:sldId id="384"/>
            <p14:sldId id="388"/>
            <p14:sldId id="38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DDDE"/>
    <a:srgbClr val="B1B3B6"/>
    <a:srgbClr val="77787B"/>
    <a:srgbClr val="BA1222"/>
    <a:srgbClr val="524D85"/>
    <a:srgbClr val="FFC20E"/>
    <a:srgbClr val="63AF5E"/>
    <a:srgbClr val="75BEE9"/>
    <a:srgbClr val="006FA1"/>
    <a:srgbClr val="F68B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468" autoAdjust="0"/>
    <p:restoredTop sz="93134" autoAdjust="0"/>
  </p:normalViewPr>
  <p:slideViewPr>
    <p:cSldViewPr snapToGrid="0" snapToObjects="1">
      <p:cViewPr varScale="1">
        <p:scale>
          <a:sx n="64" d="100"/>
          <a:sy n="64" d="100"/>
        </p:scale>
        <p:origin x="-1188" y="-90"/>
      </p:cViewPr>
      <p:guideLst>
        <p:guide orient="horz" pos="777"/>
        <p:guide pos="29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2910"/>
    </p:cViewPr>
  </p:sorterViewPr>
  <p:notesViewPr>
    <p:cSldViewPr snapToGrid="0" snapToObjects="1">
      <p:cViewPr varScale="1">
        <p:scale>
          <a:sx n="85" d="100"/>
          <a:sy n="85" d="100"/>
        </p:scale>
        <p:origin x="-130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BB3D4B-E7F6-4A42-853B-40C1A88C262E}" type="datetimeFigureOut">
              <a:rPr lang="en-US" smtClean="0"/>
              <a:t>5/15/2015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7C7C1A-D5B2-4BB7-A8A5-88681A8C63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3649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686A57-3D42-1746-A4F9-9BA3F9944E9C}" type="datetimeFigureOut">
              <a:rPr lang="en-US" smtClean="0"/>
              <a:t>5/15/2015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46EF74-4753-DA47-9B34-F93D23E42F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006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46EF74-4753-DA47-9B34-F93D23E42F5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2235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46EF74-4753-DA47-9B34-F93D23E42F59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0118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“White alone, not Hispanic or Latino, percent, 2013” share was 47.2% - i.e.. San Diego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majority minority county.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Most “core” investments serve minority areas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46EF74-4753-DA47-9B34-F93D23E42F59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0118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Repeat</a:t>
            </a:r>
            <a:r>
              <a:rPr lang="en-US" baseline="0" dirty="0" smtClean="0"/>
              <a:t> for minority populations.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Can be broken out by benefit type if desired.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46EF74-4753-DA47-9B34-F93D23E42F59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0118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Repeat</a:t>
            </a:r>
            <a:r>
              <a:rPr lang="en-US" baseline="0" dirty="0" smtClean="0"/>
              <a:t> for minority populations.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Can be broken out by benefit type if desired.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46EF74-4753-DA47-9B34-F93D23E42F59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0118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Repeat</a:t>
            </a:r>
            <a:r>
              <a:rPr lang="en-US" baseline="0" dirty="0" smtClean="0"/>
              <a:t> for minority populations.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Can be broken out by benefit type if desired.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46EF74-4753-DA47-9B34-F93D23E42F59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0118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Repeat</a:t>
            </a:r>
            <a:r>
              <a:rPr lang="en-US" baseline="0" dirty="0" smtClean="0"/>
              <a:t> for minority populations.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Can be broken out by benefit type if desired.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46EF74-4753-DA47-9B34-F93D23E42F59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0118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Repeat</a:t>
            </a:r>
            <a:r>
              <a:rPr lang="en-US" baseline="0" dirty="0" smtClean="0"/>
              <a:t> for minority populations.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Can be broken out by benefit type if desired.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46EF74-4753-DA47-9B34-F93D23E42F59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0118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Repeat</a:t>
            </a:r>
            <a:r>
              <a:rPr lang="en-US" baseline="0" dirty="0" smtClean="0"/>
              <a:t> for minority populations.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Can be broken out by benefit type if desired.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46EF74-4753-DA47-9B34-F93D23E42F59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0118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46EF74-4753-DA47-9B34-F93D23E42F59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0118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46EF74-4753-DA47-9B34-F93D23E42F59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5012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46EF74-4753-DA47-9B34-F93D23E42F5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1093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Repeat</a:t>
            </a:r>
            <a:r>
              <a:rPr lang="en-US" baseline="0" dirty="0" smtClean="0"/>
              <a:t> for minority populations.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Can be broken out by benefit type if desired.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46EF74-4753-DA47-9B34-F93D23E42F59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0118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Repeat</a:t>
            </a:r>
            <a:r>
              <a:rPr lang="en-US" baseline="0" dirty="0" smtClean="0"/>
              <a:t> for minority populations.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Can be broken out by benefit type if desired.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46EF74-4753-DA47-9B34-F93D23E42F59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01188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Repeat</a:t>
            </a:r>
            <a:r>
              <a:rPr lang="en-US" baseline="0" dirty="0" smtClean="0"/>
              <a:t> for minority populations.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Can be broken out by benefit type if desired.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46EF74-4753-DA47-9B34-F93D23E42F59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01188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Repeat</a:t>
            </a:r>
            <a:r>
              <a:rPr lang="en-US" baseline="0" dirty="0" smtClean="0"/>
              <a:t> for minority populations.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Can be broken out by benefit type if desired.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46EF74-4753-DA47-9B34-F93D23E42F59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01188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Repeat</a:t>
            </a:r>
            <a:r>
              <a:rPr lang="en-US" baseline="0" dirty="0" smtClean="0"/>
              <a:t> for minority populations.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Can be broken out by benefit type if desired.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46EF74-4753-DA47-9B34-F93D23E42F59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01188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Repeat</a:t>
            </a:r>
            <a:r>
              <a:rPr lang="en-US" baseline="0" dirty="0" smtClean="0"/>
              <a:t> for minority populations.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Can be broken out by benefit type if desired.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46EF74-4753-DA47-9B34-F93D23E42F59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0118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46EF74-4753-DA47-9B34-F93D23E42F5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1093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Repeat</a:t>
            </a:r>
            <a:r>
              <a:rPr lang="en-US" baseline="0" dirty="0" smtClean="0"/>
              <a:t> for minority populations.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Can be broken out by benefit type if desired.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46EF74-4753-DA47-9B34-F93D23E42F5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0118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46EF74-4753-DA47-9B34-F93D23E42F5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0118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46EF74-4753-DA47-9B34-F93D23E42F5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0118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46EF74-4753-DA47-9B34-F93D23E42F5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0118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46EF74-4753-DA47-9B34-F93D23E42F5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0118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46EF74-4753-DA47-9B34-F93D23E42F59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0118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" y="5697"/>
            <a:ext cx="9153292" cy="6864968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259844" y="2950340"/>
            <a:ext cx="4938712" cy="934919"/>
          </a:xfrm>
        </p:spPr>
        <p:txBody>
          <a:bodyPr anchor="b" anchorCtr="0">
            <a:noAutofit/>
          </a:bodyPr>
          <a:lstStyle>
            <a:lvl1pPr marL="0" indent="0">
              <a:lnSpc>
                <a:spcPct val="900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456" y="3094355"/>
            <a:ext cx="2419518" cy="687652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3105823" y="2950340"/>
            <a:ext cx="0" cy="1794016"/>
          </a:xfrm>
          <a:prstGeom prst="line">
            <a:avLst/>
          </a:prstGeom>
          <a:ln w="19050" cmpd="sng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2191440" y="6415626"/>
            <a:ext cx="4938712" cy="275543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400" b="1" baseline="0">
                <a:solidFill>
                  <a:srgbClr val="F68B1F"/>
                </a:solidFill>
              </a:defRPr>
            </a:lvl1pPr>
            <a:lvl2pPr marL="457200" indent="0">
              <a:buNone/>
              <a:defRPr sz="1200">
                <a:solidFill>
                  <a:srgbClr val="F48024"/>
                </a:solidFill>
              </a:defRPr>
            </a:lvl2pPr>
            <a:lvl3pPr marL="914400" indent="0">
              <a:buNone/>
              <a:defRPr sz="1200">
                <a:solidFill>
                  <a:srgbClr val="F48024"/>
                </a:solidFill>
              </a:defRPr>
            </a:lvl3pPr>
            <a:lvl4pPr marL="1371600" indent="0">
              <a:buNone/>
              <a:defRPr sz="1200">
                <a:solidFill>
                  <a:srgbClr val="F48024"/>
                </a:solidFill>
              </a:defRPr>
            </a:lvl4pPr>
            <a:lvl5pPr marL="1828800" indent="0">
              <a:buNone/>
              <a:defRPr sz="1200">
                <a:solidFill>
                  <a:srgbClr val="F48024"/>
                </a:solidFill>
              </a:defRPr>
            </a:lvl5pPr>
          </a:lstStyle>
          <a:p>
            <a:pPr lvl="0"/>
            <a:r>
              <a:rPr lang="en-US" dirty="0" smtClean="0"/>
              <a:t>February 10, 2014</a:t>
            </a:r>
          </a:p>
        </p:txBody>
      </p:sp>
      <p:sp>
        <p:nvSpPr>
          <p:cNvPr id="22" name="Content Placeholder 21"/>
          <p:cNvSpPr>
            <a:spLocks noGrp="1"/>
          </p:cNvSpPr>
          <p:nvPr>
            <p:ph sz="quarter" idx="13" hasCustomPrompt="1"/>
          </p:nvPr>
        </p:nvSpPr>
        <p:spPr>
          <a:xfrm>
            <a:off x="3259138" y="4116388"/>
            <a:ext cx="4938712" cy="255587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99412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Table Placeholder 8"/>
          <p:cNvSpPr>
            <a:spLocks noGrp="1"/>
          </p:cNvSpPr>
          <p:nvPr>
            <p:ph type="tbl" sz="quarter" idx="10"/>
          </p:nvPr>
        </p:nvSpPr>
        <p:spPr>
          <a:xfrm>
            <a:off x="592138" y="1420813"/>
            <a:ext cx="8094662" cy="4656137"/>
          </a:xfrm>
        </p:spPr>
        <p:txBody>
          <a:bodyPr>
            <a:noAutofit/>
          </a:bodyPr>
          <a:lstStyle>
            <a:lvl1pPr>
              <a:defRPr sz="1800"/>
            </a:lvl1pPr>
          </a:lstStyle>
          <a:p>
            <a:r>
              <a:rPr lang="en-US" dirty="0" smtClean="0"/>
              <a:t>Click icon to add 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962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_whit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6350"/>
            <a:ext cx="9152466" cy="68643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7133"/>
          <a:stretch/>
        </p:blipFill>
        <p:spPr>
          <a:xfrm>
            <a:off x="773913" y="3131031"/>
            <a:ext cx="598339" cy="802828"/>
          </a:xfrm>
          <a:prstGeom prst="rect">
            <a:avLst/>
          </a:prstGeom>
        </p:spPr>
      </p:pic>
      <p:cxnSp>
        <p:nvCxnSpPr>
          <p:cNvPr id="6" name="Straight Connector 5"/>
          <p:cNvCxnSpPr/>
          <p:nvPr userDrawn="1"/>
        </p:nvCxnSpPr>
        <p:spPr>
          <a:xfrm>
            <a:off x="1512325" y="2931664"/>
            <a:ext cx="0" cy="994889"/>
          </a:xfrm>
          <a:prstGeom prst="line">
            <a:avLst/>
          </a:prstGeom>
          <a:ln w="19050" cmpd="sng">
            <a:solidFill>
              <a:srgbClr val="F4802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1609198" y="2931664"/>
            <a:ext cx="5555720" cy="1002195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800" b="1">
                <a:solidFill>
                  <a:srgbClr val="FFFFFF"/>
                </a:solidFill>
              </a:defRPr>
            </a:lvl1pPr>
            <a:lvl2pPr marL="457200" indent="0">
              <a:buNone/>
              <a:defRPr sz="2800" b="1">
                <a:solidFill>
                  <a:srgbClr val="FFFFFF"/>
                </a:solidFill>
              </a:defRPr>
            </a:lvl2pPr>
            <a:lvl3pPr marL="914400" indent="0">
              <a:buNone/>
              <a:defRPr sz="2800" b="1">
                <a:solidFill>
                  <a:srgbClr val="FFFFFF"/>
                </a:solidFill>
              </a:defRPr>
            </a:lvl3pPr>
            <a:lvl4pPr marL="1371600" indent="0">
              <a:buNone/>
              <a:defRPr sz="2800" b="1">
                <a:solidFill>
                  <a:srgbClr val="FFFFFF"/>
                </a:solidFill>
              </a:defRPr>
            </a:lvl4pPr>
            <a:lvl5pPr marL="1828800" indent="0">
              <a:buNone/>
              <a:defRPr sz="2800"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84727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6350"/>
            <a:ext cx="9152466" cy="6864350"/>
          </a:xfrm>
          <a:prstGeom prst="rect">
            <a:avLst/>
          </a:prstGeom>
        </p:spPr>
      </p:pic>
      <p:sp>
        <p:nvSpPr>
          <p:cNvPr id="7" name="Rectangle 10"/>
          <p:cNvSpPr/>
          <p:nvPr userDrawn="1"/>
        </p:nvSpPr>
        <p:spPr>
          <a:xfrm>
            <a:off x="109561" y="2824744"/>
            <a:ext cx="8206305" cy="1190437"/>
          </a:xfrm>
          <a:custGeom>
            <a:avLst/>
            <a:gdLst/>
            <a:ahLst/>
            <a:cxnLst/>
            <a:rect l="l" t="t" r="r" b="b"/>
            <a:pathLst>
              <a:path w="8206305" h="1190437">
                <a:moveTo>
                  <a:pt x="0" y="0"/>
                </a:moveTo>
                <a:lnTo>
                  <a:pt x="246790" y="0"/>
                </a:lnTo>
                <a:lnTo>
                  <a:pt x="555678" y="0"/>
                </a:lnTo>
                <a:lnTo>
                  <a:pt x="8007895" y="0"/>
                </a:lnTo>
                <a:cubicBezTo>
                  <a:pt x="8117474" y="0"/>
                  <a:pt x="8206305" y="88831"/>
                  <a:pt x="8206305" y="198410"/>
                </a:cubicBezTo>
                <a:lnTo>
                  <a:pt x="8206305" y="992027"/>
                </a:lnTo>
                <a:cubicBezTo>
                  <a:pt x="8206305" y="1101606"/>
                  <a:pt x="8117474" y="1190437"/>
                  <a:pt x="8007895" y="1190437"/>
                </a:cubicBezTo>
                <a:lnTo>
                  <a:pt x="555678" y="1190437"/>
                </a:lnTo>
                <a:lnTo>
                  <a:pt x="246790" y="1190437"/>
                </a:lnTo>
                <a:lnTo>
                  <a:pt x="0" y="119043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1512325" y="2931664"/>
            <a:ext cx="0" cy="994889"/>
          </a:xfrm>
          <a:prstGeom prst="line">
            <a:avLst/>
          </a:prstGeom>
          <a:ln w="19050" cmpd="sng">
            <a:solidFill>
              <a:srgbClr val="F4802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1609198" y="2931664"/>
            <a:ext cx="5555720" cy="1002195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800" b="1">
                <a:solidFill>
                  <a:srgbClr val="FFFFFF"/>
                </a:solidFill>
              </a:defRPr>
            </a:lvl2pPr>
            <a:lvl3pPr marL="914400" indent="0">
              <a:buNone/>
              <a:defRPr sz="2800" b="1">
                <a:solidFill>
                  <a:srgbClr val="FFFFFF"/>
                </a:solidFill>
              </a:defRPr>
            </a:lvl3pPr>
            <a:lvl4pPr marL="1371600" indent="0">
              <a:buNone/>
              <a:defRPr sz="2800" b="1">
                <a:solidFill>
                  <a:srgbClr val="FFFFFF"/>
                </a:solidFill>
              </a:defRPr>
            </a:lvl4pPr>
            <a:lvl5pPr marL="1828800" indent="0">
              <a:buNone/>
              <a:defRPr sz="2800"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81488"/>
          <a:stretch/>
        </p:blipFill>
        <p:spPr>
          <a:xfrm>
            <a:off x="719275" y="3142803"/>
            <a:ext cx="515262" cy="791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966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_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4572"/>
            <a:ext cx="9190094" cy="689257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529" y="477259"/>
            <a:ext cx="5243413" cy="3047861"/>
          </a:xfrm>
          <a:prstGeom prst="rect">
            <a:avLst/>
          </a:prstGeom>
        </p:spPr>
      </p:pic>
      <p:sp>
        <p:nvSpPr>
          <p:cNvPr id="8" name="Rounded Rectangle 7"/>
          <p:cNvSpPr/>
          <p:nvPr userDrawn="1"/>
        </p:nvSpPr>
        <p:spPr>
          <a:xfrm>
            <a:off x="-1" y="3756115"/>
            <a:ext cx="2702327" cy="999738"/>
          </a:xfrm>
          <a:prstGeom prst="roundRect">
            <a:avLst>
              <a:gd name="adj" fmla="val 11534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157943" y="4816174"/>
            <a:ext cx="2544384" cy="55399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600" b="1" spc="100" dirty="0" smtClean="0">
                <a:solidFill>
                  <a:srgbClr val="FFFFFF"/>
                </a:solidFill>
                <a:latin typeface="Arial"/>
                <a:cs typeface="Arial"/>
              </a:rPr>
              <a:t>www.rsginc.com</a:t>
            </a:r>
            <a:endParaRPr lang="en-US" sz="1600" b="1" spc="100" dirty="0">
              <a:solidFill>
                <a:srgbClr val="FFFFFF"/>
              </a:solidFill>
              <a:latin typeface="Arial"/>
              <a:cs typeface="Arial"/>
            </a:endParaRPr>
          </a:p>
          <a:p>
            <a:pPr algn="ctr" defTabSz="914608">
              <a:tabLst>
                <a:tab pos="4665639" algn="l"/>
              </a:tabLst>
            </a:pPr>
            <a:endParaRPr lang="en-US" sz="1400" spc="1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81488"/>
          <a:stretch/>
        </p:blipFill>
        <p:spPr>
          <a:xfrm>
            <a:off x="469900" y="4045304"/>
            <a:ext cx="446703" cy="685800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1054110" y="3926260"/>
            <a:ext cx="1305973" cy="655641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US" sz="2000" b="1" dirty="0" smtClean="0">
                <a:solidFill>
                  <a:srgbClr val="595959"/>
                </a:solidFill>
                <a:latin typeface="Arial"/>
                <a:cs typeface="Arial"/>
              </a:rPr>
              <a:t>Contacts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1026651" y="3926260"/>
            <a:ext cx="0" cy="655641"/>
          </a:xfrm>
          <a:prstGeom prst="line">
            <a:avLst/>
          </a:prstGeom>
          <a:ln w="19050" cmpd="sng">
            <a:solidFill>
              <a:srgbClr val="F4802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3195638" y="3660775"/>
            <a:ext cx="4412720" cy="285219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400" b="1" baseline="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PROJECT MANAGER NAME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3195638" y="3888632"/>
            <a:ext cx="4413250" cy="222407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2" hasCustomPrompt="1"/>
          </p:nvPr>
        </p:nvSpPr>
        <p:spPr>
          <a:xfrm>
            <a:off x="3195638" y="4196178"/>
            <a:ext cx="4413250" cy="460077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Email</a:t>
            </a:r>
            <a:br>
              <a:rPr lang="en-US" dirty="0" smtClean="0"/>
            </a:br>
            <a:r>
              <a:rPr lang="en-US" dirty="0" smtClean="0"/>
              <a:t>Phone</a:t>
            </a:r>
          </a:p>
        </p:txBody>
      </p:sp>
      <p:sp>
        <p:nvSpPr>
          <p:cNvPr id="21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3196697" y="5118126"/>
            <a:ext cx="4412720" cy="285219"/>
          </a:xfrm>
        </p:spPr>
        <p:txBody>
          <a:bodyPr>
            <a:noAutofit/>
          </a:bodyPr>
          <a:lstStyle>
            <a:lvl1pPr marL="0" indent="0">
              <a:buNone/>
              <a:defRPr sz="1400" b="1" baseline="0">
                <a:solidFill>
                  <a:srgbClr val="FFFFFF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ANOTHER NAME</a:t>
            </a:r>
          </a:p>
        </p:txBody>
      </p:sp>
      <p:sp>
        <p:nvSpPr>
          <p:cNvPr id="22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3196696" y="5319212"/>
            <a:ext cx="4413250" cy="29527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23" name="Text Placeholder 19"/>
          <p:cNvSpPr>
            <a:spLocks noGrp="1"/>
          </p:cNvSpPr>
          <p:nvPr>
            <p:ph type="body" sz="quarter" idx="15" hasCustomPrompt="1"/>
          </p:nvPr>
        </p:nvSpPr>
        <p:spPr>
          <a:xfrm>
            <a:off x="3196697" y="5700263"/>
            <a:ext cx="4413250" cy="554919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Email</a:t>
            </a:r>
            <a:br>
              <a:rPr lang="en-US" dirty="0" smtClean="0"/>
            </a:br>
            <a:r>
              <a:rPr lang="en-US" dirty="0" smtClean="0"/>
              <a:t>Phone</a:t>
            </a:r>
          </a:p>
        </p:txBody>
      </p:sp>
    </p:spTree>
    <p:extLst>
      <p:ext uri="{BB962C8B-B14F-4D97-AF65-F5344CB8AC3E}">
        <p14:creationId xmlns:p14="http://schemas.microsoft.com/office/powerpoint/2010/main" val="9476586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4572"/>
            <a:ext cx="9190094" cy="6892571"/>
          </a:xfrm>
          <a:prstGeom prst="rect">
            <a:avLst/>
          </a:prstGeom>
        </p:spPr>
      </p:pic>
      <p:sp>
        <p:nvSpPr>
          <p:cNvPr id="15" name="Rounded Rectangle 14"/>
          <p:cNvSpPr/>
          <p:nvPr userDrawn="1"/>
        </p:nvSpPr>
        <p:spPr>
          <a:xfrm>
            <a:off x="-1" y="998396"/>
            <a:ext cx="2702327" cy="999738"/>
          </a:xfrm>
          <a:prstGeom prst="roundRect">
            <a:avLst>
              <a:gd name="adj" fmla="val 954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81488"/>
          <a:stretch/>
        </p:blipFill>
        <p:spPr>
          <a:xfrm>
            <a:off x="469900" y="1312334"/>
            <a:ext cx="446703" cy="685800"/>
          </a:xfrm>
          <a:prstGeom prst="rect">
            <a:avLst/>
          </a:prstGeom>
        </p:spPr>
      </p:pic>
      <p:sp>
        <p:nvSpPr>
          <p:cNvPr id="19" name="TextBox 18"/>
          <p:cNvSpPr txBox="1"/>
          <p:nvPr userDrawn="1"/>
        </p:nvSpPr>
        <p:spPr>
          <a:xfrm>
            <a:off x="1054110" y="1193290"/>
            <a:ext cx="1354186" cy="655641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US" sz="2000" b="1" dirty="0" smtClean="0">
                <a:solidFill>
                  <a:srgbClr val="595959"/>
                </a:solidFill>
                <a:latin typeface="Arial"/>
                <a:cs typeface="Arial"/>
              </a:rPr>
              <a:t>Contacts</a:t>
            </a:r>
          </a:p>
        </p:txBody>
      </p:sp>
      <p:cxnSp>
        <p:nvCxnSpPr>
          <p:cNvPr id="24" name="Straight Connector 23"/>
          <p:cNvCxnSpPr/>
          <p:nvPr userDrawn="1"/>
        </p:nvCxnSpPr>
        <p:spPr>
          <a:xfrm>
            <a:off x="1026651" y="1193290"/>
            <a:ext cx="0" cy="655641"/>
          </a:xfrm>
          <a:prstGeom prst="line">
            <a:avLst/>
          </a:prstGeom>
          <a:ln w="19050" cmpd="sng">
            <a:solidFill>
              <a:srgbClr val="F4802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 userDrawn="1"/>
        </p:nvSpPr>
        <p:spPr>
          <a:xfrm>
            <a:off x="341007" y="1994315"/>
            <a:ext cx="2269465" cy="58477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b="1" spc="100" dirty="0" smtClean="0">
                <a:solidFill>
                  <a:srgbClr val="FFFFFF"/>
                </a:solidFill>
                <a:latin typeface="Arial"/>
                <a:cs typeface="Arial"/>
              </a:rPr>
              <a:t>www.rsginc.com</a:t>
            </a:r>
            <a:endParaRPr lang="en-US" b="1" spc="100" dirty="0">
              <a:solidFill>
                <a:srgbClr val="FFFFFF"/>
              </a:solidFill>
              <a:latin typeface="Arial"/>
              <a:cs typeface="Arial"/>
            </a:endParaRPr>
          </a:p>
          <a:p>
            <a:pPr algn="ctr" defTabSz="914608">
              <a:tabLst>
                <a:tab pos="4665639" algn="l"/>
              </a:tabLst>
            </a:pPr>
            <a:endParaRPr lang="en-US" sz="1400" spc="1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3195638" y="1233488"/>
            <a:ext cx="4412720" cy="285219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400" b="1" baseline="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PROJECT MANAGER NAME</a:t>
            </a:r>
          </a:p>
        </p:txBody>
      </p:sp>
      <p:sp>
        <p:nvSpPr>
          <p:cNvPr id="27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3195638" y="1461345"/>
            <a:ext cx="4413250" cy="222407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F68B1F"/>
                </a:solidFill>
              </a:defRPr>
            </a:lvl1pPr>
          </a:lstStyle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28" name="Text Placeholder 19"/>
          <p:cNvSpPr>
            <a:spLocks noGrp="1"/>
          </p:cNvSpPr>
          <p:nvPr>
            <p:ph type="body" sz="quarter" idx="12" hasCustomPrompt="1"/>
          </p:nvPr>
        </p:nvSpPr>
        <p:spPr>
          <a:xfrm>
            <a:off x="3195638" y="1768891"/>
            <a:ext cx="4413250" cy="460077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Email</a:t>
            </a:r>
            <a:br>
              <a:rPr lang="en-US" dirty="0" smtClean="0"/>
            </a:br>
            <a:r>
              <a:rPr lang="en-US" dirty="0" smtClean="0"/>
              <a:t>Phone</a:t>
            </a:r>
          </a:p>
        </p:txBody>
      </p:sp>
      <p:sp>
        <p:nvSpPr>
          <p:cNvPr id="29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3196697" y="2690839"/>
            <a:ext cx="4412720" cy="285219"/>
          </a:xfrm>
        </p:spPr>
        <p:txBody>
          <a:bodyPr>
            <a:noAutofit/>
          </a:bodyPr>
          <a:lstStyle>
            <a:lvl1pPr marL="0" indent="0">
              <a:buNone/>
              <a:defRPr sz="1400" b="1" baseline="0">
                <a:solidFill>
                  <a:srgbClr val="FFFFFF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ANOTHER NAME</a:t>
            </a:r>
          </a:p>
        </p:txBody>
      </p:sp>
      <p:sp>
        <p:nvSpPr>
          <p:cNvPr id="30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3196696" y="2891925"/>
            <a:ext cx="4413250" cy="29527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rgbClr val="F68B1F"/>
                </a:solidFill>
              </a:defRPr>
            </a:lvl1pPr>
          </a:lstStyle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1" name="Text Placeholder 19"/>
          <p:cNvSpPr>
            <a:spLocks noGrp="1"/>
          </p:cNvSpPr>
          <p:nvPr>
            <p:ph type="body" sz="quarter" idx="15" hasCustomPrompt="1"/>
          </p:nvPr>
        </p:nvSpPr>
        <p:spPr>
          <a:xfrm>
            <a:off x="3196697" y="3272976"/>
            <a:ext cx="4413250" cy="554919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Email</a:t>
            </a:r>
            <a:br>
              <a:rPr lang="en-US" dirty="0" smtClean="0"/>
            </a:br>
            <a:r>
              <a:rPr lang="en-US" dirty="0" smtClean="0"/>
              <a:t>Phone</a:t>
            </a:r>
          </a:p>
        </p:txBody>
      </p:sp>
    </p:spTree>
    <p:extLst>
      <p:ext uri="{BB962C8B-B14F-4D97-AF65-F5344CB8AC3E}">
        <p14:creationId xmlns:p14="http://schemas.microsoft.com/office/powerpoint/2010/main" val="17766482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le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This is the RSG Palette</a:t>
            </a:r>
            <a:endParaRPr lang="en-US" dirty="0"/>
          </a:p>
        </p:txBody>
      </p:sp>
      <p:sp>
        <p:nvSpPr>
          <p:cNvPr id="3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92666" y="1454150"/>
            <a:ext cx="8094134" cy="1143000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4" name="Group 3"/>
          <p:cNvGrpSpPr/>
          <p:nvPr userDrawn="1"/>
        </p:nvGrpSpPr>
        <p:grpSpPr>
          <a:xfrm>
            <a:off x="724395" y="2968830"/>
            <a:ext cx="7220198" cy="1840676"/>
            <a:chOff x="724395" y="2968830"/>
            <a:chExt cx="7220198" cy="1318161"/>
          </a:xfrm>
        </p:grpSpPr>
        <p:sp>
          <p:nvSpPr>
            <p:cNvPr id="5" name="Rectangle 4"/>
            <p:cNvSpPr/>
            <p:nvPr/>
          </p:nvSpPr>
          <p:spPr>
            <a:xfrm>
              <a:off x="724395" y="2968830"/>
              <a:ext cx="1472540" cy="131816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315689" y="2968830"/>
              <a:ext cx="1472540" cy="1318161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906983" y="2968830"/>
              <a:ext cx="593765" cy="10094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595752" y="2968830"/>
              <a:ext cx="593765" cy="10094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272646" y="2968830"/>
              <a:ext cx="593765" cy="10094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961415" y="2968830"/>
              <a:ext cx="593765" cy="100940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650184" y="2968830"/>
              <a:ext cx="593765" cy="100940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350828" y="2968830"/>
              <a:ext cx="593765" cy="100940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906984" y="4085111"/>
              <a:ext cx="1282534" cy="20188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296399" y="4085111"/>
              <a:ext cx="1282534" cy="20188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650184" y="4085111"/>
              <a:ext cx="1282534" cy="20188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6" name="TextBox 15"/>
          <p:cNvSpPr txBox="1"/>
          <p:nvPr userDrawn="1"/>
        </p:nvSpPr>
        <p:spPr>
          <a:xfrm>
            <a:off x="629395" y="4785757"/>
            <a:ext cx="30638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main colors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4868884" y="2701036"/>
            <a:ext cx="30638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Pop/accent colors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4251366" y="4833257"/>
            <a:ext cx="36813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Neutrals of grey and light warm yellow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51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y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6349"/>
            <a:ext cx="9152465" cy="6864349"/>
          </a:xfrm>
          <a:prstGeom prst="rect">
            <a:avLst/>
          </a:prstGeom>
        </p:spPr>
      </p:pic>
      <p:sp>
        <p:nvSpPr>
          <p:cNvPr id="10" name="Rectangle 10"/>
          <p:cNvSpPr/>
          <p:nvPr userDrawn="1"/>
        </p:nvSpPr>
        <p:spPr>
          <a:xfrm>
            <a:off x="109561" y="2824744"/>
            <a:ext cx="8206305" cy="1190437"/>
          </a:xfrm>
          <a:custGeom>
            <a:avLst/>
            <a:gdLst/>
            <a:ahLst/>
            <a:cxnLst/>
            <a:rect l="l" t="t" r="r" b="b"/>
            <a:pathLst>
              <a:path w="8206305" h="1190437">
                <a:moveTo>
                  <a:pt x="0" y="0"/>
                </a:moveTo>
                <a:lnTo>
                  <a:pt x="246790" y="0"/>
                </a:lnTo>
                <a:lnTo>
                  <a:pt x="555678" y="0"/>
                </a:lnTo>
                <a:lnTo>
                  <a:pt x="8007895" y="0"/>
                </a:lnTo>
                <a:cubicBezTo>
                  <a:pt x="8117474" y="0"/>
                  <a:pt x="8206305" y="88831"/>
                  <a:pt x="8206305" y="198410"/>
                </a:cubicBezTo>
                <a:lnTo>
                  <a:pt x="8206305" y="992027"/>
                </a:lnTo>
                <a:cubicBezTo>
                  <a:pt x="8206305" y="1101606"/>
                  <a:pt x="8117474" y="1190437"/>
                  <a:pt x="8007895" y="1190437"/>
                </a:cubicBezTo>
                <a:lnTo>
                  <a:pt x="555678" y="1190437"/>
                </a:lnTo>
                <a:lnTo>
                  <a:pt x="246790" y="1190437"/>
                </a:lnTo>
                <a:lnTo>
                  <a:pt x="0" y="119043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259844" y="2950341"/>
            <a:ext cx="4938712" cy="916104"/>
          </a:xfrm>
        </p:spPr>
        <p:txBody>
          <a:bodyPr anchor="b" anchorCtr="0">
            <a:noAutofit/>
          </a:bodyPr>
          <a:lstStyle>
            <a:lvl1pPr marL="0" indent="0">
              <a:lnSpc>
                <a:spcPct val="900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456" y="3094355"/>
            <a:ext cx="2419518" cy="687652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3105823" y="2950340"/>
            <a:ext cx="0" cy="1794016"/>
          </a:xfrm>
          <a:prstGeom prst="line">
            <a:avLst/>
          </a:prstGeom>
          <a:ln w="19050" cmpd="sng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3259844" y="4076096"/>
            <a:ext cx="4938712" cy="290286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>
                <a:solidFill>
                  <a:schemeClr val="bg2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3259844" y="4372053"/>
            <a:ext cx="4938712" cy="275543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F68B1F"/>
                </a:solidFill>
              </a:defRPr>
            </a:lvl1pPr>
            <a:lvl2pPr marL="457200" indent="0">
              <a:buNone/>
              <a:defRPr sz="1200">
                <a:solidFill>
                  <a:srgbClr val="F48024"/>
                </a:solidFill>
              </a:defRPr>
            </a:lvl2pPr>
            <a:lvl3pPr marL="914400" indent="0">
              <a:buNone/>
              <a:defRPr sz="1200">
                <a:solidFill>
                  <a:srgbClr val="F48024"/>
                </a:solidFill>
              </a:defRPr>
            </a:lvl3pPr>
            <a:lvl4pPr marL="1371600" indent="0">
              <a:buNone/>
              <a:defRPr sz="1200">
                <a:solidFill>
                  <a:srgbClr val="F48024"/>
                </a:solidFill>
              </a:defRPr>
            </a:lvl4pPr>
            <a:lvl5pPr marL="1828800" indent="0">
              <a:buNone/>
              <a:defRPr sz="1200">
                <a:solidFill>
                  <a:srgbClr val="F48024"/>
                </a:solidFill>
              </a:defRPr>
            </a:lvl5pPr>
          </a:lstStyle>
          <a:p>
            <a:pPr lvl="0"/>
            <a:fld id="{39FCBEF0-3C4C-914F-863F-22A07B9ADD49}" type="datetime4">
              <a:rPr lang="en-US" smtClean="0"/>
              <a:t>May 15, 2015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32325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BridgeLiftProfilePhoto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8412"/>
          <a:stretch/>
        </p:blipFill>
        <p:spPr>
          <a:xfrm>
            <a:off x="144430" y="179015"/>
            <a:ext cx="8854320" cy="4373846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157942" y="4755511"/>
            <a:ext cx="8839200" cy="193192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10"/>
          <p:cNvSpPr/>
          <p:nvPr userDrawn="1"/>
        </p:nvSpPr>
        <p:spPr>
          <a:xfrm>
            <a:off x="109561" y="4054970"/>
            <a:ext cx="8206305" cy="1190437"/>
          </a:xfrm>
          <a:custGeom>
            <a:avLst/>
            <a:gdLst/>
            <a:ahLst/>
            <a:cxnLst/>
            <a:rect l="l" t="t" r="r" b="b"/>
            <a:pathLst>
              <a:path w="8206305" h="1190437">
                <a:moveTo>
                  <a:pt x="0" y="0"/>
                </a:moveTo>
                <a:lnTo>
                  <a:pt x="246790" y="0"/>
                </a:lnTo>
                <a:lnTo>
                  <a:pt x="555678" y="0"/>
                </a:lnTo>
                <a:lnTo>
                  <a:pt x="8007895" y="0"/>
                </a:lnTo>
                <a:cubicBezTo>
                  <a:pt x="8117474" y="0"/>
                  <a:pt x="8206305" y="88831"/>
                  <a:pt x="8206305" y="198410"/>
                </a:cubicBezTo>
                <a:lnTo>
                  <a:pt x="8206305" y="992027"/>
                </a:lnTo>
                <a:cubicBezTo>
                  <a:pt x="8206305" y="1101606"/>
                  <a:pt x="8117474" y="1190437"/>
                  <a:pt x="8007895" y="1190437"/>
                </a:cubicBezTo>
                <a:lnTo>
                  <a:pt x="555678" y="1190437"/>
                </a:lnTo>
                <a:lnTo>
                  <a:pt x="246790" y="1190437"/>
                </a:lnTo>
                <a:lnTo>
                  <a:pt x="0" y="119043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245733" y="4198682"/>
            <a:ext cx="4938712" cy="900134"/>
          </a:xfrm>
        </p:spPr>
        <p:txBody>
          <a:bodyPr anchor="b" anchorCtr="0">
            <a:noAutofit/>
          </a:bodyPr>
          <a:lstStyle>
            <a:lvl1pPr marL="0" indent="0">
              <a:lnSpc>
                <a:spcPct val="900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456" y="4342697"/>
            <a:ext cx="2419518" cy="687652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3105823" y="4198682"/>
            <a:ext cx="0" cy="1794016"/>
          </a:xfrm>
          <a:prstGeom prst="line">
            <a:avLst/>
          </a:prstGeom>
          <a:ln w="19050" cmpd="sng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3245733" y="5324438"/>
            <a:ext cx="4938712" cy="290286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>
                <a:solidFill>
                  <a:schemeClr val="bg2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3245733" y="5620395"/>
            <a:ext cx="4938712" cy="275543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F68B1F"/>
                </a:solidFill>
              </a:defRPr>
            </a:lvl1pPr>
            <a:lvl2pPr marL="457200" indent="0">
              <a:buNone/>
              <a:defRPr sz="1200">
                <a:solidFill>
                  <a:srgbClr val="F48024"/>
                </a:solidFill>
              </a:defRPr>
            </a:lvl2pPr>
            <a:lvl3pPr marL="914400" indent="0">
              <a:buNone/>
              <a:defRPr sz="1200">
                <a:solidFill>
                  <a:srgbClr val="F48024"/>
                </a:solidFill>
              </a:defRPr>
            </a:lvl3pPr>
            <a:lvl4pPr marL="1371600" indent="0">
              <a:buNone/>
              <a:defRPr sz="1200">
                <a:solidFill>
                  <a:srgbClr val="F48024"/>
                </a:solidFill>
              </a:defRPr>
            </a:lvl4pPr>
            <a:lvl5pPr marL="1828800" indent="0">
              <a:buNone/>
              <a:defRPr sz="1200">
                <a:solidFill>
                  <a:srgbClr val="F48024"/>
                </a:solidFill>
              </a:defRPr>
            </a:lvl5pPr>
          </a:lstStyle>
          <a:p>
            <a:pPr lvl="0"/>
            <a:fld id="{39FCBEF0-3C4C-914F-863F-22A07B9ADD49}" type="datetime4">
              <a:rPr lang="en-US" smtClean="0"/>
              <a:t>May 15, 2015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44275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Tex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92138" y="1436688"/>
            <a:ext cx="8094662" cy="4370387"/>
          </a:xfrm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  <a:lvl2pPr>
              <a:defRPr sz="2400"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631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grey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92666" y="1454150"/>
            <a:ext cx="8094134" cy="1143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2pPr>
            <a:lvl3pPr marL="914400" indent="0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3pPr>
            <a:lvl4pPr marL="1371600" indent="0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4pPr>
            <a:lvl5pPr marL="1828800" indent="0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592666" y="2724150"/>
            <a:ext cx="8094134" cy="3005138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rgbClr val="F68B1F"/>
                </a:solidFill>
              </a:defRPr>
            </a:lvl1pPr>
            <a:lvl2pPr marL="225425" indent="-169863">
              <a:buFont typeface="Arial"/>
              <a:buChar char="•"/>
              <a:defRPr sz="1800">
                <a:solidFill>
                  <a:srgbClr val="7F7F7F"/>
                </a:solidFill>
              </a:defRPr>
            </a:lvl2pPr>
            <a:lvl3pPr marL="746125" indent="-228600">
              <a:buFont typeface="Lucida Grande"/>
              <a:buChar char="-"/>
              <a:defRPr sz="1800">
                <a:solidFill>
                  <a:srgbClr val="7F7F7F"/>
                </a:solidFill>
              </a:defRPr>
            </a:lvl3pPr>
            <a:lvl4pPr marL="741363" indent="0">
              <a:buFontTx/>
              <a:buNone/>
              <a:defRPr sz="1800" i="1">
                <a:solidFill>
                  <a:srgbClr val="7F7F7F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5874167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206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592138" y="1533525"/>
            <a:ext cx="8094662" cy="1928813"/>
          </a:xfrm>
        </p:spPr>
        <p:txBody>
          <a:bodyPr>
            <a:noAutofit/>
          </a:bodyPr>
          <a:lstStyle>
            <a:lvl1pPr>
              <a:defRPr sz="1800"/>
            </a:lvl1pPr>
          </a:lstStyle>
          <a:p>
            <a:r>
              <a:rPr lang="en-US" dirty="0" smtClean="0"/>
              <a:t>Click to add photo</a:t>
            </a:r>
            <a:endParaRPr lang="en-US" dirty="0"/>
          </a:p>
        </p:txBody>
      </p:sp>
      <p:sp>
        <p:nvSpPr>
          <p:cNvPr id="5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592666" y="3636669"/>
            <a:ext cx="8094134" cy="2496961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rgbClr val="F68B1F"/>
                </a:solidFill>
              </a:defRPr>
            </a:lvl1pPr>
            <a:lvl2pPr marL="225425" indent="-169863">
              <a:buFont typeface="Arial"/>
              <a:buChar char="•"/>
              <a:defRPr sz="1800">
                <a:solidFill>
                  <a:srgbClr val="7F7F7F"/>
                </a:solidFill>
              </a:defRPr>
            </a:lvl2pPr>
            <a:lvl3pPr marL="746125" indent="-228600">
              <a:buFont typeface="Lucida Grande"/>
              <a:buChar char="-"/>
              <a:defRPr sz="1800">
                <a:solidFill>
                  <a:srgbClr val="7F7F7F"/>
                </a:solidFill>
              </a:defRPr>
            </a:lvl3pPr>
            <a:lvl4pPr marL="741363" indent="0">
              <a:buFontTx/>
              <a:buNone/>
              <a:defRPr sz="1800" i="1">
                <a:solidFill>
                  <a:srgbClr val="7F7F7F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9849923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rgbClr val="F68B1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b="1" kern="1200" dirty="0" smtClean="0">
                <a:solidFill>
                  <a:srgbClr val="F68B1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824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2593" y="1535113"/>
            <a:ext cx="5394207" cy="639762"/>
          </a:xfrm>
        </p:spPr>
        <p:txBody>
          <a:bodyPr anchor="t" anchorCtr="0">
            <a:noAutofit/>
          </a:bodyPr>
          <a:lstStyle>
            <a:lvl1pPr marL="0" indent="0">
              <a:buNone/>
              <a:defRPr lang="en-US" sz="2000" b="1" kern="1200" dirty="0" smtClean="0">
                <a:solidFill>
                  <a:srgbClr val="F68B1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292593" y="2174875"/>
            <a:ext cx="5394208" cy="3951288"/>
          </a:xfrm>
        </p:spPr>
        <p:txBody>
          <a:bodyPr>
            <a:noAutofit/>
          </a:bodyPr>
          <a:lstStyle>
            <a:lvl1pPr marL="223838" indent="-176213"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592139" y="1535113"/>
            <a:ext cx="2578158" cy="4591050"/>
          </a:xfrm>
        </p:spPr>
        <p:txBody>
          <a:bodyPr>
            <a:noAutofit/>
          </a:bodyPr>
          <a:lstStyle>
            <a:lvl1pPr>
              <a:defRPr sz="1800"/>
            </a:lvl1pPr>
          </a:lstStyle>
          <a:p>
            <a:r>
              <a:rPr lang="en-US" dirty="0" smtClean="0"/>
              <a:t>Click to add photo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29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2666" y="274638"/>
            <a:ext cx="8094133" cy="960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77058" y="275704"/>
            <a:ext cx="0" cy="959662"/>
          </a:xfrm>
          <a:prstGeom prst="line">
            <a:avLst/>
          </a:prstGeom>
          <a:ln w="19050" cmpd="sng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57200" y="6471215"/>
            <a:ext cx="299283" cy="299283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" y="6265266"/>
            <a:ext cx="9143999" cy="89537"/>
            <a:chOff x="1" y="6276051"/>
            <a:chExt cx="9143999" cy="89537"/>
          </a:xfrm>
        </p:grpSpPr>
        <p:cxnSp>
          <p:nvCxnSpPr>
            <p:cNvPr id="11" name="Straight Connector 10"/>
            <p:cNvCxnSpPr/>
            <p:nvPr/>
          </p:nvCxnSpPr>
          <p:spPr>
            <a:xfrm flipH="1">
              <a:off x="1" y="6365588"/>
              <a:ext cx="8565430" cy="0"/>
            </a:xfrm>
            <a:prstGeom prst="line">
              <a:avLst/>
            </a:prstGeom>
            <a:ln w="12700" cmpd="sng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8565431" y="6276051"/>
              <a:ext cx="95250" cy="89537"/>
            </a:xfrm>
            <a:prstGeom prst="line">
              <a:avLst/>
            </a:prstGeom>
            <a:ln w="12700" cmpd="sng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8660681" y="6276051"/>
              <a:ext cx="81015" cy="89537"/>
            </a:xfrm>
            <a:prstGeom prst="line">
              <a:avLst/>
            </a:prstGeom>
            <a:ln w="12700" cmpd="sng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8741696" y="6365588"/>
              <a:ext cx="402304" cy="0"/>
            </a:xfrm>
            <a:prstGeom prst="line">
              <a:avLst/>
            </a:prstGeom>
            <a:ln w="12700" cmpd="sng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/>
          <p:cNvSpPr txBox="1"/>
          <p:nvPr/>
        </p:nvSpPr>
        <p:spPr>
          <a:xfrm>
            <a:off x="8457258" y="6439474"/>
            <a:ext cx="381000" cy="23083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r"/>
            <a:fld id="{6AFB2962-CD7A-BA4A-83EB-E335D01B9653}" type="slidenum">
              <a:rPr lang="en-US" sz="900" smtClean="0"/>
              <a:pPr algn="r"/>
              <a:t>‹#›</a:t>
            </a:fld>
            <a:endParaRPr lang="en-US" sz="900" dirty="0"/>
          </a:p>
        </p:txBody>
      </p:sp>
      <p:sp>
        <p:nvSpPr>
          <p:cNvPr id="16" name="TextBox 15"/>
          <p:cNvSpPr txBox="1"/>
          <p:nvPr/>
        </p:nvSpPr>
        <p:spPr>
          <a:xfrm>
            <a:off x="756483" y="6428882"/>
            <a:ext cx="20798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2015.05.20</a:t>
            </a:r>
            <a:endParaRPr lang="en-US" sz="900" dirty="0"/>
          </a:p>
        </p:txBody>
      </p:sp>
      <p:sp>
        <p:nvSpPr>
          <p:cNvPr id="17" name="TextBox 16"/>
          <p:cNvSpPr txBox="1"/>
          <p:nvPr/>
        </p:nvSpPr>
        <p:spPr>
          <a:xfrm>
            <a:off x="756483" y="6584527"/>
            <a:ext cx="20798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RSG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417558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6" r:id="rId2"/>
    <p:sldLayoutId id="2147483665" r:id="rId3"/>
    <p:sldLayoutId id="2147483674" r:id="rId4"/>
    <p:sldLayoutId id="2147483660" r:id="rId5"/>
    <p:sldLayoutId id="2147483661" r:id="rId6"/>
    <p:sldLayoutId id="2147483672" r:id="rId7"/>
    <p:sldLayoutId id="2147483653" r:id="rId8"/>
    <p:sldLayoutId id="2147483673" r:id="rId9"/>
    <p:sldLayoutId id="2147483671" r:id="rId10"/>
    <p:sldLayoutId id="2147483667" r:id="rId11"/>
    <p:sldLayoutId id="2147483668" r:id="rId12"/>
    <p:sldLayoutId id="2147483669" r:id="rId13"/>
    <p:sldLayoutId id="2147483670" r:id="rId14"/>
    <p:sldLayoutId id="2147483675" r:id="rId15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1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Benefit Cost Analysis Using an Activity-Based </a:t>
            </a:r>
            <a:r>
              <a:rPr lang="en-US" dirty="0" smtClean="0"/>
              <a:t>Model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3343346" y="6118743"/>
            <a:ext cx="4938712" cy="275543"/>
          </a:xfrm>
        </p:spPr>
        <p:txBody>
          <a:bodyPr/>
          <a:lstStyle/>
          <a:p>
            <a:r>
              <a:rPr lang="en-US" dirty="0" smtClean="0"/>
              <a:t>TRB Planning Applications Conference</a:t>
            </a:r>
          </a:p>
          <a:p>
            <a:r>
              <a:rPr lang="en-US" dirty="0" smtClean="0"/>
              <a:t>Atlantic City, NJ</a:t>
            </a:r>
            <a:endParaRPr lang="en-US" dirty="0" smtClean="0"/>
          </a:p>
          <a:p>
            <a:r>
              <a:rPr lang="en-US" dirty="0" smtClean="0"/>
              <a:t>May 20</a:t>
            </a:r>
            <a:r>
              <a:rPr lang="en-US" dirty="0" smtClean="0"/>
              <a:t>, 2015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3259843" y="4202659"/>
            <a:ext cx="5480395" cy="1592491"/>
          </a:xfrm>
        </p:spPr>
        <p:txBody>
          <a:bodyPr/>
          <a:lstStyle/>
          <a:p>
            <a:r>
              <a:rPr lang="en-US" sz="1200" dirty="0" smtClean="0"/>
              <a:t>Joe </a:t>
            </a:r>
            <a:r>
              <a:rPr lang="en-US" sz="1200" dirty="0" smtClean="0"/>
              <a:t>Castiglione (</a:t>
            </a:r>
            <a:r>
              <a:rPr lang="en-US" sz="1200" dirty="0" smtClean="0"/>
              <a:t>RSG / SFCTA)</a:t>
            </a:r>
          </a:p>
          <a:p>
            <a:r>
              <a:rPr lang="en-US" sz="1200" dirty="0" smtClean="0"/>
              <a:t>Jeff </a:t>
            </a:r>
            <a:r>
              <a:rPr lang="en-US" sz="1200" dirty="0" smtClean="0"/>
              <a:t>Frkonja</a:t>
            </a:r>
            <a:r>
              <a:rPr lang="en-US" sz="1200" dirty="0" smtClean="0"/>
              <a:t> (RSG)</a:t>
            </a:r>
            <a:endParaRPr lang="en-US" sz="1200" dirty="0" smtClean="0"/>
          </a:p>
          <a:p>
            <a:r>
              <a:rPr lang="en-US" sz="1200" dirty="0" smtClean="0"/>
              <a:t>Jim Miller (SANDAG)</a:t>
            </a:r>
          </a:p>
          <a:p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2314142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SANDAG BCA Assumption Choices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176173"/>
              </p:ext>
            </p:extLst>
          </p:nvPr>
        </p:nvGraphicFramePr>
        <p:xfrm>
          <a:off x="556160" y="1288911"/>
          <a:ext cx="8130639" cy="40792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686509"/>
                <a:gridCol w="244413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Item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Valuation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Fatality Collisions ($</a:t>
                      </a:r>
                      <a:r>
                        <a:rPr lang="en-US" sz="1200" baseline="0" dirty="0" smtClean="0"/>
                        <a:t> per fatality)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$8,640,000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Injury Collisions ($ per injury)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$406,200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Property</a:t>
                      </a:r>
                      <a:r>
                        <a:rPr lang="en-US" sz="1200" baseline="0" dirty="0" smtClean="0"/>
                        <a:t> Damage Only Collisions ($ per incident)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$9,550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CO2</a:t>
                      </a:r>
                      <a:r>
                        <a:rPr lang="en-US" sz="1200" baseline="0" dirty="0" smtClean="0"/>
                        <a:t> (per ton, increases per year)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$51.81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PM2.5</a:t>
                      </a:r>
                      <a:r>
                        <a:rPr lang="en-US" sz="1200" baseline="0" dirty="0" smtClean="0"/>
                        <a:t>  (per ton)</a:t>
                      </a:r>
                      <a:endParaRPr lang="en-U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$459,000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PM10 (per ton)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$139,000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NOx (per ton)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$7,300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ROG (per ton)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$6,365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SO2 (per ton)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$37,900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Auto Ownership</a:t>
                      </a:r>
                      <a:r>
                        <a:rPr lang="en-US" sz="1200" baseline="0" dirty="0" smtClean="0"/>
                        <a:t> Costs (per vehicle)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$5,900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 Placeholder 2"/>
          <p:cNvSpPr txBox="1">
            <a:spLocks/>
          </p:cNvSpPr>
          <p:nvPr/>
        </p:nvSpPr>
        <p:spPr>
          <a:xfrm>
            <a:off x="628643" y="5793655"/>
            <a:ext cx="8094662" cy="4394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200" i="1" dirty="0" smtClean="0"/>
              <a:t>2010 $</a:t>
            </a:r>
          </a:p>
          <a:p>
            <a:endParaRPr lang="en-US" sz="12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628643" y="6004029"/>
            <a:ext cx="82699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 </a:t>
            </a:r>
            <a:r>
              <a:rPr lang="en-US" sz="10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SANDAG, RSG.  Technical </a:t>
            </a:r>
            <a:r>
              <a:rPr lang="en-US" sz="1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Memorandum “” San Diego Forward Cost Effectiveness Evaluation Criteria Assumptions.  </a:t>
            </a:r>
            <a:r>
              <a:rPr lang="en-US" sz="10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3/6/2014.</a:t>
            </a:r>
            <a:endParaRPr lang="en-US" sz="10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55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Segmentation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Communities of Concern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 smtClean="0"/>
              <a:t>Income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 smtClean="0"/>
              <a:t>Race / ethnicity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 smtClean="0"/>
              <a:t>Age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Purpose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 smtClean="0"/>
              <a:t>Commute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 smtClean="0"/>
              <a:t>non-commute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 smtClean="0"/>
              <a:t>Work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 smtClean="0"/>
              <a:t>Truck / </a:t>
            </a:r>
            <a:r>
              <a:rPr lang="en-US" sz="1800" dirty="0" smtClean="0"/>
              <a:t>comm</a:t>
            </a:r>
            <a:endParaRPr lang="en-US" sz="18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VOT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 smtClean="0"/>
              <a:t>Resident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 smtClean="0"/>
              <a:t>Trucks by type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Geography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04287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Mulityear</a:t>
            </a:r>
            <a:r>
              <a:rPr lang="en-US" dirty="0" smtClean="0"/>
              <a:t> Processing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Benefits and costs considered over multi-year period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smtClean="0"/>
              <a:t>Stream of benefits produced by tool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smtClean="0"/>
              <a:t>Stream of costs input to tool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Two-step process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smtClean="0"/>
              <a:t>1) Compare base and scenario alternative for all forecast years to calculate benefits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smtClean="0"/>
              <a:t>2) Interpolate / extrapolate to produce stream of benefits to compare to costs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Flexibility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smtClean="0"/>
              <a:t>Start</a:t>
            </a:r>
            <a:r>
              <a:rPr lang="en-US" sz="2000" dirty="0"/>
              <a:t> </a:t>
            </a:r>
            <a:r>
              <a:rPr lang="en-US" sz="2000" dirty="0" smtClean="0"/>
              <a:t>year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smtClean="0"/>
              <a:t>Interim years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smtClean="0"/>
              <a:t>End year</a:t>
            </a:r>
          </a:p>
        </p:txBody>
      </p:sp>
    </p:spTree>
    <p:extLst>
      <p:ext uri="{BB962C8B-B14F-4D97-AF65-F5344CB8AC3E}">
        <p14:creationId xmlns:p14="http://schemas.microsoft.com/office/powerpoint/2010/main" val="212368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Multiyear Assumptions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Inflation rate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Currency value decline over time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Discount rate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Time value of money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Annualization</a:t>
            </a:r>
            <a:r>
              <a:rPr lang="en-US" dirty="0" smtClean="0"/>
              <a:t> factor</a:t>
            </a:r>
          </a:p>
        </p:txBody>
      </p:sp>
    </p:spTree>
    <p:extLst>
      <p:ext uri="{BB962C8B-B14F-4D97-AF65-F5344CB8AC3E}">
        <p14:creationId xmlns:p14="http://schemas.microsoft.com/office/powerpoint/2010/main" val="821136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ABM BCA Results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First or One of the First BCA Applications in ABM framework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84663" y="6518366"/>
            <a:ext cx="74588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 </a:t>
            </a:r>
            <a:r>
              <a:rPr lang="en-US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RSG, SANDAG</a:t>
            </a:r>
            <a:endParaRPr lang="en-US" sz="12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471" y="2653393"/>
            <a:ext cx="6363321" cy="2891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646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ABM BCA </a:t>
            </a:r>
            <a:r>
              <a:rPr lang="en-US" dirty="0" smtClean="0"/>
              <a:t>Findings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Who benefits?</a:t>
            </a:r>
          </a:p>
          <a:p>
            <a:pPr lvl="1"/>
            <a:r>
              <a:rPr lang="en-US" dirty="0" smtClean="0"/>
              <a:t>Benefits by individuals belong to a “Community of Concern” (similar to Environmental Justice)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84663" y="6518366"/>
            <a:ext cx="74588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 </a:t>
            </a:r>
            <a:r>
              <a:rPr lang="en-US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RSG, SANDAG</a:t>
            </a:r>
            <a:endParaRPr lang="en-US" sz="12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169" y="3127362"/>
            <a:ext cx="8828976" cy="2446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2215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Multiyear Benefit Stream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1235366"/>
            <a:ext cx="7937665" cy="5013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678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Aggregate vs. Activity-Based Analysis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Aggregate potential level of detail: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Zone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Market Segment (e.g. Home-Based-Work-Low-Income)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Activity-based potential level of detail: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Person, along any characteristic (e.g. HH income, age, etc.)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Person-trips</a:t>
            </a:r>
          </a:p>
        </p:txBody>
      </p:sp>
    </p:spTree>
    <p:extLst>
      <p:ext uri="{BB962C8B-B14F-4D97-AF65-F5344CB8AC3E}">
        <p14:creationId xmlns:p14="http://schemas.microsoft.com/office/powerpoint/2010/main" val="71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Activity-Based Analysis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92138" y="1364118"/>
            <a:ext cx="8094662" cy="4370387"/>
          </a:xfrm>
        </p:spPr>
        <p:txBody>
          <a:bodyPr/>
          <a:lstStyle/>
          <a:p>
            <a:r>
              <a:rPr lang="en-US" sz="2000" dirty="0" smtClean="0"/>
              <a:t>Environmental Justice (“Communities of Concern”):  In aggregate modeling the zone becomes a proxy for the people</a:t>
            </a:r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Typical:  Green is an “EJ” zone because threshold percent of residents meet EJ criteria;  assume global proportion of trips</a:t>
            </a:r>
          </a:p>
          <a:p>
            <a:pPr marL="0" indent="0">
              <a:buNone/>
            </a:pPr>
            <a:endParaRPr lang="en-US" sz="2000" dirty="0" smtClean="0"/>
          </a:p>
        </p:txBody>
      </p:sp>
      <p:sp>
        <p:nvSpPr>
          <p:cNvPr id="5" name="Freeform 4"/>
          <p:cNvSpPr/>
          <p:nvPr/>
        </p:nvSpPr>
        <p:spPr>
          <a:xfrm>
            <a:off x="1174329" y="2700989"/>
            <a:ext cx="2249714" cy="2380343"/>
          </a:xfrm>
          <a:custGeom>
            <a:avLst/>
            <a:gdLst>
              <a:gd name="connsiteX0" fmla="*/ 0 w 2249714"/>
              <a:gd name="connsiteY0" fmla="*/ 638629 h 2380343"/>
              <a:gd name="connsiteX1" fmla="*/ 522514 w 2249714"/>
              <a:gd name="connsiteY1" fmla="*/ 0 h 2380343"/>
              <a:gd name="connsiteX2" fmla="*/ 1335314 w 2249714"/>
              <a:gd name="connsiteY2" fmla="*/ 29029 h 2380343"/>
              <a:gd name="connsiteX3" fmla="*/ 2249714 w 2249714"/>
              <a:gd name="connsiteY3" fmla="*/ 943429 h 2380343"/>
              <a:gd name="connsiteX4" fmla="*/ 1741714 w 2249714"/>
              <a:gd name="connsiteY4" fmla="*/ 1335315 h 2380343"/>
              <a:gd name="connsiteX5" fmla="*/ 1886857 w 2249714"/>
              <a:gd name="connsiteY5" fmla="*/ 1973943 h 2380343"/>
              <a:gd name="connsiteX6" fmla="*/ 682171 w 2249714"/>
              <a:gd name="connsiteY6" fmla="*/ 2380343 h 2380343"/>
              <a:gd name="connsiteX7" fmla="*/ 377371 w 2249714"/>
              <a:gd name="connsiteY7" fmla="*/ 783772 h 2380343"/>
              <a:gd name="connsiteX8" fmla="*/ 0 w 2249714"/>
              <a:gd name="connsiteY8" fmla="*/ 638629 h 2380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49714" h="2380343">
                <a:moveTo>
                  <a:pt x="0" y="638629"/>
                </a:moveTo>
                <a:lnTo>
                  <a:pt x="522514" y="0"/>
                </a:lnTo>
                <a:lnTo>
                  <a:pt x="1335314" y="29029"/>
                </a:lnTo>
                <a:lnTo>
                  <a:pt x="2249714" y="943429"/>
                </a:lnTo>
                <a:lnTo>
                  <a:pt x="1741714" y="1335315"/>
                </a:lnTo>
                <a:lnTo>
                  <a:pt x="1886857" y="1973943"/>
                </a:lnTo>
                <a:lnTo>
                  <a:pt x="682171" y="2380343"/>
                </a:lnTo>
                <a:lnTo>
                  <a:pt x="377371" y="783772"/>
                </a:lnTo>
                <a:lnTo>
                  <a:pt x="0" y="638629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reeform 5"/>
          <p:cNvSpPr/>
          <p:nvPr/>
        </p:nvSpPr>
        <p:spPr>
          <a:xfrm>
            <a:off x="4766623" y="2178479"/>
            <a:ext cx="2598058" cy="2960915"/>
          </a:xfrm>
          <a:custGeom>
            <a:avLst/>
            <a:gdLst>
              <a:gd name="connsiteX0" fmla="*/ 0 w 2249714"/>
              <a:gd name="connsiteY0" fmla="*/ 638629 h 2380343"/>
              <a:gd name="connsiteX1" fmla="*/ 522514 w 2249714"/>
              <a:gd name="connsiteY1" fmla="*/ 0 h 2380343"/>
              <a:gd name="connsiteX2" fmla="*/ 1335314 w 2249714"/>
              <a:gd name="connsiteY2" fmla="*/ 29029 h 2380343"/>
              <a:gd name="connsiteX3" fmla="*/ 2249714 w 2249714"/>
              <a:gd name="connsiteY3" fmla="*/ 943429 h 2380343"/>
              <a:gd name="connsiteX4" fmla="*/ 1741714 w 2249714"/>
              <a:gd name="connsiteY4" fmla="*/ 1335315 h 2380343"/>
              <a:gd name="connsiteX5" fmla="*/ 1886857 w 2249714"/>
              <a:gd name="connsiteY5" fmla="*/ 1973943 h 2380343"/>
              <a:gd name="connsiteX6" fmla="*/ 682171 w 2249714"/>
              <a:gd name="connsiteY6" fmla="*/ 2380343 h 2380343"/>
              <a:gd name="connsiteX7" fmla="*/ 377371 w 2249714"/>
              <a:gd name="connsiteY7" fmla="*/ 783772 h 2380343"/>
              <a:gd name="connsiteX8" fmla="*/ 0 w 2249714"/>
              <a:gd name="connsiteY8" fmla="*/ 638629 h 2380343"/>
              <a:gd name="connsiteX0" fmla="*/ 348344 w 2598058"/>
              <a:gd name="connsiteY0" fmla="*/ 638629 h 2380343"/>
              <a:gd name="connsiteX1" fmla="*/ 870858 w 2598058"/>
              <a:gd name="connsiteY1" fmla="*/ 0 h 2380343"/>
              <a:gd name="connsiteX2" fmla="*/ 1683658 w 2598058"/>
              <a:gd name="connsiteY2" fmla="*/ 29029 h 2380343"/>
              <a:gd name="connsiteX3" fmla="*/ 2598058 w 2598058"/>
              <a:gd name="connsiteY3" fmla="*/ 943429 h 2380343"/>
              <a:gd name="connsiteX4" fmla="*/ 2090058 w 2598058"/>
              <a:gd name="connsiteY4" fmla="*/ 1335315 h 2380343"/>
              <a:gd name="connsiteX5" fmla="*/ 2235201 w 2598058"/>
              <a:gd name="connsiteY5" fmla="*/ 1973943 h 2380343"/>
              <a:gd name="connsiteX6" fmla="*/ 1030515 w 2598058"/>
              <a:gd name="connsiteY6" fmla="*/ 2380343 h 2380343"/>
              <a:gd name="connsiteX7" fmla="*/ 0 w 2598058"/>
              <a:gd name="connsiteY7" fmla="*/ 1727201 h 2380343"/>
              <a:gd name="connsiteX8" fmla="*/ 348344 w 2598058"/>
              <a:gd name="connsiteY8" fmla="*/ 638629 h 2380343"/>
              <a:gd name="connsiteX0" fmla="*/ 348344 w 2598058"/>
              <a:gd name="connsiteY0" fmla="*/ 638629 h 1973943"/>
              <a:gd name="connsiteX1" fmla="*/ 870858 w 2598058"/>
              <a:gd name="connsiteY1" fmla="*/ 0 h 1973943"/>
              <a:gd name="connsiteX2" fmla="*/ 1683658 w 2598058"/>
              <a:gd name="connsiteY2" fmla="*/ 29029 h 1973943"/>
              <a:gd name="connsiteX3" fmla="*/ 2598058 w 2598058"/>
              <a:gd name="connsiteY3" fmla="*/ 943429 h 1973943"/>
              <a:gd name="connsiteX4" fmla="*/ 2090058 w 2598058"/>
              <a:gd name="connsiteY4" fmla="*/ 1335315 h 1973943"/>
              <a:gd name="connsiteX5" fmla="*/ 2235201 w 2598058"/>
              <a:gd name="connsiteY5" fmla="*/ 1973943 h 1973943"/>
              <a:gd name="connsiteX6" fmla="*/ 1190172 w 2598058"/>
              <a:gd name="connsiteY6" fmla="*/ 1553029 h 1973943"/>
              <a:gd name="connsiteX7" fmla="*/ 0 w 2598058"/>
              <a:gd name="connsiteY7" fmla="*/ 1727201 h 1973943"/>
              <a:gd name="connsiteX8" fmla="*/ 348344 w 2598058"/>
              <a:gd name="connsiteY8" fmla="*/ 638629 h 1973943"/>
              <a:gd name="connsiteX0" fmla="*/ 348344 w 2598058"/>
              <a:gd name="connsiteY0" fmla="*/ 638629 h 1973943"/>
              <a:gd name="connsiteX1" fmla="*/ 870858 w 2598058"/>
              <a:gd name="connsiteY1" fmla="*/ 0 h 1973943"/>
              <a:gd name="connsiteX2" fmla="*/ 1683658 w 2598058"/>
              <a:gd name="connsiteY2" fmla="*/ 29029 h 1973943"/>
              <a:gd name="connsiteX3" fmla="*/ 2598058 w 2598058"/>
              <a:gd name="connsiteY3" fmla="*/ 943429 h 1973943"/>
              <a:gd name="connsiteX4" fmla="*/ 2598058 w 2598058"/>
              <a:gd name="connsiteY4" fmla="*/ 1436915 h 1973943"/>
              <a:gd name="connsiteX5" fmla="*/ 2235201 w 2598058"/>
              <a:gd name="connsiteY5" fmla="*/ 1973943 h 1973943"/>
              <a:gd name="connsiteX6" fmla="*/ 1190172 w 2598058"/>
              <a:gd name="connsiteY6" fmla="*/ 1553029 h 1973943"/>
              <a:gd name="connsiteX7" fmla="*/ 0 w 2598058"/>
              <a:gd name="connsiteY7" fmla="*/ 1727201 h 1973943"/>
              <a:gd name="connsiteX8" fmla="*/ 348344 w 2598058"/>
              <a:gd name="connsiteY8" fmla="*/ 638629 h 1973943"/>
              <a:gd name="connsiteX0" fmla="*/ 348344 w 2598058"/>
              <a:gd name="connsiteY0" fmla="*/ 638629 h 1973943"/>
              <a:gd name="connsiteX1" fmla="*/ 870858 w 2598058"/>
              <a:gd name="connsiteY1" fmla="*/ 0 h 1973943"/>
              <a:gd name="connsiteX2" fmla="*/ 1654629 w 2598058"/>
              <a:gd name="connsiteY2" fmla="*/ 624115 h 1973943"/>
              <a:gd name="connsiteX3" fmla="*/ 2598058 w 2598058"/>
              <a:gd name="connsiteY3" fmla="*/ 943429 h 1973943"/>
              <a:gd name="connsiteX4" fmla="*/ 2598058 w 2598058"/>
              <a:gd name="connsiteY4" fmla="*/ 1436915 h 1973943"/>
              <a:gd name="connsiteX5" fmla="*/ 2235201 w 2598058"/>
              <a:gd name="connsiteY5" fmla="*/ 1973943 h 1973943"/>
              <a:gd name="connsiteX6" fmla="*/ 1190172 w 2598058"/>
              <a:gd name="connsiteY6" fmla="*/ 1553029 h 1973943"/>
              <a:gd name="connsiteX7" fmla="*/ 0 w 2598058"/>
              <a:gd name="connsiteY7" fmla="*/ 1727201 h 1973943"/>
              <a:gd name="connsiteX8" fmla="*/ 348344 w 2598058"/>
              <a:gd name="connsiteY8" fmla="*/ 638629 h 1973943"/>
              <a:gd name="connsiteX0" fmla="*/ 348344 w 2598058"/>
              <a:gd name="connsiteY0" fmla="*/ 638629 h 2960915"/>
              <a:gd name="connsiteX1" fmla="*/ 870858 w 2598058"/>
              <a:gd name="connsiteY1" fmla="*/ 0 h 2960915"/>
              <a:gd name="connsiteX2" fmla="*/ 1654629 w 2598058"/>
              <a:gd name="connsiteY2" fmla="*/ 624115 h 2960915"/>
              <a:gd name="connsiteX3" fmla="*/ 2598058 w 2598058"/>
              <a:gd name="connsiteY3" fmla="*/ 943429 h 2960915"/>
              <a:gd name="connsiteX4" fmla="*/ 2598058 w 2598058"/>
              <a:gd name="connsiteY4" fmla="*/ 1436915 h 2960915"/>
              <a:gd name="connsiteX5" fmla="*/ 2235201 w 2598058"/>
              <a:gd name="connsiteY5" fmla="*/ 1973943 h 2960915"/>
              <a:gd name="connsiteX6" fmla="*/ 1625600 w 2598058"/>
              <a:gd name="connsiteY6" fmla="*/ 2960915 h 2960915"/>
              <a:gd name="connsiteX7" fmla="*/ 0 w 2598058"/>
              <a:gd name="connsiteY7" fmla="*/ 1727201 h 2960915"/>
              <a:gd name="connsiteX8" fmla="*/ 348344 w 2598058"/>
              <a:gd name="connsiteY8" fmla="*/ 638629 h 2960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98058" h="2960915">
                <a:moveTo>
                  <a:pt x="348344" y="638629"/>
                </a:moveTo>
                <a:lnTo>
                  <a:pt x="870858" y="0"/>
                </a:lnTo>
                <a:lnTo>
                  <a:pt x="1654629" y="624115"/>
                </a:lnTo>
                <a:lnTo>
                  <a:pt x="2598058" y="943429"/>
                </a:lnTo>
                <a:lnTo>
                  <a:pt x="2598058" y="1436915"/>
                </a:lnTo>
                <a:lnTo>
                  <a:pt x="2235201" y="1973943"/>
                </a:lnTo>
                <a:lnTo>
                  <a:pt x="1625600" y="2960915"/>
                </a:lnTo>
                <a:lnTo>
                  <a:pt x="0" y="1727201"/>
                </a:lnTo>
                <a:lnTo>
                  <a:pt x="348344" y="63862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030681" y="2657453"/>
            <a:ext cx="3730171" cy="362857"/>
          </a:xfrm>
          <a:prstGeom prst="straightConnector1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2183081" y="2940481"/>
            <a:ext cx="3730171" cy="362857"/>
          </a:xfrm>
          <a:prstGeom prst="straightConnector1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2335481" y="3223509"/>
            <a:ext cx="3730171" cy="362857"/>
          </a:xfrm>
          <a:prstGeom prst="straightConnector1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2487881" y="3506537"/>
            <a:ext cx="3730171" cy="362857"/>
          </a:xfrm>
          <a:prstGeom prst="straightConnector1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2640281" y="3789565"/>
            <a:ext cx="3730171" cy="362857"/>
          </a:xfrm>
          <a:prstGeom prst="straightConnector1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2763652" y="4094365"/>
            <a:ext cx="3730171" cy="362857"/>
          </a:xfrm>
          <a:prstGeom prst="straightConnector1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172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Activity-Based Analysis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92138" y="1364118"/>
            <a:ext cx="8094662" cy="4370387"/>
          </a:xfrm>
        </p:spPr>
        <p:txBody>
          <a:bodyPr/>
          <a:lstStyle/>
          <a:p>
            <a:r>
              <a:rPr lang="en-US" sz="2000" dirty="0" smtClean="0"/>
              <a:t>Environmental Justice (“Communities of Concern”):  In ABM modeling we know exactly who the EJ individuals are (dark green arrows) because model simulates individual </a:t>
            </a:r>
            <a:r>
              <a:rPr lang="en-US" sz="2000" dirty="0" smtClean="0"/>
              <a:t>characteristics</a:t>
            </a:r>
          </a:p>
          <a:p>
            <a:pPr marL="0" indent="0">
              <a:buNone/>
            </a:pPr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ABM enables more-precise accounting by person and characteristic</a:t>
            </a:r>
          </a:p>
          <a:p>
            <a:pPr marL="0" indent="0">
              <a:buNone/>
            </a:pPr>
            <a:endParaRPr lang="en-US" sz="2000" dirty="0" smtClean="0"/>
          </a:p>
        </p:txBody>
      </p:sp>
      <p:sp>
        <p:nvSpPr>
          <p:cNvPr id="5" name="Freeform 4"/>
          <p:cNvSpPr/>
          <p:nvPr/>
        </p:nvSpPr>
        <p:spPr>
          <a:xfrm>
            <a:off x="1281204" y="2962239"/>
            <a:ext cx="2249714" cy="2380343"/>
          </a:xfrm>
          <a:custGeom>
            <a:avLst/>
            <a:gdLst>
              <a:gd name="connsiteX0" fmla="*/ 0 w 2249714"/>
              <a:gd name="connsiteY0" fmla="*/ 638629 h 2380343"/>
              <a:gd name="connsiteX1" fmla="*/ 522514 w 2249714"/>
              <a:gd name="connsiteY1" fmla="*/ 0 h 2380343"/>
              <a:gd name="connsiteX2" fmla="*/ 1335314 w 2249714"/>
              <a:gd name="connsiteY2" fmla="*/ 29029 h 2380343"/>
              <a:gd name="connsiteX3" fmla="*/ 2249714 w 2249714"/>
              <a:gd name="connsiteY3" fmla="*/ 943429 h 2380343"/>
              <a:gd name="connsiteX4" fmla="*/ 1741714 w 2249714"/>
              <a:gd name="connsiteY4" fmla="*/ 1335315 h 2380343"/>
              <a:gd name="connsiteX5" fmla="*/ 1886857 w 2249714"/>
              <a:gd name="connsiteY5" fmla="*/ 1973943 h 2380343"/>
              <a:gd name="connsiteX6" fmla="*/ 682171 w 2249714"/>
              <a:gd name="connsiteY6" fmla="*/ 2380343 h 2380343"/>
              <a:gd name="connsiteX7" fmla="*/ 377371 w 2249714"/>
              <a:gd name="connsiteY7" fmla="*/ 783772 h 2380343"/>
              <a:gd name="connsiteX8" fmla="*/ 0 w 2249714"/>
              <a:gd name="connsiteY8" fmla="*/ 638629 h 2380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49714" h="2380343">
                <a:moveTo>
                  <a:pt x="0" y="638629"/>
                </a:moveTo>
                <a:lnTo>
                  <a:pt x="522514" y="0"/>
                </a:lnTo>
                <a:lnTo>
                  <a:pt x="1335314" y="29029"/>
                </a:lnTo>
                <a:lnTo>
                  <a:pt x="2249714" y="943429"/>
                </a:lnTo>
                <a:lnTo>
                  <a:pt x="1741714" y="1335315"/>
                </a:lnTo>
                <a:lnTo>
                  <a:pt x="1886857" y="1973943"/>
                </a:lnTo>
                <a:lnTo>
                  <a:pt x="682171" y="2380343"/>
                </a:lnTo>
                <a:lnTo>
                  <a:pt x="377371" y="783772"/>
                </a:lnTo>
                <a:lnTo>
                  <a:pt x="0" y="638629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reeform 5"/>
          <p:cNvSpPr/>
          <p:nvPr/>
        </p:nvSpPr>
        <p:spPr>
          <a:xfrm>
            <a:off x="4873498" y="2439729"/>
            <a:ext cx="2598058" cy="2960915"/>
          </a:xfrm>
          <a:custGeom>
            <a:avLst/>
            <a:gdLst>
              <a:gd name="connsiteX0" fmla="*/ 0 w 2249714"/>
              <a:gd name="connsiteY0" fmla="*/ 638629 h 2380343"/>
              <a:gd name="connsiteX1" fmla="*/ 522514 w 2249714"/>
              <a:gd name="connsiteY1" fmla="*/ 0 h 2380343"/>
              <a:gd name="connsiteX2" fmla="*/ 1335314 w 2249714"/>
              <a:gd name="connsiteY2" fmla="*/ 29029 h 2380343"/>
              <a:gd name="connsiteX3" fmla="*/ 2249714 w 2249714"/>
              <a:gd name="connsiteY3" fmla="*/ 943429 h 2380343"/>
              <a:gd name="connsiteX4" fmla="*/ 1741714 w 2249714"/>
              <a:gd name="connsiteY4" fmla="*/ 1335315 h 2380343"/>
              <a:gd name="connsiteX5" fmla="*/ 1886857 w 2249714"/>
              <a:gd name="connsiteY5" fmla="*/ 1973943 h 2380343"/>
              <a:gd name="connsiteX6" fmla="*/ 682171 w 2249714"/>
              <a:gd name="connsiteY6" fmla="*/ 2380343 h 2380343"/>
              <a:gd name="connsiteX7" fmla="*/ 377371 w 2249714"/>
              <a:gd name="connsiteY7" fmla="*/ 783772 h 2380343"/>
              <a:gd name="connsiteX8" fmla="*/ 0 w 2249714"/>
              <a:gd name="connsiteY8" fmla="*/ 638629 h 2380343"/>
              <a:gd name="connsiteX0" fmla="*/ 348344 w 2598058"/>
              <a:gd name="connsiteY0" fmla="*/ 638629 h 2380343"/>
              <a:gd name="connsiteX1" fmla="*/ 870858 w 2598058"/>
              <a:gd name="connsiteY1" fmla="*/ 0 h 2380343"/>
              <a:gd name="connsiteX2" fmla="*/ 1683658 w 2598058"/>
              <a:gd name="connsiteY2" fmla="*/ 29029 h 2380343"/>
              <a:gd name="connsiteX3" fmla="*/ 2598058 w 2598058"/>
              <a:gd name="connsiteY3" fmla="*/ 943429 h 2380343"/>
              <a:gd name="connsiteX4" fmla="*/ 2090058 w 2598058"/>
              <a:gd name="connsiteY4" fmla="*/ 1335315 h 2380343"/>
              <a:gd name="connsiteX5" fmla="*/ 2235201 w 2598058"/>
              <a:gd name="connsiteY5" fmla="*/ 1973943 h 2380343"/>
              <a:gd name="connsiteX6" fmla="*/ 1030515 w 2598058"/>
              <a:gd name="connsiteY6" fmla="*/ 2380343 h 2380343"/>
              <a:gd name="connsiteX7" fmla="*/ 0 w 2598058"/>
              <a:gd name="connsiteY7" fmla="*/ 1727201 h 2380343"/>
              <a:gd name="connsiteX8" fmla="*/ 348344 w 2598058"/>
              <a:gd name="connsiteY8" fmla="*/ 638629 h 2380343"/>
              <a:gd name="connsiteX0" fmla="*/ 348344 w 2598058"/>
              <a:gd name="connsiteY0" fmla="*/ 638629 h 1973943"/>
              <a:gd name="connsiteX1" fmla="*/ 870858 w 2598058"/>
              <a:gd name="connsiteY1" fmla="*/ 0 h 1973943"/>
              <a:gd name="connsiteX2" fmla="*/ 1683658 w 2598058"/>
              <a:gd name="connsiteY2" fmla="*/ 29029 h 1973943"/>
              <a:gd name="connsiteX3" fmla="*/ 2598058 w 2598058"/>
              <a:gd name="connsiteY3" fmla="*/ 943429 h 1973943"/>
              <a:gd name="connsiteX4" fmla="*/ 2090058 w 2598058"/>
              <a:gd name="connsiteY4" fmla="*/ 1335315 h 1973943"/>
              <a:gd name="connsiteX5" fmla="*/ 2235201 w 2598058"/>
              <a:gd name="connsiteY5" fmla="*/ 1973943 h 1973943"/>
              <a:gd name="connsiteX6" fmla="*/ 1190172 w 2598058"/>
              <a:gd name="connsiteY6" fmla="*/ 1553029 h 1973943"/>
              <a:gd name="connsiteX7" fmla="*/ 0 w 2598058"/>
              <a:gd name="connsiteY7" fmla="*/ 1727201 h 1973943"/>
              <a:gd name="connsiteX8" fmla="*/ 348344 w 2598058"/>
              <a:gd name="connsiteY8" fmla="*/ 638629 h 1973943"/>
              <a:gd name="connsiteX0" fmla="*/ 348344 w 2598058"/>
              <a:gd name="connsiteY0" fmla="*/ 638629 h 1973943"/>
              <a:gd name="connsiteX1" fmla="*/ 870858 w 2598058"/>
              <a:gd name="connsiteY1" fmla="*/ 0 h 1973943"/>
              <a:gd name="connsiteX2" fmla="*/ 1683658 w 2598058"/>
              <a:gd name="connsiteY2" fmla="*/ 29029 h 1973943"/>
              <a:gd name="connsiteX3" fmla="*/ 2598058 w 2598058"/>
              <a:gd name="connsiteY3" fmla="*/ 943429 h 1973943"/>
              <a:gd name="connsiteX4" fmla="*/ 2598058 w 2598058"/>
              <a:gd name="connsiteY4" fmla="*/ 1436915 h 1973943"/>
              <a:gd name="connsiteX5" fmla="*/ 2235201 w 2598058"/>
              <a:gd name="connsiteY5" fmla="*/ 1973943 h 1973943"/>
              <a:gd name="connsiteX6" fmla="*/ 1190172 w 2598058"/>
              <a:gd name="connsiteY6" fmla="*/ 1553029 h 1973943"/>
              <a:gd name="connsiteX7" fmla="*/ 0 w 2598058"/>
              <a:gd name="connsiteY7" fmla="*/ 1727201 h 1973943"/>
              <a:gd name="connsiteX8" fmla="*/ 348344 w 2598058"/>
              <a:gd name="connsiteY8" fmla="*/ 638629 h 1973943"/>
              <a:gd name="connsiteX0" fmla="*/ 348344 w 2598058"/>
              <a:gd name="connsiteY0" fmla="*/ 638629 h 1973943"/>
              <a:gd name="connsiteX1" fmla="*/ 870858 w 2598058"/>
              <a:gd name="connsiteY1" fmla="*/ 0 h 1973943"/>
              <a:gd name="connsiteX2" fmla="*/ 1654629 w 2598058"/>
              <a:gd name="connsiteY2" fmla="*/ 624115 h 1973943"/>
              <a:gd name="connsiteX3" fmla="*/ 2598058 w 2598058"/>
              <a:gd name="connsiteY3" fmla="*/ 943429 h 1973943"/>
              <a:gd name="connsiteX4" fmla="*/ 2598058 w 2598058"/>
              <a:gd name="connsiteY4" fmla="*/ 1436915 h 1973943"/>
              <a:gd name="connsiteX5" fmla="*/ 2235201 w 2598058"/>
              <a:gd name="connsiteY5" fmla="*/ 1973943 h 1973943"/>
              <a:gd name="connsiteX6" fmla="*/ 1190172 w 2598058"/>
              <a:gd name="connsiteY6" fmla="*/ 1553029 h 1973943"/>
              <a:gd name="connsiteX7" fmla="*/ 0 w 2598058"/>
              <a:gd name="connsiteY7" fmla="*/ 1727201 h 1973943"/>
              <a:gd name="connsiteX8" fmla="*/ 348344 w 2598058"/>
              <a:gd name="connsiteY8" fmla="*/ 638629 h 1973943"/>
              <a:gd name="connsiteX0" fmla="*/ 348344 w 2598058"/>
              <a:gd name="connsiteY0" fmla="*/ 638629 h 2960915"/>
              <a:gd name="connsiteX1" fmla="*/ 870858 w 2598058"/>
              <a:gd name="connsiteY1" fmla="*/ 0 h 2960915"/>
              <a:gd name="connsiteX2" fmla="*/ 1654629 w 2598058"/>
              <a:gd name="connsiteY2" fmla="*/ 624115 h 2960915"/>
              <a:gd name="connsiteX3" fmla="*/ 2598058 w 2598058"/>
              <a:gd name="connsiteY3" fmla="*/ 943429 h 2960915"/>
              <a:gd name="connsiteX4" fmla="*/ 2598058 w 2598058"/>
              <a:gd name="connsiteY4" fmla="*/ 1436915 h 2960915"/>
              <a:gd name="connsiteX5" fmla="*/ 2235201 w 2598058"/>
              <a:gd name="connsiteY5" fmla="*/ 1973943 h 2960915"/>
              <a:gd name="connsiteX6" fmla="*/ 1625600 w 2598058"/>
              <a:gd name="connsiteY6" fmla="*/ 2960915 h 2960915"/>
              <a:gd name="connsiteX7" fmla="*/ 0 w 2598058"/>
              <a:gd name="connsiteY7" fmla="*/ 1727201 h 2960915"/>
              <a:gd name="connsiteX8" fmla="*/ 348344 w 2598058"/>
              <a:gd name="connsiteY8" fmla="*/ 638629 h 2960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98058" h="2960915">
                <a:moveTo>
                  <a:pt x="348344" y="638629"/>
                </a:moveTo>
                <a:lnTo>
                  <a:pt x="870858" y="0"/>
                </a:lnTo>
                <a:lnTo>
                  <a:pt x="1654629" y="624115"/>
                </a:lnTo>
                <a:lnTo>
                  <a:pt x="2598058" y="943429"/>
                </a:lnTo>
                <a:lnTo>
                  <a:pt x="2598058" y="1436915"/>
                </a:lnTo>
                <a:lnTo>
                  <a:pt x="2235201" y="1973943"/>
                </a:lnTo>
                <a:lnTo>
                  <a:pt x="1625600" y="2960915"/>
                </a:lnTo>
                <a:lnTo>
                  <a:pt x="0" y="1727201"/>
                </a:lnTo>
                <a:lnTo>
                  <a:pt x="348344" y="63862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137556" y="2918703"/>
            <a:ext cx="3730171" cy="362857"/>
          </a:xfrm>
          <a:prstGeom prst="straightConnector1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2289956" y="3201731"/>
            <a:ext cx="3730171" cy="362857"/>
          </a:xfrm>
          <a:prstGeom prst="straightConnector1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2442356" y="3484759"/>
            <a:ext cx="3730171" cy="362857"/>
          </a:xfrm>
          <a:prstGeom prst="straightConnector1">
            <a:avLst/>
          </a:prstGeom>
          <a:ln w="38100"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2594756" y="3767787"/>
            <a:ext cx="3730171" cy="362857"/>
          </a:xfrm>
          <a:prstGeom prst="straightConnector1">
            <a:avLst/>
          </a:prstGeom>
          <a:ln w="38100"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2747156" y="4050815"/>
            <a:ext cx="3730171" cy="362857"/>
          </a:xfrm>
          <a:prstGeom prst="straightConnector1">
            <a:avLst/>
          </a:prstGeom>
          <a:ln w="38100"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2870527" y="4355615"/>
            <a:ext cx="3730171" cy="362857"/>
          </a:xfrm>
          <a:prstGeom prst="straightConnector1">
            <a:avLst/>
          </a:prstGeom>
          <a:ln w="38100"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1008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SANDAG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smtClean="0"/>
              <a:t>Clint Daniels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smtClean="0"/>
              <a:t>Gregor</a:t>
            </a:r>
            <a:r>
              <a:rPr lang="en-US" sz="2000" dirty="0" smtClean="0"/>
              <a:t> Schroeder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smtClean="0"/>
              <a:t>Ziying</a:t>
            </a:r>
            <a:r>
              <a:rPr lang="en-US" sz="2000" dirty="0" smtClean="0"/>
              <a:t> Ouyang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RSG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smtClean="0"/>
              <a:t>Vince </a:t>
            </a:r>
            <a:r>
              <a:rPr lang="en-US" sz="2000" dirty="0" smtClean="0"/>
              <a:t>Bernardin</a:t>
            </a:r>
            <a:r>
              <a:rPr lang="en-US" sz="2000" dirty="0" smtClean="0"/>
              <a:t>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smtClean="0"/>
              <a:t>Bryce Lovell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smtClean="0"/>
              <a:t>Mariela </a:t>
            </a:r>
            <a:r>
              <a:rPr lang="en-US" sz="2000" dirty="0" smtClean="0"/>
              <a:t>Tinarejo</a:t>
            </a:r>
            <a:endParaRPr lang="en-US" sz="20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AECOM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smtClean="0"/>
              <a:t>Toni Horst</a:t>
            </a:r>
            <a:endParaRPr lang="en-US" sz="2000" dirty="0"/>
          </a:p>
          <a:p>
            <a:pPr lvl="0"/>
            <a:endParaRPr lang="en-US" sz="2400" dirty="0" smtClean="0"/>
          </a:p>
          <a:p>
            <a:pPr lvl="0"/>
            <a:endParaRPr lang="en-US" sz="2400" dirty="0" smtClean="0"/>
          </a:p>
          <a:p>
            <a:pPr lvl="0"/>
            <a:endParaRPr lang="en-US" sz="2400" dirty="0" smtClean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58632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/>
          <p:nvPr/>
        </p:nvSpPr>
        <p:spPr>
          <a:xfrm>
            <a:off x="4955772" y="5329466"/>
            <a:ext cx="1161152" cy="608238"/>
          </a:xfrm>
          <a:custGeom>
            <a:avLst/>
            <a:gdLst>
              <a:gd name="connsiteX0" fmla="*/ 0 w 2249714"/>
              <a:gd name="connsiteY0" fmla="*/ 638629 h 2380343"/>
              <a:gd name="connsiteX1" fmla="*/ 522514 w 2249714"/>
              <a:gd name="connsiteY1" fmla="*/ 0 h 2380343"/>
              <a:gd name="connsiteX2" fmla="*/ 1335314 w 2249714"/>
              <a:gd name="connsiteY2" fmla="*/ 29029 h 2380343"/>
              <a:gd name="connsiteX3" fmla="*/ 2249714 w 2249714"/>
              <a:gd name="connsiteY3" fmla="*/ 943429 h 2380343"/>
              <a:gd name="connsiteX4" fmla="*/ 1741714 w 2249714"/>
              <a:gd name="connsiteY4" fmla="*/ 1335315 h 2380343"/>
              <a:gd name="connsiteX5" fmla="*/ 1886857 w 2249714"/>
              <a:gd name="connsiteY5" fmla="*/ 1973943 h 2380343"/>
              <a:gd name="connsiteX6" fmla="*/ 682171 w 2249714"/>
              <a:gd name="connsiteY6" fmla="*/ 2380343 h 2380343"/>
              <a:gd name="connsiteX7" fmla="*/ 377371 w 2249714"/>
              <a:gd name="connsiteY7" fmla="*/ 783772 h 2380343"/>
              <a:gd name="connsiteX8" fmla="*/ 0 w 2249714"/>
              <a:gd name="connsiteY8" fmla="*/ 638629 h 2380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49714" h="2380343">
                <a:moveTo>
                  <a:pt x="0" y="638629"/>
                </a:moveTo>
                <a:lnTo>
                  <a:pt x="522514" y="0"/>
                </a:lnTo>
                <a:lnTo>
                  <a:pt x="1335314" y="29029"/>
                </a:lnTo>
                <a:lnTo>
                  <a:pt x="2249714" y="943429"/>
                </a:lnTo>
                <a:lnTo>
                  <a:pt x="1741714" y="1335315"/>
                </a:lnTo>
                <a:lnTo>
                  <a:pt x="1886857" y="1973943"/>
                </a:lnTo>
                <a:lnTo>
                  <a:pt x="682171" y="2380343"/>
                </a:lnTo>
                <a:lnTo>
                  <a:pt x="377371" y="783772"/>
                </a:lnTo>
                <a:lnTo>
                  <a:pt x="0" y="638629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Activity-Based Analysis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Physical Activity </a:t>
            </a:r>
            <a:r>
              <a:rPr lang="en-US" dirty="0" smtClean="0"/>
              <a:t>Threshold=22 min/day</a:t>
            </a:r>
            <a:endParaRPr lang="en-US" dirty="0"/>
          </a:p>
          <a:p>
            <a:pPr lvl="1"/>
            <a:r>
              <a:rPr lang="en-US" dirty="0" smtClean="0"/>
              <a:t>Aggregate model sees three trips below threshold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5" name="Freeform 4"/>
          <p:cNvSpPr/>
          <p:nvPr/>
        </p:nvSpPr>
        <p:spPr>
          <a:xfrm>
            <a:off x="1174013" y="3211293"/>
            <a:ext cx="1161152" cy="1676395"/>
          </a:xfrm>
          <a:custGeom>
            <a:avLst/>
            <a:gdLst>
              <a:gd name="connsiteX0" fmla="*/ 0 w 2249714"/>
              <a:gd name="connsiteY0" fmla="*/ 638629 h 2380343"/>
              <a:gd name="connsiteX1" fmla="*/ 522514 w 2249714"/>
              <a:gd name="connsiteY1" fmla="*/ 0 h 2380343"/>
              <a:gd name="connsiteX2" fmla="*/ 1335314 w 2249714"/>
              <a:gd name="connsiteY2" fmla="*/ 29029 h 2380343"/>
              <a:gd name="connsiteX3" fmla="*/ 2249714 w 2249714"/>
              <a:gd name="connsiteY3" fmla="*/ 943429 h 2380343"/>
              <a:gd name="connsiteX4" fmla="*/ 1741714 w 2249714"/>
              <a:gd name="connsiteY4" fmla="*/ 1335315 h 2380343"/>
              <a:gd name="connsiteX5" fmla="*/ 1886857 w 2249714"/>
              <a:gd name="connsiteY5" fmla="*/ 1973943 h 2380343"/>
              <a:gd name="connsiteX6" fmla="*/ 682171 w 2249714"/>
              <a:gd name="connsiteY6" fmla="*/ 2380343 h 2380343"/>
              <a:gd name="connsiteX7" fmla="*/ 377371 w 2249714"/>
              <a:gd name="connsiteY7" fmla="*/ 783772 h 2380343"/>
              <a:gd name="connsiteX8" fmla="*/ 0 w 2249714"/>
              <a:gd name="connsiteY8" fmla="*/ 638629 h 2380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49714" h="2380343">
                <a:moveTo>
                  <a:pt x="0" y="638629"/>
                </a:moveTo>
                <a:lnTo>
                  <a:pt x="522514" y="0"/>
                </a:lnTo>
                <a:lnTo>
                  <a:pt x="1335314" y="29029"/>
                </a:lnTo>
                <a:lnTo>
                  <a:pt x="2249714" y="943429"/>
                </a:lnTo>
                <a:lnTo>
                  <a:pt x="1741714" y="1335315"/>
                </a:lnTo>
                <a:lnTo>
                  <a:pt x="1886857" y="1973943"/>
                </a:lnTo>
                <a:lnTo>
                  <a:pt x="682171" y="2380343"/>
                </a:lnTo>
                <a:lnTo>
                  <a:pt x="377371" y="783772"/>
                </a:lnTo>
                <a:lnTo>
                  <a:pt x="0" y="638629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reeform 5"/>
          <p:cNvSpPr/>
          <p:nvPr/>
        </p:nvSpPr>
        <p:spPr>
          <a:xfrm>
            <a:off x="5175663" y="2525492"/>
            <a:ext cx="1603829" cy="1915885"/>
          </a:xfrm>
          <a:custGeom>
            <a:avLst/>
            <a:gdLst>
              <a:gd name="connsiteX0" fmla="*/ 0 w 2249714"/>
              <a:gd name="connsiteY0" fmla="*/ 638629 h 2380343"/>
              <a:gd name="connsiteX1" fmla="*/ 522514 w 2249714"/>
              <a:gd name="connsiteY1" fmla="*/ 0 h 2380343"/>
              <a:gd name="connsiteX2" fmla="*/ 1335314 w 2249714"/>
              <a:gd name="connsiteY2" fmla="*/ 29029 h 2380343"/>
              <a:gd name="connsiteX3" fmla="*/ 2249714 w 2249714"/>
              <a:gd name="connsiteY3" fmla="*/ 943429 h 2380343"/>
              <a:gd name="connsiteX4" fmla="*/ 1741714 w 2249714"/>
              <a:gd name="connsiteY4" fmla="*/ 1335315 h 2380343"/>
              <a:gd name="connsiteX5" fmla="*/ 1886857 w 2249714"/>
              <a:gd name="connsiteY5" fmla="*/ 1973943 h 2380343"/>
              <a:gd name="connsiteX6" fmla="*/ 682171 w 2249714"/>
              <a:gd name="connsiteY6" fmla="*/ 2380343 h 2380343"/>
              <a:gd name="connsiteX7" fmla="*/ 377371 w 2249714"/>
              <a:gd name="connsiteY7" fmla="*/ 783772 h 2380343"/>
              <a:gd name="connsiteX8" fmla="*/ 0 w 2249714"/>
              <a:gd name="connsiteY8" fmla="*/ 638629 h 2380343"/>
              <a:gd name="connsiteX0" fmla="*/ 348344 w 2598058"/>
              <a:gd name="connsiteY0" fmla="*/ 638629 h 2380343"/>
              <a:gd name="connsiteX1" fmla="*/ 870858 w 2598058"/>
              <a:gd name="connsiteY1" fmla="*/ 0 h 2380343"/>
              <a:gd name="connsiteX2" fmla="*/ 1683658 w 2598058"/>
              <a:gd name="connsiteY2" fmla="*/ 29029 h 2380343"/>
              <a:gd name="connsiteX3" fmla="*/ 2598058 w 2598058"/>
              <a:gd name="connsiteY3" fmla="*/ 943429 h 2380343"/>
              <a:gd name="connsiteX4" fmla="*/ 2090058 w 2598058"/>
              <a:gd name="connsiteY4" fmla="*/ 1335315 h 2380343"/>
              <a:gd name="connsiteX5" fmla="*/ 2235201 w 2598058"/>
              <a:gd name="connsiteY5" fmla="*/ 1973943 h 2380343"/>
              <a:gd name="connsiteX6" fmla="*/ 1030515 w 2598058"/>
              <a:gd name="connsiteY6" fmla="*/ 2380343 h 2380343"/>
              <a:gd name="connsiteX7" fmla="*/ 0 w 2598058"/>
              <a:gd name="connsiteY7" fmla="*/ 1727201 h 2380343"/>
              <a:gd name="connsiteX8" fmla="*/ 348344 w 2598058"/>
              <a:gd name="connsiteY8" fmla="*/ 638629 h 2380343"/>
              <a:gd name="connsiteX0" fmla="*/ 348344 w 2598058"/>
              <a:gd name="connsiteY0" fmla="*/ 638629 h 1973943"/>
              <a:gd name="connsiteX1" fmla="*/ 870858 w 2598058"/>
              <a:gd name="connsiteY1" fmla="*/ 0 h 1973943"/>
              <a:gd name="connsiteX2" fmla="*/ 1683658 w 2598058"/>
              <a:gd name="connsiteY2" fmla="*/ 29029 h 1973943"/>
              <a:gd name="connsiteX3" fmla="*/ 2598058 w 2598058"/>
              <a:gd name="connsiteY3" fmla="*/ 943429 h 1973943"/>
              <a:gd name="connsiteX4" fmla="*/ 2090058 w 2598058"/>
              <a:gd name="connsiteY4" fmla="*/ 1335315 h 1973943"/>
              <a:gd name="connsiteX5" fmla="*/ 2235201 w 2598058"/>
              <a:gd name="connsiteY5" fmla="*/ 1973943 h 1973943"/>
              <a:gd name="connsiteX6" fmla="*/ 1190172 w 2598058"/>
              <a:gd name="connsiteY6" fmla="*/ 1553029 h 1973943"/>
              <a:gd name="connsiteX7" fmla="*/ 0 w 2598058"/>
              <a:gd name="connsiteY7" fmla="*/ 1727201 h 1973943"/>
              <a:gd name="connsiteX8" fmla="*/ 348344 w 2598058"/>
              <a:gd name="connsiteY8" fmla="*/ 638629 h 1973943"/>
              <a:gd name="connsiteX0" fmla="*/ 348344 w 2598058"/>
              <a:gd name="connsiteY0" fmla="*/ 638629 h 1973943"/>
              <a:gd name="connsiteX1" fmla="*/ 870858 w 2598058"/>
              <a:gd name="connsiteY1" fmla="*/ 0 h 1973943"/>
              <a:gd name="connsiteX2" fmla="*/ 1683658 w 2598058"/>
              <a:gd name="connsiteY2" fmla="*/ 29029 h 1973943"/>
              <a:gd name="connsiteX3" fmla="*/ 2598058 w 2598058"/>
              <a:gd name="connsiteY3" fmla="*/ 943429 h 1973943"/>
              <a:gd name="connsiteX4" fmla="*/ 2598058 w 2598058"/>
              <a:gd name="connsiteY4" fmla="*/ 1436915 h 1973943"/>
              <a:gd name="connsiteX5" fmla="*/ 2235201 w 2598058"/>
              <a:gd name="connsiteY5" fmla="*/ 1973943 h 1973943"/>
              <a:gd name="connsiteX6" fmla="*/ 1190172 w 2598058"/>
              <a:gd name="connsiteY6" fmla="*/ 1553029 h 1973943"/>
              <a:gd name="connsiteX7" fmla="*/ 0 w 2598058"/>
              <a:gd name="connsiteY7" fmla="*/ 1727201 h 1973943"/>
              <a:gd name="connsiteX8" fmla="*/ 348344 w 2598058"/>
              <a:gd name="connsiteY8" fmla="*/ 638629 h 1973943"/>
              <a:gd name="connsiteX0" fmla="*/ 348344 w 2598058"/>
              <a:gd name="connsiteY0" fmla="*/ 638629 h 1973943"/>
              <a:gd name="connsiteX1" fmla="*/ 870858 w 2598058"/>
              <a:gd name="connsiteY1" fmla="*/ 0 h 1973943"/>
              <a:gd name="connsiteX2" fmla="*/ 1654629 w 2598058"/>
              <a:gd name="connsiteY2" fmla="*/ 624115 h 1973943"/>
              <a:gd name="connsiteX3" fmla="*/ 2598058 w 2598058"/>
              <a:gd name="connsiteY3" fmla="*/ 943429 h 1973943"/>
              <a:gd name="connsiteX4" fmla="*/ 2598058 w 2598058"/>
              <a:gd name="connsiteY4" fmla="*/ 1436915 h 1973943"/>
              <a:gd name="connsiteX5" fmla="*/ 2235201 w 2598058"/>
              <a:gd name="connsiteY5" fmla="*/ 1973943 h 1973943"/>
              <a:gd name="connsiteX6" fmla="*/ 1190172 w 2598058"/>
              <a:gd name="connsiteY6" fmla="*/ 1553029 h 1973943"/>
              <a:gd name="connsiteX7" fmla="*/ 0 w 2598058"/>
              <a:gd name="connsiteY7" fmla="*/ 1727201 h 1973943"/>
              <a:gd name="connsiteX8" fmla="*/ 348344 w 2598058"/>
              <a:gd name="connsiteY8" fmla="*/ 638629 h 1973943"/>
              <a:gd name="connsiteX0" fmla="*/ 348344 w 2598058"/>
              <a:gd name="connsiteY0" fmla="*/ 638629 h 2960915"/>
              <a:gd name="connsiteX1" fmla="*/ 870858 w 2598058"/>
              <a:gd name="connsiteY1" fmla="*/ 0 h 2960915"/>
              <a:gd name="connsiteX2" fmla="*/ 1654629 w 2598058"/>
              <a:gd name="connsiteY2" fmla="*/ 624115 h 2960915"/>
              <a:gd name="connsiteX3" fmla="*/ 2598058 w 2598058"/>
              <a:gd name="connsiteY3" fmla="*/ 943429 h 2960915"/>
              <a:gd name="connsiteX4" fmla="*/ 2598058 w 2598058"/>
              <a:gd name="connsiteY4" fmla="*/ 1436915 h 2960915"/>
              <a:gd name="connsiteX5" fmla="*/ 2235201 w 2598058"/>
              <a:gd name="connsiteY5" fmla="*/ 1973943 h 2960915"/>
              <a:gd name="connsiteX6" fmla="*/ 1625600 w 2598058"/>
              <a:gd name="connsiteY6" fmla="*/ 2960915 h 2960915"/>
              <a:gd name="connsiteX7" fmla="*/ 0 w 2598058"/>
              <a:gd name="connsiteY7" fmla="*/ 1727201 h 2960915"/>
              <a:gd name="connsiteX8" fmla="*/ 348344 w 2598058"/>
              <a:gd name="connsiteY8" fmla="*/ 638629 h 2960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98058" h="2960915">
                <a:moveTo>
                  <a:pt x="348344" y="638629"/>
                </a:moveTo>
                <a:lnTo>
                  <a:pt x="870858" y="0"/>
                </a:lnTo>
                <a:lnTo>
                  <a:pt x="1654629" y="624115"/>
                </a:lnTo>
                <a:lnTo>
                  <a:pt x="2598058" y="943429"/>
                </a:lnTo>
                <a:lnTo>
                  <a:pt x="2598058" y="1436915"/>
                </a:lnTo>
                <a:lnTo>
                  <a:pt x="2235201" y="1973943"/>
                </a:lnTo>
                <a:lnTo>
                  <a:pt x="1625600" y="2960915"/>
                </a:lnTo>
                <a:lnTo>
                  <a:pt x="0" y="1727201"/>
                </a:lnTo>
                <a:lnTo>
                  <a:pt x="348344" y="63862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1754589" y="3302006"/>
            <a:ext cx="3941394" cy="362858"/>
          </a:xfrm>
          <a:prstGeom prst="straightConnector1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5675316" y="3664865"/>
            <a:ext cx="138968" cy="1896830"/>
          </a:xfrm>
          <a:prstGeom prst="straightConnector1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1754589" y="4049490"/>
            <a:ext cx="3781759" cy="1584095"/>
          </a:xfrm>
          <a:prstGeom prst="straightConnector1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145253" y="3088709"/>
            <a:ext cx="81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8 min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895718" y="4624178"/>
            <a:ext cx="1319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10 min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486736" y="5153763"/>
            <a:ext cx="1319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14 min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61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Activity-Based Analysis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Physical Activity </a:t>
            </a:r>
            <a:r>
              <a:rPr lang="en-US" dirty="0" smtClean="0"/>
              <a:t>Threshold=22 min/day</a:t>
            </a:r>
            <a:endParaRPr lang="en-US" dirty="0"/>
          </a:p>
          <a:p>
            <a:pPr lvl="1"/>
            <a:r>
              <a:rPr lang="en-US" dirty="0" smtClean="0"/>
              <a:t>ABM sees </a:t>
            </a:r>
            <a:r>
              <a:rPr lang="en-US" dirty="0" smtClean="0"/>
              <a:t>set of</a:t>
            </a:r>
            <a:r>
              <a:rPr lang="en-US" dirty="0" smtClean="0"/>
              <a:t> </a:t>
            </a:r>
            <a:r>
              <a:rPr lang="en-US" dirty="0" smtClean="0"/>
              <a:t>daily activity that in total crosses threshold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15" name="Freeform 14"/>
          <p:cNvSpPr/>
          <p:nvPr/>
        </p:nvSpPr>
        <p:spPr>
          <a:xfrm>
            <a:off x="4955772" y="5329466"/>
            <a:ext cx="1161152" cy="608238"/>
          </a:xfrm>
          <a:custGeom>
            <a:avLst/>
            <a:gdLst>
              <a:gd name="connsiteX0" fmla="*/ 0 w 2249714"/>
              <a:gd name="connsiteY0" fmla="*/ 638629 h 2380343"/>
              <a:gd name="connsiteX1" fmla="*/ 522514 w 2249714"/>
              <a:gd name="connsiteY1" fmla="*/ 0 h 2380343"/>
              <a:gd name="connsiteX2" fmla="*/ 1335314 w 2249714"/>
              <a:gd name="connsiteY2" fmla="*/ 29029 h 2380343"/>
              <a:gd name="connsiteX3" fmla="*/ 2249714 w 2249714"/>
              <a:gd name="connsiteY3" fmla="*/ 943429 h 2380343"/>
              <a:gd name="connsiteX4" fmla="*/ 1741714 w 2249714"/>
              <a:gd name="connsiteY4" fmla="*/ 1335315 h 2380343"/>
              <a:gd name="connsiteX5" fmla="*/ 1886857 w 2249714"/>
              <a:gd name="connsiteY5" fmla="*/ 1973943 h 2380343"/>
              <a:gd name="connsiteX6" fmla="*/ 682171 w 2249714"/>
              <a:gd name="connsiteY6" fmla="*/ 2380343 h 2380343"/>
              <a:gd name="connsiteX7" fmla="*/ 377371 w 2249714"/>
              <a:gd name="connsiteY7" fmla="*/ 783772 h 2380343"/>
              <a:gd name="connsiteX8" fmla="*/ 0 w 2249714"/>
              <a:gd name="connsiteY8" fmla="*/ 638629 h 2380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49714" h="2380343">
                <a:moveTo>
                  <a:pt x="0" y="638629"/>
                </a:moveTo>
                <a:lnTo>
                  <a:pt x="522514" y="0"/>
                </a:lnTo>
                <a:lnTo>
                  <a:pt x="1335314" y="29029"/>
                </a:lnTo>
                <a:lnTo>
                  <a:pt x="2249714" y="943429"/>
                </a:lnTo>
                <a:lnTo>
                  <a:pt x="1741714" y="1335315"/>
                </a:lnTo>
                <a:lnTo>
                  <a:pt x="1886857" y="1973943"/>
                </a:lnTo>
                <a:lnTo>
                  <a:pt x="682171" y="2380343"/>
                </a:lnTo>
                <a:lnTo>
                  <a:pt x="377371" y="783772"/>
                </a:lnTo>
                <a:lnTo>
                  <a:pt x="0" y="638629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Freeform 15"/>
          <p:cNvSpPr/>
          <p:nvPr/>
        </p:nvSpPr>
        <p:spPr>
          <a:xfrm>
            <a:off x="1174013" y="3211293"/>
            <a:ext cx="1161152" cy="1676395"/>
          </a:xfrm>
          <a:custGeom>
            <a:avLst/>
            <a:gdLst>
              <a:gd name="connsiteX0" fmla="*/ 0 w 2249714"/>
              <a:gd name="connsiteY0" fmla="*/ 638629 h 2380343"/>
              <a:gd name="connsiteX1" fmla="*/ 522514 w 2249714"/>
              <a:gd name="connsiteY1" fmla="*/ 0 h 2380343"/>
              <a:gd name="connsiteX2" fmla="*/ 1335314 w 2249714"/>
              <a:gd name="connsiteY2" fmla="*/ 29029 h 2380343"/>
              <a:gd name="connsiteX3" fmla="*/ 2249714 w 2249714"/>
              <a:gd name="connsiteY3" fmla="*/ 943429 h 2380343"/>
              <a:gd name="connsiteX4" fmla="*/ 1741714 w 2249714"/>
              <a:gd name="connsiteY4" fmla="*/ 1335315 h 2380343"/>
              <a:gd name="connsiteX5" fmla="*/ 1886857 w 2249714"/>
              <a:gd name="connsiteY5" fmla="*/ 1973943 h 2380343"/>
              <a:gd name="connsiteX6" fmla="*/ 682171 w 2249714"/>
              <a:gd name="connsiteY6" fmla="*/ 2380343 h 2380343"/>
              <a:gd name="connsiteX7" fmla="*/ 377371 w 2249714"/>
              <a:gd name="connsiteY7" fmla="*/ 783772 h 2380343"/>
              <a:gd name="connsiteX8" fmla="*/ 0 w 2249714"/>
              <a:gd name="connsiteY8" fmla="*/ 638629 h 2380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49714" h="2380343">
                <a:moveTo>
                  <a:pt x="0" y="638629"/>
                </a:moveTo>
                <a:lnTo>
                  <a:pt x="522514" y="0"/>
                </a:lnTo>
                <a:lnTo>
                  <a:pt x="1335314" y="29029"/>
                </a:lnTo>
                <a:lnTo>
                  <a:pt x="2249714" y="943429"/>
                </a:lnTo>
                <a:lnTo>
                  <a:pt x="1741714" y="1335315"/>
                </a:lnTo>
                <a:lnTo>
                  <a:pt x="1886857" y="1973943"/>
                </a:lnTo>
                <a:lnTo>
                  <a:pt x="682171" y="2380343"/>
                </a:lnTo>
                <a:lnTo>
                  <a:pt x="377371" y="783772"/>
                </a:lnTo>
                <a:lnTo>
                  <a:pt x="0" y="638629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 16"/>
          <p:cNvSpPr/>
          <p:nvPr/>
        </p:nvSpPr>
        <p:spPr>
          <a:xfrm>
            <a:off x="5175663" y="2525492"/>
            <a:ext cx="1603829" cy="1915885"/>
          </a:xfrm>
          <a:custGeom>
            <a:avLst/>
            <a:gdLst>
              <a:gd name="connsiteX0" fmla="*/ 0 w 2249714"/>
              <a:gd name="connsiteY0" fmla="*/ 638629 h 2380343"/>
              <a:gd name="connsiteX1" fmla="*/ 522514 w 2249714"/>
              <a:gd name="connsiteY1" fmla="*/ 0 h 2380343"/>
              <a:gd name="connsiteX2" fmla="*/ 1335314 w 2249714"/>
              <a:gd name="connsiteY2" fmla="*/ 29029 h 2380343"/>
              <a:gd name="connsiteX3" fmla="*/ 2249714 w 2249714"/>
              <a:gd name="connsiteY3" fmla="*/ 943429 h 2380343"/>
              <a:gd name="connsiteX4" fmla="*/ 1741714 w 2249714"/>
              <a:gd name="connsiteY4" fmla="*/ 1335315 h 2380343"/>
              <a:gd name="connsiteX5" fmla="*/ 1886857 w 2249714"/>
              <a:gd name="connsiteY5" fmla="*/ 1973943 h 2380343"/>
              <a:gd name="connsiteX6" fmla="*/ 682171 w 2249714"/>
              <a:gd name="connsiteY6" fmla="*/ 2380343 h 2380343"/>
              <a:gd name="connsiteX7" fmla="*/ 377371 w 2249714"/>
              <a:gd name="connsiteY7" fmla="*/ 783772 h 2380343"/>
              <a:gd name="connsiteX8" fmla="*/ 0 w 2249714"/>
              <a:gd name="connsiteY8" fmla="*/ 638629 h 2380343"/>
              <a:gd name="connsiteX0" fmla="*/ 348344 w 2598058"/>
              <a:gd name="connsiteY0" fmla="*/ 638629 h 2380343"/>
              <a:gd name="connsiteX1" fmla="*/ 870858 w 2598058"/>
              <a:gd name="connsiteY1" fmla="*/ 0 h 2380343"/>
              <a:gd name="connsiteX2" fmla="*/ 1683658 w 2598058"/>
              <a:gd name="connsiteY2" fmla="*/ 29029 h 2380343"/>
              <a:gd name="connsiteX3" fmla="*/ 2598058 w 2598058"/>
              <a:gd name="connsiteY3" fmla="*/ 943429 h 2380343"/>
              <a:gd name="connsiteX4" fmla="*/ 2090058 w 2598058"/>
              <a:gd name="connsiteY4" fmla="*/ 1335315 h 2380343"/>
              <a:gd name="connsiteX5" fmla="*/ 2235201 w 2598058"/>
              <a:gd name="connsiteY5" fmla="*/ 1973943 h 2380343"/>
              <a:gd name="connsiteX6" fmla="*/ 1030515 w 2598058"/>
              <a:gd name="connsiteY6" fmla="*/ 2380343 h 2380343"/>
              <a:gd name="connsiteX7" fmla="*/ 0 w 2598058"/>
              <a:gd name="connsiteY7" fmla="*/ 1727201 h 2380343"/>
              <a:gd name="connsiteX8" fmla="*/ 348344 w 2598058"/>
              <a:gd name="connsiteY8" fmla="*/ 638629 h 2380343"/>
              <a:gd name="connsiteX0" fmla="*/ 348344 w 2598058"/>
              <a:gd name="connsiteY0" fmla="*/ 638629 h 1973943"/>
              <a:gd name="connsiteX1" fmla="*/ 870858 w 2598058"/>
              <a:gd name="connsiteY1" fmla="*/ 0 h 1973943"/>
              <a:gd name="connsiteX2" fmla="*/ 1683658 w 2598058"/>
              <a:gd name="connsiteY2" fmla="*/ 29029 h 1973943"/>
              <a:gd name="connsiteX3" fmla="*/ 2598058 w 2598058"/>
              <a:gd name="connsiteY3" fmla="*/ 943429 h 1973943"/>
              <a:gd name="connsiteX4" fmla="*/ 2090058 w 2598058"/>
              <a:gd name="connsiteY4" fmla="*/ 1335315 h 1973943"/>
              <a:gd name="connsiteX5" fmla="*/ 2235201 w 2598058"/>
              <a:gd name="connsiteY5" fmla="*/ 1973943 h 1973943"/>
              <a:gd name="connsiteX6" fmla="*/ 1190172 w 2598058"/>
              <a:gd name="connsiteY6" fmla="*/ 1553029 h 1973943"/>
              <a:gd name="connsiteX7" fmla="*/ 0 w 2598058"/>
              <a:gd name="connsiteY7" fmla="*/ 1727201 h 1973943"/>
              <a:gd name="connsiteX8" fmla="*/ 348344 w 2598058"/>
              <a:gd name="connsiteY8" fmla="*/ 638629 h 1973943"/>
              <a:gd name="connsiteX0" fmla="*/ 348344 w 2598058"/>
              <a:gd name="connsiteY0" fmla="*/ 638629 h 1973943"/>
              <a:gd name="connsiteX1" fmla="*/ 870858 w 2598058"/>
              <a:gd name="connsiteY1" fmla="*/ 0 h 1973943"/>
              <a:gd name="connsiteX2" fmla="*/ 1683658 w 2598058"/>
              <a:gd name="connsiteY2" fmla="*/ 29029 h 1973943"/>
              <a:gd name="connsiteX3" fmla="*/ 2598058 w 2598058"/>
              <a:gd name="connsiteY3" fmla="*/ 943429 h 1973943"/>
              <a:gd name="connsiteX4" fmla="*/ 2598058 w 2598058"/>
              <a:gd name="connsiteY4" fmla="*/ 1436915 h 1973943"/>
              <a:gd name="connsiteX5" fmla="*/ 2235201 w 2598058"/>
              <a:gd name="connsiteY5" fmla="*/ 1973943 h 1973943"/>
              <a:gd name="connsiteX6" fmla="*/ 1190172 w 2598058"/>
              <a:gd name="connsiteY6" fmla="*/ 1553029 h 1973943"/>
              <a:gd name="connsiteX7" fmla="*/ 0 w 2598058"/>
              <a:gd name="connsiteY7" fmla="*/ 1727201 h 1973943"/>
              <a:gd name="connsiteX8" fmla="*/ 348344 w 2598058"/>
              <a:gd name="connsiteY8" fmla="*/ 638629 h 1973943"/>
              <a:gd name="connsiteX0" fmla="*/ 348344 w 2598058"/>
              <a:gd name="connsiteY0" fmla="*/ 638629 h 1973943"/>
              <a:gd name="connsiteX1" fmla="*/ 870858 w 2598058"/>
              <a:gd name="connsiteY1" fmla="*/ 0 h 1973943"/>
              <a:gd name="connsiteX2" fmla="*/ 1654629 w 2598058"/>
              <a:gd name="connsiteY2" fmla="*/ 624115 h 1973943"/>
              <a:gd name="connsiteX3" fmla="*/ 2598058 w 2598058"/>
              <a:gd name="connsiteY3" fmla="*/ 943429 h 1973943"/>
              <a:gd name="connsiteX4" fmla="*/ 2598058 w 2598058"/>
              <a:gd name="connsiteY4" fmla="*/ 1436915 h 1973943"/>
              <a:gd name="connsiteX5" fmla="*/ 2235201 w 2598058"/>
              <a:gd name="connsiteY5" fmla="*/ 1973943 h 1973943"/>
              <a:gd name="connsiteX6" fmla="*/ 1190172 w 2598058"/>
              <a:gd name="connsiteY6" fmla="*/ 1553029 h 1973943"/>
              <a:gd name="connsiteX7" fmla="*/ 0 w 2598058"/>
              <a:gd name="connsiteY7" fmla="*/ 1727201 h 1973943"/>
              <a:gd name="connsiteX8" fmla="*/ 348344 w 2598058"/>
              <a:gd name="connsiteY8" fmla="*/ 638629 h 1973943"/>
              <a:gd name="connsiteX0" fmla="*/ 348344 w 2598058"/>
              <a:gd name="connsiteY0" fmla="*/ 638629 h 2960915"/>
              <a:gd name="connsiteX1" fmla="*/ 870858 w 2598058"/>
              <a:gd name="connsiteY1" fmla="*/ 0 h 2960915"/>
              <a:gd name="connsiteX2" fmla="*/ 1654629 w 2598058"/>
              <a:gd name="connsiteY2" fmla="*/ 624115 h 2960915"/>
              <a:gd name="connsiteX3" fmla="*/ 2598058 w 2598058"/>
              <a:gd name="connsiteY3" fmla="*/ 943429 h 2960915"/>
              <a:gd name="connsiteX4" fmla="*/ 2598058 w 2598058"/>
              <a:gd name="connsiteY4" fmla="*/ 1436915 h 2960915"/>
              <a:gd name="connsiteX5" fmla="*/ 2235201 w 2598058"/>
              <a:gd name="connsiteY5" fmla="*/ 1973943 h 2960915"/>
              <a:gd name="connsiteX6" fmla="*/ 1625600 w 2598058"/>
              <a:gd name="connsiteY6" fmla="*/ 2960915 h 2960915"/>
              <a:gd name="connsiteX7" fmla="*/ 0 w 2598058"/>
              <a:gd name="connsiteY7" fmla="*/ 1727201 h 2960915"/>
              <a:gd name="connsiteX8" fmla="*/ 348344 w 2598058"/>
              <a:gd name="connsiteY8" fmla="*/ 638629 h 2960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98058" h="2960915">
                <a:moveTo>
                  <a:pt x="348344" y="638629"/>
                </a:moveTo>
                <a:lnTo>
                  <a:pt x="870858" y="0"/>
                </a:lnTo>
                <a:lnTo>
                  <a:pt x="1654629" y="624115"/>
                </a:lnTo>
                <a:lnTo>
                  <a:pt x="2598058" y="943429"/>
                </a:lnTo>
                <a:lnTo>
                  <a:pt x="2598058" y="1436915"/>
                </a:lnTo>
                <a:lnTo>
                  <a:pt x="2235201" y="1973943"/>
                </a:lnTo>
                <a:lnTo>
                  <a:pt x="1625600" y="2960915"/>
                </a:lnTo>
                <a:lnTo>
                  <a:pt x="0" y="1727201"/>
                </a:lnTo>
                <a:lnTo>
                  <a:pt x="348344" y="63862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1754589" y="3302006"/>
            <a:ext cx="3941394" cy="362858"/>
          </a:xfrm>
          <a:prstGeom prst="straightConnector1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5675316" y="3664865"/>
            <a:ext cx="138968" cy="1896830"/>
          </a:xfrm>
          <a:prstGeom prst="straightConnector1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1754589" y="4049490"/>
            <a:ext cx="3781759" cy="1584095"/>
          </a:xfrm>
          <a:prstGeom prst="straightConnector1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145253" y="3088709"/>
            <a:ext cx="81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8 min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895718" y="4624178"/>
            <a:ext cx="1319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10 min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486736" y="5153763"/>
            <a:ext cx="1319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14 min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779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/>
        </p:nvCxnSpPr>
        <p:spPr>
          <a:xfrm flipH="1">
            <a:off x="2301613" y="2992644"/>
            <a:ext cx="981306" cy="90715"/>
          </a:xfrm>
          <a:prstGeom prst="line">
            <a:avLst/>
          </a:prstGeom>
          <a:ln w="20002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Freeform 13"/>
          <p:cNvSpPr/>
          <p:nvPr/>
        </p:nvSpPr>
        <p:spPr>
          <a:xfrm>
            <a:off x="4373897" y="4842591"/>
            <a:ext cx="1161152" cy="608238"/>
          </a:xfrm>
          <a:custGeom>
            <a:avLst/>
            <a:gdLst>
              <a:gd name="connsiteX0" fmla="*/ 0 w 2249714"/>
              <a:gd name="connsiteY0" fmla="*/ 638629 h 2380343"/>
              <a:gd name="connsiteX1" fmla="*/ 522514 w 2249714"/>
              <a:gd name="connsiteY1" fmla="*/ 0 h 2380343"/>
              <a:gd name="connsiteX2" fmla="*/ 1335314 w 2249714"/>
              <a:gd name="connsiteY2" fmla="*/ 29029 h 2380343"/>
              <a:gd name="connsiteX3" fmla="*/ 2249714 w 2249714"/>
              <a:gd name="connsiteY3" fmla="*/ 943429 h 2380343"/>
              <a:gd name="connsiteX4" fmla="*/ 1741714 w 2249714"/>
              <a:gd name="connsiteY4" fmla="*/ 1335315 h 2380343"/>
              <a:gd name="connsiteX5" fmla="*/ 1886857 w 2249714"/>
              <a:gd name="connsiteY5" fmla="*/ 1973943 h 2380343"/>
              <a:gd name="connsiteX6" fmla="*/ 682171 w 2249714"/>
              <a:gd name="connsiteY6" fmla="*/ 2380343 h 2380343"/>
              <a:gd name="connsiteX7" fmla="*/ 377371 w 2249714"/>
              <a:gd name="connsiteY7" fmla="*/ 783772 h 2380343"/>
              <a:gd name="connsiteX8" fmla="*/ 0 w 2249714"/>
              <a:gd name="connsiteY8" fmla="*/ 638629 h 2380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49714" h="2380343">
                <a:moveTo>
                  <a:pt x="0" y="638629"/>
                </a:moveTo>
                <a:lnTo>
                  <a:pt x="522514" y="0"/>
                </a:lnTo>
                <a:lnTo>
                  <a:pt x="1335314" y="29029"/>
                </a:lnTo>
                <a:lnTo>
                  <a:pt x="2249714" y="943429"/>
                </a:lnTo>
                <a:lnTo>
                  <a:pt x="1741714" y="1335315"/>
                </a:lnTo>
                <a:lnTo>
                  <a:pt x="1886857" y="1973943"/>
                </a:lnTo>
                <a:lnTo>
                  <a:pt x="682171" y="2380343"/>
                </a:lnTo>
                <a:lnTo>
                  <a:pt x="377371" y="783772"/>
                </a:lnTo>
                <a:lnTo>
                  <a:pt x="0" y="638629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Geographic Subarea Analysis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Possible with Aggregate approach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dirty="0" smtClean="0"/>
              <a:t>ABM enables cross-tabulating </a:t>
            </a:r>
            <a:r>
              <a:rPr lang="en-US" dirty="0"/>
              <a:t>user characteristics with </a:t>
            </a:r>
            <a:r>
              <a:rPr lang="en-US" dirty="0" smtClean="0"/>
              <a:t>geography (e.g. Blue-Green Trips by EJ folks)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5" name="Freeform 4"/>
          <p:cNvSpPr/>
          <p:nvPr/>
        </p:nvSpPr>
        <p:spPr>
          <a:xfrm>
            <a:off x="592138" y="2724418"/>
            <a:ext cx="1161152" cy="1676395"/>
          </a:xfrm>
          <a:custGeom>
            <a:avLst/>
            <a:gdLst>
              <a:gd name="connsiteX0" fmla="*/ 0 w 2249714"/>
              <a:gd name="connsiteY0" fmla="*/ 638629 h 2380343"/>
              <a:gd name="connsiteX1" fmla="*/ 522514 w 2249714"/>
              <a:gd name="connsiteY1" fmla="*/ 0 h 2380343"/>
              <a:gd name="connsiteX2" fmla="*/ 1335314 w 2249714"/>
              <a:gd name="connsiteY2" fmla="*/ 29029 h 2380343"/>
              <a:gd name="connsiteX3" fmla="*/ 2249714 w 2249714"/>
              <a:gd name="connsiteY3" fmla="*/ 943429 h 2380343"/>
              <a:gd name="connsiteX4" fmla="*/ 1741714 w 2249714"/>
              <a:gd name="connsiteY4" fmla="*/ 1335315 h 2380343"/>
              <a:gd name="connsiteX5" fmla="*/ 1886857 w 2249714"/>
              <a:gd name="connsiteY5" fmla="*/ 1973943 h 2380343"/>
              <a:gd name="connsiteX6" fmla="*/ 682171 w 2249714"/>
              <a:gd name="connsiteY6" fmla="*/ 2380343 h 2380343"/>
              <a:gd name="connsiteX7" fmla="*/ 377371 w 2249714"/>
              <a:gd name="connsiteY7" fmla="*/ 783772 h 2380343"/>
              <a:gd name="connsiteX8" fmla="*/ 0 w 2249714"/>
              <a:gd name="connsiteY8" fmla="*/ 638629 h 2380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49714" h="2380343">
                <a:moveTo>
                  <a:pt x="0" y="638629"/>
                </a:moveTo>
                <a:lnTo>
                  <a:pt x="522514" y="0"/>
                </a:lnTo>
                <a:lnTo>
                  <a:pt x="1335314" y="29029"/>
                </a:lnTo>
                <a:lnTo>
                  <a:pt x="2249714" y="943429"/>
                </a:lnTo>
                <a:lnTo>
                  <a:pt x="1741714" y="1335315"/>
                </a:lnTo>
                <a:lnTo>
                  <a:pt x="1886857" y="1973943"/>
                </a:lnTo>
                <a:lnTo>
                  <a:pt x="682171" y="2380343"/>
                </a:lnTo>
                <a:lnTo>
                  <a:pt x="377371" y="783772"/>
                </a:lnTo>
                <a:lnTo>
                  <a:pt x="0" y="638629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reeform 5"/>
          <p:cNvSpPr/>
          <p:nvPr/>
        </p:nvSpPr>
        <p:spPr>
          <a:xfrm>
            <a:off x="6178729" y="1889138"/>
            <a:ext cx="1603829" cy="1915885"/>
          </a:xfrm>
          <a:custGeom>
            <a:avLst/>
            <a:gdLst>
              <a:gd name="connsiteX0" fmla="*/ 0 w 2249714"/>
              <a:gd name="connsiteY0" fmla="*/ 638629 h 2380343"/>
              <a:gd name="connsiteX1" fmla="*/ 522514 w 2249714"/>
              <a:gd name="connsiteY1" fmla="*/ 0 h 2380343"/>
              <a:gd name="connsiteX2" fmla="*/ 1335314 w 2249714"/>
              <a:gd name="connsiteY2" fmla="*/ 29029 h 2380343"/>
              <a:gd name="connsiteX3" fmla="*/ 2249714 w 2249714"/>
              <a:gd name="connsiteY3" fmla="*/ 943429 h 2380343"/>
              <a:gd name="connsiteX4" fmla="*/ 1741714 w 2249714"/>
              <a:gd name="connsiteY4" fmla="*/ 1335315 h 2380343"/>
              <a:gd name="connsiteX5" fmla="*/ 1886857 w 2249714"/>
              <a:gd name="connsiteY5" fmla="*/ 1973943 h 2380343"/>
              <a:gd name="connsiteX6" fmla="*/ 682171 w 2249714"/>
              <a:gd name="connsiteY6" fmla="*/ 2380343 h 2380343"/>
              <a:gd name="connsiteX7" fmla="*/ 377371 w 2249714"/>
              <a:gd name="connsiteY7" fmla="*/ 783772 h 2380343"/>
              <a:gd name="connsiteX8" fmla="*/ 0 w 2249714"/>
              <a:gd name="connsiteY8" fmla="*/ 638629 h 2380343"/>
              <a:gd name="connsiteX0" fmla="*/ 348344 w 2598058"/>
              <a:gd name="connsiteY0" fmla="*/ 638629 h 2380343"/>
              <a:gd name="connsiteX1" fmla="*/ 870858 w 2598058"/>
              <a:gd name="connsiteY1" fmla="*/ 0 h 2380343"/>
              <a:gd name="connsiteX2" fmla="*/ 1683658 w 2598058"/>
              <a:gd name="connsiteY2" fmla="*/ 29029 h 2380343"/>
              <a:gd name="connsiteX3" fmla="*/ 2598058 w 2598058"/>
              <a:gd name="connsiteY3" fmla="*/ 943429 h 2380343"/>
              <a:gd name="connsiteX4" fmla="*/ 2090058 w 2598058"/>
              <a:gd name="connsiteY4" fmla="*/ 1335315 h 2380343"/>
              <a:gd name="connsiteX5" fmla="*/ 2235201 w 2598058"/>
              <a:gd name="connsiteY5" fmla="*/ 1973943 h 2380343"/>
              <a:gd name="connsiteX6" fmla="*/ 1030515 w 2598058"/>
              <a:gd name="connsiteY6" fmla="*/ 2380343 h 2380343"/>
              <a:gd name="connsiteX7" fmla="*/ 0 w 2598058"/>
              <a:gd name="connsiteY7" fmla="*/ 1727201 h 2380343"/>
              <a:gd name="connsiteX8" fmla="*/ 348344 w 2598058"/>
              <a:gd name="connsiteY8" fmla="*/ 638629 h 2380343"/>
              <a:gd name="connsiteX0" fmla="*/ 348344 w 2598058"/>
              <a:gd name="connsiteY0" fmla="*/ 638629 h 1973943"/>
              <a:gd name="connsiteX1" fmla="*/ 870858 w 2598058"/>
              <a:gd name="connsiteY1" fmla="*/ 0 h 1973943"/>
              <a:gd name="connsiteX2" fmla="*/ 1683658 w 2598058"/>
              <a:gd name="connsiteY2" fmla="*/ 29029 h 1973943"/>
              <a:gd name="connsiteX3" fmla="*/ 2598058 w 2598058"/>
              <a:gd name="connsiteY3" fmla="*/ 943429 h 1973943"/>
              <a:gd name="connsiteX4" fmla="*/ 2090058 w 2598058"/>
              <a:gd name="connsiteY4" fmla="*/ 1335315 h 1973943"/>
              <a:gd name="connsiteX5" fmla="*/ 2235201 w 2598058"/>
              <a:gd name="connsiteY5" fmla="*/ 1973943 h 1973943"/>
              <a:gd name="connsiteX6" fmla="*/ 1190172 w 2598058"/>
              <a:gd name="connsiteY6" fmla="*/ 1553029 h 1973943"/>
              <a:gd name="connsiteX7" fmla="*/ 0 w 2598058"/>
              <a:gd name="connsiteY7" fmla="*/ 1727201 h 1973943"/>
              <a:gd name="connsiteX8" fmla="*/ 348344 w 2598058"/>
              <a:gd name="connsiteY8" fmla="*/ 638629 h 1973943"/>
              <a:gd name="connsiteX0" fmla="*/ 348344 w 2598058"/>
              <a:gd name="connsiteY0" fmla="*/ 638629 h 1973943"/>
              <a:gd name="connsiteX1" fmla="*/ 870858 w 2598058"/>
              <a:gd name="connsiteY1" fmla="*/ 0 h 1973943"/>
              <a:gd name="connsiteX2" fmla="*/ 1683658 w 2598058"/>
              <a:gd name="connsiteY2" fmla="*/ 29029 h 1973943"/>
              <a:gd name="connsiteX3" fmla="*/ 2598058 w 2598058"/>
              <a:gd name="connsiteY3" fmla="*/ 943429 h 1973943"/>
              <a:gd name="connsiteX4" fmla="*/ 2598058 w 2598058"/>
              <a:gd name="connsiteY4" fmla="*/ 1436915 h 1973943"/>
              <a:gd name="connsiteX5" fmla="*/ 2235201 w 2598058"/>
              <a:gd name="connsiteY5" fmla="*/ 1973943 h 1973943"/>
              <a:gd name="connsiteX6" fmla="*/ 1190172 w 2598058"/>
              <a:gd name="connsiteY6" fmla="*/ 1553029 h 1973943"/>
              <a:gd name="connsiteX7" fmla="*/ 0 w 2598058"/>
              <a:gd name="connsiteY7" fmla="*/ 1727201 h 1973943"/>
              <a:gd name="connsiteX8" fmla="*/ 348344 w 2598058"/>
              <a:gd name="connsiteY8" fmla="*/ 638629 h 1973943"/>
              <a:gd name="connsiteX0" fmla="*/ 348344 w 2598058"/>
              <a:gd name="connsiteY0" fmla="*/ 638629 h 1973943"/>
              <a:gd name="connsiteX1" fmla="*/ 870858 w 2598058"/>
              <a:gd name="connsiteY1" fmla="*/ 0 h 1973943"/>
              <a:gd name="connsiteX2" fmla="*/ 1654629 w 2598058"/>
              <a:gd name="connsiteY2" fmla="*/ 624115 h 1973943"/>
              <a:gd name="connsiteX3" fmla="*/ 2598058 w 2598058"/>
              <a:gd name="connsiteY3" fmla="*/ 943429 h 1973943"/>
              <a:gd name="connsiteX4" fmla="*/ 2598058 w 2598058"/>
              <a:gd name="connsiteY4" fmla="*/ 1436915 h 1973943"/>
              <a:gd name="connsiteX5" fmla="*/ 2235201 w 2598058"/>
              <a:gd name="connsiteY5" fmla="*/ 1973943 h 1973943"/>
              <a:gd name="connsiteX6" fmla="*/ 1190172 w 2598058"/>
              <a:gd name="connsiteY6" fmla="*/ 1553029 h 1973943"/>
              <a:gd name="connsiteX7" fmla="*/ 0 w 2598058"/>
              <a:gd name="connsiteY7" fmla="*/ 1727201 h 1973943"/>
              <a:gd name="connsiteX8" fmla="*/ 348344 w 2598058"/>
              <a:gd name="connsiteY8" fmla="*/ 638629 h 1973943"/>
              <a:gd name="connsiteX0" fmla="*/ 348344 w 2598058"/>
              <a:gd name="connsiteY0" fmla="*/ 638629 h 2960915"/>
              <a:gd name="connsiteX1" fmla="*/ 870858 w 2598058"/>
              <a:gd name="connsiteY1" fmla="*/ 0 h 2960915"/>
              <a:gd name="connsiteX2" fmla="*/ 1654629 w 2598058"/>
              <a:gd name="connsiteY2" fmla="*/ 624115 h 2960915"/>
              <a:gd name="connsiteX3" fmla="*/ 2598058 w 2598058"/>
              <a:gd name="connsiteY3" fmla="*/ 943429 h 2960915"/>
              <a:gd name="connsiteX4" fmla="*/ 2598058 w 2598058"/>
              <a:gd name="connsiteY4" fmla="*/ 1436915 h 2960915"/>
              <a:gd name="connsiteX5" fmla="*/ 2235201 w 2598058"/>
              <a:gd name="connsiteY5" fmla="*/ 1973943 h 2960915"/>
              <a:gd name="connsiteX6" fmla="*/ 1625600 w 2598058"/>
              <a:gd name="connsiteY6" fmla="*/ 2960915 h 2960915"/>
              <a:gd name="connsiteX7" fmla="*/ 0 w 2598058"/>
              <a:gd name="connsiteY7" fmla="*/ 1727201 h 2960915"/>
              <a:gd name="connsiteX8" fmla="*/ 348344 w 2598058"/>
              <a:gd name="connsiteY8" fmla="*/ 638629 h 2960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98058" h="2960915">
                <a:moveTo>
                  <a:pt x="348344" y="638629"/>
                </a:moveTo>
                <a:lnTo>
                  <a:pt x="870858" y="0"/>
                </a:lnTo>
                <a:lnTo>
                  <a:pt x="1654629" y="624115"/>
                </a:lnTo>
                <a:lnTo>
                  <a:pt x="2598058" y="943429"/>
                </a:lnTo>
                <a:lnTo>
                  <a:pt x="2598058" y="1436915"/>
                </a:lnTo>
                <a:lnTo>
                  <a:pt x="2235201" y="1973943"/>
                </a:lnTo>
                <a:lnTo>
                  <a:pt x="1625600" y="2960915"/>
                </a:lnTo>
                <a:lnTo>
                  <a:pt x="0" y="1727201"/>
                </a:lnTo>
                <a:lnTo>
                  <a:pt x="348344" y="63862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1172714" y="2637325"/>
            <a:ext cx="5761486" cy="540665"/>
          </a:xfrm>
          <a:prstGeom prst="straightConnector1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headEnd type="arrow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3672114" y="2996560"/>
            <a:ext cx="1282360" cy="2039660"/>
          </a:xfrm>
          <a:prstGeom prst="straightConnector1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851334" y="2372670"/>
            <a:ext cx="1511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Investment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04222" y="3587685"/>
            <a:ext cx="1797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Purple-Green Trips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882958" y="2355086"/>
            <a:ext cx="2143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Blue-Green Trips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9" name="Straight Connector 18"/>
          <p:cNvCxnSpPr>
            <a:stCxn id="21" idx="2"/>
          </p:cNvCxnSpPr>
          <p:nvPr/>
        </p:nvCxnSpPr>
        <p:spPr>
          <a:xfrm>
            <a:off x="2607271" y="2742002"/>
            <a:ext cx="144850" cy="21015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03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Imputation of transit impedances when not present in base or scenario alternative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Segmented by access type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Based on drive alone auto distances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Different resolutions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Disaggregate trips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Persons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Links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OD pairs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Limitations of COC benefit segmentation</a:t>
            </a:r>
          </a:p>
        </p:txBody>
      </p:sp>
    </p:spTree>
    <p:extLst>
      <p:ext uri="{BB962C8B-B14F-4D97-AF65-F5344CB8AC3E}">
        <p14:creationId xmlns:p14="http://schemas.microsoft.com/office/powerpoint/2010/main" val="3500433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 Resolutions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2721623"/>
              </p:ext>
            </p:extLst>
          </p:nvPr>
        </p:nvGraphicFramePr>
        <p:xfrm>
          <a:off x="592138" y="1396998"/>
          <a:ext cx="8094660" cy="365619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870590"/>
                <a:gridCol w="2525850"/>
                <a:gridCol w="2698220"/>
              </a:tblGrid>
              <a:tr h="406244">
                <a:tc>
                  <a:txBody>
                    <a:bodyPr/>
                    <a:lstStyle/>
                    <a:p>
                      <a:r>
                        <a:rPr lang="en-US" dirty="0" smtClean="0"/>
                        <a:t>Benefit Type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Resolution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COC</a:t>
                      </a:r>
                      <a:endParaRPr lang="en-US" dirty="0"/>
                    </a:p>
                  </a:txBody>
                  <a:tcPr/>
                </a:tc>
              </a:tr>
              <a:tr h="406244">
                <a:tc>
                  <a:txBody>
                    <a:bodyPr/>
                    <a:lstStyle/>
                    <a:p>
                      <a:r>
                        <a:rPr lang="en-US" dirty="0" smtClean="0"/>
                        <a:t>Mobility – Residents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Person trip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/>
                          <a:cs typeface="Arial"/>
                        </a:rPr>
                        <a:t>Yes</a:t>
                      </a:r>
                      <a:endParaRPr lang="en-US" dirty="0"/>
                    </a:p>
                  </a:txBody>
                  <a:tcPr/>
                </a:tc>
              </a:tr>
              <a:tr h="406244">
                <a:tc>
                  <a:txBody>
                    <a:bodyPr/>
                    <a:lstStyle/>
                    <a:p>
                      <a:r>
                        <a:rPr lang="en-US" dirty="0" smtClean="0"/>
                        <a:t>Mobility – Trucks</a:t>
                      </a:r>
                      <a:r>
                        <a:rPr lang="en-US" baseline="0" dirty="0" smtClean="0"/>
                        <a:t> / </a:t>
                      </a:r>
                      <a:r>
                        <a:rPr lang="en-US" baseline="0" dirty="0" err="1" smtClean="0"/>
                        <a:t>Comm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TAZ</a:t>
                      </a:r>
                      <a:r>
                        <a:rPr lang="en-US" baseline="0" dirty="0" smtClean="0"/>
                        <a:t> OD trip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</a:tr>
              <a:tr h="406244">
                <a:tc>
                  <a:txBody>
                    <a:bodyPr/>
                    <a:lstStyle/>
                    <a:p>
                      <a:r>
                        <a:rPr lang="en-US" dirty="0" smtClean="0"/>
                        <a:t>Emissions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Link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</a:tr>
              <a:tr h="406244">
                <a:tc>
                  <a:txBody>
                    <a:bodyPr/>
                    <a:lstStyle/>
                    <a:p>
                      <a:r>
                        <a:rPr lang="en-US" dirty="0" smtClean="0"/>
                        <a:t>Accidents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Link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</a:tr>
              <a:tr h="406244">
                <a:tc>
                  <a:txBody>
                    <a:bodyPr/>
                    <a:lstStyle/>
                    <a:p>
                      <a:r>
                        <a:rPr lang="en-US" dirty="0" smtClean="0"/>
                        <a:t>Reliability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Link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</a:tr>
              <a:tr h="406244">
                <a:tc>
                  <a:txBody>
                    <a:bodyPr/>
                    <a:lstStyle/>
                    <a:p>
                      <a:r>
                        <a:rPr lang="en-US" dirty="0" smtClean="0"/>
                        <a:t>Vehicle Operating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TAZ</a:t>
                      </a:r>
                      <a:r>
                        <a:rPr lang="en-US" baseline="0" dirty="0" smtClean="0"/>
                        <a:t> OD trip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</a:tr>
              <a:tr h="406244">
                <a:tc>
                  <a:txBody>
                    <a:bodyPr/>
                    <a:lstStyle/>
                    <a:p>
                      <a:r>
                        <a:rPr lang="en-US" dirty="0" smtClean="0"/>
                        <a:t>Vehicle Ownership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</a:tr>
              <a:tr h="406244">
                <a:tc>
                  <a:txBody>
                    <a:bodyPr/>
                    <a:lstStyle/>
                    <a:p>
                      <a:r>
                        <a:rPr lang="en-US" dirty="0" smtClean="0"/>
                        <a:t>Physical Activity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Person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5593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Developments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Extension of COC reporting</a:t>
            </a:r>
          </a:p>
          <a:p>
            <a:pPr lvl="1" fontAlgn="t">
              <a:buFont typeface="Wingdings" panose="05000000000000000000" pitchFamily="2" charset="2"/>
              <a:buChar char="§"/>
            </a:pPr>
            <a:r>
              <a:rPr lang="en-US" dirty="0"/>
              <a:t>Emissions</a:t>
            </a:r>
          </a:p>
          <a:p>
            <a:pPr lvl="1" fontAlgn="t">
              <a:buFont typeface="Wingdings" panose="05000000000000000000" pitchFamily="2" charset="2"/>
              <a:buChar char="§"/>
            </a:pPr>
            <a:r>
              <a:rPr lang="en-US" dirty="0"/>
              <a:t>Accidents</a:t>
            </a:r>
          </a:p>
          <a:p>
            <a:pPr lvl="1" fontAlgn="t">
              <a:buFont typeface="Wingdings" panose="05000000000000000000" pitchFamily="2" charset="2"/>
              <a:buChar char="§"/>
            </a:pPr>
            <a:r>
              <a:rPr lang="en-US" dirty="0"/>
              <a:t>Reliability</a:t>
            </a:r>
          </a:p>
          <a:p>
            <a:pPr lvl="1" fontAlgn="t">
              <a:buFont typeface="Wingdings" panose="05000000000000000000" pitchFamily="2" charset="2"/>
              <a:buChar char="§"/>
            </a:pPr>
            <a:r>
              <a:rPr lang="en-US" dirty="0"/>
              <a:t>Vehicle </a:t>
            </a:r>
            <a:r>
              <a:rPr lang="en-US" dirty="0" smtClean="0"/>
              <a:t>Operating</a:t>
            </a:r>
          </a:p>
          <a:p>
            <a:pPr fontAlgn="t">
              <a:buFont typeface="Wingdings" panose="05000000000000000000" pitchFamily="2" charset="2"/>
              <a:buChar char="§"/>
            </a:pPr>
            <a:r>
              <a:rPr lang="en-US" dirty="0" smtClean="0"/>
              <a:t>Improved user interface</a:t>
            </a:r>
          </a:p>
          <a:p>
            <a:pPr fontAlgn="t">
              <a:buFont typeface="Wingdings" panose="05000000000000000000" pitchFamily="2" charset="2"/>
              <a:buChar char="§"/>
            </a:pPr>
            <a:r>
              <a:rPr lang="en-US" dirty="0" smtClean="0"/>
              <a:t>Flexible COC specification</a:t>
            </a:r>
          </a:p>
          <a:p>
            <a:pPr fontAlgn="t">
              <a:buFont typeface="Wingdings" panose="05000000000000000000" pitchFamily="2" charset="2"/>
              <a:buChar char="§"/>
            </a:pPr>
            <a:r>
              <a:rPr lang="en-US" dirty="0" smtClean="0"/>
              <a:t>Performance Tuning</a:t>
            </a:r>
          </a:p>
          <a:p>
            <a:pPr fontAlgn="t"/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68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 for Valuation and How-To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Travel Demand Forecasting Value-of-Time Definition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 smtClean="0"/>
              <a:t>Implied VOT:  ratio of </a:t>
            </a:r>
            <a:r>
              <a:rPr lang="en-US" sz="1800" dirty="0"/>
              <a:t>time </a:t>
            </a:r>
            <a:r>
              <a:rPr lang="en-US" sz="1800" dirty="0" smtClean="0"/>
              <a:t>and </a:t>
            </a:r>
            <a:r>
              <a:rPr lang="en-US" sz="1800" dirty="0"/>
              <a:t>cost </a:t>
            </a:r>
            <a:r>
              <a:rPr lang="en-US" sz="1800" dirty="0" smtClean="0"/>
              <a:t>coefficients in the (primary) mode choice statistical  model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USDOT Value-of-Time Definition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/>
              <a:t>USDOT. </a:t>
            </a:r>
            <a:r>
              <a:rPr lang="en-US" sz="1800" i="1" dirty="0"/>
              <a:t>The Value of Travel Time </a:t>
            </a:r>
            <a:r>
              <a:rPr lang="en-US" sz="1800" i="1" dirty="0" smtClean="0"/>
              <a:t>Savings: Departmental </a:t>
            </a:r>
            <a:r>
              <a:rPr lang="en-US" sz="1800" i="1" dirty="0"/>
              <a:t>Guidance for Conducting Economic Evaluations Revision </a:t>
            </a:r>
            <a:r>
              <a:rPr lang="en-US" sz="1800" i="1" dirty="0" smtClean="0"/>
              <a:t>2</a:t>
            </a:r>
            <a:r>
              <a:rPr lang="en-US" sz="2000" b="1" i="1" dirty="0" smtClean="0"/>
              <a:t>.  </a:t>
            </a:r>
            <a:r>
              <a:rPr lang="en-US" sz="1800" dirty="0" smtClean="0"/>
              <a:t>2011.</a:t>
            </a:r>
            <a:endParaRPr lang="en-US" sz="18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AASHTO “Red Book” (project-level BCA)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/>
              <a:t>American Association of State Highway and Transportation Officials.  </a:t>
            </a:r>
            <a:r>
              <a:rPr lang="en-US" sz="1800" i="1" dirty="0"/>
              <a:t>User and Non-User Benefit Analysis for </a:t>
            </a:r>
            <a:r>
              <a:rPr lang="en-US" sz="1800" i="1" dirty="0" smtClean="0"/>
              <a:t>Highways</a:t>
            </a:r>
            <a:r>
              <a:rPr lang="en-US" sz="1800" dirty="0" smtClean="0"/>
              <a:t>. </a:t>
            </a:r>
            <a:r>
              <a:rPr lang="en-US" sz="1800" dirty="0"/>
              <a:t>2010</a:t>
            </a:r>
          </a:p>
        </p:txBody>
      </p:sp>
    </p:spTree>
    <p:extLst>
      <p:ext uri="{BB962C8B-B14F-4D97-AF65-F5344CB8AC3E}">
        <p14:creationId xmlns:p14="http://schemas.microsoft.com/office/powerpoint/2010/main" val="319461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>
          <a:xfrm>
            <a:off x="5477652" y="3259231"/>
            <a:ext cx="5394207" cy="639762"/>
          </a:xfrm>
        </p:spPr>
        <p:txBody>
          <a:bodyPr/>
          <a:lstStyle/>
          <a:p>
            <a:r>
              <a:rPr lang="en-US" dirty="0" smtClean="0"/>
              <a:t>Joe Castiglione</a:t>
            </a:r>
          </a:p>
          <a:p>
            <a:r>
              <a:rPr lang="en-US" sz="1400" b="0" dirty="0" smtClean="0">
                <a:solidFill>
                  <a:schemeClr val="bg1">
                    <a:lumMod val="50000"/>
                  </a:schemeClr>
                </a:solidFill>
              </a:rPr>
              <a:t>617.251.5111</a:t>
            </a:r>
            <a:endParaRPr lang="en-US" sz="1400" b="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b="0" dirty="0" smtClean="0">
                <a:solidFill>
                  <a:schemeClr val="bg1">
                    <a:lumMod val="50000"/>
                  </a:schemeClr>
                </a:solidFill>
              </a:rPr>
              <a:t>joe.castiglione@sfcta.org</a:t>
            </a:r>
            <a:endParaRPr lang="en-US" sz="1400" dirty="0" smtClean="0"/>
          </a:p>
          <a:p>
            <a:r>
              <a:rPr lang="en-US" dirty="0" smtClean="0"/>
              <a:t>Jeff </a:t>
            </a:r>
            <a:r>
              <a:rPr lang="en-US" dirty="0" smtClean="0"/>
              <a:t>Frkonja</a:t>
            </a:r>
            <a:endParaRPr lang="en-US" dirty="0" smtClean="0"/>
          </a:p>
          <a:p>
            <a:r>
              <a:rPr lang="en-US" sz="1400" b="0" dirty="0">
                <a:solidFill>
                  <a:schemeClr val="bg1">
                    <a:lumMod val="50000"/>
                  </a:schemeClr>
                </a:solidFill>
              </a:rPr>
              <a:t>312.605.9213</a:t>
            </a:r>
          </a:p>
          <a:p>
            <a:r>
              <a:rPr lang="en-US" sz="1400" b="0" dirty="0" smtClean="0">
                <a:solidFill>
                  <a:schemeClr val="bg1">
                    <a:lumMod val="50000"/>
                  </a:schemeClr>
                </a:solidFill>
              </a:rPr>
              <a:t>jeff.frkonja@rsginc.com</a:t>
            </a:r>
            <a:endParaRPr lang="en-US" dirty="0" smtClean="0"/>
          </a:p>
          <a:p>
            <a:r>
              <a:rPr lang="en-US" dirty="0" smtClean="0"/>
              <a:t>Jim Miller</a:t>
            </a:r>
          </a:p>
          <a:p>
            <a:r>
              <a:rPr lang="en-US" sz="1400" b="0" dirty="0" smtClean="0">
                <a:solidFill>
                  <a:schemeClr val="bg1">
                    <a:lumMod val="50000"/>
                  </a:schemeClr>
                </a:solidFill>
              </a:rPr>
              <a:t>jim.miller@sandag.org</a:t>
            </a:r>
          </a:p>
          <a:p>
            <a:r>
              <a:rPr lang="en-US" sz="1400" b="0" dirty="0" smtClean="0">
                <a:solidFill>
                  <a:schemeClr val="bg1">
                    <a:lumMod val="50000"/>
                  </a:schemeClr>
                </a:solidFill>
              </a:rPr>
              <a:t>619.699.7325</a:t>
            </a:r>
            <a:endParaRPr lang="en-US" sz="1400" b="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050" name="Picture 2" descr="https://encrypted-tbn2.gstatic.com/images?q=tbn:ANd9GcRfJCfgQbgZCZFbDPDTS3kvjYbGbW4Wgh_JrzxDYaK13MaNEB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918" y="3220408"/>
            <a:ext cx="4479036" cy="2905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5534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/>
            <a:r>
              <a:rPr lang="en-US" dirty="0" smtClean="0"/>
              <a:t>Reserve Slides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00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</a:t>
            </a:r>
            <a:r>
              <a:rPr lang="en-US" dirty="0" smtClean="0"/>
              <a:t>roject Evaluation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92666" y="2604700"/>
            <a:ext cx="8094134" cy="3448487"/>
          </a:xfrm>
        </p:spPr>
        <p:txBody>
          <a:bodyPr/>
          <a:lstStyle/>
          <a:p>
            <a:r>
              <a:rPr lang="en-US" dirty="0" smtClean="0"/>
              <a:t>Example Highway Corridor Criteria</a:t>
            </a:r>
          </a:p>
          <a:p>
            <a:pPr lvl="1"/>
            <a:r>
              <a:rPr lang="en-US" dirty="0" smtClean="0"/>
              <a:t>Congestion Relief *</a:t>
            </a:r>
          </a:p>
          <a:p>
            <a:pPr lvl="1"/>
            <a:r>
              <a:rPr lang="en-US" dirty="0" smtClean="0"/>
              <a:t>Safety</a:t>
            </a:r>
          </a:p>
          <a:p>
            <a:pPr lvl="1"/>
            <a:r>
              <a:rPr lang="en-US" dirty="0" smtClean="0"/>
              <a:t>Evacuation Route Access</a:t>
            </a:r>
          </a:p>
          <a:p>
            <a:pPr lvl="1"/>
            <a:r>
              <a:rPr lang="en-US" dirty="0" smtClean="0"/>
              <a:t>Non-SOV Mobility *</a:t>
            </a:r>
          </a:p>
          <a:p>
            <a:pPr lvl="1"/>
            <a:r>
              <a:rPr lang="en-US" dirty="0" smtClean="0"/>
              <a:t>Emissions Reduction *</a:t>
            </a:r>
          </a:p>
          <a:p>
            <a:pPr lvl="1"/>
            <a:r>
              <a:rPr lang="en-US" dirty="0" smtClean="0"/>
              <a:t>Serves Designated Growth Areas</a:t>
            </a:r>
          </a:p>
          <a:p>
            <a:pPr lvl="1"/>
            <a:r>
              <a:rPr lang="en-US" dirty="0" smtClean="0"/>
              <a:t>Promotes Physical Activity *</a:t>
            </a:r>
          </a:p>
          <a:p>
            <a:pPr lvl="1"/>
            <a:r>
              <a:rPr lang="en-US" dirty="0" smtClean="0"/>
              <a:t>Support Goods Movement/Freight System Bottleneck Relief *</a:t>
            </a:r>
          </a:p>
          <a:p>
            <a:pPr lvl="1"/>
            <a:r>
              <a:rPr lang="en-US" dirty="0" smtClean="0"/>
              <a:t>Cost-Effectiveness *</a:t>
            </a:r>
          </a:p>
          <a:p>
            <a:pPr lvl="1"/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1357177"/>
            <a:ext cx="82677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84663" y="6431282"/>
            <a:ext cx="7458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 SANDAG </a:t>
            </a:r>
            <a:r>
              <a:rPr lang="en-US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“Project </a:t>
            </a:r>
            <a:r>
              <a:rPr lang="en-US" sz="1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Evaluation Criteria”(s</a:t>
            </a:r>
            <a:r>
              <a:rPr lang="en-US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ee </a:t>
            </a:r>
            <a:r>
              <a:rPr lang="en-US" sz="1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http://</a:t>
            </a:r>
            <a:r>
              <a:rPr lang="en-US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www.sdforward.com/mobility-planning/evaluating-projects)</a:t>
            </a:r>
            <a:endParaRPr lang="en-US" sz="12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2666" y="5995130"/>
            <a:ext cx="74588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C00000"/>
                </a:solidFill>
              </a:rPr>
              <a:t>* BCA can inform these criteria</a:t>
            </a:r>
            <a:endParaRPr lang="en-US" sz="1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531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SANDAG Projects </a:t>
            </a:r>
            <a:r>
              <a:rPr lang="en-US" dirty="0" smtClean="0"/>
              <a:t>and Plan Alternatives </a:t>
            </a:r>
            <a:r>
              <a:rPr lang="en-US" dirty="0" smtClean="0"/>
              <a:t>Evaluation Process</a:t>
            </a:r>
            <a:endParaRPr lang="en-US" dirty="0"/>
          </a:p>
          <a:p>
            <a:pPr lvl="0">
              <a:buFont typeface="Wingdings" panose="05000000000000000000" pitchFamily="2" charset="2"/>
              <a:buChar char="§"/>
            </a:pPr>
            <a:r>
              <a:rPr lang="en-US" dirty="0" smtClean="0"/>
              <a:t>BCA Metrics and Supporting Assumptions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n-US" dirty="0" smtClean="0"/>
              <a:t>BCA </a:t>
            </a:r>
            <a:r>
              <a:rPr lang="en-US" dirty="0" smtClean="0"/>
              <a:t>Analysis Using SANDAG’s </a:t>
            </a:r>
            <a:r>
              <a:rPr lang="en-US" dirty="0" smtClean="0"/>
              <a:t>Activity-Based Model </a:t>
            </a:r>
            <a:r>
              <a:rPr lang="en-US" dirty="0" smtClean="0"/>
              <a:t>(ABM)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n-US" dirty="0" smtClean="0"/>
              <a:t>Noteworthy Features of BCA based on ABM</a:t>
            </a:r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59305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BCA Founded in Economic Theory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>
          <a:xfrm>
            <a:off x="5529943" y="1535113"/>
            <a:ext cx="3156857" cy="639762"/>
          </a:xfrm>
        </p:spPr>
        <p:txBody>
          <a:bodyPr/>
          <a:lstStyle/>
          <a:p>
            <a:r>
              <a:rPr lang="en-US" dirty="0" smtClean="0"/>
              <a:t>Consumer Surplus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5428343" y="2174875"/>
            <a:ext cx="3258458" cy="3951288"/>
          </a:xfrm>
        </p:spPr>
        <p:txBody>
          <a:bodyPr/>
          <a:lstStyle/>
          <a:p>
            <a:r>
              <a:rPr lang="en-US" dirty="0" smtClean="0"/>
              <a:t>“Good” = travel from O to D</a:t>
            </a:r>
          </a:p>
          <a:p>
            <a:r>
              <a:rPr lang="en-US" dirty="0" smtClean="0"/>
              <a:t>$ Willing to Pay</a:t>
            </a:r>
          </a:p>
          <a:p>
            <a:r>
              <a:rPr lang="en-US" dirty="0" smtClean="0"/>
              <a:t>$ Actually Paid</a:t>
            </a:r>
          </a:p>
          <a:p>
            <a:r>
              <a:rPr lang="en-US" dirty="0" smtClean="0"/>
              <a:t>Willing minus Actual = Surplus</a:t>
            </a:r>
          </a:p>
          <a:p>
            <a:r>
              <a:rPr lang="en-US" dirty="0" smtClean="0"/>
              <a:t>Build Alternative Changes the Surplus</a:t>
            </a:r>
          </a:p>
          <a:p>
            <a:r>
              <a:rPr lang="en-US" dirty="0" smtClean="0"/>
              <a:t>Additional Surplus can be invested in some other good and thus has economic and personal value</a:t>
            </a:r>
          </a:p>
          <a:p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6" name="TextBox 5"/>
          <p:cNvSpPr txBox="1"/>
          <p:nvPr/>
        </p:nvSpPr>
        <p:spPr>
          <a:xfrm>
            <a:off x="1384663" y="6402254"/>
            <a:ext cx="7458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 </a:t>
            </a:r>
            <a:r>
              <a:rPr lang="en-US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Ohio D</a:t>
            </a:r>
            <a:r>
              <a:rPr lang="en-US" sz="1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OT :  </a:t>
            </a:r>
            <a:r>
              <a:rPr lang="en-US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“Enhancement </a:t>
            </a:r>
            <a:r>
              <a:rPr lang="en-US" sz="1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of Economic Analysis Capabilities: Initial Review and Recommendations”. 2011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57" y="1535113"/>
            <a:ext cx="5029200" cy="427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5791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In-Vehicle Travel Time (freight / trucks)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0185713"/>
              </p:ext>
            </p:extLst>
          </p:nvPr>
        </p:nvGraphicFramePr>
        <p:xfrm>
          <a:off x="592666" y="1477737"/>
          <a:ext cx="7835238" cy="3490864"/>
        </p:xfrm>
        <a:graphic>
          <a:graphicData uri="http://schemas.openxmlformats.org/drawingml/2006/table">
            <a:tbl>
              <a:tblPr firstRow="1" firstCol="1" bandRow="1">
                <a:tableStyleId>{5202B0CA-FC54-4496-8BCA-5EF66A818D29}</a:tableStyleId>
              </a:tblPr>
              <a:tblGrid>
                <a:gridCol w="3091539"/>
                <a:gridCol w="2853729"/>
                <a:gridCol w="1889970"/>
              </a:tblGrid>
              <a:tr h="26852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Heavy Trucks</a:t>
                      </a:r>
                      <a:endParaRPr lang="en-US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Light Trucks</a:t>
                      </a:r>
                      <a:endParaRPr lang="en-US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</a:tr>
              <a:tr h="26852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ATRI, 2010</a:t>
                      </a:r>
                      <a:endParaRPr lang="en-US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89.23</a:t>
                      </a:r>
                      <a:endParaRPr lang="en-US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</a:tr>
              <a:tr h="26852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Smalkowski &amp; Levinson, 2005</a:t>
                      </a:r>
                      <a:endParaRPr lang="en-US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58.10</a:t>
                      </a:r>
                      <a:endParaRPr lang="en-US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</a:tr>
              <a:tr h="26852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Outwater &amp; Kitchen, 2008</a:t>
                      </a:r>
                      <a:endParaRPr lang="en-US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53.32</a:t>
                      </a:r>
                      <a:endParaRPr lang="en-US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42.66</a:t>
                      </a:r>
                      <a:endParaRPr lang="en-US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</a:tr>
              <a:tr h="26852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Miao et al., 2011</a:t>
                      </a:r>
                      <a:endParaRPr lang="en-US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33.94 - 57.65</a:t>
                      </a:r>
                      <a:endParaRPr lang="en-US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</a:tr>
              <a:tr h="26852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Almy et al., 2010</a:t>
                      </a:r>
                      <a:endParaRPr lang="en-US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45.15</a:t>
                      </a:r>
                      <a:endParaRPr lang="en-US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</a:tr>
              <a:tr h="26852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Mei et al., 2013</a:t>
                      </a:r>
                      <a:endParaRPr lang="en-US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33.29 - 52.22</a:t>
                      </a:r>
                      <a:endParaRPr lang="en-US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26.06 - 46.14</a:t>
                      </a:r>
                      <a:endParaRPr lang="en-US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</a:tr>
              <a:tr h="26852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BLA, EDRG &amp; RSG, 2013</a:t>
                      </a:r>
                      <a:endParaRPr lang="en-US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36.05</a:t>
                      </a:r>
                      <a:endParaRPr lang="en-US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22.26 - 27.24</a:t>
                      </a:r>
                      <a:endParaRPr lang="en-US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26852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Kawamura, 1999</a:t>
                      </a:r>
                      <a:endParaRPr lang="en-US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32.25</a:t>
                      </a:r>
                      <a:endParaRPr lang="en-US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</a:tr>
              <a:tr h="26852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Kawamura, 2003</a:t>
                      </a:r>
                      <a:endParaRPr lang="en-US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21.96 - 34.94</a:t>
                      </a:r>
                      <a:endParaRPr lang="en-US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</a:tr>
              <a:tr h="26852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Cal-BC</a:t>
                      </a:r>
                      <a:endParaRPr lang="en-US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28.70</a:t>
                      </a:r>
                      <a:endParaRPr lang="en-US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</a:tr>
              <a:tr h="26852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USDOT* </a:t>
                      </a:r>
                      <a:endParaRPr lang="en-US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26.43</a:t>
                      </a:r>
                      <a:endParaRPr lang="en-US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</a:tr>
              <a:tr h="268528">
                <a:tc gridSpan="3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*Driver's time only, USDOT acknowledges there is value to commodities' time</a:t>
                      </a:r>
                      <a:endParaRPr lang="en-US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7214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In-Vehicle Travel Time (auto and transit)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Trips on work tours</a:t>
            </a:r>
          </a:p>
          <a:p>
            <a:pPr lvl="1"/>
            <a:r>
              <a:rPr lang="en-US" sz="2000" dirty="0"/>
              <a:t>c</a:t>
            </a:r>
            <a:r>
              <a:rPr lang="en-US" sz="2000" dirty="0" smtClean="0"/>
              <a:t>(i) = -0.15/$ / [((income(i) / 30,000 ^0.6) * (occupancy(i) ^ 0.8))]</a:t>
            </a:r>
          </a:p>
          <a:p>
            <a:pPr lvl="1"/>
            <a:r>
              <a:rPr lang="en-US" sz="2000" dirty="0"/>
              <a:t>b</a:t>
            </a:r>
            <a:r>
              <a:rPr lang="en-US" sz="2000" dirty="0" smtClean="0"/>
              <a:t>(i) = -0.030/min</a:t>
            </a:r>
          </a:p>
          <a:p>
            <a:r>
              <a:rPr lang="en-US" dirty="0" smtClean="0"/>
              <a:t>Trips on non-work tours</a:t>
            </a:r>
          </a:p>
          <a:p>
            <a:pPr lvl="1"/>
            <a:r>
              <a:rPr lang="en-US" sz="2000" dirty="0"/>
              <a:t>c(i) = -0.15/$ / [((income(i) / 30,000 ^</a:t>
            </a:r>
            <a:r>
              <a:rPr lang="en-US" sz="2000" dirty="0" smtClean="0"/>
              <a:t>0.5) </a:t>
            </a:r>
            <a:r>
              <a:rPr lang="en-US" sz="2000" dirty="0"/>
              <a:t>* (occupancy(i) ^ </a:t>
            </a:r>
            <a:r>
              <a:rPr lang="en-US" sz="2000" dirty="0" smtClean="0"/>
              <a:t>0.7))]</a:t>
            </a:r>
            <a:endParaRPr lang="en-US" sz="2000" dirty="0"/>
          </a:p>
          <a:p>
            <a:pPr lvl="1"/>
            <a:r>
              <a:rPr lang="en-US" sz="2000" dirty="0"/>
              <a:t>b(i) = -</a:t>
            </a:r>
            <a:r>
              <a:rPr lang="en-US" sz="2000" dirty="0" smtClean="0"/>
              <a:t>0.015/min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201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Travel Time Reliability (auto &amp; freight / truck)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71481" y="1597448"/>
            <a:ext cx="8094662" cy="1113889"/>
          </a:xfrm>
        </p:spPr>
        <p:txBody>
          <a:bodyPr/>
          <a:lstStyle/>
          <a:p>
            <a:r>
              <a:rPr lang="en-US" dirty="0" smtClean="0"/>
              <a:t>Calculate “Total </a:t>
            </a:r>
            <a:r>
              <a:rPr lang="en-US" dirty="0"/>
              <a:t>Equivalent </a:t>
            </a:r>
            <a:r>
              <a:rPr lang="en-US" dirty="0" smtClean="0"/>
              <a:t>Delay”</a:t>
            </a:r>
          </a:p>
          <a:p>
            <a:r>
              <a:rPr lang="en-US" dirty="0" smtClean="0"/>
              <a:t>Link-level calculation</a:t>
            </a:r>
          </a:p>
          <a:p>
            <a:pPr lvl="1"/>
            <a:r>
              <a:rPr lang="en-US" dirty="0" smtClean="0"/>
              <a:t>Segmentation limited to assignment classes</a:t>
            </a:r>
          </a:p>
          <a:p>
            <a:pPr lvl="1"/>
            <a:r>
              <a:rPr lang="en-US" dirty="0" smtClean="0"/>
              <a:t>Trucks / auto</a:t>
            </a:r>
          </a:p>
          <a:p>
            <a:r>
              <a:rPr lang="en-US" dirty="0" smtClean="0"/>
              <a:t>Set VOR equal </a:t>
            </a:r>
            <a:r>
              <a:rPr lang="en-US" dirty="0"/>
              <a:t>to IVTT </a:t>
            </a:r>
            <a:r>
              <a:rPr lang="en-US" dirty="0" smtClean="0"/>
              <a:t>VOT</a:t>
            </a:r>
          </a:p>
          <a:p>
            <a:r>
              <a:rPr lang="en-US" dirty="0" smtClean="0"/>
              <a:t>Source: SHRP2 L05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547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Collisions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92137" y="1377110"/>
            <a:ext cx="8094662" cy="1113889"/>
          </a:xfrm>
        </p:spPr>
        <p:txBody>
          <a:bodyPr/>
          <a:lstStyle/>
          <a:p>
            <a:r>
              <a:rPr lang="en-US" sz="2400" dirty="0" smtClean="0"/>
              <a:t>Segmented by collision type</a:t>
            </a:r>
          </a:p>
          <a:p>
            <a:r>
              <a:rPr lang="en-US" sz="2400" dirty="0" smtClean="0"/>
              <a:t>Link-level calculation</a:t>
            </a:r>
          </a:p>
          <a:p>
            <a:pPr lvl="1"/>
            <a:r>
              <a:rPr lang="en-US" sz="2000" dirty="0" smtClean="0"/>
              <a:t>Facility type segmentation only</a:t>
            </a:r>
          </a:p>
          <a:p>
            <a:pPr lvl="1"/>
            <a:r>
              <a:rPr lang="en-US" sz="2000" dirty="0" smtClean="0"/>
              <a:t>SANDAG staff updating VMT-based rates using SWITRS</a:t>
            </a:r>
          </a:p>
          <a:p>
            <a:r>
              <a:rPr lang="en-US" sz="2400" dirty="0" smtClean="0"/>
              <a:t>Auto only</a:t>
            </a:r>
          </a:p>
          <a:p>
            <a:r>
              <a:rPr lang="en-US" sz="2400" dirty="0" smtClean="0"/>
              <a:t>Source: USDOT Memo (2/28/2013) on the value of statistical life, Cal-B/C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7449196"/>
              </p:ext>
            </p:extLst>
          </p:nvPr>
        </p:nvGraphicFramePr>
        <p:xfrm>
          <a:off x="1254028" y="4371552"/>
          <a:ext cx="6567948" cy="158857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283974"/>
                <a:gridCol w="3283974"/>
              </a:tblGrid>
              <a:tr h="397143">
                <a:tc>
                  <a:txBody>
                    <a:bodyPr/>
                    <a:lstStyle/>
                    <a:p>
                      <a:r>
                        <a:rPr lang="en-US" dirty="0" smtClean="0"/>
                        <a:t>Collision</a:t>
                      </a:r>
                      <a:r>
                        <a:rPr lang="en-US" baseline="0" dirty="0" smtClean="0"/>
                        <a:t> Type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Value</a:t>
                      </a:r>
                      <a:endParaRPr lang="en-US" dirty="0"/>
                    </a:p>
                  </a:txBody>
                  <a:tcPr/>
                </a:tc>
              </a:tr>
              <a:tr h="397143">
                <a:tc>
                  <a:txBody>
                    <a:bodyPr/>
                    <a:lstStyle/>
                    <a:p>
                      <a:r>
                        <a:rPr lang="en-US" dirty="0" smtClean="0"/>
                        <a:t>Fatality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$9,100,000</a:t>
                      </a:r>
                      <a:endParaRPr lang="en-US" dirty="0"/>
                    </a:p>
                  </a:txBody>
                  <a:tcPr/>
                </a:tc>
              </a:tr>
              <a:tr h="397143">
                <a:tc>
                  <a:txBody>
                    <a:bodyPr/>
                    <a:lstStyle/>
                    <a:p>
                      <a:r>
                        <a:rPr lang="en-US" dirty="0" smtClean="0"/>
                        <a:t>Injury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$427,700</a:t>
                      </a:r>
                      <a:endParaRPr lang="en-US" dirty="0"/>
                    </a:p>
                  </a:txBody>
                  <a:tcPr/>
                </a:tc>
              </a:tr>
              <a:tr h="397143">
                <a:tc>
                  <a:txBody>
                    <a:bodyPr/>
                    <a:lstStyle/>
                    <a:p>
                      <a:r>
                        <a:rPr lang="en-US" dirty="0" smtClean="0"/>
                        <a:t>Property</a:t>
                      </a:r>
                      <a:r>
                        <a:rPr lang="en-US" baseline="0" dirty="0" smtClean="0"/>
                        <a:t> damage only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$10,200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5037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Emissions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71481" y="1405536"/>
            <a:ext cx="8094662" cy="1113889"/>
          </a:xfrm>
        </p:spPr>
        <p:txBody>
          <a:bodyPr/>
          <a:lstStyle/>
          <a:p>
            <a:r>
              <a:rPr lang="en-US" dirty="0" smtClean="0"/>
              <a:t>Segmented by pollutant</a:t>
            </a:r>
          </a:p>
          <a:p>
            <a:r>
              <a:rPr lang="en-US" dirty="0" smtClean="0"/>
              <a:t>Link-level calculation</a:t>
            </a:r>
          </a:p>
          <a:p>
            <a:r>
              <a:rPr lang="en-US" dirty="0" smtClean="0"/>
              <a:t>Source: BAAQMD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5926068"/>
              </p:ext>
            </p:extLst>
          </p:nvPr>
        </p:nvGraphicFramePr>
        <p:xfrm>
          <a:off x="867219" y="3128789"/>
          <a:ext cx="7819580" cy="289984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456810"/>
                <a:gridCol w="6362770"/>
              </a:tblGrid>
              <a:tr h="289606">
                <a:tc>
                  <a:txBody>
                    <a:bodyPr/>
                    <a:lstStyle/>
                    <a:p>
                      <a:r>
                        <a:rPr lang="en-US" dirty="0" smtClean="0"/>
                        <a:t>Pollutant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Monetization</a:t>
                      </a:r>
                      <a:endParaRPr lang="en-US" dirty="0"/>
                    </a:p>
                  </a:txBody>
                  <a:tcPr/>
                </a:tc>
              </a:tr>
              <a:tr h="289606">
                <a:tc>
                  <a:txBody>
                    <a:bodyPr/>
                    <a:lstStyle/>
                    <a:p>
                      <a:r>
                        <a:rPr lang="en-US" dirty="0" smtClean="0"/>
                        <a:t>CO2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$55.35 / ton</a:t>
                      </a:r>
                    </a:p>
                  </a:txBody>
                  <a:tcPr/>
                </a:tc>
              </a:tr>
              <a:tr h="722708">
                <a:tc>
                  <a:txBody>
                    <a:bodyPr/>
                    <a:lstStyle/>
                    <a:p>
                      <a:r>
                        <a:rPr lang="en-US" dirty="0" smtClean="0"/>
                        <a:t>PM2.5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to be imputed from MTC monetization factors and SANDAG weighted distribution of PM2.5 by type</a:t>
                      </a:r>
                    </a:p>
                  </a:txBody>
                  <a:tcPr/>
                </a:tc>
              </a:tr>
              <a:tr h="289606">
                <a:tc>
                  <a:txBody>
                    <a:bodyPr/>
                    <a:lstStyle/>
                    <a:p>
                      <a:r>
                        <a:rPr lang="en-US" dirty="0" smtClean="0"/>
                        <a:t>NOx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$7,800 / ton</a:t>
                      </a:r>
                    </a:p>
                  </a:txBody>
                  <a:tcPr/>
                </a:tc>
              </a:tr>
              <a:tr h="714096">
                <a:tc>
                  <a:txBody>
                    <a:bodyPr/>
                    <a:lstStyle/>
                    <a:p>
                      <a:r>
                        <a:rPr lang="en-US" dirty="0" smtClean="0"/>
                        <a:t>ROG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to be imputed from MTC monetization factors and SANDAG weighted distribution of ROG by type</a:t>
                      </a:r>
                    </a:p>
                  </a:txBody>
                  <a:tcPr/>
                </a:tc>
              </a:tr>
              <a:tr h="289606">
                <a:tc>
                  <a:txBody>
                    <a:bodyPr/>
                    <a:lstStyle/>
                    <a:p>
                      <a:r>
                        <a:rPr lang="en-US" dirty="0" smtClean="0"/>
                        <a:t>SO2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$40,500 / ton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1050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 Ownership Costs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71481" y="1597448"/>
            <a:ext cx="8094662" cy="1113889"/>
          </a:xfrm>
        </p:spPr>
        <p:txBody>
          <a:bodyPr/>
          <a:lstStyle/>
          <a:p>
            <a:r>
              <a:rPr lang="en-US" dirty="0" smtClean="0"/>
              <a:t>MTC 	= $6,290 / year</a:t>
            </a:r>
          </a:p>
          <a:p>
            <a:r>
              <a:rPr lang="en-US" dirty="0" smtClean="0"/>
              <a:t>AAA 	= $6,000 / year</a:t>
            </a:r>
          </a:p>
          <a:p>
            <a:r>
              <a:rPr lang="en-US" dirty="0" smtClean="0"/>
              <a:t>Household-level calculation</a:t>
            </a:r>
          </a:p>
          <a:p>
            <a:r>
              <a:rPr lang="en-US" dirty="0" smtClean="0"/>
              <a:t>Source: MTC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895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Transport Choices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 smtClean="0"/>
              <a:t>Project Evaluation</a:t>
            </a:r>
            <a:r>
              <a:rPr lang="en-US" dirty="0" smtClean="0">
                <a:sym typeface="Wingdings" panose="05000000000000000000" pitchFamily="2" charset="2"/>
              </a:rPr>
              <a:t>Plan Alternative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748892" y="1481546"/>
            <a:ext cx="8094662" cy="1928813"/>
          </a:xfrm>
        </p:spPr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590184" y="3758239"/>
            <a:ext cx="6461277" cy="2496961"/>
          </a:xfrm>
        </p:spPr>
        <p:txBody>
          <a:bodyPr/>
          <a:lstStyle/>
          <a:p>
            <a:r>
              <a:rPr lang="en-US" sz="1600" dirty="0" smtClean="0"/>
              <a:t>Process Flow</a:t>
            </a:r>
          </a:p>
          <a:p>
            <a:pPr lvl="1"/>
            <a:r>
              <a:rPr lang="en-US" sz="1600" dirty="0" smtClean="0"/>
              <a:t>Develop Choices</a:t>
            </a:r>
          </a:p>
          <a:p>
            <a:pPr lvl="1"/>
            <a:r>
              <a:rPr lang="en-US" sz="1600" dirty="0" smtClean="0"/>
              <a:t>Categorize Proposed or Potential Projects</a:t>
            </a:r>
          </a:p>
          <a:p>
            <a:pPr lvl="1"/>
            <a:r>
              <a:rPr lang="en-US" sz="1600" dirty="0" smtClean="0">
                <a:solidFill>
                  <a:schemeClr val="bg2"/>
                </a:solidFill>
              </a:rPr>
              <a:t>Evaluate each Project</a:t>
            </a:r>
            <a:endParaRPr lang="en-US" sz="1600" dirty="0" smtClean="0">
              <a:solidFill>
                <a:schemeClr val="bg2"/>
              </a:solidFill>
            </a:endParaRPr>
          </a:p>
          <a:p>
            <a:pPr lvl="1"/>
            <a:r>
              <a:rPr lang="en-US" sz="1600" dirty="0" smtClean="0"/>
              <a:t>Combine Projects into Coherent “Networks” (Plan Alternatives)</a:t>
            </a:r>
          </a:p>
          <a:p>
            <a:pPr lvl="1"/>
            <a:r>
              <a:rPr lang="en-US" sz="1600" dirty="0" smtClean="0">
                <a:solidFill>
                  <a:schemeClr val="bg2"/>
                </a:solidFill>
              </a:rPr>
              <a:t>Evaluate “Networks</a:t>
            </a:r>
            <a:r>
              <a:rPr lang="en-US" sz="1600" dirty="0" smtClean="0">
                <a:solidFill>
                  <a:schemeClr val="bg2"/>
                </a:solidFill>
              </a:rPr>
              <a:t>”</a:t>
            </a:r>
            <a:endParaRPr lang="en-US" sz="1600" dirty="0" smtClean="0">
              <a:solidFill>
                <a:schemeClr val="bg2"/>
              </a:solidFill>
            </a:endParaRPr>
          </a:p>
          <a:p>
            <a:pPr lvl="1"/>
            <a:r>
              <a:rPr lang="en-US" sz="1600" dirty="0" smtClean="0"/>
              <a:t>Apply Evaluation Results to Choosing/Designing Final Alternative</a:t>
            </a:r>
          </a:p>
          <a:p>
            <a:pPr lvl="1"/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2955759" y="6602933"/>
            <a:ext cx="745889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 SANDAG (see http://www.sdforward.com/mobility-planning/creating-transportation-choices)</a:t>
            </a:r>
          </a:p>
        </p:txBody>
      </p:sp>
      <p:pic>
        <p:nvPicPr>
          <p:cNvPr id="6" name="Picture 2" descr="C:\Data\Projects\SanDAG_EconAnalysis\6_AMPO\Materials\Creating Transportation Choices  SANDAG_files\Transport-Choices-outlin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00" b="5862"/>
          <a:stretch/>
        </p:blipFill>
        <p:spPr bwMode="auto">
          <a:xfrm>
            <a:off x="592666" y="1481297"/>
            <a:ext cx="7680960" cy="215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203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Benefit-Cost Analysis Overview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Uses monetary value as the metric to support decision-making</a:t>
            </a:r>
            <a:r>
              <a:rPr lang="en-US" sz="2400" dirty="0" smtClean="0">
                <a:sym typeface="Wingdings" panose="05000000000000000000" pitchFamily="2" charset="2"/>
              </a:rPr>
              <a:t> by making different characteristics comparable</a:t>
            </a:r>
            <a:endParaRPr lang="en-US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Q: Does an investment (relative to </a:t>
            </a:r>
            <a:r>
              <a:rPr lang="en-US" sz="2400" i="1" dirty="0" smtClean="0"/>
              <a:t>no or different</a:t>
            </a:r>
            <a:r>
              <a:rPr lang="en-US" sz="2400" dirty="0" smtClean="0"/>
              <a:t> investment) produce more benefits than costs?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smtClean="0"/>
              <a:t>To invest or not to invest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smtClean="0"/>
              <a:t>To prioritize investments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smtClean="0"/>
              <a:t>To better “design” a given investment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Q: Who benefits?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smtClean="0"/>
              <a:t>Harder to answer this question with past tools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15600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Benefit-Cost Analysis Principles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Analysis should…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Be comprehensive across the population at hand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Address both costs </a:t>
            </a:r>
            <a:r>
              <a:rPr lang="en-US" dirty="0" smtClean="0"/>
              <a:t>and benefits </a:t>
            </a:r>
            <a:r>
              <a:rPr lang="en-US" dirty="0" smtClean="0"/>
              <a:t>independently</a:t>
            </a:r>
            <a:endParaRPr lang="en-US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Explicitly treat difficult-to-monetize benefits and costs</a:t>
            </a:r>
            <a:endParaRPr lang="en-US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Be </a:t>
            </a:r>
            <a:r>
              <a:rPr lang="en-US" dirty="0" smtClean="0"/>
              <a:t>transparent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8" y="4721225"/>
            <a:ext cx="82677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089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Benefit-Cost Analysis Metrics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Direct benefits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u="sng" dirty="0" smtClean="0"/>
              <a:t>Mobility</a:t>
            </a:r>
            <a:r>
              <a:rPr lang="en-US" dirty="0" smtClean="0"/>
              <a:t> cost savings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000" dirty="0" smtClean="0"/>
              <a:t>Actual travel time </a:t>
            </a:r>
            <a:r>
              <a:rPr lang="en-US" sz="2000" dirty="0" smtClean="0"/>
              <a:t>savings (residents, trucks)</a:t>
            </a:r>
            <a:endParaRPr lang="en-US" sz="2000" dirty="0" smtClean="0"/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000" dirty="0" smtClean="0"/>
              <a:t>Reliability </a:t>
            </a:r>
            <a:r>
              <a:rPr lang="en-US" sz="2000" dirty="0" smtClean="0"/>
              <a:t>benefits (residents, trucks)</a:t>
            </a:r>
            <a:endParaRPr lang="en-US" sz="2000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u="sng" dirty="0" smtClean="0"/>
              <a:t>Vehicle operating cost</a:t>
            </a:r>
            <a:r>
              <a:rPr lang="en-US" dirty="0" smtClean="0"/>
              <a:t> savings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u="sng" dirty="0"/>
              <a:t>Auto ownership cost</a:t>
            </a:r>
            <a:r>
              <a:rPr lang="en-US" dirty="0"/>
              <a:t> </a:t>
            </a:r>
            <a:r>
              <a:rPr lang="en-US" dirty="0" smtClean="0"/>
              <a:t>savings</a:t>
            </a: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Indirect </a:t>
            </a:r>
            <a:r>
              <a:rPr lang="en-US" dirty="0" smtClean="0"/>
              <a:t>benefits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u="sng" dirty="0" smtClean="0"/>
              <a:t>Safety</a:t>
            </a:r>
            <a:r>
              <a:rPr lang="en-US" dirty="0" smtClean="0"/>
              <a:t> (accident reduction) </a:t>
            </a:r>
            <a:r>
              <a:rPr lang="en-US" dirty="0"/>
              <a:t>benefits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u="sng" dirty="0" smtClean="0"/>
              <a:t>Emissions</a:t>
            </a:r>
            <a:r>
              <a:rPr lang="en-US" dirty="0" smtClean="0"/>
              <a:t> (and other environmental) cost savings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u="sng" dirty="0" smtClean="0"/>
              <a:t>Physical </a:t>
            </a:r>
            <a:r>
              <a:rPr lang="en-US" u="sng" dirty="0" smtClean="0"/>
              <a:t>activity health</a:t>
            </a:r>
            <a:r>
              <a:rPr lang="en-US" dirty="0" smtClean="0"/>
              <a:t> benefits</a:t>
            </a:r>
          </a:p>
        </p:txBody>
      </p:sp>
    </p:spTree>
    <p:extLst>
      <p:ext uri="{BB962C8B-B14F-4D97-AF65-F5344CB8AC3E}">
        <p14:creationId xmlns:p14="http://schemas.microsoft.com/office/powerpoint/2010/main" val="2599754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BCA Assumptions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817763" y="1448563"/>
            <a:ext cx="8094662" cy="4370387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Value of Travel Time Savings (VTTS or VOT)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Value of Reliability Benefits (VOR)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Value of Accidents Prevented (by type)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Value of Quantities of Emissions Reduced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Vehicle Operating </a:t>
            </a:r>
            <a:r>
              <a:rPr lang="en-US" sz="2400" dirty="0"/>
              <a:t>C</a:t>
            </a:r>
            <a:r>
              <a:rPr lang="en-US" sz="2400" dirty="0" smtClean="0"/>
              <a:t>osts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Vehicle Ownership Costs</a:t>
            </a:r>
            <a:endParaRPr lang="en-US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Value of </a:t>
            </a:r>
            <a:r>
              <a:rPr lang="en-US" sz="2400" dirty="0" smtClean="0"/>
              <a:t>Physical Activity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Economic</a:t>
            </a:r>
            <a:endParaRPr lang="en-US" sz="2400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smtClean="0"/>
              <a:t>Discount Rate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smtClean="0"/>
              <a:t>Inflation </a:t>
            </a:r>
            <a:r>
              <a:rPr lang="en-US" sz="2000" dirty="0" smtClean="0"/>
              <a:t>Rate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“Rule of half”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401660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SANDAG BCA Assumption Choices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28643" y="4855530"/>
            <a:ext cx="8094662" cy="439428"/>
          </a:xfrm>
        </p:spPr>
        <p:txBody>
          <a:bodyPr/>
          <a:lstStyle/>
          <a:p>
            <a:pPr marL="0" indent="0">
              <a:buNone/>
            </a:pPr>
            <a:r>
              <a:rPr lang="en-US" sz="1200" i="1" dirty="0" smtClean="0"/>
              <a:t>2010 </a:t>
            </a:r>
            <a:r>
              <a:rPr lang="en-US" sz="1200" i="1" dirty="0"/>
              <a:t>$</a:t>
            </a:r>
          </a:p>
          <a:p>
            <a:endParaRPr lang="en-US" sz="12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628643" y="5065904"/>
            <a:ext cx="82699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 </a:t>
            </a:r>
            <a:r>
              <a:rPr lang="en-US" sz="10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SANDAG, RSG.  Technical </a:t>
            </a:r>
            <a:r>
              <a:rPr lang="en-US" sz="1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Memorandum “” San Diego Forward Cost Effectiveness Evaluation Criteria Assumptions.  </a:t>
            </a:r>
            <a:r>
              <a:rPr lang="en-US" sz="10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3/6/2014.</a:t>
            </a:r>
            <a:endParaRPr lang="en-US" sz="10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8966611"/>
              </p:ext>
            </p:extLst>
          </p:nvPr>
        </p:nvGraphicFramePr>
        <p:xfrm>
          <a:off x="592666" y="1716090"/>
          <a:ext cx="8130639" cy="35966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686509"/>
                <a:gridCol w="244413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Item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Valuation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In-Vehicle</a:t>
                      </a:r>
                      <a:r>
                        <a:rPr lang="en-US" sz="1200" baseline="0" dirty="0" smtClean="0"/>
                        <a:t> Travel Time (Auto &amp; transit) per Person Hour of Travel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$12.02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Out-of-Vehicle</a:t>
                      </a:r>
                      <a:r>
                        <a:rPr lang="en-US" sz="1200" baseline="0" dirty="0" smtClean="0"/>
                        <a:t> Travel Time (Auto &amp; transit) per Person Hour of Travel</a:t>
                      </a:r>
                      <a:endParaRPr lang="en-U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$26.44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In-Vehicle</a:t>
                      </a:r>
                      <a:r>
                        <a:rPr lang="en-US" sz="1200" baseline="0" dirty="0" smtClean="0"/>
                        <a:t> Travel Time (Freight/Truck) per Person Hour of Travel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Heavy = $43.20</a:t>
                      </a:r>
                    </a:p>
                    <a:p>
                      <a:r>
                        <a:rPr lang="en-US" sz="1200" dirty="0" smtClean="0"/>
                        <a:t>Medium, Light, Comm = $30.00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Travel Time</a:t>
                      </a:r>
                      <a:r>
                        <a:rPr lang="en-US" sz="1200" baseline="0" dirty="0" smtClean="0"/>
                        <a:t> Reliability (Auto) per Person Hour of Non-Recurring</a:t>
                      </a:r>
                    </a:p>
                    <a:p>
                      <a:r>
                        <a:rPr lang="en-US" sz="1200" baseline="0" dirty="0" smtClean="0"/>
                        <a:t>“Total Equivalent Delay”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$12.02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Travel Time</a:t>
                      </a:r>
                      <a:r>
                        <a:rPr lang="en-US" sz="1200" baseline="0" dirty="0" smtClean="0"/>
                        <a:t> Reliability (Freight/Truck) per Person Hour of Non-Recurring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/>
                        <a:t>“Total Equivalent Delay”</a:t>
                      </a:r>
                      <a:endParaRPr lang="en-U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Heavy = $43.20</a:t>
                      </a:r>
                    </a:p>
                    <a:p>
                      <a:r>
                        <a:rPr lang="en-US" sz="1200" dirty="0" smtClean="0"/>
                        <a:t>Medium, Light, Comm = $30.00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Auto Operating</a:t>
                      </a:r>
                      <a:r>
                        <a:rPr lang="en-US" sz="1200" baseline="0" dirty="0" smtClean="0"/>
                        <a:t> Costs per Auto Mile Travelled (increases by year)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$0.216</a:t>
                      </a:r>
                      <a:r>
                        <a:rPr lang="en-US" sz="1200" baseline="0" dirty="0" smtClean="0"/>
                        <a:t> - $0.263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Truck operating Costs per Truck Mile Travelled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$0.35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Physical Activity (per person exceeding</a:t>
                      </a:r>
                      <a:r>
                        <a:rPr lang="en-US" sz="1200" baseline="0" dirty="0" smtClean="0"/>
                        <a:t> minimum threshold) per year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$180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37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SG_PPTTEMPLATE_2Dec13">
  <a:themeElements>
    <a:clrScheme name="RSG Colors">
      <a:dk1>
        <a:sysClr val="windowText" lastClr="000000"/>
      </a:dk1>
      <a:lt1>
        <a:sysClr val="window" lastClr="FFFFFF"/>
      </a:lt1>
      <a:dk2>
        <a:srgbClr val="48484A"/>
      </a:dk2>
      <a:lt2>
        <a:srgbClr val="F68B1F"/>
      </a:lt2>
      <a:accent1>
        <a:srgbClr val="006494"/>
      </a:accent1>
      <a:accent2>
        <a:srgbClr val="88CADE"/>
      </a:accent2>
      <a:accent3>
        <a:srgbClr val="65B360"/>
      </a:accent3>
      <a:accent4>
        <a:srgbClr val="E9D665"/>
      </a:accent4>
      <a:accent5>
        <a:srgbClr val="514D85"/>
      </a:accent5>
      <a:accent6>
        <a:srgbClr val="9C122B"/>
      </a:accent6>
      <a:hlink>
        <a:srgbClr val="0000FF"/>
      </a:hlink>
      <a:folHlink>
        <a:srgbClr val="B1B3B5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err="1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ategory xmlns="4c265f44-5553-4b88-8776-487c6beffe03">Power Point</Category>
    <Practice xmlns="4c265f44-5553-4b88-8776-487c6beffe03">CORP</Practice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54322EC559C6C46AD7C246A9C6A9593" ma:contentTypeVersion="2" ma:contentTypeDescription="Create a new document." ma:contentTypeScope="" ma:versionID="092d5a7c020ffa89acdb62735b8ab052">
  <xsd:schema xmlns:xsd="http://www.w3.org/2001/XMLSchema" xmlns:xs="http://www.w3.org/2001/XMLSchema" xmlns:p="http://schemas.microsoft.com/office/2006/metadata/properties" xmlns:ns2="4c265f44-5553-4b88-8776-487c6beffe03" targetNamespace="http://schemas.microsoft.com/office/2006/metadata/properties" ma:root="true" ma:fieldsID="6a56c542a60644701c1e401c9e8da835" ns2:_="">
    <xsd:import namespace="4c265f44-5553-4b88-8776-487c6beffe03"/>
    <xsd:element name="properties">
      <xsd:complexType>
        <xsd:sequence>
          <xsd:element name="documentManagement">
            <xsd:complexType>
              <xsd:all>
                <xsd:element ref="ns2:Category" minOccurs="0"/>
                <xsd:element ref="ns2:Practic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265f44-5553-4b88-8776-487c6beffe03" elementFormDefault="qualified">
    <xsd:import namespace="http://schemas.microsoft.com/office/2006/documentManagement/types"/>
    <xsd:import namespace="http://schemas.microsoft.com/office/infopath/2007/PartnerControls"/>
    <xsd:element name="Category" ma:index="2" nillable="true" ma:displayName="Category" ma:default="Acoustics Output" ma:format="Dropdown" ma:internalName="Category">
      <xsd:simpleType>
        <xsd:restriction base="dms:Choice">
          <xsd:enumeration value="Acoustics Output"/>
          <xsd:enumeration value="AutoCAD"/>
          <xsd:enumeration value="Other"/>
          <xsd:enumeration value="Power Point"/>
          <xsd:enumeration value="Proposal and Report"/>
          <xsd:enumeration value="Questionnaire"/>
          <xsd:enumeration value="Resume"/>
          <xsd:enumeration value="Stationary"/>
        </xsd:restriction>
      </xsd:simpleType>
    </xsd:element>
    <xsd:element name="Practice" ma:index="3" nillable="true" ma:displayName="Practice" ma:default="CORP" ma:format="Dropdown" ma:internalName="Practice">
      <xsd:simpleType>
        <xsd:restriction base="dms:Choice">
          <xsd:enumeration value="CORP"/>
          <xsd:enumeration value="MIS"/>
          <xsd:enumeration value="TAE"/>
          <xsd:enumeration value="TQM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6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AB548D2-16E5-4D59-9228-B99A31CAF826}">
  <ds:schemaRefs>
    <ds:schemaRef ds:uri="4c265f44-5553-4b88-8776-487c6beffe03"/>
    <ds:schemaRef ds:uri="http://schemas.microsoft.com/office/2006/metadata/properties"/>
    <ds:schemaRef ds:uri="http://purl.org/dc/terms/"/>
    <ds:schemaRef ds:uri="http://purl.org/dc/elements/1.1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23E702B-A4A8-49D1-8100-74D24C5D8E8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C9F5F78-D3C7-4450-B0A4-D17DAE87A23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c265f44-5553-4b88-8776-487c6beffe0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RSG_PPTTEMPLATE_2Dec13</Template>
  <TotalTime>7390</TotalTime>
  <Words>1832</Words>
  <Application>Microsoft Office PowerPoint</Application>
  <PresentationFormat>On-screen Show (4:3)</PresentationFormat>
  <Paragraphs>462</Paragraphs>
  <Slides>36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RSG_PPTTEMPLATE_2Dec13</vt:lpstr>
      <vt:lpstr>PowerPoint Presentation</vt:lpstr>
      <vt:lpstr>Acknowledgements</vt:lpstr>
      <vt:lpstr>Agenda</vt:lpstr>
      <vt:lpstr>Transport ChoicesProject EvaluationPlan Alternative</vt:lpstr>
      <vt:lpstr>Benefit-Cost Analysis Overview</vt:lpstr>
      <vt:lpstr>Benefit-Cost Analysis Principles</vt:lpstr>
      <vt:lpstr>Benefit-Cost Analysis Metrics</vt:lpstr>
      <vt:lpstr>BCA Assumptions</vt:lpstr>
      <vt:lpstr>SANDAG BCA Assumption Choices</vt:lpstr>
      <vt:lpstr>SANDAG BCA Assumption Choices</vt:lpstr>
      <vt:lpstr>Segmentation</vt:lpstr>
      <vt:lpstr>Mulityear Processing</vt:lpstr>
      <vt:lpstr>Multiyear Assumptions</vt:lpstr>
      <vt:lpstr>Example ABM BCA Results</vt:lpstr>
      <vt:lpstr>Example of ABM BCA Findings</vt:lpstr>
      <vt:lpstr>Multiyear Benefit Stream</vt:lpstr>
      <vt:lpstr>Aggregate vs. Activity-Based Analysis</vt:lpstr>
      <vt:lpstr>Activity-Based Analysis</vt:lpstr>
      <vt:lpstr>Activity-Based Analysis</vt:lpstr>
      <vt:lpstr>Activity-Based Analysis</vt:lpstr>
      <vt:lpstr>Activity-Based Analysis</vt:lpstr>
      <vt:lpstr>Geographic Subarea Analysis</vt:lpstr>
      <vt:lpstr>Challenges</vt:lpstr>
      <vt:lpstr>Different Resolutions</vt:lpstr>
      <vt:lpstr>Future Developments</vt:lpstr>
      <vt:lpstr>Sources for Valuation and How-To</vt:lpstr>
      <vt:lpstr>Thank You!</vt:lpstr>
      <vt:lpstr>PowerPoint Presentation</vt:lpstr>
      <vt:lpstr>Project Evaluation</vt:lpstr>
      <vt:lpstr>BCA Founded in Economic Theory</vt:lpstr>
      <vt:lpstr>In-Vehicle Travel Time (freight / trucks)</vt:lpstr>
      <vt:lpstr>In-Vehicle Travel Time (auto and transit)</vt:lpstr>
      <vt:lpstr>Travel Time Reliability (auto &amp; freight / truck)</vt:lpstr>
      <vt:lpstr>Collisions</vt:lpstr>
      <vt:lpstr>Emissions</vt:lpstr>
      <vt:lpstr>Auto Ownership Costs</vt:lpstr>
    </vt:vector>
  </TitlesOfParts>
  <Company>Resource Systems Group,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Jeff Frkonja</dc:creator>
  <cp:lastModifiedBy>Joe Castiglione</cp:lastModifiedBy>
  <cp:revision>275</cp:revision>
  <dcterms:created xsi:type="dcterms:W3CDTF">2014-01-20T01:17:55Z</dcterms:created>
  <dcterms:modified xsi:type="dcterms:W3CDTF">2015-05-19T11:59:40Z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0x010100654322EC559C6C46AD7C246A9C6A9593</vt:lpwstr>
  </property>
</Properties>
</file>