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3" r:id="rId1"/>
  </p:sldMasterIdLst>
  <p:notesMasterIdLst>
    <p:notesMasterId r:id="rId16"/>
  </p:notesMasterIdLst>
  <p:handoutMasterIdLst>
    <p:handoutMasterId r:id="rId17"/>
  </p:handoutMasterIdLst>
  <p:sldIdLst>
    <p:sldId id="357" r:id="rId2"/>
    <p:sldId id="348" r:id="rId3"/>
    <p:sldId id="369" r:id="rId4"/>
    <p:sldId id="330" r:id="rId5"/>
    <p:sldId id="344" r:id="rId6"/>
    <p:sldId id="349" r:id="rId7"/>
    <p:sldId id="372" r:id="rId8"/>
    <p:sldId id="370" r:id="rId9"/>
    <p:sldId id="363" r:id="rId10"/>
    <p:sldId id="350" r:id="rId11"/>
    <p:sldId id="378" r:id="rId12"/>
    <p:sldId id="376" r:id="rId13"/>
    <p:sldId id="374" r:id="rId14"/>
    <p:sldId id="326" r:id="rId1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426A"/>
    <a:srgbClr val="FF6600"/>
    <a:srgbClr val="004C97"/>
    <a:srgbClr val="FFD10D"/>
    <a:srgbClr val="EEC100"/>
    <a:srgbClr val="4A7729"/>
    <a:srgbClr val="000000"/>
    <a:srgbClr val="54585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88" autoAdjust="0"/>
    <p:restoredTop sz="94629" autoAdjust="0"/>
  </p:normalViewPr>
  <p:slideViewPr>
    <p:cSldViewPr showGuides="1">
      <p:cViewPr varScale="1">
        <p:scale>
          <a:sx n="84" d="100"/>
          <a:sy n="84" d="100"/>
        </p:scale>
        <p:origin x="-90" y="-612"/>
      </p:cViewPr>
      <p:guideLst>
        <p:guide orient="horz" pos="999"/>
        <p:guide orient="horz" pos="1999"/>
        <p:guide orient="horz" pos="2999"/>
        <p:guide orient="horz" pos="3999"/>
        <p:guide pos="1356"/>
        <p:guide pos="2711"/>
        <p:guide pos="4065"/>
        <p:guide pos="54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9B1C705C-65CB-48D9-8B75-4268D793BFA6}" type="datetimeFigureOut">
              <a:rPr lang="en-US" smtClean="0"/>
              <a:t>5/21/2015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09CC12A9-1631-4E85-8455-060426C59E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306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228DA-5AF9-43C9-A11D-5A5E7C79FC2F}" type="datetimeFigureOut">
              <a:rPr lang="en-US" smtClean="0"/>
              <a:t>5/21/2015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D5048-DF3F-45E0-8558-A592857051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881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B9521-DFA4-44C7-87CA-069B793B94C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077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D5048-DF3F-45E0-8558-A5928570515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046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eginning Logo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39001" y="6601478"/>
            <a:ext cx="1905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300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 2014 HDR Architecture, Inc., all rights reserved.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39001" y="6601478"/>
            <a:ext cx="1905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300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 2014 HDR Architecture, Inc., all rights reserved.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39001" y="6601478"/>
            <a:ext cx="1905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300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 2014 HDR Architecture, Inc., all rights reserved.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39001" y="6601478"/>
            <a:ext cx="1905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300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 2014 HDR, Inc., all rights reserved.</a:t>
            </a:r>
          </a:p>
        </p:txBody>
      </p:sp>
      <p:sp>
        <p:nvSpPr>
          <p:cNvPr id="16" name="Freeform 6"/>
          <p:cNvSpPr>
            <a:spLocks noEditPoints="1"/>
          </p:cNvSpPr>
          <p:nvPr/>
        </p:nvSpPr>
        <p:spPr bwMode="auto">
          <a:xfrm>
            <a:off x="4032677" y="3032126"/>
            <a:ext cx="1078649" cy="793751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239001" y="6601478"/>
            <a:ext cx="1905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300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 2014 HDR, Inc., all rights reserved.</a:t>
            </a:r>
          </a:p>
        </p:txBody>
      </p:sp>
      <p:sp>
        <p:nvSpPr>
          <p:cNvPr id="15" name="Freeform 6"/>
          <p:cNvSpPr>
            <a:spLocks noEditPoints="1"/>
          </p:cNvSpPr>
          <p:nvPr/>
        </p:nvSpPr>
        <p:spPr bwMode="auto">
          <a:xfrm>
            <a:off x="4032677" y="3032126"/>
            <a:ext cx="1078649" cy="793751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239001" y="6601478"/>
            <a:ext cx="1905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300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 2014 HDR, Inc., all rights reserved.</a:t>
            </a:r>
          </a:p>
        </p:txBody>
      </p:sp>
      <p:sp>
        <p:nvSpPr>
          <p:cNvPr id="19" name="Freeform 6"/>
          <p:cNvSpPr>
            <a:spLocks noEditPoints="1"/>
          </p:cNvSpPr>
          <p:nvPr/>
        </p:nvSpPr>
        <p:spPr bwMode="auto">
          <a:xfrm>
            <a:off x="4032677" y="3032126"/>
            <a:ext cx="1078649" cy="793751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 6"/>
          <p:cNvSpPr>
            <a:spLocks noEditPoints="1"/>
          </p:cNvSpPr>
          <p:nvPr userDrawn="1"/>
        </p:nvSpPr>
        <p:spPr bwMode="auto">
          <a:xfrm>
            <a:off x="4032677" y="3032126"/>
            <a:ext cx="1078649" cy="793751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7221945" y="6601478"/>
            <a:ext cx="1905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300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 2014 HDR, Inc.,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193704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8604249" cy="6858000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604250" y="1"/>
            <a:ext cx="539750" cy="3172884"/>
          </a:xfrm>
          <a:prstGeom prst="rect">
            <a:avLst/>
          </a:prstGeom>
          <a:solidFill>
            <a:srgbClr val="01426A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8604250" y="3172886"/>
            <a:ext cx="539750" cy="3685113"/>
          </a:xfrm>
          <a:prstGeom prst="rect">
            <a:avLst/>
          </a:prstGeom>
          <a:solidFill>
            <a:schemeClr val="accent6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3778253"/>
            <a:ext cx="2012951" cy="2472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1500" b="1" kern="1200" spc="-300" dirty="0">
                <a:ln>
                  <a:noFill/>
                </a:ln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560070" indent="-285750"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 smtClean="0"/>
              <a:t>01</a:t>
            </a:r>
            <a:endParaRPr lang="en-US" dirty="0"/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2143571" y="4447954"/>
            <a:ext cx="5875965" cy="1484993"/>
          </a:xfrm>
        </p:spPr>
        <p:txBody>
          <a:bodyPr anchor="b"/>
          <a:lstStyle>
            <a:lvl1pPr>
              <a:lnSpc>
                <a:spcPts val="34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Section 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069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icture Placeholder 53"/>
          <p:cNvSpPr>
            <a:spLocks noGrp="1"/>
          </p:cNvSpPr>
          <p:nvPr>
            <p:ph type="pic" sz="quarter" idx="11" hasCustomPrompt="1"/>
          </p:nvPr>
        </p:nvSpPr>
        <p:spPr>
          <a:xfrm>
            <a:off x="-1" y="-1"/>
            <a:ext cx="8604251" cy="317288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 baseline="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5" y="3778253"/>
            <a:ext cx="2012951" cy="2472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1500" b="1" kern="1200" spc="-300" dirty="0">
                <a:ln>
                  <a:solidFill>
                    <a:schemeClr val="tx1"/>
                  </a:solidFill>
                </a:ln>
                <a:noFill/>
                <a:latin typeface="+mj-lt"/>
                <a:ea typeface="+mn-ea"/>
                <a:cs typeface="+mn-cs"/>
              </a:defRPr>
            </a:lvl1pPr>
            <a:lvl2pPr marL="560070" indent="-285750"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 smtClean="0"/>
              <a:t>01</a:t>
            </a:r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604250" y="1"/>
            <a:ext cx="539750" cy="3172884"/>
          </a:xfrm>
          <a:prstGeom prst="rect">
            <a:avLst/>
          </a:prstGeom>
          <a:solidFill>
            <a:srgbClr val="01426A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8604250" y="3172885"/>
            <a:ext cx="539750" cy="3685115"/>
          </a:xfrm>
          <a:prstGeom prst="rect">
            <a:avLst/>
          </a:prstGeom>
          <a:solidFill>
            <a:srgbClr val="01426A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>
          <a:xfrm>
            <a:off x="2143571" y="4447954"/>
            <a:ext cx="5875965" cy="1484993"/>
          </a:xfrm>
        </p:spPr>
        <p:txBody>
          <a:bodyPr anchor="b"/>
          <a:lstStyle>
            <a:lvl1pPr>
              <a:lnSpc>
                <a:spcPts val="34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2645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ub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8604249" cy="6858000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604250" y="1"/>
            <a:ext cx="539750" cy="3172884"/>
          </a:xfrm>
          <a:prstGeom prst="rect">
            <a:avLst/>
          </a:prstGeom>
          <a:solidFill>
            <a:srgbClr val="01426A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8604250" y="3172886"/>
            <a:ext cx="539750" cy="3685113"/>
          </a:xfrm>
          <a:prstGeom prst="rect">
            <a:avLst/>
          </a:prstGeom>
          <a:solidFill>
            <a:srgbClr val="01426A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3172885"/>
            <a:ext cx="8604250" cy="2393209"/>
          </a:xfrm>
        </p:spPr>
        <p:txBody>
          <a:bodyPr lIns="457200" tIns="457200" rIns="457200" bIns="45720"/>
          <a:lstStyle>
            <a:lvl1pPr>
              <a:lnSpc>
                <a:spcPts val="34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-1" y="5557552"/>
            <a:ext cx="8604251" cy="943848"/>
          </a:xfrm>
          <a:prstGeom prst="rect">
            <a:avLst/>
          </a:prstGeom>
        </p:spPr>
        <p:txBody>
          <a:bodyPr lIns="457200" rIns="22860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None/>
              <a:defRPr lang="en-US" sz="2400" b="1" kern="1200" baseline="0" dirty="0" smtClean="0">
                <a:solidFill>
                  <a:srgbClr val="FFFFFF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Sub Click Here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316697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ub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icture Placeholder 53"/>
          <p:cNvSpPr>
            <a:spLocks noGrp="1"/>
          </p:cNvSpPr>
          <p:nvPr>
            <p:ph type="pic" sz="quarter" idx="11" hasCustomPrompt="1"/>
          </p:nvPr>
        </p:nvSpPr>
        <p:spPr>
          <a:xfrm>
            <a:off x="-1" y="-1"/>
            <a:ext cx="8604251" cy="317288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 baseline="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604250" y="1"/>
            <a:ext cx="539750" cy="3172884"/>
          </a:xfrm>
          <a:prstGeom prst="rect">
            <a:avLst/>
          </a:prstGeom>
          <a:solidFill>
            <a:srgbClr val="01426A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8604250" y="3172885"/>
            <a:ext cx="539750" cy="3685115"/>
          </a:xfrm>
          <a:prstGeom prst="rect">
            <a:avLst/>
          </a:prstGeom>
          <a:solidFill>
            <a:schemeClr val="accent6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0" y="3172885"/>
            <a:ext cx="8604250" cy="2393209"/>
          </a:xfrm>
        </p:spPr>
        <p:txBody>
          <a:bodyPr lIns="457200" tIns="457200" rIns="457200" bIns="45720"/>
          <a:lstStyle>
            <a:lvl1pPr>
              <a:lnSpc>
                <a:spcPts val="34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-1" y="5557552"/>
            <a:ext cx="8604251" cy="943848"/>
          </a:xfrm>
          <a:prstGeom prst="rect">
            <a:avLst/>
          </a:prstGeom>
        </p:spPr>
        <p:txBody>
          <a:bodyPr lIns="457200" rIns="22860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None/>
              <a:defRPr lang="en-US" sz="2400" b="1" kern="1200" baseline="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Sub Click Here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2237397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6857999"/>
          </a:xfrm>
          <a:prstGeom prst="rect">
            <a:avLst/>
          </a:prstGeom>
          <a:solidFill>
            <a:srgbClr val="01426A"/>
          </a:solidFill>
        </p:spPr>
        <p:txBody>
          <a:bodyPr anchor="t"/>
          <a:lstStyle>
            <a:lvl1pPr marL="0" indent="0" algn="l">
              <a:buNone/>
              <a:defRPr baseline="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0399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1755" y="1329528"/>
            <a:ext cx="8616005" cy="1871281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0" y="186267"/>
            <a:ext cx="8604250" cy="116416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0428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eader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4303713" y="1"/>
            <a:ext cx="4840287" cy="3172884"/>
          </a:xfrm>
          <a:prstGeom prst="rect">
            <a:avLst/>
          </a:prstGeom>
          <a:solidFill>
            <a:srgbClr val="01426A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7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4303713" y="3225939"/>
            <a:ext cx="4840286" cy="363206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-1" y="6347884"/>
            <a:ext cx="4303714" cy="510115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1754" y="1329528"/>
            <a:ext cx="4309593" cy="1871281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0" y="186267"/>
            <a:ext cx="4303713" cy="116416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7668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976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eader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4303714" y="-1"/>
            <a:ext cx="4840287" cy="685800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1754" y="1329528"/>
            <a:ext cx="4309593" cy="1871281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0" y="186267"/>
            <a:ext cx="4303713" cy="116416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7597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Header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1755" y="1329528"/>
            <a:ext cx="8616005" cy="1871281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0" y="186267"/>
            <a:ext cx="8604250" cy="116416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604250" y="1"/>
            <a:ext cx="539750" cy="3172884"/>
          </a:xfrm>
          <a:prstGeom prst="rect">
            <a:avLst/>
          </a:prstGeom>
          <a:solidFill>
            <a:schemeClr val="accent6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8604250" y="3172886"/>
            <a:ext cx="539750" cy="3685113"/>
          </a:xfrm>
          <a:prstGeom prst="rect">
            <a:avLst/>
          </a:prstGeom>
          <a:solidFill>
            <a:srgbClr val="01426A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8583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4303713" y="1"/>
            <a:ext cx="4300537" cy="634788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1"/>
            <a:ext cx="4303713" cy="317288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/>
            </a:lvl1pPr>
          </a:lstStyle>
          <a:p>
            <a:r>
              <a:rPr lang="en-US" dirty="0" smtClean="0"/>
              <a:t>Picture or Color Block</a:t>
            </a:r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604250" y="1"/>
            <a:ext cx="539750" cy="3172884"/>
          </a:xfrm>
          <a:prstGeom prst="rect">
            <a:avLst/>
          </a:prstGeom>
          <a:solidFill>
            <a:srgbClr val="01426A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8604250" y="3172886"/>
            <a:ext cx="539750" cy="3174999"/>
          </a:xfrm>
          <a:prstGeom prst="rect">
            <a:avLst/>
          </a:prstGeom>
          <a:solidFill>
            <a:srgbClr val="01426A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6347885"/>
            <a:ext cx="4303713" cy="510033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/>
            </a:lvl1pPr>
          </a:lstStyle>
          <a:p>
            <a:r>
              <a:rPr lang="en-US" dirty="0" smtClean="0"/>
              <a:t>Picture or Color Block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7221945" y="6601478"/>
            <a:ext cx="1905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300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 2014 HDR, Inc., all rights reserved.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117019" y="3435349"/>
            <a:ext cx="4178755" cy="2006600"/>
          </a:xfrm>
        </p:spPr>
        <p:txBody>
          <a:bodyPr anchor="ctr">
            <a:noAutofit/>
          </a:bodyPr>
          <a:lstStyle>
            <a:lvl1pPr>
              <a:lnSpc>
                <a:spcPts val="3200"/>
              </a:lnSpc>
              <a:defRPr sz="3200" baseline="0"/>
            </a:lvl1pPr>
          </a:lstStyle>
          <a:p>
            <a:r>
              <a:rPr lang="en-US" dirty="0" smtClean="0"/>
              <a:t>Click here to edit header</a:t>
            </a:r>
            <a:endParaRPr lang="en-US" dirty="0"/>
          </a:p>
        </p:txBody>
      </p:sp>
      <p:sp>
        <p:nvSpPr>
          <p:cNvPr id="12" name="Freeform 6"/>
          <p:cNvSpPr>
            <a:spLocks noChangeAspect="1" noEditPoints="1"/>
          </p:cNvSpPr>
          <p:nvPr userDrawn="1"/>
        </p:nvSpPr>
        <p:spPr bwMode="auto">
          <a:xfrm>
            <a:off x="379413" y="5445521"/>
            <a:ext cx="541460" cy="398447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1194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Header Conten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1755" y="1329528"/>
            <a:ext cx="9155755" cy="1871281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0" y="186267"/>
            <a:ext cx="9143264" cy="116416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4760384"/>
            <a:ext cx="4303713" cy="2097616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4342776" y="4760384"/>
            <a:ext cx="4261474" cy="2097616"/>
          </a:xfrm>
          <a:prstGeom prst="rect">
            <a:avLst/>
          </a:prstGeom>
          <a:solidFill>
            <a:srgbClr val="01426A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640850" y="4760384"/>
            <a:ext cx="503150" cy="2097616"/>
          </a:xfrm>
          <a:prstGeom prst="rect">
            <a:avLst/>
          </a:prstGeom>
          <a:solidFill>
            <a:schemeClr val="accent6"/>
          </a:solidFill>
        </p:spPr>
        <p:txBody>
          <a:bodyPr vert="vert"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629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Header Content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1755" y="1329527"/>
            <a:ext cx="9156492" cy="1728696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0" y="186267"/>
            <a:ext cx="9144000" cy="116416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3172885"/>
            <a:ext cx="9144000" cy="3685115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</a:p>
        </p:txBody>
      </p:sp>
    </p:spTree>
    <p:extLst>
      <p:ext uri="{BB962C8B-B14F-4D97-AF65-F5344CB8AC3E}">
        <p14:creationId xmlns:p14="http://schemas.microsoft.com/office/powerpoint/2010/main" val="32136500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Headers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278320"/>
            <a:ext cx="4303713" cy="807059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lang="en-US" sz="2000" b="1" dirty="0" smtClean="0">
                <a:solidFill>
                  <a:schemeClr val="bg1"/>
                </a:solidFill>
                <a:latin typeface="Arial Narrow" pitchFamily="34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US" sz="18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 err="1" smtClean="0"/>
              <a:t>Subheader</a:t>
            </a:r>
            <a:endParaRPr lang="en-US" dirty="0" smtClean="0"/>
          </a:p>
          <a:p>
            <a:pPr marL="0" lvl="0"/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1755" y="2085379"/>
            <a:ext cx="4315468" cy="1871281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0" y="186267"/>
            <a:ext cx="4303713" cy="116416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6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4303714" y="-1"/>
            <a:ext cx="4840287" cy="685800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0918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Headers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4303713" y="1"/>
            <a:ext cx="4840287" cy="3172884"/>
          </a:xfrm>
          <a:prstGeom prst="rect">
            <a:avLst/>
          </a:prstGeom>
          <a:solidFill>
            <a:srgbClr val="01426A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7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4303713" y="3225939"/>
            <a:ext cx="4840286" cy="363206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-1" y="6347884"/>
            <a:ext cx="4303714" cy="510115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278320"/>
            <a:ext cx="4303713" cy="807059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lang="en-US" sz="2000" b="1" dirty="0" smtClean="0">
                <a:solidFill>
                  <a:schemeClr val="bg1"/>
                </a:solidFill>
                <a:latin typeface="Arial Narrow" pitchFamily="34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US" sz="18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 err="1" smtClean="0"/>
              <a:t>Subheader</a:t>
            </a:r>
            <a:endParaRPr lang="en-US" dirty="0" smtClean="0"/>
          </a:p>
          <a:p>
            <a:pPr marL="0" lvl="0"/>
            <a:endParaRPr lang="en-US" dirty="0" smtClean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1755" y="2085379"/>
            <a:ext cx="4315468" cy="1871281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3"/>
          <p:cNvSpPr>
            <a:spLocks noGrp="1"/>
          </p:cNvSpPr>
          <p:nvPr>
            <p:ph type="title" hasCustomPrompt="1"/>
          </p:nvPr>
        </p:nvSpPr>
        <p:spPr>
          <a:xfrm>
            <a:off x="0" y="186267"/>
            <a:ext cx="4303713" cy="116416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0846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Headers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278320"/>
            <a:ext cx="8604250" cy="807059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lang="en-US" sz="2000" b="1" dirty="0" smtClean="0">
                <a:solidFill>
                  <a:schemeClr val="bg1"/>
                </a:solidFill>
                <a:latin typeface="Arial Narrow" pitchFamily="34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US" sz="18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 err="1" smtClean="0"/>
              <a:t>Subheader</a:t>
            </a:r>
            <a:endParaRPr lang="en-US" dirty="0" smtClean="0"/>
          </a:p>
          <a:p>
            <a:pPr marL="0" lvl="0"/>
            <a:endParaRPr lang="en-US" dirty="0" smtClean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1755" y="2085379"/>
            <a:ext cx="8616005" cy="1871281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3"/>
          <p:cNvSpPr>
            <a:spLocks noGrp="1"/>
          </p:cNvSpPr>
          <p:nvPr>
            <p:ph type="title" hasCustomPrompt="1"/>
          </p:nvPr>
        </p:nvSpPr>
        <p:spPr>
          <a:xfrm>
            <a:off x="0" y="186267"/>
            <a:ext cx="8604250" cy="116416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604250" y="1"/>
            <a:ext cx="539750" cy="3172884"/>
          </a:xfrm>
          <a:prstGeom prst="rect">
            <a:avLst/>
          </a:prstGeom>
          <a:solidFill>
            <a:schemeClr val="accent6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8604250" y="3172885"/>
            <a:ext cx="539750" cy="3685115"/>
          </a:xfrm>
          <a:prstGeom prst="rect">
            <a:avLst/>
          </a:prstGeom>
          <a:solidFill>
            <a:schemeClr val="accent6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1052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Headers Conten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278320"/>
            <a:ext cx="9143264" cy="807059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lang="en-US" sz="2000" b="1" dirty="0" smtClean="0">
                <a:solidFill>
                  <a:schemeClr val="bg1"/>
                </a:solidFill>
                <a:latin typeface="Arial Narrow" pitchFamily="34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US" sz="18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 err="1" smtClean="0"/>
              <a:t>Subheader</a:t>
            </a:r>
            <a:endParaRPr lang="en-US" dirty="0" smtClean="0"/>
          </a:p>
          <a:p>
            <a:pPr marL="0" lvl="0"/>
            <a:endParaRPr lang="en-US" dirty="0" smtClean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1755" y="2085379"/>
            <a:ext cx="9155755" cy="1871281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3"/>
          <p:cNvSpPr>
            <a:spLocks noGrp="1"/>
          </p:cNvSpPr>
          <p:nvPr>
            <p:ph type="title" hasCustomPrompt="1"/>
          </p:nvPr>
        </p:nvSpPr>
        <p:spPr>
          <a:xfrm>
            <a:off x="0" y="186267"/>
            <a:ext cx="9143264" cy="116416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640850" y="4760384"/>
            <a:ext cx="503150" cy="2097616"/>
          </a:xfrm>
          <a:prstGeom prst="rect">
            <a:avLst/>
          </a:prstGeom>
          <a:solidFill>
            <a:schemeClr val="accent6"/>
          </a:solidFill>
        </p:spPr>
        <p:txBody>
          <a:bodyPr vert="vert"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4760384"/>
            <a:ext cx="4303713" cy="2097616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4342776" y="4760384"/>
            <a:ext cx="4261474" cy="2097616"/>
          </a:xfrm>
          <a:prstGeom prst="rect">
            <a:avLst/>
          </a:prstGeom>
          <a:solidFill>
            <a:srgbClr val="01426A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</a:p>
        </p:txBody>
      </p:sp>
    </p:spTree>
    <p:extLst>
      <p:ext uri="{BB962C8B-B14F-4D97-AF65-F5344CB8AC3E}">
        <p14:creationId xmlns:p14="http://schemas.microsoft.com/office/powerpoint/2010/main" val="9569107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Headers Content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9144000" cy="4760384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886920"/>
            <a:ext cx="9144000" cy="807059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lang="en-US" sz="2000" b="1" dirty="0" smtClean="0">
                <a:solidFill>
                  <a:schemeClr val="bg1"/>
                </a:solidFill>
                <a:latin typeface="Arial Narrow" pitchFamily="34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US" sz="18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 err="1" smtClean="0"/>
              <a:t>Subheader</a:t>
            </a:r>
            <a:endParaRPr lang="en-US" dirty="0" smtClean="0"/>
          </a:p>
          <a:p>
            <a:pPr marL="0" lvl="0"/>
            <a:endParaRPr lang="en-US" dirty="0" smtClean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0" y="4793021"/>
            <a:ext cx="9144000" cy="116416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755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Headers Content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6416588" cy="4760384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886920"/>
            <a:ext cx="9144000" cy="807059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lang="en-US" sz="2000" b="1" dirty="0" smtClean="0">
                <a:solidFill>
                  <a:schemeClr val="bg1"/>
                </a:solidFill>
                <a:latin typeface="Arial Narrow" pitchFamily="34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US" sz="18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 err="1" smtClean="0"/>
              <a:t>Subheader</a:t>
            </a:r>
            <a:endParaRPr lang="en-US" dirty="0" smtClean="0"/>
          </a:p>
          <a:p>
            <a:pPr marL="0" lvl="0"/>
            <a:endParaRPr lang="en-US" dirty="0" smtClean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0" y="4793021"/>
            <a:ext cx="9144000" cy="116416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6444328" y="0"/>
            <a:ext cx="2690812" cy="4760384"/>
          </a:xfrm>
          <a:prstGeom prst="rect">
            <a:avLst/>
          </a:prstGeom>
          <a:solidFill>
            <a:srgbClr val="01426A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</a:p>
        </p:txBody>
      </p:sp>
    </p:spTree>
    <p:extLst>
      <p:ext uri="{BB962C8B-B14F-4D97-AF65-F5344CB8AC3E}">
        <p14:creationId xmlns:p14="http://schemas.microsoft.com/office/powerpoint/2010/main" val="30460013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129540" y="1750483"/>
            <a:ext cx="2124075" cy="3185583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129540" y="4974167"/>
            <a:ext cx="2124075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35" hasCustomPrompt="1"/>
          </p:nvPr>
        </p:nvSpPr>
        <p:spPr>
          <a:xfrm>
            <a:off x="2383156" y="1750483"/>
            <a:ext cx="2124075" cy="3185583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36" hasCustomPrompt="1"/>
          </p:nvPr>
        </p:nvSpPr>
        <p:spPr>
          <a:xfrm>
            <a:off x="4636771" y="1750483"/>
            <a:ext cx="2124075" cy="3185583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21" name="Picture Placeholder 14"/>
          <p:cNvSpPr>
            <a:spLocks noGrp="1"/>
          </p:cNvSpPr>
          <p:nvPr>
            <p:ph type="pic" sz="quarter" idx="37" hasCustomPrompt="1"/>
          </p:nvPr>
        </p:nvSpPr>
        <p:spPr>
          <a:xfrm>
            <a:off x="6890386" y="1750483"/>
            <a:ext cx="2124075" cy="3185583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2383156" y="4974167"/>
            <a:ext cx="2124075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4636771" y="4974167"/>
            <a:ext cx="2124075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6890386" y="4974167"/>
            <a:ext cx="2124075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17" name="Title 3"/>
          <p:cNvSpPr>
            <a:spLocks noGrp="1"/>
          </p:cNvSpPr>
          <p:nvPr>
            <p:ph type="title" hasCustomPrompt="1"/>
          </p:nvPr>
        </p:nvSpPr>
        <p:spPr>
          <a:xfrm>
            <a:off x="0" y="186267"/>
            <a:ext cx="9144000" cy="116416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0641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129540" y="1380733"/>
            <a:ext cx="2124075" cy="203274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129540" y="3451579"/>
            <a:ext cx="2124075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2" name="Picture Placeholder 14"/>
          <p:cNvSpPr>
            <a:spLocks noGrp="1"/>
          </p:cNvSpPr>
          <p:nvPr>
            <p:ph type="pic" sz="quarter" idx="35" hasCustomPrompt="1"/>
          </p:nvPr>
        </p:nvSpPr>
        <p:spPr>
          <a:xfrm>
            <a:off x="2383156" y="1380733"/>
            <a:ext cx="2124075" cy="203274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23" name="Picture Placeholder 14"/>
          <p:cNvSpPr>
            <a:spLocks noGrp="1"/>
          </p:cNvSpPr>
          <p:nvPr>
            <p:ph type="pic" sz="quarter" idx="36" hasCustomPrompt="1"/>
          </p:nvPr>
        </p:nvSpPr>
        <p:spPr>
          <a:xfrm>
            <a:off x="4636771" y="1380733"/>
            <a:ext cx="2124075" cy="203274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37" hasCustomPrompt="1"/>
          </p:nvPr>
        </p:nvSpPr>
        <p:spPr>
          <a:xfrm>
            <a:off x="6890386" y="1380733"/>
            <a:ext cx="2124075" cy="203274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2383156" y="3451579"/>
            <a:ext cx="2124075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4636771" y="3451579"/>
            <a:ext cx="2124075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6890386" y="3451579"/>
            <a:ext cx="2124075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41" name="Picture Placeholder 14"/>
          <p:cNvSpPr>
            <a:spLocks noGrp="1"/>
          </p:cNvSpPr>
          <p:nvPr>
            <p:ph type="pic" sz="quarter" idx="41" hasCustomPrompt="1"/>
          </p:nvPr>
        </p:nvSpPr>
        <p:spPr>
          <a:xfrm>
            <a:off x="129540" y="4142651"/>
            <a:ext cx="2124075" cy="203274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129540" y="6213497"/>
            <a:ext cx="2124075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43" name="Picture Placeholder 14"/>
          <p:cNvSpPr>
            <a:spLocks noGrp="1"/>
          </p:cNvSpPr>
          <p:nvPr>
            <p:ph type="pic" sz="quarter" idx="43" hasCustomPrompt="1"/>
          </p:nvPr>
        </p:nvSpPr>
        <p:spPr>
          <a:xfrm>
            <a:off x="2383156" y="4142651"/>
            <a:ext cx="2124075" cy="203274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44" name="Picture Placeholder 14"/>
          <p:cNvSpPr>
            <a:spLocks noGrp="1"/>
          </p:cNvSpPr>
          <p:nvPr>
            <p:ph type="pic" sz="quarter" idx="44" hasCustomPrompt="1"/>
          </p:nvPr>
        </p:nvSpPr>
        <p:spPr>
          <a:xfrm>
            <a:off x="4636771" y="4142651"/>
            <a:ext cx="2124075" cy="203274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45" name="Picture Placeholder 14"/>
          <p:cNvSpPr>
            <a:spLocks noGrp="1"/>
          </p:cNvSpPr>
          <p:nvPr>
            <p:ph type="pic" sz="quarter" idx="45" hasCustomPrompt="1"/>
          </p:nvPr>
        </p:nvSpPr>
        <p:spPr>
          <a:xfrm>
            <a:off x="6890386" y="4142651"/>
            <a:ext cx="2124075" cy="203274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2383156" y="6213497"/>
            <a:ext cx="2124075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4636771" y="6213497"/>
            <a:ext cx="2124075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6890386" y="6213497"/>
            <a:ext cx="2124075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18" name="Title 3"/>
          <p:cNvSpPr>
            <a:spLocks noGrp="1"/>
          </p:cNvSpPr>
          <p:nvPr>
            <p:ph type="title" hasCustomPrompt="1"/>
          </p:nvPr>
        </p:nvSpPr>
        <p:spPr>
          <a:xfrm>
            <a:off x="0" y="186267"/>
            <a:ext cx="9144000" cy="116416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9946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3"/>
          <p:cNvSpPr>
            <a:spLocks noGrp="1"/>
          </p:cNvSpPr>
          <p:nvPr>
            <p:ph type="pic" sz="quarter" idx="13"/>
          </p:nvPr>
        </p:nvSpPr>
        <p:spPr>
          <a:xfrm>
            <a:off x="4303714" y="-1"/>
            <a:ext cx="4300537" cy="3172885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53"/>
          <p:cNvSpPr>
            <a:spLocks noGrp="1"/>
          </p:cNvSpPr>
          <p:nvPr>
            <p:ph type="pic" sz="quarter" idx="14"/>
          </p:nvPr>
        </p:nvSpPr>
        <p:spPr>
          <a:xfrm>
            <a:off x="0" y="3172885"/>
            <a:ext cx="2152650" cy="3685116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/>
            </a:lvl1pPr>
          </a:lstStyle>
          <a:p>
            <a:endParaRPr lang="en-US" dirty="0" smtClean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455744" y="4840659"/>
            <a:ext cx="4688256" cy="943848"/>
          </a:xfrm>
          <a:prstGeom prst="rect">
            <a:avLst/>
          </a:prstGeom>
        </p:spPr>
        <p:txBody>
          <a:bodyPr lIns="228600" rIns="22860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None/>
              <a:defRPr lang="en-US" sz="2400" b="1" kern="1200" baseline="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err="1" smtClean="0"/>
              <a:t>Subheader</a:t>
            </a:r>
            <a:endParaRPr lang="en-US" dirty="0" smtClean="0"/>
          </a:p>
        </p:txBody>
      </p:sp>
      <p:sp>
        <p:nvSpPr>
          <p:cNvPr id="15" name="Picture Placeholder 53"/>
          <p:cNvSpPr>
            <a:spLocks noGrp="1"/>
          </p:cNvSpPr>
          <p:nvPr>
            <p:ph type="pic" sz="quarter" idx="18" hasCustomPrompt="1"/>
          </p:nvPr>
        </p:nvSpPr>
        <p:spPr>
          <a:xfrm>
            <a:off x="2152651" y="3172885"/>
            <a:ext cx="2151063" cy="3685115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0" y="1"/>
            <a:ext cx="4303713" cy="317288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/>
            </a:lvl1pPr>
          </a:lstStyle>
          <a:p>
            <a:endParaRPr lang="en-US" dirty="0" smtClean="0"/>
          </a:p>
        </p:txBody>
      </p:sp>
      <p:sp>
        <p:nvSpPr>
          <p:cNvPr id="17" name="Title 3"/>
          <p:cNvSpPr>
            <a:spLocks noGrp="1"/>
          </p:cNvSpPr>
          <p:nvPr>
            <p:ph type="title" hasCustomPrompt="1"/>
          </p:nvPr>
        </p:nvSpPr>
        <p:spPr>
          <a:xfrm>
            <a:off x="4455744" y="3377794"/>
            <a:ext cx="4688256" cy="1478593"/>
          </a:xfrm>
        </p:spPr>
        <p:txBody>
          <a:bodyPr>
            <a:noAutofit/>
          </a:bodyPr>
          <a:lstStyle>
            <a:lvl1pPr>
              <a:lnSpc>
                <a:spcPts val="3200"/>
              </a:lnSpc>
              <a:defRPr sz="3200" baseline="0"/>
            </a:lvl1pPr>
          </a:lstStyle>
          <a:p>
            <a:r>
              <a:rPr lang="en-US" dirty="0" smtClean="0"/>
              <a:t>Click here to edit header</a:t>
            </a:r>
            <a:endParaRPr lang="en-US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8604250" y="1"/>
            <a:ext cx="539750" cy="3172884"/>
          </a:xfrm>
          <a:prstGeom prst="rect">
            <a:avLst/>
          </a:prstGeom>
          <a:solidFill>
            <a:srgbClr val="01426A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endParaRPr lang="en-US" dirty="0"/>
          </a:p>
        </p:txBody>
      </p:sp>
      <p:sp>
        <p:nvSpPr>
          <p:cNvPr id="11" name="Freeform 6"/>
          <p:cNvSpPr>
            <a:spLocks noChangeAspect="1" noEditPoints="1"/>
          </p:cNvSpPr>
          <p:nvPr userDrawn="1"/>
        </p:nvSpPr>
        <p:spPr bwMode="auto">
          <a:xfrm>
            <a:off x="4708768" y="5959058"/>
            <a:ext cx="541460" cy="398447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7221945" y="6601478"/>
            <a:ext cx="1905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300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 2014 HDR, Inc.,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1331698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129540" y="190500"/>
            <a:ext cx="2124075" cy="2484965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129540" y="2713567"/>
            <a:ext cx="2124075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35" hasCustomPrompt="1"/>
          </p:nvPr>
        </p:nvSpPr>
        <p:spPr>
          <a:xfrm>
            <a:off x="2383156" y="190500"/>
            <a:ext cx="2124075" cy="2484965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21" name="Picture Placeholder 14"/>
          <p:cNvSpPr>
            <a:spLocks noGrp="1"/>
          </p:cNvSpPr>
          <p:nvPr>
            <p:ph type="pic" sz="quarter" idx="36" hasCustomPrompt="1"/>
          </p:nvPr>
        </p:nvSpPr>
        <p:spPr>
          <a:xfrm>
            <a:off x="4636771" y="190500"/>
            <a:ext cx="2124075" cy="2484965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22" name="Picture Placeholder 14"/>
          <p:cNvSpPr>
            <a:spLocks noGrp="1"/>
          </p:cNvSpPr>
          <p:nvPr>
            <p:ph type="pic" sz="quarter" idx="37" hasCustomPrompt="1"/>
          </p:nvPr>
        </p:nvSpPr>
        <p:spPr>
          <a:xfrm>
            <a:off x="6890386" y="190500"/>
            <a:ext cx="2124075" cy="2484965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2383156" y="2713567"/>
            <a:ext cx="2124075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4636771" y="2713567"/>
            <a:ext cx="2124075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6890386" y="2713567"/>
            <a:ext cx="2124075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41" hasCustomPrompt="1"/>
          </p:nvPr>
        </p:nvSpPr>
        <p:spPr>
          <a:xfrm>
            <a:off x="129540" y="3363854"/>
            <a:ext cx="2124075" cy="2484965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129540" y="5886921"/>
            <a:ext cx="2124075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43" hasCustomPrompt="1"/>
          </p:nvPr>
        </p:nvSpPr>
        <p:spPr>
          <a:xfrm>
            <a:off x="2383156" y="3363854"/>
            <a:ext cx="2124075" cy="2484965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44" hasCustomPrompt="1"/>
          </p:nvPr>
        </p:nvSpPr>
        <p:spPr>
          <a:xfrm>
            <a:off x="4636771" y="3363854"/>
            <a:ext cx="2124075" cy="2484965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45" hasCustomPrompt="1"/>
          </p:nvPr>
        </p:nvSpPr>
        <p:spPr>
          <a:xfrm>
            <a:off x="6890386" y="3363854"/>
            <a:ext cx="2124075" cy="2484965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2383156" y="5886921"/>
            <a:ext cx="2124075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4636771" y="5886921"/>
            <a:ext cx="2124075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6890386" y="5886921"/>
            <a:ext cx="2124075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</p:spTree>
    <p:extLst>
      <p:ext uri="{BB962C8B-B14F-4D97-AF65-F5344CB8AC3E}">
        <p14:creationId xmlns:p14="http://schemas.microsoft.com/office/powerpoint/2010/main" val="7048424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6040541"/>
            <a:ext cx="8604250" cy="8174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040541"/>
            <a:ext cx="8604250" cy="8174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040541"/>
            <a:ext cx="8604250" cy="8174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040541"/>
            <a:ext cx="8604250" cy="8174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040541"/>
            <a:ext cx="8604250" cy="8174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21" hasCustomPrompt="1"/>
          </p:nvPr>
        </p:nvSpPr>
        <p:spPr>
          <a:xfrm>
            <a:off x="4341571" y="-1058"/>
            <a:ext cx="4222903" cy="317288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Portrait</a:t>
            </a:r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29" hasCustomPrompt="1"/>
          </p:nvPr>
        </p:nvSpPr>
        <p:spPr>
          <a:xfrm>
            <a:off x="-3" y="0"/>
            <a:ext cx="4303716" cy="3172885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Portrait</a:t>
            </a:r>
            <a:endParaRPr lang="en-US" dirty="0"/>
          </a:p>
        </p:txBody>
      </p:sp>
      <p:sp>
        <p:nvSpPr>
          <p:cNvPr id="42" name="Picture Placeholder 14"/>
          <p:cNvSpPr>
            <a:spLocks noGrp="1"/>
          </p:cNvSpPr>
          <p:nvPr>
            <p:ph type="pic" sz="quarter" idx="39" hasCustomPrompt="1"/>
          </p:nvPr>
        </p:nvSpPr>
        <p:spPr>
          <a:xfrm>
            <a:off x="6491869" y="3224090"/>
            <a:ext cx="2072605" cy="2816451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Portrait</a:t>
            </a:r>
            <a:endParaRPr lang="en-US" dirty="0"/>
          </a:p>
        </p:txBody>
      </p:sp>
      <p:sp>
        <p:nvSpPr>
          <p:cNvPr id="13" name="Picture Placeholder 14"/>
          <p:cNvSpPr>
            <a:spLocks noGrp="1"/>
          </p:cNvSpPr>
          <p:nvPr>
            <p:ph type="pic" sz="quarter" idx="52" hasCustomPrompt="1"/>
          </p:nvPr>
        </p:nvSpPr>
        <p:spPr>
          <a:xfrm>
            <a:off x="0" y="3224091"/>
            <a:ext cx="2152649" cy="2816449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Portrait</a:t>
            </a:r>
            <a:endParaRPr lang="en-US" dirty="0"/>
          </a:p>
        </p:txBody>
      </p:sp>
      <p:sp>
        <p:nvSpPr>
          <p:cNvPr id="22" name="Picture Placeholder 14"/>
          <p:cNvSpPr>
            <a:spLocks noGrp="1"/>
          </p:cNvSpPr>
          <p:nvPr>
            <p:ph type="pic" sz="quarter" idx="53" hasCustomPrompt="1"/>
          </p:nvPr>
        </p:nvSpPr>
        <p:spPr>
          <a:xfrm>
            <a:off x="2192095" y="3224091"/>
            <a:ext cx="2111618" cy="2816449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Portrait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54" hasCustomPrompt="1"/>
          </p:nvPr>
        </p:nvSpPr>
        <p:spPr>
          <a:xfrm>
            <a:off x="4342776" y="3224091"/>
            <a:ext cx="2110412" cy="2816449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Portrait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6040541"/>
            <a:ext cx="8604250" cy="8174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58" hasCustomPrompt="1"/>
          </p:nvPr>
        </p:nvSpPr>
        <p:spPr>
          <a:xfrm>
            <a:off x="8604250" y="1"/>
            <a:ext cx="539750" cy="6040540"/>
          </a:xfrm>
          <a:prstGeom prst="rect">
            <a:avLst/>
          </a:prstGeom>
          <a:solidFill>
            <a:srgbClr val="01426A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0" y="6040541"/>
            <a:ext cx="9144000" cy="81746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0" y="6158089"/>
            <a:ext cx="2152650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>
                <a:solidFill>
                  <a:srgbClr val="FFFFFF"/>
                </a:solidFill>
              </a:defRPr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55" hasCustomPrompt="1"/>
          </p:nvPr>
        </p:nvSpPr>
        <p:spPr>
          <a:xfrm>
            <a:off x="2152651" y="6158089"/>
            <a:ext cx="2149475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>
                <a:solidFill>
                  <a:srgbClr val="FFFFFF"/>
                </a:solidFill>
              </a:defRPr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56" hasCustomPrompt="1"/>
          </p:nvPr>
        </p:nvSpPr>
        <p:spPr>
          <a:xfrm>
            <a:off x="4302126" y="6158089"/>
            <a:ext cx="2151062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>
                <a:solidFill>
                  <a:srgbClr val="FFFFFF"/>
                </a:solidFill>
              </a:defRPr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57" hasCustomPrompt="1"/>
          </p:nvPr>
        </p:nvSpPr>
        <p:spPr>
          <a:xfrm>
            <a:off x="6453188" y="6158089"/>
            <a:ext cx="2151062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>
                <a:solidFill>
                  <a:srgbClr val="FFFFFF"/>
                </a:solidFill>
              </a:defRPr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59" hasCustomPrompt="1"/>
          </p:nvPr>
        </p:nvSpPr>
        <p:spPr>
          <a:xfrm>
            <a:off x="2152651" y="527433"/>
            <a:ext cx="2149475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>
                <a:solidFill>
                  <a:srgbClr val="FFFFFF"/>
                </a:solidFill>
              </a:defRPr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60" hasCustomPrompt="1"/>
          </p:nvPr>
        </p:nvSpPr>
        <p:spPr>
          <a:xfrm>
            <a:off x="6417524" y="527433"/>
            <a:ext cx="2149475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>
                <a:solidFill>
                  <a:srgbClr val="FFFFFF"/>
                </a:solidFill>
              </a:defRPr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</p:spTree>
    <p:extLst>
      <p:ext uri="{BB962C8B-B14F-4D97-AF65-F5344CB8AC3E}">
        <p14:creationId xmlns:p14="http://schemas.microsoft.com/office/powerpoint/2010/main" val="24585184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Im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4303714" cy="634365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7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4342118" y="0"/>
            <a:ext cx="4801882" cy="6324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-1" y="6347884"/>
            <a:ext cx="4303714" cy="510115"/>
          </a:xfrm>
          <a:prstGeom prst="rect">
            <a:avLst/>
          </a:prstGeom>
          <a:solidFill>
            <a:srgbClr val="01426A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6744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lage Im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4"/>
          <p:cNvSpPr>
            <a:spLocks noGrp="1"/>
          </p:cNvSpPr>
          <p:nvPr>
            <p:ph type="pic" sz="quarter" idx="21" hasCustomPrompt="1"/>
          </p:nvPr>
        </p:nvSpPr>
        <p:spPr>
          <a:xfrm>
            <a:off x="4340314" y="0"/>
            <a:ext cx="4803686" cy="317288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29" hasCustomPrompt="1"/>
          </p:nvPr>
        </p:nvSpPr>
        <p:spPr>
          <a:xfrm>
            <a:off x="-3" y="0"/>
            <a:ext cx="4303716" cy="3172885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42" name="Picture Placeholder 14"/>
          <p:cNvSpPr>
            <a:spLocks noGrp="1"/>
          </p:cNvSpPr>
          <p:nvPr>
            <p:ph type="pic" sz="quarter" idx="39" hasCustomPrompt="1"/>
          </p:nvPr>
        </p:nvSpPr>
        <p:spPr>
          <a:xfrm>
            <a:off x="6489788" y="3225936"/>
            <a:ext cx="2654212" cy="3632064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3" name="Picture Placeholder 14"/>
          <p:cNvSpPr>
            <a:spLocks noGrp="1"/>
          </p:cNvSpPr>
          <p:nvPr>
            <p:ph type="pic" sz="quarter" idx="52" hasCustomPrompt="1"/>
          </p:nvPr>
        </p:nvSpPr>
        <p:spPr>
          <a:xfrm>
            <a:off x="0" y="3225936"/>
            <a:ext cx="2152649" cy="3632064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22" name="Picture Placeholder 14"/>
          <p:cNvSpPr>
            <a:spLocks noGrp="1"/>
          </p:cNvSpPr>
          <p:nvPr>
            <p:ph type="pic" sz="quarter" idx="53" hasCustomPrompt="1"/>
          </p:nvPr>
        </p:nvSpPr>
        <p:spPr>
          <a:xfrm>
            <a:off x="2190508" y="3225936"/>
            <a:ext cx="2113206" cy="3632064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54" hasCustomPrompt="1"/>
          </p:nvPr>
        </p:nvSpPr>
        <p:spPr>
          <a:xfrm>
            <a:off x="4342776" y="3225937"/>
            <a:ext cx="2110412" cy="3632064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7190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lage Im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4"/>
          <p:cNvSpPr>
            <a:spLocks noGrp="1"/>
          </p:cNvSpPr>
          <p:nvPr>
            <p:ph type="pic" sz="quarter" idx="21" hasCustomPrompt="1"/>
          </p:nvPr>
        </p:nvSpPr>
        <p:spPr>
          <a:xfrm>
            <a:off x="4340314" y="3225936"/>
            <a:ext cx="4803686" cy="363206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29" hasCustomPrompt="1"/>
          </p:nvPr>
        </p:nvSpPr>
        <p:spPr>
          <a:xfrm>
            <a:off x="-3" y="0"/>
            <a:ext cx="4303716" cy="3172885"/>
          </a:xfrm>
          <a:prstGeom prst="rect">
            <a:avLst/>
          </a:prstGeom>
          <a:solidFill>
            <a:srgbClr val="01426A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42" name="Picture Placeholder 14"/>
          <p:cNvSpPr>
            <a:spLocks noGrp="1"/>
          </p:cNvSpPr>
          <p:nvPr>
            <p:ph type="pic" sz="quarter" idx="39" hasCustomPrompt="1"/>
          </p:nvPr>
        </p:nvSpPr>
        <p:spPr>
          <a:xfrm>
            <a:off x="6489788" y="1"/>
            <a:ext cx="2654212" cy="3172884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3" name="Picture Placeholder 14"/>
          <p:cNvSpPr>
            <a:spLocks noGrp="1"/>
          </p:cNvSpPr>
          <p:nvPr>
            <p:ph type="pic" sz="quarter" idx="52" hasCustomPrompt="1"/>
          </p:nvPr>
        </p:nvSpPr>
        <p:spPr>
          <a:xfrm>
            <a:off x="0" y="3225938"/>
            <a:ext cx="2152649" cy="3632063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22" name="Picture Placeholder 14"/>
          <p:cNvSpPr>
            <a:spLocks noGrp="1"/>
          </p:cNvSpPr>
          <p:nvPr>
            <p:ph type="pic" sz="quarter" idx="53" hasCustomPrompt="1"/>
          </p:nvPr>
        </p:nvSpPr>
        <p:spPr>
          <a:xfrm>
            <a:off x="2190508" y="3225938"/>
            <a:ext cx="2113206" cy="3632063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54" hasCustomPrompt="1"/>
          </p:nvPr>
        </p:nvSpPr>
        <p:spPr>
          <a:xfrm>
            <a:off x="4342776" y="-1"/>
            <a:ext cx="2110413" cy="3172884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0854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roj Im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6857999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indent="0" algn="l">
              <a:buNone/>
              <a:defRPr baseline="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09045" y="1755893"/>
            <a:ext cx="8334954" cy="807059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lang="en-US" sz="1600" b="0" i="1" dirty="0" smtClean="0">
                <a:solidFill>
                  <a:srgbClr val="FFFFFF"/>
                </a:solidFill>
                <a:latin typeface="Arial Narrow" pitchFamily="34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US" sz="18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 smtClean="0"/>
              <a:t>Project Location</a:t>
            </a:r>
          </a:p>
          <a:p>
            <a:pPr marL="0" lvl="0"/>
            <a:endParaRPr lang="en-US" dirty="0" smtClean="0"/>
          </a:p>
        </p:txBody>
      </p:sp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309045" y="663841"/>
            <a:ext cx="8334954" cy="1164167"/>
          </a:xfrm>
        </p:spPr>
        <p:txBody>
          <a:bodyPr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PROJECT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1002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roj Im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6857999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indent="0" algn="l">
              <a:buNone/>
              <a:defRPr baseline="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09045" y="1755893"/>
            <a:ext cx="8334954" cy="807059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 algn="r">
              <a:lnSpc>
                <a:spcPts val="2000"/>
              </a:lnSpc>
              <a:spcBef>
                <a:spcPts val="0"/>
              </a:spcBef>
              <a:buNone/>
              <a:defRPr lang="en-US" sz="1600" b="0" i="1" dirty="0" smtClean="0">
                <a:solidFill>
                  <a:srgbClr val="FFFFFF"/>
                </a:solidFill>
                <a:latin typeface="Arial Narrow" pitchFamily="34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US" sz="18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 smtClean="0"/>
              <a:t>Project Location</a:t>
            </a:r>
          </a:p>
          <a:p>
            <a:pPr marL="0" lvl="0"/>
            <a:endParaRPr lang="en-US" dirty="0" smtClean="0"/>
          </a:p>
        </p:txBody>
      </p:sp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309045" y="663841"/>
            <a:ext cx="8334954" cy="1164167"/>
          </a:xfrm>
        </p:spPr>
        <p:txBody>
          <a:bodyPr/>
          <a:lstStyle>
            <a:lvl1pPr algn="r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PROJECT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0032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Layou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1"/>
            <a:ext cx="9144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1232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uides-FOR REFERENC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0" y="0"/>
            <a:ext cx="9144000" cy="6858000"/>
            <a:chOff x="0" y="0"/>
            <a:chExt cx="9144000" cy="5143500"/>
          </a:xfrm>
        </p:grpSpPr>
        <p:sp>
          <p:nvSpPr>
            <p:cNvPr id="27" name="TextBox 26"/>
            <p:cNvSpPr txBox="1"/>
            <p:nvPr/>
          </p:nvSpPr>
          <p:spPr>
            <a:xfrm>
              <a:off x="819293" y="1189170"/>
              <a:ext cx="482824" cy="20774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  <a:latin typeface="+mj-lt"/>
                </a:rPr>
                <a:t>1.51</a:t>
              </a:r>
              <a:endParaRPr lang="en-US" sz="12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19293" y="2379663"/>
              <a:ext cx="482824" cy="20774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  <a:latin typeface="+mj-lt"/>
                </a:rPr>
                <a:t>0.21</a:t>
              </a:r>
              <a:endParaRPr lang="en-US" sz="12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19293" y="3570280"/>
              <a:ext cx="482824" cy="20774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  <a:latin typeface="+mj-lt"/>
                </a:rPr>
                <a:t>1.09</a:t>
              </a:r>
              <a:endParaRPr lang="en-US" sz="12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620966" y="352962"/>
              <a:ext cx="482824" cy="20774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  <a:latin typeface="+mj-lt"/>
                </a:rPr>
                <a:t>4.41</a:t>
              </a:r>
              <a:endParaRPr lang="en-US" sz="12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303713" y="352962"/>
              <a:ext cx="482824" cy="20774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  <a:latin typeface="+mj-lt"/>
                </a:rPr>
                <a:t>0.29</a:t>
              </a:r>
              <a:endParaRPr lang="en-US" sz="12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453188" y="352962"/>
              <a:ext cx="482824" cy="20774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  <a:latin typeface="+mj-lt"/>
                </a:rPr>
                <a:t>2.06</a:t>
              </a:r>
              <a:endParaRPr lang="en-US" sz="12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19293" y="4764613"/>
              <a:ext cx="482824" cy="20774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  <a:latin typeface="+mj-lt"/>
                </a:rPr>
                <a:t>2.39</a:t>
              </a:r>
              <a:endParaRPr lang="en-US" sz="12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152485" y="352962"/>
              <a:ext cx="482824" cy="20774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  <a:latin typeface="+mj-lt"/>
                </a:rPr>
                <a:t>2.65</a:t>
              </a:r>
              <a:endParaRPr lang="en-US" sz="12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819293" y="1189170"/>
              <a:ext cx="482824" cy="20774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00"/>
                  </a:solidFill>
                  <a:latin typeface="+mj-lt"/>
                </a:rPr>
                <a:t>1.51</a:t>
              </a:r>
              <a:endParaRPr lang="en-US" sz="1200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6" name="TextBox 45"/>
            <p:cNvSpPr txBox="1"/>
            <p:nvPr userDrawn="1"/>
          </p:nvSpPr>
          <p:spPr>
            <a:xfrm>
              <a:off x="819293" y="2379663"/>
              <a:ext cx="482824" cy="20774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00"/>
                  </a:solidFill>
                  <a:latin typeface="+mj-lt"/>
                </a:rPr>
                <a:t>0.21</a:t>
              </a:r>
              <a:endParaRPr lang="en-US" sz="1200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7" name="TextBox 46"/>
            <p:cNvSpPr txBox="1"/>
            <p:nvPr userDrawn="1"/>
          </p:nvSpPr>
          <p:spPr>
            <a:xfrm>
              <a:off x="819293" y="3570280"/>
              <a:ext cx="482824" cy="20774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00"/>
                  </a:solidFill>
                  <a:latin typeface="+mj-lt"/>
                </a:rPr>
                <a:t>1.09</a:t>
              </a:r>
              <a:endParaRPr lang="en-US" sz="1200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8" name="TextBox 47"/>
            <p:cNvSpPr txBox="1"/>
            <p:nvPr userDrawn="1"/>
          </p:nvSpPr>
          <p:spPr>
            <a:xfrm>
              <a:off x="8620966" y="352962"/>
              <a:ext cx="482824" cy="20774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00"/>
                  </a:solidFill>
                  <a:latin typeface="+mj-lt"/>
                </a:rPr>
                <a:t>4.41</a:t>
              </a:r>
              <a:endParaRPr lang="en-US" sz="1200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9" name="TextBox 48"/>
            <p:cNvSpPr txBox="1"/>
            <p:nvPr userDrawn="1"/>
          </p:nvSpPr>
          <p:spPr>
            <a:xfrm>
              <a:off x="4303713" y="352962"/>
              <a:ext cx="482824" cy="20774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00"/>
                  </a:solidFill>
                  <a:latin typeface="+mj-lt"/>
                </a:rPr>
                <a:t>0.29</a:t>
              </a:r>
              <a:endParaRPr lang="en-US" sz="1200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0" name="TextBox 49"/>
            <p:cNvSpPr txBox="1"/>
            <p:nvPr userDrawn="1"/>
          </p:nvSpPr>
          <p:spPr>
            <a:xfrm>
              <a:off x="6453188" y="352962"/>
              <a:ext cx="482824" cy="20774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00"/>
                  </a:solidFill>
                  <a:latin typeface="+mj-lt"/>
                </a:rPr>
                <a:t>2.06</a:t>
              </a:r>
              <a:endParaRPr lang="en-US" sz="1200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1" name="TextBox 50"/>
            <p:cNvSpPr txBox="1"/>
            <p:nvPr userDrawn="1"/>
          </p:nvSpPr>
          <p:spPr>
            <a:xfrm>
              <a:off x="819293" y="4764613"/>
              <a:ext cx="482824" cy="20774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00"/>
                  </a:solidFill>
                  <a:latin typeface="+mj-lt"/>
                </a:rPr>
                <a:t>2.39</a:t>
              </a:r>
              <a:endParaRPr lang="en-US" sz="1200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2" name="TextBox 51"/>
            <p:cNvSpPr txBox="1"/>
            <p:nvPr userDrawn="1"/>
          </p:nvSpPr>
          <p:spPr>
            <a:xfrm>
              <a:off x="2152485" y="352962"/>
              <a:ext cx="482824" cy="20774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00"/>
                  </a:solidFill>
                  <a:latin typeface="+mj-lt"/>
                </a:rPr>
                <a:t>2.65</a:t>
              </a:r>
              <a:endParaRPr lang="en-US" sz="1200" b="1" dirty="0">
                <a:solidFill>
                  <a:srgbClr val="000000"/>
                </a:solidFill>
                <a:latin typeface="+mj-lt"/>
              </a:endParaRPr>
            </a:p>
          </p:txBody>
        </p:sp>
        <p:cxnSp>
          <p:nvCxnSpPr>
            <p:cNvPr id="53" name="Straight Connector 52"/>
            <p:cNvCxnSpPr/>
            <p:nvPr userDrawn="1"/>
          </p:nvCxnSpPr>
          <p:spPr>
            <a:xfrm>
              <a:off x="2152650" y="0"/>
              <a:ext cx="0" cy="51435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 userDrawn="1"/>
          </p:nvCxnSpPr>
          <p:spPr>
            <a:xfrm>
              <a:off x="4303713" y="0"/>
              <a:ext cx="0" cy="51435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 userDrawn="1"/>
          </p:nvCxnSpPr>
          <p:spPr>
            <a:xfrm>
              <a:off x="6442733" y="0"/>
              <a:ext cx="0" cy="51435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 userDrawn="1"/>
          </p:nvCxnSpPr>
          <p:spPr>
            <a:xfrm>
              <a:off x="8600145" y="0"/>
              <a:ext cx="0" cy="51435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 userDrawn="1"/>
          </p:nvCxnSpPr>
          <p:spPr>
            <a:xfrm>
              <a:off x="0" y="1189170"/>
              <a:ext cx="9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 userDrawn="1"/>
          </p:nvCxnSpPr>
          <p:spPr>
            <a:xfrm>
              <a:off x="0" y="2370270"/>
              <a:ext cx="9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 userDrawn="1"/>
          </p:nvCxnSpPr>
          <p:spPr>
            <a:xfrm>
              <a:off x="0" y="3560895"/>
              <a:ext cx="9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 userDrawn="1"/>
          </p:nvCxnSpPr>
          <p:spPr>
            <a:xfrm>
              <a:off x="0" y="4751520"/>
              <a:ext cx="9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" name="Picture 6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2413" y="1304385"/>
              <a:ext cx="1925537" cy="1886637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 userDrawn="1"/>
          </p:nvSpPr>
          <p:spPr>
            <a:xfrm>
              <a:off x="4725620" y="1035550"/>
              <a:ext cx="4186145" cy="272382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dirty="0" smtClean="0">
                  <a:solidFill>
                    <a:srgbClr val="000000"/>
                  </a:solidFill>
                </a:rPr>
                <a:t>REPOSITION OR</a:t>
              </a:r>
              <a:r>
                <a:rPr lang="en-US" sz="1600" b="1" baseline="0" dirty="0" smtClean="0">
                  <a:solidFill>
                    <a:srgbClr val="000000"/>
                  </a:solidFill>
                </a:rPr>
                <a:t> CREATE GUIDES ON GRID</a:t>
              </a:r>
              <a:endParaRPr lang="en-US" sz="1600" b="1" dirty="0" smtClean="0">
                <a:solidFill>
                  <a:srgbClr val="000000"/>
                </a:solidFill>
              </a:endParaRPr>
            </a:p>
            <a:p>
              <a:r>
                <a:rPr lang="en-US" dirty="0" smtClean="0">
                  <a:solidFill>
                    <a:srgbClr val="000000"/>
                  </a:solidFill>
                </a:rPr>
                <a:t>If a guide is accidentally moved or you start with a blank document that does not have guides placed do the following: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600" baseline="0" dirty="0" smtClean="0">
                  <a:solidFill>
                    <a:srgbClr val="000000"/>
                  </a:solidFill>
                </a:rPr>
                <a:t>Turn on Snap to Grid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600" baseline="0" dirty="0" smtClean="0">
                  <a:solidFill>
                    <a:srgbClr val="000000"/>
                  </a:solidFill>
                </a:rPr>
                <a:t>Set grid settings to .042 inches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600" baseline="0" dirty="0" smtClean="0">
                  <a:solidFill>
                    <a:srgbClr val="000000"/>
                  </a:solidFill>
                </a:rPr>
                <a:t>Turn on both Guide Settings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600" baseline="0" dirty="0" smtClean="0">
                  <a:solidFill>
                    <a:srgbClr val="000000"/>
                  </a:solidFill>
                </a:rPr>
                <a:t>Use the lines and grey measurements on this slide to position guides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600" baseline="0" dirty="0" smtClean="0">
                  <a:solidFill>
                    <a:srgbClr val="000000"/>
                  </a:solidFill>
                </a:rPr>
                <a:t>To move guides, click on guide outside of slide in grey area and drag to position.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600" baseline="0" dirty="0" smtClean="0">
                  <a:solidFill>
                    <a:srgbClr val="000000"/>
                  </a:solidFill>
                </a:rPr>
                <a:t>To add new guides, click on a guide outside of slide in grey area while holding CTRL and drag </a:t>
              </a:r>
              <a:br>
                <a:rPr lang="en-US" sz="1600" baseline="0" dirty="0" smtClean="0">
                  <a:solidFill>
                    <a:srgbClr val="000000"/>
                  </a:solidFill>
                </a:rPr>
              </a:br>
              <a:r>
                <a:rPr lang="en-US" sz="1600" baseline="0" dirty="0" smtClean="0">
                  <a:solidFill>
                    <a:srgbClr val="000000"/>
                  </a:solidFill>
                </a:rPr>
                <a:t>to position </a:t>
              </a:r>
            </a:p>
          </p:txBody>
        </p:sp>
        <p:pic>
          <p:nvPicPr>
            <p:cNvPr id="63" name="Picture 6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7835" y="3307251"/>
              <a:ext cx="2468680" cy="1595861"/>
            </a:xfrm>
            <a:prstGeom prst="rect">
              <a:avLst/>
            </a:prstGeom>
            <a:ln w="76200">
              <a:solidFill>
                <a:schemeClr val="accent2"/>
              </a:solidFill>
              <a:miter lim="800000"/>
            </a:ln>
          </p:spPr>
        </p:pic>
        <p:sp>
          <p:nvSpPr>
            <p:cNvPr id="64" name="Rectangle 63"/>
            <p:cNvSpPr/>
            <p:nvPr userDrawn="1"/>
          </p:nvSpPr>
          <p:spPr>
            <a:xfrm>
              <a:off x="3112610" y="3416660"/>
              <a:ext cx="576075" cy="512967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428652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Footer-FOR REFERENC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 noEditPoints="1"/>
          </p:cNvSpPr>
          <p:nvPr userDrawn="1"/>
        </p:nvSpPr>
        <p:spPr bwMode="auto">
          <a:xfrm>
            <a:off x="8669746" y="6450541"/>
            <a:ext cx="411480" cy="304800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9732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6453188" y="3172886"/>
            <a:ext cx="2151062" cy="3174999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2152651" y="1"/>
            <a:ext cx="4294981" cy="317288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/>
            </a:lvl1pPr>
          </a:lstStyle>
          <a:p>
            <a:r>
              <a:rPr lang="en-US" dirty="0" smtClean="0"/>
              <a:t>Picture or Color Block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8604250" y="1"/>
            <a:ext cx="539750" cy="6347884"/>
          </a:xfrm>
          <a:prstGeom prst="rect">
            <a:avLst/>
          </a:prstGeom>
          <a:solidFill>
            <a:srgbClr val="01426A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11" y="-1"/>
            <a:ext cx="2152651" cy="68580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4303713" y="6347885"/>
            <a:ext cx="2143918" cy="510116"/>
          </a:xfrm>
          <a:prstGeom prst="rect">
            <a:avLst/>
          </a:prstGeom>
          <a:solidFill>
            <a:srgbClr val="014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2152651" y="6347883"/>
            <a:ext cx="2151063" cy="51490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/>
            </a:lvl1pPr>
          </a:lstStyle>
          <a:p>
            <a:endParaRPr lang="en-US" dirty="0" smtClean="0"/>
          </a:p>
        </p:txBody>
      </p:sp>
      <p:sp>
        <p:nvSpPr>
          <p:cNvPr id="16" name="Freeform 6"/>
          <p:cNvSpPr>
            <a:spLocks noChangeAspect="1" noEditPoints="1"/>
          </p:cNvSpPr>
          <p:nvPr userDrawn="1"/>
        </p:nvSpPr>
        <p:spPr bwMode="auto">
          <a:xfrm>
            <a:off x="5416910" y="3869341"/>
            <a:ext cx="541460" cy="398447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7221945" y="6601478"/>
            <a:ext cx="1905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300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 2014 HDR, Inc.,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836263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15101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2"/>
            <a:ext cx="8604250" cy="685800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01071" y="5357035"/>
            <a:ext cx="8103180" cy="943848"/>
          </a:xfrm>
          <a:prstGeom prst="rect">
            <a:avLst/>
          </a:prstGeom>
        </p:spPr>
        <p:txBody>
          <a:bodyPr lIns="228600" rIns="22860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None/>
              <a:defRPr lang="en-US" sz="2400" b="1" kern="1200" baseline="0" dirty="0" smtClean="0">
                <a:solidFill>
                  <a:srgbClr val="FFFFFF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Sub Click Here To Edit Title</a:t>
            </a:r>
          </a:p>
        </p:txBody>
      </p:sp>
      <p:sp>
        <p:nvSpPr>
          <p:cNvPr id="22" name="Title 3"/>
          <p:cNvSpPr>
            <a:spLocks noGrp="1"/>
          </p:cNvSpPr>
          <p:nvPr>
            <p:ph type="title" hasCustomPrompt="1"/>
          </p:nvPr>
        </p:nvSpPr>
        <p:spPr>
          <a:xfrm>
            <a:off x="501071" y="3941068"/>
            <a:ext cx="8103180" cy="1478593"/>
          </a:xfrm>
        </p:spPr>
        <p:txBody>
          <a:bodyPr>
            <a:noAutofit/>
          </a:bodyPr>
          <a:lstStyle>
            <a:lvl1pPr>
              <a:lnSpc>
                <a:spcPts val="3200"/>
              </a:lnSpc>
              <a:defRPr sz="320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Cover title click here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604250" y="1"/>
            <a:ext cx="539750" cy="3172884"/>
          </a:xfrm>
          <a:prstGeom prst="rect">
            <a:avLst/>
          </a:prstGeom>
          <a:solidFill>
            <a:srgbClr val="01426A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8604250" y="3172886"/>
            <a:ext cx="539750" cy="3685113"/>
          </a:xfrm>
          <a:prstGeom prst="rect">
            <a:avLst/>
          </a:prstGeom>
          <a:solidFill>
            <a:srgbClr val="01426A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3051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4303714" cy="6858000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613108" y="1205773"/>
            <a:ext cx="1111417" cy="102592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 smtClean="0"/>
              <a:t>01</a:t>
            </a:r>
          </a:p>
        </p:txBody>
      </p:sp>
      <p:sp>
        <p:nvSpPr>
          <p:cNvPr id="47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5429400" y="1332302"/>
            <a:ext cx="3714600" cy="77286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</a:t>
            </a:r>
          </a:p>
          <a:p>
            <a:pPr lvl="0"/>
            <a:r>
              <a:rPr lang="en-US" dirty="0" smtClean="0"/>
              <a:t>Header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13108" y="2325114"/>
            <a:ext cx="1111417" cy="102592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 smtClean="0"/>
              <a:t>02</a:t>
            </a:r>
          </a:p>
        </p:txBody>
      </p:sp>
      <p:sp>
        <p:nvSpPr>
          <p:cNvPr id="49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5429400" y="2451643"/>
            <a:ext cx="3714600" cy="77286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</a:t>
            </a:r>
          </a:p>
          <a:p>
            <a:pPr lvl="0"/>
            <a:r>
              <a:rPr lang="en-US" dirty="0" smtClean="0"/>
              <a:t>Header</a:t>
            </a:r>
          </a:p>
        </p:txBody>
      </p:sp>
      <p:sp>
        <p:nvSpPr>
          <p:cNvPr id="50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613108" y="3442714"/>
            <a:ext cx="1111417" cy="102592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 smtClean="0"/>
              <a:t>03</a:t>
            </a:r>
          </a:p>
        </p:txBody>
      </p:sp>
      <p:sp>
        <p:nvSpPr>
          <p:cNvPr id="51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5429400" y="3569243"/>
            <a:ext cx="3714600" cy="77286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</a:t>
            </a:r>
          </a:p>
          <a:p>
            <a:pPr lvl="0"/>
            <a:r>
              <a:rPr lang="en-US" dirty="0" smtClean="0"/>
              <a:t>Header</a:t>
            </a:r>
          </a:p>
        </p:txBody>
      </p:sp>
      <p:sp>
        <p:nvSpPr>
          <p:cNvPr id="52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4613108" y="4560314"/>
            <a:ext cx="1111417" cy="102592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 smtClean="0"/>
              <a:t>04</a:t>
            </a:r>
          </a:p>
        </p:txBody>
      </p:sp>
      <p:sp>
        <p:nvSpPr>
          <p:cNvPr id="53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5429400" y="4686843"/>
            <a:ext cx="3714600" cy="77286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</a:t>
            </a:r>
          </a:p>
          <a:p>
            <a:pPr lvl="0"/>
            <a:r>
              <a:rPr lang="en-US" dirty="0" smtClean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3113348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718835" y="1954722"/>
            <a:ext cx="1119991" cy="102592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 smtClean="0"/>
              <a:t>05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545762" y="2081251"/>
            <a:ext cx="3453447" cy="77286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NHS Application by PPACG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718835" y="3074064"/>
            <a:ext cx="1119991" cy="102592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 smtClean="0"/>
              <a:t>06</a:t>
            </a:r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5545762" y="3200592"/>
            <a:ext cx="3453447" cy="77286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PPACG TIP Project Tests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4718835" y="4191664"/>
            <a:ext cx="1119991" cy="102592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 smtClean="0"/>
              <a:t>07</a:t>
            </a:r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5556395" y="4318192"/>
            <a:ext cx="3453447" cy="77286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Summary of Findings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336383" y="1954722"/>
            <a:ext cx="1111417" cy="102592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 smtClean="0"/>
              <a:t>01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1152675" y="2081251"/>
            <a:ext cx="3453447" cy="77286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NRI Concept 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336383" y="3074064"/>
            <a:ext cx="1111417" cy="102592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 smtClean="0"/>
              <a:t>02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1152675" y="3200592"/>
            <a:ext cx="3453447" cy="77286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Applications of NRI Measure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336383" y="4191664"/>
            <a:ext cx="1111417" cy="102592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 smtClean="0"/>
              <a:t>03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1152675" y="4318192"/>
            <a:ext cx="3453447" cy="77286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PPACG Study Design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336383" y="5309264"/>
            <a:ext cx="1111417" cy="102592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 smtClean="0"/>
              <a:t>04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1152675" y="5435792"/>
            <a:ext cx="3453447" cy="77286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NRI Sensitivity Tests</a:t>
            </a:r>
          </a:p>
        </p:txBody>
      </p:sp>
      <p:sp>
        <p:nvSpPr>
          <p:cNvPr id="32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4303714" y="0"/>
            <a:ext cx="4840287" cy="158538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33" name="Picture Placeholder 53"/>
          <p:cNvSpPr>
            <a:spLocks noGrp="1"/>
          </p:cNvSpPr>
          <p:nvPr>
            <p:ph type="pic" sz="quarter" idx="31" hasCustomPrompt="1"/>
          </p:nvPr>
        </p:nvSpPr>
        <p:spPr>
          <a:xfrm>
            <a:off x="0" y="0"/>
            <a:ext cx="4303713" cy="1585385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3517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2375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14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186267"/>
            <a:ext cx="9144000" cy="1164167"/>
          </a:xfrm>
          <a:prstGeom prst="rect">
            <a:avLst/>
          </a:prstGeom>
        </p:spPr>
        <p:txBody>
          <a:bodyPr vert="horz" lIns="228600" tIns="45720" rIns="228600" bIns="45720" rtlCol="0" anchor="b" anchorCtr="0">
            <a:no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0" y="1585384"/>
            <a:ext cx="9144000" cy="4290483"/>
          </a:xfrm>
          <a:prstGeom prst="rect">
            <a:avLst/>
          </a:prstGeom>
        </p:spPr>
        <p:txBody>
          <a:bodyPr vert="horz" lIns="228600" tIns="45720" rIns="22860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4" r:id="rId1"/>
    <p:sldLayoutId id="2147483936" r:id="rId2"/>
    <p:sldLayoutId id="2147483935" r:id="rId3"/>
    <p:sldLayoutId id="2147483976" r:id="rId4"/>
    <p:sldLayoutId id="2147483973" r:id="rId5"/>
    <p:sldLayoutId id="2147483937" r:id="rId6"/>
    <p:sldLayoutId id="2147483938" r:id="rId7"/>
    <p:sldLayoutId id="2147483981" r:id="rId8"/>
    <p:sldLayoutId id="2147483980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77" r:id="rId15"/>
    <p:sldLayoutId id="2147483969" r:id="rId16"/>
    <p:sldLayoutId id="2147483979" r:id="rId17"/>
    <p:sldLayoutId id="2147483968" r:id="rId18"/>
    <p:sldLayoutId id="2147483951" r:id="rId19"/>
    <p:sldLayoutId id="2147483952" r:id="rId20"/>
    <p:sldLayoutId id="2147483953" r:id="rId21"/>
    <p:sldLayoutId id="2147483944" r:id="rId22"/>
    <p:sldLayoutId id="2147483945" r:id="rId23"/>
    <p:sldLayoutId id="2147483947" r:id="rId24"/>
    <p:sldLayoutId id="2147483948" r:id="rId25"/>
    <p:sldLayoutId id="2147483949" r:id="rId26"/>
    <p:sldLayoutId id="2147483950" r:id="rId27"/>
    <p:sldLayoutId id="2147483954" r:id="rId28"/>
    <p:sldLayoutId id="2147483956" r:id="rId29"/>
    <p:sldLayoutId id="2147483955" r:id="rId30"/>
    <p:sldLayoutId id="2147483957" r:id="rId31"/>
    <p:sldLayoutId id="2147483958" r:id="rId32"/>
    <p:sldLayoutId id="2147483961" r:id="rId33"/>
    <p:sldLayoutId id="2147483962" r:id="rId34"/>
    <p:sldLayoutId id="2147483970" r:id="rId35"/>
    <p:sldLayoutId id="2147483971" r:id="rId36"/>
    <p:sldLayoutId id="2147483964" r:id="rId37"/>
    <p:sldLayoutId id="2147483965" r:id="rId38"/>
    <p:sldLayoutId id="2147483975" r:id="rId39"/>
    <p:sldLayoutId id="2147483978" r:id="rId40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buNone/>
        <a:defRPr sz="2400" b="1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SzPct val="75000"/>
        <a:buFont typeface="Wingdings" pitchFamily="2" charset="2"/>
        <a:buChar char="§"/>
        <a:defRPr sz="1800" kern="1200" cap="none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365760" indent="-182880" algn="l" defTabSz="914400" rtl="0" eaLnBrk="1" latinLnBrk="0" hangingPunct="1">
        <a:spcBef>
          <a:spcPct val="20000"/>
        </a:spcBef>
        <a:buSzPct val="75000"/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8288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82880" algn="l" defTabSz="914400" rtl="0" eaLnBrk="1" latinLnBrk="0" hangingPunct="1">
        <a:spcBef>
          <a:spcPct val="20000"/>
        </a:spcBef>
        <a:buSzPct val="100000"/>
        <a:buFont typeface="Arial Narrow" pitchFamily="34" charset="0"/>
        <a:buChar char="»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182880" algn="l" defTabSz="914400" rtl="0" eaLnBrk="1" latinLnBrk="0" hangingPunct="1">
        <a:spcBef>
          <a:spcPct val="20000"/>
        </a:spcBef>
        <a:buSzPct val="85000"/>
        <a:buFont typeface="Wingdings" pitchFamily="2" charset="2"/>
        <a:buChar char="§"/>
        <a:tabLst>
          <a:tab pos="1485900" algn="l"/>
        </a:tabLst>
        <a:defRPr sz="11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9800" y="0"/>
            <a:ext cx="6477000" cy="6858000"/>
          </a:xfrm>
          <a:prstGeom prst="rect">
            <a:avLst/>
          </a:prstGeom>
          <a:solidFill>
            <a:srgbClr val="54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2337360" y="4738739"/>
            <a:ext cx="6212526" cy="943848"/>
          </a:xfrm>
        </p:spPr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A Case Study in Colorado Springs</a:t>
            </a:r>
          </a:p>
          <a:p>
            <a:r>
              <a:rPr lang="en-US" sz="1400" b="0" dirty="0" smtClean="0"/>
              <a:t>	                                        </a:t>
            </a:r>
            <a:endParaRPr lang="en-US" sz="1400" b="0" dirty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7" b="7167"/>
          <a:stretch>
            <a:fillRect/>
          </a:stretch>
        </p:blipFill>
        <p:spPr>
          <a:xfrm>
            <a:off x="0" y="-1772"/>
            <a:ext cx="2209800" cy="327364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4309" y="3448494"/>
            <a:ext cx="6356748" cy="1168807"/>
          </a:xfrm>
        </p:spPr>
        <p:txBody>
          <a:bodyPr/>
          <a:lstStyle/>
          <a:p>
            <a:r>
              <a:rPr lang="en-US" sz="3000" dirty="0" smtClean="0">
                <a:solidFill>
                  <a:srgbClr val="FFFFFF"/>
                </a:solidFill>
              </a:rPr>
              <a:t>Comparative </a:t>
            </a:r>
            <a:r>
              <a:rPr lang="en-US" sz="3000" dirty="0">
                <a:solidFill>
                  <a:srgbClr val="FFFFFF"/>
                </a:solidFill>
              </a:rPr>
              <a:t>Fidelity of Alternative Traffic Flow Models at the Corridor </a:t>
            </a:r>
            <a:r>
              <a:rPr lang="en-US" sz="3000" dirty="0" smtClean="0">
                <a:solidFill>
                  <a:srgbClr val="FFFFFF"/>
                </a:solidFill>
              </a:rPr>
              <a:t>Level</a:t>
            </a:r>
            <a:endParaRPr lang="en-US" sz="3000" dirty="0">
              <a:solidFill>
                <a:schemeClr val="bg2"/>
              </a:solidFill>
            </a:endParaRPr>
          </a:p>
        </p:txBody>
      </p:sp>
      <p:sp>
        <p:nvSpPr>
          <p:cNvPr id="14" name="Freeform 6"/>
          <p:cNvSpPr>
            <a:spLocks noChangeAspect="1" noEditPoints="1"/>
          </p:cNvSpPr>
          <p:nvPr/>
        </p:nvSpPr>
        <p:spPr bwMode="auto">
          <a:xfrm>
            <a:off x="8307567" y="5758491"/>
            <a:ext cx="449195" cy="330555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503972" y="216446"/>
            <a:ext cx="40192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2"/>
                </a:solidFill>
              </a:rPr>
              <a:t>15</a:t>
            </a:r>
            <a:r>
              <a:rPr lang="en-US" sz="1200" i="1" baseline="30000" dirty="0" smtClean="0">
                <a:solidFill>
                  <a:schemeClr val="bg2"/>
                </a:solidFill>
              </a:rPr>
              <a:t>th</a:t>
            </a:r>
            <a:r>
              <a:rPr lang="en-US" sz="1200" i="1" dirty="0" smtClean="0">
                <a:solidFill>
                  <a:schemeClr val="bg2"/>
                </a:solidFill>
              </a:rPr>
              <a:t> Transportation Research Board </a:t>
            </a:r>
          </a:p>
          <a:p>
            <a:r>
              <a:rPr lang="en-US" sz="1200" i="1" dirty="0" smtClean="0">
                <a:solidFill>
                  <a:schemeClr val="bg2"/>
                </a:solidFill>
              </a:rPr>
              <a:t>Transportation Planning Applications Conference</a:t>
            </a:r>
          </a:p>
          <a:p>
            <a:r>
              <a:rPr lang="en-US" sz="1200" i="1" dirty="0">
                <a:solidFill>
                  <a:schemeClr val="bg2"/>
                </a:solidFill>
              </a:rPr>
              <a:t>May 17 – 21, 2015  </a:t>
            </a:r>
            <a:r>
              <a:rPr lang="en-US" sz="1200" i="1" dirty="0" smtClean="0">
                <a:solidFill>
                  <a:schemeClr val="bg2"/>
                </a:solidFill>
              </a:rPr>
              <a:t>Atlantic </a:t>
            </a:r>
            <a:r>
              <a:rPr lang="en-US" sz="1200" i="1" dirty="0">
                <a:solidFill>
                  <a:schemeClr val="bg2"/>
                </a:solidFill>
              </a:rPr>
              <a:t>City, New Jersey</a:t>
            </a:r>
          </a:p>
          <a:p>
            <a:r>
              <a:rPr lang="en-US" sz="1200" i="1" dirty="0" smtClean="0">
                <a:solidFill>
                  <a:schemeClr val="bg2"/>
                </a:solidFill>
              </a:rPr>
              <a:t>Speed Data-ing Session: May 21, 2015  </a:t>
            </a:r>
          </a:p>
          <a:p>
            <a:r>
              <a:rPr lang="en-US" sz="1200" i="1" dirty="0" smtClean="0">
                <a:solidFill>
                  <a:schemeClr val="bg2"/>
                </a:solidFill>
              </a:rPr>
              <a:t>Thursday: 8:30 </a:t>
            </a:r>
            <a:r>
              <a:rPr lang="en-US" sz="1200" i="1" dirty="0">
                <a:solidFill>
                  <a:schemeClr val="bg2"/>
                </a:solidFill>
              </a:rPr>
              <a:t>A</a:t>
            </a:r>
            <a:r>
              <a:rPr lang="en-US" sz="1200" i="1" dirty="0" smtClean="0">
                <a:solidFill>
                  <a:schemeClr val="bg2"/>
                </a:solidFill>
              </a:rPr>
              <a:t>M – 10:00 </a:t>
            </a:r>
            <a:r>
              <a:rPr lang="en-US" sz="1200" i="1" dirty="0">
                <a:solidFill>
                  <a:schemeClr val="bg2"/>
                </a:solidFill>
              </a:rPr>
              <a:t>A</a:t>
            </a:r>
            <a:r>
              <a:rPr lang="en-US" sz="1200" i="1" dirty="0" smtClean="0">
                <a:solidFill>
                  <a:schemeClr val="bg2"/>
                </a:solidFill>
              </a:rPr>
              <a:t>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605993" y="0"/>
            <a:ext cx="539496" cy="6858000"/>
          </a:xfrm>
          <a:prstGeom prst="rect">
            <a:avLst/>
          </a:prstGeom>
          <a:solidFill>
            <a:srgbClr val="4A7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6129772"/>
            <a:ext cx="533400" cy="27998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3225800"/>
            <a:ext cx="2209800" cy="3632200"/>
          </a:xfrm>
          <a:prstGeom prst="rect">
            <a:avLst/>
          </a:prstGeom>
          <a:solidFill>
            <a:srgbClr val="014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684325" y="216445"/>
            <a:ext cx="275154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2"/>
                </a:solidFill>
              </a:rPr>
              <a:t>Presented by:</a:t>
            </a:r>
          </a:p>
          <a:p>
            <a:r>
              <a:rPr lang="en-US" sz="1200" i="1" dirty="0" smtClean="0">
                <a:solidFill>
                  <a:schemeClr val="bg2"/>
                </a:solidFill>
              </a:rPr>
              <a:t>Maureen Paz de Araujo, HDR</a:t>
            </a:r>
          </a:p>
          <a:p>
            <a:r>
              <a:rPr lang="en-US" sz="1200" i="1" dirty="0" smtClean="0">
                <a:solidFill>
                  <a:schemeClr val="bg2"/>
                </a:solidFill>
              </a:rPr>
              <a:t>Carlos Paz de Araujo, University of Colorado</a:t>
            </a:r>
          </a:p>
          <a:p>
            <a:r>
              <a:rPr lang="en-US" sz="1200" i="1" dirty="0" smtClean="0">
                <a:solidFill>
                  <a:schemeClr val="bg2"/>
                </a:solidFill>
              </a:rPr>
              <a:t>Kathie Haire, HDR</a:t>
            </a:r>
          </a:p>
          <a:p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24313436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8604504" cy="6864096"/>
          </a:xfrm>
          <a:prstGeom prst="rect">
            <a:avLst/>
          </a:prstGeom>
          <a:solidFill>
            <a:srgbClr val="54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04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3570" y="3916705"/>
            <a:ext cx="6543230" cy="1484993"/>
          </a:xfrm>
        </p:spPr>
        <p:txBody>
          <a:bodyPr/>
          <a:lstStyle/>
          <a:p>
            <a:r>
              <a:rPr lang="en-US" dirty="0" smtClean="0"/>
              <a:t>Traffic Flow Equation Solution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57400" y="2133600"/>
            <a:ext cx="579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bg2"/>
                </a:solidFill>
              </a:rPr>
              <a:t>Can we solve the Traffic Flow Equation?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bg2"/>
                </a:solidFill>
              </a:rPr>
              <a:t>Then what can we do with the solution?</a:t>
            </a:r>
            <a:endParaRPr lang="en-US" sz="2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279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86267"/>
            <a:ext cx="4303713" cy="804333"/>
          </a:xfrm>
        </p:spPr>
        <p:txBody>
          <a:bodyPr/>
          <a:lstStyle/>
          <a:p>
            <a:r>
              <a:rPr lang="en-US" dirty="0" smtClean="0"/>
              <a:t>Approaches to Solving the Traffic Flow Equation </a:t>
            </a:r>
            <a:endParaRPr lang="en-US" dirty="0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sz="quarter" idx="16"/>
          </p:nvPr>
        </p:nvSpPr>
        <p:spPr>
          <a:xfrm>
            <a:off x="-2177" y="1143000"/>
            <a:ext cx="4498682" cy="1871281"/>
          </a:xfrm>
          <a:prstGeom prst="rect">
            <a:avLst/>
          </a:prstGeom>
        </p:spPr>
        <p:txBody>
          <a:bodyPr vert="horz" lIns="228600" tIns="45720" rIns="22860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SzPct val="75000"/>
              <a:buFont typeface="Wingdings" pitchFamily="2" charset="2"/>
              <a:buChar char="§"/>
              <a:defRPr sz="180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914400" rtl="0" eaLnBrk="1" latinLnBrk="0" hangingPunct="1">
              <a:spcBef>
                <a:spcPct val="20000"/>
              </a:spcBef>
              <a:buSzPct val="75000"/>
              <a:buFont typeface="Courier New" pitchFamily="49" charset="0"/>
              <a:buChar char="o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spcBef>
                <a:spcPct val="20000"/>
              </a:spcBef>
              <a:buSzPct val="100000"/>
              <a:buFont typeface="Arial Narrow" pitchFamily="34" charset="0"/>
              <a:buChar char="»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spcBef>
                <a:spcPct val="20000"/>
              </a:spcBef>
              <a:buSzPct val="85000"/>
              <a:buFont typeface="Wingdings" pitchFamily="2" charset="2"/>
              <a:buChar char="§"/>
              <a:tabLst>
                <a:tab pos="1485900" algn="l"/>
              </a:tabLst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F</a:t>
            </a:r>
            <a:r>
              <a:rPr lang="en-US" sz="2000" dirty="0" smtClean="0"/>
              <a:t>ind special cases (solutions exist, </a:t>
            </a:r>
            <a:br>
              <a:rPr lang="en-US" sz="2000" dirty="0" smtClean="0"/>
            </a:br>
            <a:r>
              <a:rPr lang="en-US" sz="2000" dirty="0" smtClean="0"/>
              <a:t>are differentiable, or non-negative) with closed-form solutions, or solve the equation numerically (by approximation)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sz="2000" dirty="0"/>
              <a:t>E</a:t>
            </a:r>
            <a:r>
              <a:rPr lang="en-US" sz="2000" dirty="0" smtClean="0"/>
              <a:t>stimate the solution using </a:t>
            </a:r>
            <a:r>
              <a:rPr lang="en-US" sz="2000" b="1" dirty="0" smtClean="0"/>
              <a:t>Method of Characteristics</a:t>
            </a:r>
            <a:r>
              <a:rPr lang="en-US" sz="2000" dirty="0" smtClean="0"/>
              <a:t> with </a:t>
            </a:r>
            <a:r>
              <a:rPr lang="en-US" sz="20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x, t  </a:t>
            </a:r>
            <a:r>
              <a:rPr lang="en-US" sz="2000" dirty="0" smtClean="0"/>
              <a:t>pairs; use diagraming  because there is no </a:t>
            </a:r>
            <a:br>
              <a:rPr lang="en-US" sz="2000" dirty="0" smtClean="0"/>
            </a:br>
            <a:r>
              <a:rPr lang="en-US" sz="2000" dirty="0" smtClean="0"/>
              <a:t>closed-form solution.</a:t>
            </a:r>
          </a:p>
          <a:p>
            <a:pPr marL="0" indent="0">
              <a:buNone/>
            </a:pPr>
            <a:r>
              <a:rPr lang="en-US" sz="1000" dirty="0" smtClean="0"/>
              <a:t> </a:t>
            </a:r>
          </a:p>
          <a:p>
            <a:r>
              <a:rPr lang="en-US" sz="2000" dirty="0" smtClean="0"/>
              <a:t>Use a </a:t>
            </a:r>
            <a:r>
              <a:rPr lang="en-US" sz="2000" b="1" dirty="0" smtClean="0"/>
              <a:t>Self-Similar </a:t>
            </a:r>
            <a:r>
              <a:rPr lang="en-US" sz="2000" b="1" dirty="0"/>
              <a:t>Solution </a:t>
            </a:r>
            <a:r>
              <a:rPr lang="en-US" sz="2000" dirty="0"/>
              <a:t>approach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- Conver</a:t>
            </a:r>
            <a:r>
              <a:rPr lang="en-US" sz="2000" dirty="0"/>
              <a:t>t</a:t>
            </a:r>
            <a:r>
              <a:rPr lang="en-US" sz="2000" dirty="0" smtClean="0"/>
              <a:t> the partial differential equation to an ordinary differential equation.</a:t>
            </a:r>
            <a:endParaRPr lang="en-US" sz="12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4305268" y="10886"/>
            <a:ext cx="4837176" cy="6858000"/>
          </a:xfrm>
          <a:prstGeom prst="rect">
            <a:avLst/>
          </a:prstGeom>
          <a:solidFill>
            <a:srgbClr val="014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482346" y="182880"/>
            <a:ext cx="4486134" cy="804333"/>
          </a:xfrm>
          <a:prstGeom prst="rect">
            <a:avLst/>
          </a:prstGeom>
        </p:spPr>
        <p:txBody>
          <a:bodyPr vert="horz" lIns="228600" tIns="45720" rIns="228600" bIns="45720" rtlCol="0" anchor="b" anchorCtr="0">
            <a:noAutofit/>
          </a:bodyPr>
          <a:lstStyle>
            <a:lvl1pPr algn="l" defTabSz="914400" rtl="0" eaLnBrk="1" latinLnBrk="0" hangingPunct="1">
              <a:lnSpc>
                <a:spcPts val="2600"/>
              </a:lnSpc>
              <a:spcBef>
                <a:spcPct val="0"/>
              </a:spcBef>
              <a:buNone/>
              <a:defRPr sz="2400" b="1" kern="1200" cap="none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smtClean="0">
                <a:solidFill>
                  <a:schemeClr val="bg2"/>
                </a:solidFill>
                <a:latin typeface="+mn-lt"/>
              </a:rPr>
              <a:t>Schematic Diagram: Traffic Flow Dynamics for  Congested Road Segment</a:t>
            </a:r>
            <a:endParaRPr lang="en-US" sz="2000" b="0" dirty="0">
              <a:solidFill>
                <a:schemeClr val="bg2"/>
              </a:solidFill>
              <a:latin typeface="+mn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460849" y="1054626"/>
            <a:ext cx="4554236" cy="2590800"/>
            <a:chOff x="4446738" y="1143000"/>
            <a:chExt cx="4554236" cy="2590800"/>
          </a:xfrm>
        </p:grpSpPr>
        <p:sp>
          <p:nvSpPr>
            <p:cNvPr id="9" name="Rectangle 8"/>
            <p:cNvSpPr/>
            <p:nvPr/>
          </p:nvSpPr>
          <p:spPr>
            <a:xfrm>
              <a:off x="4446738" y="1143000"/>
              <a:ext cx="4554236" cy="25908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5" t="55682" r="39403" b="26415"/>
            <a:stretch/>
          </p:blipFill>
          <p:spPr>
            <a:xfrm rot="10740000">
              <a:off x="4502107" y="1277982"/>
              <a:ext cx="4446610" cy="2303417"/>
            </a:xfrm>
            <a:prstGeom prst="rect">
              <a:avLst/>
            </a:prstGeom>
          </p:spPr>
        </p:pic>
      </p:grpSp>
      <p:sp>
        <p:nvSpPr>
          <p:cNvPr id="12" name="Text Placeholder 4"/>
          <p:cNvSpPr txBox="1">
            <a:spLocks/>
          </p:cNvSpPr>
          <p:nvPr/>
        </p:nvSpPr>
        <p:spPr>
          <a:xfrm>
            <a:off x="4471663" y="4355264"/>
            <a:ext cx="4309593" cy="1871281"/>
          </a:xfrm>
          <a:prstGeom prst="rect">
            <a:avLst/>
          </a:prstGeom>
        </p:spPr>
        <p:txBody>
          <a:bodyPr vert="horz" lIns="228600" tIns="45720" rIns="22860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SzPct val="75000"/>
              <a:buFont typeface="Wingdings" pitchFamily="2" charset="2"/>
              <a:buChar char="§"/>
              <a:defRPr sz="180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914400" rtl="0" eaLnBrk="1" latinLnBrk="0" hangingPunct="1">
              <a:spcBef>
                <a:spcPct val="20000"/>
              </a:spcBef>
              <a:buSzPct val="75000"/>
              <a:buFont typeface="Courier New" pitchFamily="49" charset="0"/>
              <a:buChar char="o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spcBef>
                <a:spcPct val="20000"/>
              </a:spcBef>
              <a:buSzPct val="100000"/>
              <a:buFont typeface="Arial Narrow" pitchFamily="34" charset="0"/>
              <a:buChar char="»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spcBef>
                <a:spcPct val="20000"/>
              </a:spcBef>
              <a:buSzPct val="85000"/>
              <a:buFont typeface="Wingdings" pitchFamily="2" charset="2"/>
              <a:buChar char="§"/>
              <a:tabLst>
                <a:tab pos="1485900" algn="l"/>
              </a:tabLst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bg2"/>
                </a:solidFill>
              </a:rPr>
              <a:t>Free traffic shown in blue; congested traffic shown in red.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bg2"/>
                </a:solidFill>
              </a:rPr>
              <a:t>Upstream and downstream boundary flows are time-dependent.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bg2"/>
                </a:solidFill>
              </a:rPr>
              <a:t>The jam forms at the intersection of the blue and red lines.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46738" y="3733800"/>
            <a:ext cx="4554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</a:rPr>
              <a:t>Credit</a:t>
            </a:r>
            <a:r>
              <a:rPr lang="en-US" sz="1600" dirty="0" smtClean="0">
                <a:solidFill>
                  <a:schemeClr val="bg2"/>
                </a:solidFill>
              </a:rPr>
              <a:t>: </a:t>
            </a:r>
            <a:r>
              <a:rPr lang="en-US" sz="1600" dirty="0" err="1" smtClean="0">
                <a:solidFill>
                  <a:schemeClr val="bg2"/>
                </a:solidFill>
              </a:rPr>
              <a:t>Lighthill</a:t>
            </a:r>
            <a:r>
              <a:rPr lang="en-US" sz="1600" dirty="0" smtClean="0">
                <a:solidFill>
                  <a:schemeClr val="bg2"/>
                </a:solidFill>
              </a:rPr>
              <a:t>–</a:t>
            </a:r>
            <a:r>
              <a:rPr lang="en-US" sz="1600" dirty="0" err="1" smtClean="0">
                <a:solidFill>
                  <a:schemeClr val="bg2"/>
                </a:solidFill>
              </a:rPr>
              <a:t>Whitham</a:t>
            </a:r>
            <a:r>
              <a:rPr lang="en-US" sz="1600" dirty="0" smtClean="0">
                <a:solidFill>
                  <a:schemeClr val="bg2"/>
                </a:solidFill>
              </a:rPr>
              <a:t>-Richards Model with Triangular Fundamental Diagram</a:t>
            </a:r>
            <a:endParaRPr lang="en-US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7890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03713" y="0"/>
            <a:ext cx="4831605" cy="6858000"/>
          </a:xfrm>
          <a:prstGeom prst="rect">
            <a:avLst/>
          </a:prstGeom>
          <a:solidFill>
            <a:srgbClr val="014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/>
              <p:cNvSpPr>
                <a:spLocks noGrp="1"/>
              </p:cNvSpPr>
              <p:nvPr>
                <p:ph type="body" sz="quarter" idx="16"/>
              </p:nvPr>
            </p:nvSpPr>
            <p:spPr>
              <a:xfrm>
                <a:off x="2" y="1085767"/>
                <a:ext cx="4571998" cy="187128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l-GR" sz="2000" i="1" dirty="0" smtClean="0">
                    <a:latin typeface="Cambria Math"/>
                    <a:ea typeface="Cambria Math"/>
                  </a:rPr>
                  <a:t>ρ</a:t>
                </a:r>
                <a:r>
                  <a:rPr lang="en-US" sz="2000" i="1" dirty="0" smtClean="0">
                    <a:latin typeface="Cambria Math"/>
                    <a:ea typeface="Cambria Math"/>
                  </a:rPr>
                  <a:t> = </a:t>
                </a:r>
                <a:r>
                  <a:rPr lang="el-GR" sz="2000" i="1" dirty="0" smtClean="0">
                    <a:latin typeface="Cambria Math"/>
                    <a:ea typeface="Cambria Math"/>
                  </a:rPr>
                  <a:t>ρ</a:t>
                </a:r>
                <a:r>
                  <a:rPr lang="en-US" sz="2000" i="1" baseline="-25000" dirty="0" smtClean="0">
                    <a:latin typeface="Cambria Math"/>
                    <a:ea typeface="Cambria Math"/>
                  </a:rPr>
                  <a:t>crit </a:t>
                </a:r>
                <a:r>
                  <a:rPr lang="en-US" sz="2000" i="1" dirty="0">
                    <a:latin typeface="Cambria Math"/>
                    <a:ea typeface="Cambria Math"/>
                  </a:rPr>
                  <a:t> </a:t>
                </a:r>
                <a:r>
                  <a:rPr lang="en-US" sz="2000" dirty="0">
                    <a:latin typeface="Cambria Math"/>
                    <a:ea typeface="Cambria Math"/>
                  </a:rPr>
                  <a:t>(</a:t>
                </a:r>
                <a:r>
                  <a:rPr lang="en-US" sz="2000" i="1" dirty="0">
                    <a:latin typeface="Cambria Math"/>
                    <a:ea typeface="Cambria Math"/>
                  </a:rPr>
                  <a:t>1 - </a:t>
                </a:r>
                <a:r>
                  <a:rPr lang="en-US" sz="2000" i="1" dirty="0" smtClean="0">
                    <a:latin typeface="Cambria Math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400" i="1" baseline="-25000">
                            <a:latin typeface="Cambria Math"/>
                            <a:ea typeface="Cambria Math"/>
                          </a:rPr>
                          <m:t>0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)</m:t>
                        </m:r>
                        <m:r>
                          <a:rPr lang="en-US" sz="2400" i="1" baseline="-25000">
                            <a:latin typeface="Cambria Math"/>
                            <a:ea typeface="Cambria Math"/>
                          </a:rPr>
                          <m:t> 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𝑣</m:t>
                        </m:r>
                        <m:r>
                          <a:rPr lang="en-US" sz="2400" i="1" baseline="-25000">
                            <a:latin typeface="Cambria Math"/>
                            <a:ea typeface="Cambria Math"/>
                          </a:rPr>
                          <m:t>𝑓𝑟𝑒𝑒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𝑡𝑜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000" i="1" baseline="-25000" dirty="0" smtClean="0"/>
                  <a:t>  </a:t>
                </a:r>
                <a:r>
                  <a:rPr lang="en-US" sz="2000" dirty="0" smtClean="0">
                    <a:latin typeface="Cambria Math"/>
                    <a:ea typeface="Cambria Math"/>
                  </a:rPr>
                  <a:t>) </a:t>
                </a:r>
                <a:r>
                  <a:rPr lang="en-US" sz="2000" i="1" dirty="0" smtClean="0">
                    <a:latin typeface="Cambria Math"/>
                    <a:ea typeface="Cambria Math"/>
                  </a:rPr>
                  <a:t>     q = </a:t>
                </a:r>
                <a:r>
                  <a:rPr lang="el-GR" sz="2000" i="1" dirty="0" smtClean="0">
                    <a:latin typeface="Cambria Math"/>
                    <a:ea typeface="Cambria Math"/>
                  </a:rPr>
                  <a:t>ρ</a:t>
                </a:r>
                <a:r>
                  <a:rPr lang="en-US" sz="2000" dirty="0">
                    <a:solidFill>
                      <a:srgbClr val="00000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𝑣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sz="2000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sz="2000" dirty="0" smtClean="0">
                    <a:ea typeface="Cambria Math" panose="02040503050406030204" pitchFamily="18" charset="0"/>
                  </a:rPr>
                  <a:t>where:</a:t>
                </a:r>
              </a:p>
              <a:p>
                <a:pPr marL="0" indent="0">
                  <a:buNone/>
                </a:pPr>
                <a:r>
                  <a:rPr lang="en-US" sz="20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   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𝑣</m:t>
                    </m:r>
                  </m:oMath>
                </a14:m>
                <a:r>
                  <a:rPr lang="en-US" sz="2000" i="1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average</a:t>
                </a:r>
                <a:r>
                  <a:rPr lang="en-US" sz="20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baseline="-25000" smtClean="0">
                            <a:latin typeface="Cambria Math"/>
                            <a:ea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baseline="-25000" smtClean="0">
                            <a:latin typeface="Cambria Math"/>
                            <a:ea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en-US" sz="2000" i="1" baseline="-250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000" i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  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lang="en-US" sz="2000" i="1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 </a:t>
                </a:r>
                <a:r>
                  <a:rPr lang="en-US" sz="20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t</a:t>
                </a:r>
                <a:r>
                  <a:rPr lang="en-US" sz="2000" i="1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  <a:r>
                  <a:rPr lang="en-US" sz="2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000" dirty="0" smtClean="0">
                    <a:ea typeface="Cambria Math" panose="02040503050406030204" pitchFamily="18" charset="0"/>
                  </a:rPr>
                  <a:t>and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000" dirty="0" smtClean="0">
                    <a:ea typeface="Cambria Math" panose="02040503050406030204" pitchFamily="18" charset="0"/>
                  </a:rPr>
                  <a:t>for the initial condition; </a:t>
                </a:r>
              </a:p>
              <a:p>
                <a:pPr marL="0" indent="0">
                  <a:buNone/>
                </a:pPr>
                <a:r>
                  <a:rPr lang="en-US" sz="2000" dirty="0">
                    <a:ea typeface="Cambria Math" panose="02040503050406030204" pitchFamily="18" charset="0"/>
                  </a:rPr>
                  <a:t> </a:t>
                </a:r>
                <a:r>
                  <a:rPr lang="en-US" sz="2000" dirty="0" smtClean="0">
                    <a:ea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lang="en-US" sz="2000" i="1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 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=0  </a:t>
                </a:r>
                <a:r>
                  <a:rPr lang="en-US" sz="2000" dirty="0" smtClean="0">
                    <a:ea typeface="Cambria Math" panose="02040503050406030204" pitchFamily="18" charset="0"/>
                  </a:rPr>
                  <a:t>and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en-US" sz="2000" i="1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 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=0</a:t>
                </a:r>
                <a:r>
                  <a:rPr lang="en-US" sz="20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2000" dirty="0" smtClean="0">
                    <a:ea typeface="Cambria Math" panose="02040503050406030204" pitchFamily="18" charset="0"/>
                  </a:rPr>
                  <a:t>typical</a:t>
                </a:r>
                <a:endParaRPr lang="en-US" sz="2000" baseline="-2500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0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Arial Narrow" panose="020B0606020202030204" pitchFamily="34" charset="0"/>
                    <a:ea typeface="Cambria Math" panose="02040503050406030204" pitchFamily="18" charset="0"/>
                  </a:rPr>
                  <a:t>From this solution we can solve for any of these variables as a function of the others</a:t>
                </a:r>
                <a:r>
                  <a:rPr lang="en-US" sz="2000" dirty="0" smtClean="0">
                    <a:latin typeface="Arial Narrow" panose="020B0606020202030204" pitchFamily="34" charset="0"/>
                    <a:ea typeface="Cambria Math" panose="02040503050406030204" pitchFamily="18" charset="0"/>
                  </a:rPr>
                  <a:t>:</a:t>
                </a:r>
              </a:p>
              <a:p>
                <a:pPr marL="0" indent="0">
                  <a:buNone/>
                </a:pPr>
                <a:endParaRPr lang="en-US" sz="1000" dirty="0">
                  <a:latin typeface="Arial Narrow" panose="020B0606020202030204" pitchFamily="34" charset="0"/>
                  <a:ea typeface="Cambria Math" panose="020405030504060302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en-US" sz="1800" dirty="0">
                    <a:ea typeface="Cambria Math" panose="02040503050406030204" pitchFamily="18" charset="0"/>
                  </a:rPr>
                  <a:t>Freeflow speed </a:t>
                </a:r>
                <a:r>
                  <a:rPr lang="en-US" sz="1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𝑣</m:t>
                    </m:r>
                  </m:oMath>
                </a14:m>
                <a:r>
                  <a:rPr lang="en-US" sz="1800" i="1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freeflow </a:t>
                </a:r>
                <a:r>
                  <a:rPr lang="en-US" sz="1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endParaRPr lang="en-US" sz="1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en-US" sz="1800" dirty="0">
                    <a:ea typeface="Cambria Math" panose="02040503050406030204" pitchFamily="18" charset="0"/>
                  </a:rPr>
                  <a:t>Average speed </a:t>
                </a:r>
                <a:r>
                  <a:rPr lang="en-US" sz="1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𝑣</m:t>
                    </m:r>
                  </m:oMath>
                </a14:m>
                <a:r>
                  <a:rPr lang="en-US" sz="1800" i="1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average </a:t>
                </a:r>
                <a:r>
                  <a:rPr lang="en-US" sz="1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endParaRPr lang="en-US" sz="1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en-US" sz="1800" dirty="0" smtClean="0">
                    <a:ea typeface="Cambria Math" panose="02040503050406030204" pitchFamily="18" charset="0"/>
                  </a:rPr>
                  <a:t>Capacity</a:t>
                </a:r>
                <a:r>
                  <a:rPr lang="en-US" sz="1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(</a:t>
                </a:r>
                <a:r>
                  <a:rPr lang="en-US" sz="18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Cap </a:t>
                </a:r>
                <a:r>
                  <a:rPr lang="en-US" sz="1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endParaRPr lang="en-US" sz="1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en-US" sz="1800" dirty="0" smtClean="0">
                    <a:ea typeface="Cambria Math" panose="02040503050406030204" pitchFamily="18" charset="0"/>
                  </a:rPr>
                  <a:t>Volume </a:t>
                </a:r>
                <a:r>
                  <a:rPr lang="en-US" sz="1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18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Vol </a:t>
                </a:r>
                <a:r>
                  <a:rPr lang="en-US" sz="1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" name="Tex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6"/>
              </p:nvPr>
            </p:nvSpPr>
            <p:spPr>
              <a:xfrm>
                <a:off x="2" y="1085767"/>
                <a:ext cx="4571998" cy="1871281"/>
              </a:xfrm>
              <a:blipFill rotWithShape="1">
                <a:blip r:embed="rId2"/>
                <a:stretch>
                  <a:fillRect b="-161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3"/>
          <p:cNvSpPr txBox="1">
            <a:spLocks/>
          </p:cNvSpPr>
          <p:nvPr/>
        </p:nvSpPr>
        <p:spPr>
          <a:xfrm>
            <a:off x="0" y="186268"/>
            <a:ext cx="4303713" cy="804333"/>
          </a:xfrm>
          <a:prstGeom prst="rect">
            <a:avLst/>
          </a:prstGeom>
        </p:spPr>
        <p:txBody>
          <a:bodyPr vert="horz" lIns="228600" tIns="45720" rIns="228600" bIns="45720" rtlCol="0" anchor="b" anchorCtr="0">
            <a:noAutofit/>
          </a:bodyPr>
          <a:lstStyle>
            <a:lvl1pPr algn="l" defTabSz="914400" rtl="0" eaLnBrk="1" latinLnBrk="0" hangingPunct="1">
              <a:lnSpc>
                <a:spcPts val="2600"/>
              </a:lnSpc>
              <a:spcBef>
                <a:spcPct val="0"/>
              </a:spcBef>
              <a:buNone/>
              <a:defRPr sz="2400" b="1" kern="1200" cap="none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Closed-Form First Order Solution: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5274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03714" y="0"/>
            <a:ext cx="4831606" cy="6858000"/>
          </a:xfrm>
          <a:prstGeom prst="rect">
            <a:avLst/>
          </a:prstGeom>
          <a:solidFill>
            <a:srgbClr val="014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/>
              <p:cNvSpPr>
                <a:spLocks noGrp="1"/>
              </p:cNvSpPr>
              <p:nvPr>
                <p:ph type="body" sz="quarter" idx="16"/>
              </p:nvPr>
            </p:nvSpPr>
            <p:spPr>
              <a:xfrm>
                <a:off x="-11449" y="1201837"/>
                <a:ext cx="4888250" cy="1871281"/>
              </a:xfrm>
            </p:spPr>
            <p:txBody>
              <a:bodyPr/>
              <a:lstStyle/>
              <a:p>
                <a:pPr marL="0" lvl="0" indent="0">
                  <a:spcBef>
                    <a:spcPts val="0"/>
                  </a:spcBef>
                  <a:buSz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    </a:t>
                </a:r>
                <a:r>
                  <a:rPr lang="en-US" i="1" dirty="0" smtClean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q = </a:t>
                </a:r>
                <a:r>
                  <a:rPr lang="el-GR" i="1" dirty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ρ</a:t>
                </a:r>
                <a:r>
                  <a:rPr lang="en-US" i="1" dirty="0">
                    <a:solidFill>
                      <a:srgbClr val="00000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𝑣</m:t>
                    </m:r>
                  </m:oMath>
                </a14:m>
                <a:r>
                  <a:rPr lang="en-US" i="1" baseline="-25000" dirty="0" smtClean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f</a:t>
                </a:r>
                <a:r>
                  <a:rPr lang="en-US" i="1" baseline="-25000" dirty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reeflow </a:t>
                </a:r>
                <a:r>
                  <a:rPr lang="en-US" i="1" dirty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 - </a:t>
                </a:r>
                <a:r>
                  <a:rPr lang="en-US" i="1" dirty="0" smtClean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 </a:t>
                </a:r>
                <a:r>
                  <a:rPr lang="el-GR" i="1" dirty="0" smtClean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ρ</a:t>
                </a:r>
                <a:r>
                  <a:rPr lang="en-US" i="1" dirty="0" smtClean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i="1" baseline="-250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  <m:r>
                          <a:rPr lang="en-US" i="1" baseline="-250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num>
                      <m:den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𝑡𝑜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i="1" baseline="-25000" dirty="0">
                    <a:solidFill>
                      <a:srgbClr val="000000"/>
                    </a:solidFill>
                  </a:rPr>
                  <a:t> </a:t>
                </a:r>
                <a:r>
                  <a:rPr lang="en-US" i="1" dirty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 </a:t>
                </a:r>
                <a:r>
                  <a:rPr lang="en-US" dirty="0" smtClean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ρ</m:t>
                        </m:r>
                        <m:r>
                          <m:rPr>
                            <m:nor/>
                          </m:rPr>
                          <a:rPr lang="en-US" i="1" baseline="30000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𝑣</m:t>
                        </m:r>
                        <m:r>
                          <m:rPr>
                            <m:nor/>
                          </m:rPr>
                          <a:rPr lang="en-US" i="1" baseline="-25000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freeflow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ρ</m:t>
                        </m:r>
                        <m:r>
                          <m:rPr>
                            <m:nor/>
                          </m:rPr>
                          <a:rPr lang="en-US" i="1" baseline="-25000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crit</m:t>
                        </m:r>
                      </m:den>
                    </m:f>
                  </m:oMath>
                </a14:m>
                <a:endParaRPr lang="en-US" dirty="0">
                  <a:solidFill>
                    <a:srgbClr val="000000"/>
                  </a:solidFill>
                  <a:latin typeface="Cambria Math"/>
                  <a:ea typeface="Cambria Math"/>
                </a:endParaRPr>
              </a:p>
              <a:p>
                <a:pPr marL="0" lvl="0" indent="0">
                  <a:spcBef>
                    <a:spcPts val="0"/>
                  </a:spcBef>
                  <a:buSz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    </a:t>
                </a:r>
              </a:p>
              <a:p>
                <a:pPr marL="0" lvl="0" indent="0">
                  <a:spcBef>
                    <a:spcPts val="0"/>
                  </a:spcBef>
                  <a:buSzTx/>
                  <a:buNone/>
                </a:pPr>
                <a:r>
                  <a:rPr lang="en-US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dirty="0" smtClean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   where:</a:t>
                </a:r>
              </a:p>
              <a:p>
                <a:pPr marL="0" lvl="0" indent="0">
                  <a:spcBef>
                    <a:spcPts val="0"/>
                  </a:spcBef>
                  <a:buSzTx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            </a:t>
                </a:r>
                <a:r>
                  <a:rPr lang="el-GR" sz="1800" i="1" dirty="0" smtClean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ρ</a:t>
                </a:r>
                <a:r>
                  <a:rPr lang="en-US" sz="1800" i="1" dirty="0" smtClean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 </a:t>
                </a:r>
                <a:r>
                  <a:rPr lang="en-US" sz="1800" i="1" baseline="30000" dirty="0" smtClean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2</a:t>
                </a:r>
                <a:r>
                  <a:rPr lang="en-US" sz="1800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1800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dependence is parabolic</a:t>
                </a:r>
              </a:p>
              <a:p>
                <a:pPr marL="548640" lvl="3" indent="0">
                  <a:spcBef>
                    <a:spcPts val="0"/>
                  </a:spcBef>
                  <a:buNone/>
                </a:pPr>
                <a:r>
                  <a:rPr lang="en-US" sz="1800" i="1" dirty="0" smtClean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  </a:t>
                </a:r>
                <a:r>
                  <a:rPr lang="el-GR" sz="1800" i="1" dirty="0" smtClean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ρ</a:t>
                </a:r>
                <a:r>
                  <a:rPr lang="en-US" sz="1800" dirty="0" smtClean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    </a:t>
                </a:r>
                <a:r>
                  <a:rPr lang="en-US" sz="1800" dirty="0" smtClean="0">
                    <a:solidFill>
                      <a:srgbClr val="000000"/>
                    </a:solidFill>
                    <a:ea typeface="Cambria Math"/>
                  </a:rPr>
                  <a:t>dependence </a:t>
                </a:r>
                <a:r>
                  <a:rPr lang="en-US" sz="1800" dirty="0">
                    <a:solidFill>
                      <a:srgbClr val="000000"/>
                    </a:solidFill>
                    <a:ea typeface="Cambria Math"/>
                  </a:rPr>
                  <a:t>is linear</a:t>
                </a:r>
                <a:endParaRPr lang="en-US" sz="180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  <a:p>
                <a:pPr marL="0" lvl="0" indent="0">
                  <a:spcBef>
                    <a:spcPts val="0"/>
                  </a:spcBef>
                  <a:buSzTx/>
                  <a:buNone/>
                </a:pPr>
                <a:r>
                  <a:rPr lang="en-US" baseline="-250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</a:p>
              <a:p>
                <a:pPr marL="0" lvl="0" indent="0">
                  <a:spcBef>
                    <a:spcPts val="0"/>
                  </a:spcBef>
                  <a:buSzTx/>
                  <a:buNone/>
                </a:pPr>
                <a:r>
                  <a:rPr lang="en-US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dirty="0" smtClean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   thus</a:t>
                </a:r>
                <a:r>
                  <a:rPr lang="en-US" dirty="0">
                    <a:solidFill>
                      <a:srgbClr val="000000"/>
                    </a:solidFill>
                    <a:ea typeface="Cambria Math" panose="02040503050406030204" pitchFamily="18" charset="0"/>
                  </a:rPr>
                  <a:t>:</a:t>
                </a:r>
              </a:p>
              <a:p>
                <a:pPr marL="0" lvl="0" indent="0">
                  <a:spcBef>
                    <a:spcPts val="0"/>
                  </a:spcBef>
                  <a:buSzTx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</a:t>
                </a:r>
                <a:r>
                  <a:rPr lang="el-GR" i="1" dirty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ρ</a:t>
                </a:r>
                <a:r>
                  <a:rPr lang="en-US" i="1" dirty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(</a:t>
                </a:r>
                <a:r>
                  <a:rPr lang="en-US" i="1" dirty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x, </a:t>
                </a:r>
                <a:r>
                  <a:rPr lang="en-US" i="1" dirty="0" smtClean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t </a:t>
                </a:r>
                <a:r>
                  <a:rPr lang="en-US" dirty="0" smtClean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) </a:t>
                </a:r>
                <a:r>
                  <a:rPr lang="en-US" i="1" dirty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= </a:t>
                </a:r>
                <a:r>
                  <a:rPr lang="el-GR" i="1" dirty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ρ</a:t>
                </a:r>
                <a:r>
                  <a:rPr lang="en-US" i="1" baseline="-25000" dirty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crit</a:t>
                </a:r>
                <a:r>
                  <a:rPr lang="en-US" i="1" dirty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 </a:t>
                </a:r>
                <a:r>
                  <a:rPr lang="en-US" i="1" dirty="0" smtClean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 </a:t>
                </a:r>
                <a:r>
                  <a:rPr lang="en-US" dirty="0" smtClean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( </a:t>
                </a:r>
                <a:r>
                  <a:rPr lang="en-US" i="1" dirty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1 </a:t>
                </a:r>
                <a:r>
                  <a:rPr lang="en-US" i="1" dirty="0" smtClean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i="1" baseline="-250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𝑣</m:t>
                        </m:r>
                        <m:r>
                          <a:rPr lang="en-US" i="1" baseline="-2500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𝑓𝑟𝑒𝑒𝑓𝑙𝑜𝑤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 dirty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 dirty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</m:rad>
                      </m:num>
                      <m:den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2(</m:t>
                        </m:r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i="1" baseline="-25000" dirty="0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0" dirty="0" smtClean="0">
                        <a:solidFill>
                          <a:srgbClr val="000000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0" dirty="0">
                        <a:solidFill>
                          <a:srgbClr val="000000"/>
                        </a:solidFill>
                        <a:latin typeface="Cambria Math"/>
                        <a:ea typeface="Cambria Math" panose="02040503050406030204" pitchFamily="18" charset="0"/>
                      </a:rPr>
                      <m:t>))</m:t>
                    </m:r>
                  </m:oMath>
                </a14:m>
                <a:endParaRPr lang="en-US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0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6"/>
              </p:nvPr>
            </p:nvSpPr>
            <p:spPr>
              <a:xfrm>
                <a:off x="-11449" y="1201837"/>
                <a:ext cx="4888250" cy="1871281"/>
              </a:xfrm>
              <a:blipFill rotWithShape="1">
                <a:blip r:embed="rId2"/>
                <a:stretch>
                  <a:fillRect t="-651" b="-36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3"/>
          <p:cNvSpPr txBox="1">
            <a:spLocks/>
          </p:cNvSpPr>
          <p:nvPr/>
        </p:nvSpPr>
        <p:spPr>
          <a:xfrm>
            <a:off x="0" y="186268"/>
            <a:ext cx="4303713" cy="804333"/>
          </a:xfrm>
          <a:prstGeom prst="rect">
            <a:avLst/>
          </a:prstGeom>
        </p:spPr>
        <p:txBody>
          <a:bodyPr vert="horz" lIns="228600" tIns="45720" rIns="228600" bIns="45720" rtlCol="0" anchor="b" anchorCtr="0">
            <a:noAutofit/>
          </a:bodyPr>
          <a:lstStyle>
            <a:lvl1pPr algn="l" defTabSz="914400" rtl="0" eaLnBrk="1" latinLnBrk="0" hangingPunct="1">
              <a:lnSpc>
                <a:spcPts val="2600"/>
              </a:lnSpc>
              <a:spcBef>
                <a:spcPct val="0"/>
              </a:spcBef>
              <a:buNone/>
              <a:defRPr sz="2400" b="1" kern="1200" cap="none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Closed-Form Second Order Solution: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4315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6200"/>
            <a:ext cx="9143264" cy="728133"/>
          </a:xfrm>
        </p:spPr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7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177" y="1066800"/>
            <a:ext cx="9155755" cy="1871281"/>
          </a:xfrm>
        </p:spPr>
        <p:txBody>
          <a:bodyPr/>
          <a:lstStyle/>
          <a:p>
            <a:r>
              <a:rPr lang="en-US" sz="2000" dirty="0" smtClean="0"/>
              <a:t>Determine how the traffic flow equation </a:t>
            </a:r>
            <a:br>
              <a:rPr lang="en-US" sz="2000" dirty="0" smtClean="0"/>
            </a:br>
            <a:r>
              <a:rPr lang="en-US" sz="2000" dirty="0" smtClean="0"/>
              <a:t>is implemented by various software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sz="2000" dirty="0" smtClean="0"/>
              <a:t>Apply closed-form/direct solutions to </a:t>
            </a:r>
            <a:br>
              <a:rPr lang="en-US" sz="2000" dirty="0" smtClean="0"/>
            </a:br>
            <a:r>
              <a:rPr lang="en-US" sz="2000" dirty="0" smtClean="0"/>
              <a:t>case study projects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sz="2000" dirty="0" smtClean="0"/>
              <a:t>Compare closed-form solution </a:t>
            </a:r>
            <a:br>
              <a:rPr lang="en-US" sz="2000" dirty="0" smtClean="0"/>
            </a:br>
            <a:r>
              <a:rPr lang="en-US" sz="2000" dirty="0" smtClean="0"/>
              <a:t>results to simulation solutions/results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542199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366" y="10375"/>
            <a:ext cx="8604504" cy="6864096"/>
          </a:xfrm>
          <a:prstGeom prst="rect">
            <a:avLst/>
          </a:prstGeom>
          <a:solidFill>
            <a:srgbClr val="54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01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33600" y="3910146"/>
            <a:ext cx="6543230" cy="1484993"/>
          </a:xfrm>
        </p:spPr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057400" y="2133600"/>
            <a:ext cx="579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bg2"/>
                </a:solidFill>
              </a:rPr>
              <a:t>What is the problem the equation might solve?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bg2"/>
                </a:solidFill>
              </a:rPr>
              <a:t>How can we improve upon process and results?</a:t>
            </a:r>
            <a:endParaRPr lang="en-US" sz="2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260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54" y="13063"/>
            <a:ext cx="4038600" cy="975932"/>
          </a:xfrm>
        </p:spPr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-11753" y="1329528"/>
            <a:ext cx="4050353" cy="1871281"/>
          </a:xfrm>
        </p:spPr>
        <p:txBody>
          <a:bodyPr/>
          <a:lstStyle/>
          <a:p>
            <a:r>
              <a:rPr lang="en-US" sz="2000" dirty="0" smtClean="0"/>
              <a:t>Different simulation tools </a:t>
            </a:r>
            <a:r>
              <a:rPr lang="en-US" sz="2000" dirty="0"/>
              <a:t>g</a:t>
            </a:r>
            <a:r>
              <a:rPr lang="en-US" sz="2000" dirty="0" smtClean="0"/>
              <a:t>ive different answers prompting the questions: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/>
              <a:t>Is there a </a:t>
            </a:r>
            <a:r>
              <a:rPr lang="en-US" sz="1800" b="1" dirty="0" smtClean="0"/>
              <a:t>“best” tool or a “right” answer</a:t>
            </a:r>
            <a:r>
              <a:rPr lang="en-US" sz="1800" dirty="0" smtClean="0"/>
              <a:t>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/>
              <a:t>Is there a </a:t>
            </a:r>
            <a:r>
              <a:rPr lang="en-US" sz="1800" b="1" dirty="0"/>
              <a:t>common thread </a:t>
            </a:r>
            <a:r>
              <a:rPr lang="en-US" sz="1800" dirty="0"/>
              <a:t>among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all tools and can it be improved upon?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/>
              <a:t>If so, can </a:t>
            </a:r>
            <a:r>
              <a:rPr lang="en-US" sz="1800" b="1" dirty="0" smtClean="0"/>
              <a:t>we improve upon the “answer</a:t>
            </a:r>
            <a:r>
              <a:rPr lang="en-US" sz="1800" dirty="0" smtClean="0"/>
              <a:t>” by tapping that common thread?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/>
              <a:t>How can we </a:t>
            </a:r>
            <a:r>
              <a:rPr lang="en-US" sz="1800" b="1" dirty="0" smtClean="0"/>
              <a:t>adapt to address emerging traffic flow modeling needs</a:t>
            </a:r>
            <a:r>
              <a:rPr lang="en-US" sz="1800" dirty="0" smtClean="0"/>
              <a:t>?</a:t>
            </a:r>
            <a:endParaRPr lang="en-US" sz="1800" dirty="0"/>
          </a:p>
          <a:p>
            <a:pPr lvl="1">
              <a:buFont typeface="Wingdings" panose="05000000000000000000" pitchFamily="2" charset="2"/>
              <a:buChar char="ü"/>
            </a:pPr>
            <a:endParaRPr lang="en-US" sz="1800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en-US" sz="1800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en-US" sz="1800" dirty="0" smtClean="0"/>
          </a:p>
          <a:p>
            <a:pPr lvl="1">
              <a:buFont typeface="Wingdings" panose="05000000000000000000" pitchFamily="2" charset="2"/>
              <a:buChar char="ü"/>
            </a:pPr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4038600" y="-5507"/>
            <a:ext cx="5218176" cy="6864096"/>
          </a:xfrm>
          <a:prstGeom prst="rect">
            <a:avLst/>
          </a:prstGeom>
          <a:solidFill>
            <a:srgbClr val="4A7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246298"/>
              </p:ext>
            </p:extLst>
          </p:nvPr>
        </p:nvGraphicFramePr>
        <p:xfrm>
          <a:off x="4207613" y="3485692"/>
          <a:ext cx="4920801" cy="3152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0414"/>
                <a:gridCol w="1110129"/>
                <a:gridCol w="1110129"/>
                <a:gridCol w="1110129"/>
              </a:tblGrid>
              <a:tr h="36576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2"/>
                          </a:solidFill>
                        </a:rPr>
                        <a:t>Fillmore St / I-25</a:t>
                      </a:r>
                      <a:r>
                        <a:rPr lang="en-US" sz="1400" b="1" baseline="0" dirty="0" smtClean="0">
                          <a:solidFill>
                            <a:schemeClr val="bg2"/>
                          </a:solidFill>
                        </a:rPr>
                        <a:t> DDI Build Alternative - </a:t>
                      </a:r>
                      <a:r>
                        <a:rPr lang="en-US" sz="1400" b="1" dirty="0" smtClean="0">
                          <a:solidFill>
                            <a:schemeClr val="bg2"/>
                          </a:solidFill>
                        </a:rPr>
                        <a:t>MOE</a:t>
                      </a:r>
                      <a:r>
                        <a:rPr lang="en-US" sz="1400" b="1" baseline="0" dirty="0" smtClean="0">
                          <a:solidFill>
                            <a:schemeClr val="bg2"/>
                          </a:solidFill>
                        </a:rPr>
                        <a:t> Results Comparison</a:t>
                      </a:r>
                      <a:endParaRPr lang="en-US" sz="1400" b="1" dirty="0">
                        <a:solidFill>
                          <a:schemeClr val="bg2"/>
                        </a:solidFill>
                      </a:endParaRPr>
                    </a:p>
                  </a:txBody>
                  <a:tcPr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4C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A772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A772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A7729"/>
                    </a:solidFill>
                  </a:tcPr>
                </a:tc>
              </a:tr>
              <a:tr h="385173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bg2"/>
                          </a:solidFill>
                        </a:rPr>
                        <a:t>Software/Intersection</a:t>
                      </a:r>
                      <a:endParaRPr lang="en-US" sz="1400" b="0" dirty="0">
                        <a:solidFill>
                          <a:schemeClr val="bg2"/>
                        </a:solidFill>
                      </a:endParaRPr>
                    </a:p>
                  </a:txBody>
                  <a:tcPr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458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2"/>
                          </a:solidFill>
                        </a:rPr>
                        <a:t>Chestnut St</a:t>
                      </a:r>
                      <a:endParaRPr lang="en-US" sz="1400" b="0" dirty="0">
                        <a:solidFill>
                          <a:schemeClr val="bg2"/>
                        </a:solidFill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458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2"/>
                          </a:solidFill>
                        </a:rPr>
                        <a:t>SB Ramps</a:t>
                      </a:r>
                      <a:endParaRPr lang="en-US" sz="1400" b="0" dirty="0">
                        <a:solidFill>
                          <a:schemeClr val="bg2"/>
                        </a:solidFill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458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bg2"/>
                          </a:solidFill>
                        </a:rPr>
                        <a:t>NB Ramps</a:t>
                      </a:r>
                      <a:endParaRPr lang="en-US" sz="1400" b="0" dirty="0">
                        <a:solidFill>
                          <a:schemeClr val="bg2"/>
                        </a:solidFill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54585A"/>
                    </a:solidFill>
                  </a:tcPr>
                </a:tc>
              </a:tr>
              <a:tr h="600281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Synchro – on board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27.6 sec/veh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23.1 sec/veh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23.1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sec/veh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</a:tr>
              <a:tr h="600281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Synchro - 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HCS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22.8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sec/veh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16.5 sec/veh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22.9 sec/veh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600281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VISSIM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24.9 sec/veh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18.1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sec/veh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14.1 sec/veh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</a:tr>
              <a:tr h="600281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TSIS-CORSIM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28.6 sec/veh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23.9 sec/veh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24.0 sec/veh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4198324" y="897733"/>
            <a:ext cx="4965959" cy="2438400"/>
            <a:chOff x="4648200" y="361950"/>
            <a:chExt cx="4366372" cy="1828800"/>
          </a:xfrm>
        </p:grpSpPr>
        <p:grpSp>
          <p:nvGrpSpPr>
            <p:cNvPr id="7" name="Group 6"/>
            <p:cNvGrpSpPr/>
            <p:nvPr/>
          </p:nvGrpSpPr>
          <p:grpSpPr>
            <a:xfrm>
              <a:off x="4648200" y="361950"/>
              <a:ext cx="4343400" cy="1828800"/>
              <a:chOff x="4641803" y="721039"/>
              <a:chExt cx="4245736" cy="2050064"/>
            </a:xfrm>
          </p:grpSpPr>
          <p:pic>
            <p:nvPicPr>
              <p:cNvPr id="8" name="Picture 7" descr="C:\HDR\Projects\COLORADO\Fillmore DDI\Fillmore Street DDI_LOS_draft2.jpg"/>
              <p:cNvPicPr/>
              <p:nvPr/>
            </p:nvPicPr>
            <p:blipFill rotWithShape="1">
              <a:blip r:embed="rId3" cstate="print"/>
              <a:srcRect l="6097" t="25736" r="3892" b="37656"/>
              <a:stretch/>
            </p:blipFill>
            <p:spPr bwMode="auto">
              <a:xfrm>
                <a:off x="4641803" y="721039"/>
                <a:ext cx="4245736" cy="20494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8" descr="C:\HDR\Projects\COLORADO\Fillmore DDI\Fillmore Street DDI_LOS_draft2.jpg"/>
              <p:cNvPicPr/>
              <p:nvPr/>
            </p:nvPicPr>
            <p:blipFill rotWithShape="1">
              <a:blip r:embed="rId3" cstate="print"/>
              <a:srcRect l="66043" t="80463" r="-256"/>
              <a:stretch/>
            </p:blipFill>
            <p:spPr bwMode="auto">
              <a:xfrm>
                <a:off x="4641803" y="1788524"/>
                <a:ext cx="1433848" cy="9825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" name="TextBox 1"/>
            <p:cNvSpPr txBox="1"/>
            <p:nvPr/>
          </p:nvSpPr>
          <p:spPr>
            <a:xfrm>
              <a:off x="4664733" y="361950"/>
              <a:ext cx="4349839" cy="207749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Fillmore Street/I-25 DDI Preferred Alternative – VISSIM MOEs</a:t>
              </a:r>
              <a:endParaRPr lang="en-US" sz="1200" b="1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689024" y="76201"/>
            <a:ext cx="4302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Intersection LOS/Delay Evaluation </a:t>
            </a:r>
            <a:br>
              <a:rPr lang="en-US" sz="2000" dirty="0" smtClean="0">
                <a:solidFill>
                  <a:schemeClr val="bg2"/>
                </a:solidFill>
              </a:rPr>
            </a:br>
            <a:r>
              <a:rPr lang="en-US" sz="2000" dirty="0" smtClean="0">
                <a:solidFill>
                  <a:schemeClr val="bg2"/>
                </a:solidFill>
              </a:rPr>
              <a:t>Fillmore/I-25 DDI – Colorado Springs, CO</a:t>
            </a:r>
            <a:endParaRPr lang="en-US" sz="2000" dirty="0">
              <a:solidFill>
                <a:schemeClr val="bg2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020149" y="4261855"/>
            <a:ext cx="524341" cy="271696"/>
            <a:chOff x="6333163" y="3200931"/>
            <a:chExt cx="524341" cy="203771"/>
          </a:xfrm>
        </p:grpSpPr>
        <p:sp>
          <p:nvSpPr>
            <p:cNvPr id="12" name="Oval 11"/>
            <p:cNvSpPr/>
            <p:nvPr/>
          </p:nvSpPr>
          <p:spPr>
            <a:xfrm>
              <a:off x="6356794" y="3200931"/>
              <a:ext cx="457200" cy="201168"/>
            </a:xfrm>
            <a:prstGeom prst="ellipse">
              <a:avLst/>
            </a:prstGeom>
            <a:solidFill>
              <a:srgbClr val="FFD1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333163" y="3220036"/>
              <a:ext cx="524341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LOS C</a:t>
              </a:r>
              <a:endParaRPr lang="en-US" sz="1000" b="1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139527" y="5458349"/>
            <a:ext cx="524341" cy="268226"/>
            <a:chOff x="6340094" y="3200931"/>
            <a:chExt cx="524341" cy="201168"/>
          </a:xfrm>
        </p:grpSpPr>
        <p:sp>
          <p:nvSpPr>
            <p:cNvPr id="34" name="Oval 33"/>
            <p:cNvSpPr/>
            <p:nvPr/>
          </p:nvSpPr>
          <p:spPr>
            <a:xfrm>
              <a:off x="6356794" y="3200931"/>
              <a:ext cx="457200" cy="20116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340094" y="3205248"/>
              <a:ext cx="524341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LOS B</a:t>
              </a:r>
              <a:endParaRPr lang="en-US" sz="1000" b="1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275321" y="5491471"/>
            <a:ext cx="524341" cy="268225"/>
            <a:chOff x="6331385" y="3200931"/>
            <a:chExt cx="524341" cy="201168"/>
          </a:xfrm>
        </p:grpSpPr>
        <p:sp>
          <p:nvSpPr>
            <p:cNvPr id="37" name="Oval 36"/>
            <p:cNvSpPr/>
            <p:nvPr/>
          </p:nvSpPr>
          <p:spPr>
            <a:xfrm>
              <a:off x="6356794" y="3200931"/>
              <a:ext cx="457200" cy="20116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331385" y="3211594"/>
              <a:ext cx="524341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LOS B</a:t>
              </a:r>
              <a:endParaRPr lang="en-US" sz="1000" b="1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65621" y="6057975"/>
            <a:ext cx="524341" cy="268226"/>
            <a:chOff x="6908174" y="5591069"/>
            <a:chExt cx="524341" cy="201168"/>
          </a:xfrm>
        </p:grpSpPr>
        <p:sp>
          <p:nvSpPr>
            <p:cNvPr id="40" name="Oval 39"/>
            <p:cNvSpPr/>
            <p:nvPr/>
          </p:nvSpPr>
          <p:spPr>
            <a:xfrm>
              <a:off x="6923164" y="5591069"/>
              <a:ext cx="457200" cy="201168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908174" y="5606769"/>
              <a:ext cx="524341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LOS </a:t>
              </a:r>
              <a:r>
                <a:rPr lang="en-US" sz="1000" b="1" dirty="0"/>
                <a:t>D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046313" y="4861537"/>
            <a:ext cx="524341" cy="271696"/>
            <a:chOff x="6333163" y="3200931"/>
            <a:chExt cx="524341" cy="203771"/>
          </a:xfrm>
        </p:grpSpPr>
        <p:sp>
          <p:nvSpPr>
            <p:cNvPr id="50" name="Oval 49"/>
            <p:cNvSpPr/>
            <p:nvPr/>
          </p:nvSpPr>
          <p:spPr>
            <a:xfrm>
              <a:off x="6356794" y="3200931"/>
              <a:ext cx="457200" cy="201168"/>
            </a:xfrm>
            <a:prstGeom prst="ellipse">
              <a:avLst/>
            </a:prstGeom>
            <a:solidFill>
              <a:srgbClr val="FFD1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333163" y="3220036"/>
              <a:ext cx="524341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LOS C</a:t>
              </a:r>
              <a:endParaRPr lang="en-US" sz="1000" b="1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092265" y="4267729"/>
            <a:ext cx="524341" cy="271696"/>
            <a:chOff x="6333163" y="3200931"/>
            <a:chExt cx="524341" cy="203771"/>
          </a:xfrm>
        </p:grpSpPr>
        <p:sp>
          <p:nvSpPr>
            <p:cNvPr id="53" name="Oval 52"/>
            <p:cNvSpPr/>
            <p:nvPr/>
          </p:nvSpPr>
          <p:spPr>
            <a:xfrm>
              <a:off x="6356794" y="3200931"/>
              <a:ext cx="457200" cy="201168"/>
            </a:xfrm>
            <a:prstGeom prst="ellipse">
              <a:avLst/>
            </a:prstGeom>
            <a:solidFill>
              <a:srgbClr val="FFD1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333163" y="3220036"/>
              <a:ext cx="524341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LOS C</a:t>
              </a:r>
              <a:endParaRPr lang="en-US" sz="1000" b="1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8251690" y="4267075"/>
            <a:ext cx="524341" cy="271696"/>
            <a:chOff x="6333163" y="3200931"/>
            <a:chExt cx="524341" cy="203771"/>
          </a:xfrm>
        </p:grpSpPr>
        <p:sp>
          <p:nvSpPr>
            <p:cNvPr id="56" name="Oval 55"/>
            <p:cNvSpPr/>
            <p:nvPr/>
          </p:nvSpPr>
          <p:spPr>
            <a:xfrm>
              <a:off x="6356794" y="3200931"/>
              <a:ext cx="457200" cy="201168"/>
            </a:xfrm>
            <a:prstGeom prst="ellipse">
              <a:avLst/>
            </a:prstGeom>
            <a:solidFill>
              <a:srgbClr val="FFD1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333163" y="3220036"/>
              <a:ext cx="524341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LOS C</a:t>
              </a:r>
              <a:endParaRPr lang="en-US" sz="1000" b="1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7115896" y="4858066"/>
            <a:ext cx="524341" cy="271696"/>
            <a:chOff x="6333163" y="3200931"/>
            <a:chExt cx="524341" cy="203771"/>
          </a:xfrm>
        </p:grpSpPr>
        <p:sp>
          <p:nvSpPr>
            <p:cNvPr id="59" name="Oval 58"/>
            <p:cNvSpPr/>
            <p:nvPr/>
          </p:nvSpPr>
          <p:spPr>
            <a:xfrm>
              <a:off x="6356794" y="3200931"/>
              <a:ext cx="457200" cy="201168"/>
            </a:xfrm>
            <a:prstGeom prst="ellipse">
              <a:avLst/>
            </a:prstGeom>
            <a:solidFill>
              <a:srgbClr val="FFD1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333163" y="3220036"/>
              <a:ext cx="524341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LOS C</a:t>
              </a:r>
              <a:endParaRPr lang="en-US" sz="1000" b="1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8277852" y="4869592"/>
            <a:ext cx="524341" cy="271696"/>
            <a:chOff x="6333163" y="3200931"/>
            <a:chExt cx="524341" cy="203771"/>
          </a:xfrm>
        </p:grpSpPr>
        <p:sp>
          <p:nvSpPr>
            <p:cNvPr id="62" name="Oval 61"/>
            <p:cNvSpPr/>
            <p:nvPr/>
          </p:nvSpPr>
          <p:spPr>
            <a:xfrm>
              <a:off x="6356794" y="3200931"/>
              <a:ext cx="457200" cy="201168"/>
            </a:xfrm>
            <a:prstGeom prst="ellipse">
              <a:avLst/>
            </a:prstGeom>
            <a:solidFill>
              <a:srgbClr val="FFD1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333163" y="3220036"/>
              <a:ext cx="524341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LOS C</a:t>
              </a:r>
              <a:endParaRPr lang="en-US" sz="1000" b="1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069944" y="5459003"/>
            <a:ext cx="524341" cy="271696"/>
            <a:chOff x="6333163" y="3200931"/>
            <a:chExt cx="524341" cy="203771"/>
          </a:xfrm>
        </p:grpSpPr>
        <p:sp>
          <p:nvSpPr>
            <p:cNvPr id="65" name="Oval 64"/>
            <p:cNvSpPr/>
            <p:nvPr/>
          </p:nvSpPr>
          <p:spPr>
            <a:xfrm>
              <a:off x="6356794" y="3200931"/>
              <a:ext cx="457200" cy="201168"/>
            </a:xfrm>
            <a:prstGeom prst="ellipse">
              <a:avLst/>
            </a:prstGeom>
            <a:solidFill>
              <a:srgbClr val="FFD1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333163" y="3220036"/>
              <a:ext cx="524341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LOS C</a:t>
              </a:r>
              <a:endParaRPr lang="en-US" sz="1000" b="1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7139527" y="6072952"/>
            <a:ext cx="524341" cy="271696"/>
            <a:chOff x="6333163" y="3200931"/>
            <a:chExt cx="524341" cy="203771"/>
          </a:xfrm>
        </p:grpSpPr>
        <p:sp>
          <p:nvSpPr>
            <p:cNvPr id="68" name="Oval 67"/>
            <p:cNvSpPr/>
            <p:nvPr/>
          </p:nvSpPr>
          <p:spPr>
            <a:xfrm>
              <a:off x="6356794" y="3200931"/>
              <a:ext cx="457200" cy="201168"/>
            </a:xfrm>
            <a:prstGeom prst="ellipse">
              <a:avLst/>
            </a:prstGeom>
            <a:solidFill>
              <a:srgbClr val="FFD1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333163" y="3220036"/>
              <a:ext cx="524341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LOS C</a:t>
              </a:r>
              <a:endParaRPr lang="en-US" sz="1000" b="1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8276621" y="6071883"/>
            <a:ext cx="524341" cy="271696"/>
            <a:chOff x="6333163" y="3200931"/>
            <a:chExt cx="524341" cy="203771"/>
          </a:xfrm>
        </p:grpSpPr>
        <p:sp>
          <p:nvSpPr>
            <p:cNvPr id="71" name="Oval 70"/>
            <p:cNvSpPr/>
            <p:nvPr/>
          </p:nvSpPr>
          <p:spPr>
            <a:xfrm>
              <a:off x="6356794" y="3200931"/>
              <a:ext cx="457200" cy="201168"/>
            </a:xfrm>
            <a:prstGeom prst="ellipse">
              <a:avLst/>
            </a:prstGeom>
            <a:solidFill>
              <a:srgbClr val="FFD1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333163" y="3220036"/>
              <a:ext cx="524341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LOS C</a:t>
              </a:r>
              <a:endParaRPr lang="en-US" sz="1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8939624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8604504" cy="6864096"/>
          </a:xfrm>
          <a:prstGeom prst="rect">
            <a:avLst/>
          </a:prstGeom>
          <a:solidFill>
            <a:srgbClr val="54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02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3570" y="4447954"/>
            <a:ext cx="6543230" cy="1484993"/>
          </a:xfrm>
        </p:spPr>
        <p:txBody>
          <a:bodyPr/>
          <a:lstStyle/>
          <a:p>
            <a:r>
              <a:rPr lang="en-US" dirty="0" smtClean="0"/>
              <a:t>Emerging Trends in Traffic Flow Modeling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09800" y="2286000"/>
            <a:ext cx="5791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bg2"/>
                </a:solidFill>
              </a:rPr>
              <a:t>What emerging issues driving the search?</a:t>
            </a:r>
          </a:p>
        </p:txBody>
      </p:sp>
    </p:spTree>
    <p:extLst>
      <p:ext uri="{BB962C8B-B14F-4D97-AF65-F5344CB8AC3E}">
        <p14:creationId xmlns:p14="http://schemas.microsoft.com/office/powerpoint/2010/main" val="30190170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4359021" cy="1163022"/>
          </a:xfrm>
        </p:spPr>
        <p:txBody>
          <a:bodyPr/>
          <a:lstStyle/>
          <a:p>
            <a:r>
              <a:rPr lang="en-US" dirty="0" smtClean="0"/>
              <a:t>Selecting the “Right” Tool can be Daunting - We see: 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-1" y="1489740"/>
            <a:ext cx="4521027" cy="1871281"/>
          </a:xfrm>
        </p:spPr>
        <p:txBody>
          <a:bodyPr/>
          <a:lstStyle/>
          <a:p>
            <a:pPr marL="182880" lvl="1">
              <a:buFont typeface="Wingdings" panose="05000000000000000000" pitchFamily="2" charset="2"/>
              <a:buChar char="ü"/>
            </a:pPr>
            <a:r>
              <a:rPr lang="en-US" sz="2000" b="1" dirty="0" smtClean="0"/>
              <a:t>Increasing Convergence</a:t>
            </a:r>
            <a:r>
              <a:rPr lang="en-US" sz="2000" dirty="0" smtClean="0"/>
              <a:t>: among </a:t>
            </a:r>
            <a:br>
              <a:rPr lang="en-US" sz="2000" dirty="0" smtClean="0"/>
            </a:br>
            <a:r>
              <a:rPr lang="en-US" sz="2000" dirty="0" smtClean="0"/>
              <a:t>macro, micro,  and mesoscopic models</a:t>
            </a:r>
          </a:p>
          <a:p>
            <a:pPr marL="182880" lvl="1">
              <a:buFont typeface="Wingdings" panose="05000000000000000000" pitchFamily="2" charset="2"/>
              <a:buChar char="ü"/>
            </a:pPr>
            <a:r>
              <a:rPr lang="en-US" sz="2000" b="1" dirty="0" smtClean="0"/>
              <a:t>Adaptations to Continuity Equation</a:t>
            </a:r>
            <a:r>
              <a:rPr lang="en-US" sz="2000" dirty="0" smtClean="0"/>
              <a:t>: </a:t>
            </a:r>
            <a:br>
              <a:rPr lang="en-US" sz="2000" dirty="0" smtClean="0"/>
            </a:br>
            <a:r>
              <a:rPr lang="en-US" sz="2000" dirty="0" smtClean="0"/>
              <a:t>to deal with real phenomena</a:t>
            </a:r>
          </a:p>
          <a:p>
            <a:pPr marL="182880" lvl="1">
              <a:buFont typeface="Wingdings" panose="05000000000000000000" pitchFamily="2" charset="2"/>
              <a:buChar char="ü"/>
            </a:pPr>
            <a:r>
              <a:rPr lang="en-US" sz="2000" b="1" dirty="0" smtClean="0"/>
              <a:t>Addition of Multi-class Functionality</a:t>
            </a:r>
            <a:r>
              <a:rPr lang="en-US" sz="2000" dirty="0" smtClean="0"/>
              <a:t>: </a:t>
            </a:r>
            <a:br>
              <a:rPr lang="en-US" sz="2000" dirty="0" smtClean="0"/>
            </a:br>
            <a:r>
              <a:rPr lang="en-US" sz="2000" dirty="0" smtClean="0"/>
              <a:t>to expand reach of models</a:t>
            </a:r>
          </a:p>
          <a:p>
            <a:pPr marL="182880" lvl="1">
              <a:buFont typeface="Wingdings" panose="05000000000000000000" pitchFamily="2" charset="2"/>
              <a:buChar char="ü"/>
            </a:pPr>
            <a:r>
              <a:rPr lang="en-US" sz="2000" b="1" dirty="0" smtClean="0"/>
              <a:t> Hybridization of Models</a:t>
            </a:r>
            <a:r>
              <a:rPr lang="en-US" sz="2000" dirty="0" smtClean="0"/>
              <a:t>: to combine advantages of macroscopic, mesoscopic and microsimulation models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4359021" y="1077"/>
            <a:ext cx="4835178" cy="6858000"/>
          </a:xfrm>
          <a:prstGeom prst="rect">
            <a:avLst/>
          </a:prstGeom>
          <a:solidFill>
            <a:srgbClr val="4A7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bg2">
                    <a:alpha val="60000"/>
                  </a:schemeClr>
                </a:glow>
              </a:effectLst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4463606" y="105493"/>
            <a:ext cx="4432491" cy="6104796"/>
            <a:chOff x="4463605" y="79119"/>
            <a:chExt cx="4432491" cy="4578597"/>
          </a:xfrm>
        </p:grpSpPr>
        <p:grpSp>
          <p:nvGrpSpPr>
            <p:cNvPr id="16" name="Group 15"/>
            <p:cNvGrpSpPr/>
            <p:nvPr/>
          </p:nvGrpSpPr>
          <p:grpSpPr>
            <a:xfrm>
              <a:off x="4463605" y="1624614"/>
              <a:ext cx="1143000" cy="1039702"/>
              <a:chOff x="4463605" y="1624614"/>
              <a:chExt cx="1143000" cy="1039702"/>
            </a:xfrm>
            <a:solidFill>
              <a:schemeClr val="bg1">
                <a:lumMod val="60000"/>
                <a:lumOff val="40000"/>
              </a:schemeClr>
            </a:solidFill>
          </p:grpSpPr>
          <p:sp>
            <p:nvSpPr>
              <p:cNvPr id="6" name="Rounded Rectangle 5"/>
              <p:cNvSpPr/>
              <p:nvPr/>
            </p:nvSpPr>
            <p:spPr>
              <a:xfrm>
                <a:off x="4463605" y="1624614"/>
                <a:ext cx="1143000" cy="1039702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521025" y="1947778"/>
                <a:ext cx="1028700" cy="23083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bg2"/>
                    </a:solidFill>
                  </a:rPr>
                  <a:t>Greenshield</a:t>
                </a:r>
                <a:endParaRPr lang="en-US" sz="1400" b="1" dirty="0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5790132" y="1632797"/>
              <a:ext cx="1143000" cy="1023336"/>
              <a:chOff x="6019800" y="1624614"/>
              <a:chExt cx="1143000" cy="1023336"/>
            </a:xfrm>
            <a:solidFill>
              <a:schemeClr val="bg1">
                <a:lumMod val="60000"/>
                <a:lumOff val="40000"/>
              </a:schemeClr>
            </a:solidFill>
          </p:grpSpPr>
          <p:sp>
            <p:nvSpPr>
              <p:cNvPr id="11" name="Rounded Rectangle 10"/>
              <p:cNvSpPr/>
              <p:nvPr/>
            </p:nvSpPr>
            <p:spPr>
              <a:xfrm>
                <a:off x="6019800" y="1624614"/>
                <a:ext cx="1143000" cy="1023336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076950" y="1650370"/>
                <a:ext cx="1028700" cy="71558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bg2"/>
                    </a:solidFill>
                  </a:rPr>
                  <a:t>LWR</a:t>
                </a:r>
              </a:p>
              <a:p>
                <a:pPr algn="ctr"/>
                <a:r>
                  <a:rPr lang="en-US" sz="1400" dirty="0" smtClean="0">
                    <a:solidFill>
                      <a:schemeClr val="bg2"/>
                    </a:solidFill>
                  </a:rPr>
                  <a:t>Lighthill</a:t>
                </a:r>
              </a:p>
              <a:p>
                <a:pPr algn="ctr"/>
                <a:r>
                  <a:rPr lang="en-US" sz="1400" dirty="0" smtClean="0">
                    <a:solidFill>
                      <a:schemeClr val="bg2"/>
                    </a:solidFill>
                  </a:rPr>
                  <a:t>Whitham</a:t>
                </a:r>
              </a:p>
              <a:p>
                <a:pPr algn="ctr"/>
                <a:r>
                  <a:rPr lang="en-US" sz="1400" dirty="0" smtClean="0">
                    <a:solidFill>
                      <a:schemeClr val="bg2"/>
                    </a:solidFill>
                  </a:rPr>
                  <a:t>Richards</a:t>
                </a:r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7143496" y="619116"/>
              <a:ext cx="1752600" cy="4038600"/>
              <a:chOff x="7163395" y="636833"/>
              <a:chExt cx="1752600" cy="4038600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7465387" y="859290"/>
                <a:ext cx="1143000" cy="1033272"/>
                <a:chOff x="7342444" y="1167317"/>
                <a:chExt cx="1143000" cy="881665"/>
              </a:xfrm>
            </p:grpSpPr>
            <p:sp>
              <p:nvSpPr>
                <p:cNvPr id="9" name="Rounded Rectangle 8"/>
                <p:cNvSpPr/>
                <p:nvPr/>
              </p:nvSpPr>
              <p:spPr>
                <a:xfrm>
                  <a:off x="7342444" y="1167317"/>
                  <a:ext cx="1143000" cy="881665"/>
                </a:xfrm>
                <a:prstGeom prst="roundRect">
                  <a:avLst/>
                </a:prstGeom>
                <a:solidFill>
                  <a:schemeClr val="bg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7562925" y="1476840"/>
                  <a:ext cx="793259" cy="1969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smtClean="0">
                      <a:solidFill>
                        <a:schemeClr val="bg2"/>
                      </a:solidFill>
                    </a:rPr>
                    <a:t>MACRO</a:t>
                  </a:r>
                  <a:endParaRPr lang="en-US" sz="1400" b="1" dirty="0">
                    <a:solidFill>
                      <a:schemeClr val="bg2"/>
                    </a:solidFill>
                  </a:endParaRPr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7461218" y="2135606"/>
                <a:ext cx="1143000" cy="1031519"/>
                <a:chOff x="7370062" y="2262124"/>
                <a:chExt cx="1143000" cy="1031519"/>
              </a:xfrm>
            </p:grpSpPr>
            <p:sp>
              <p:nvSpPr>
                <p:cNvPr id="8" name="Rounded Rectangle 7"/>
                <p:cNvSpPr/>
                <p:nvPr/>
              </p:nvSpPr>
              <p:spPr>
                <a:xfrm>
                  <a:off x="7370062" y="2262124"/>
                  <a:ext cx="1143000" cy="1031519"/>
                </a:xfrm>
                <a:prstGeom prst="roundRect">
                  <a:avLst/>
                </a:prstGeom>
                <a:solidFill>
                  <a:schemeClr val="bg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7642672" y="2628762"/>
                  <a:ext cx="683385" cy="2308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smtClean="0">
                      <a:solidFill>
                        <a:schemeClr val="bg2"/>
                      </a:solidFill>
                    </a:rPr>
                    <a:t>MESO</a:t>
                  </a:r>
                  <a:endParaRPr lang="en-US" sz="1400" b="1" dirty="0">
                    <a:solidFill>
                      <a:schemeClr val="bg2"/>
                    </a:solidFill>
                  </a:endParaRPr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7486174" y="3409950"/>
                <a:ext cx="1143000" cy="1033272"/>
                <a:chOff x="7394890" y="3343879"/>
                <a:chExt cx="1143000" cy="899912"/>
              </a:xfrm>
            </p:grpSpPr>
            <p:sp>
              <p:nvSpPr>
                <p:cNvPr id="7" name="Rounded Rectangle 6"/>
                <p:cNvSpPr/>
                <p:nvPr/>
              </p:nvSpPr>
              <p:spPr>
                <a:xfrm>
                  <a:off x="7394890" y="3343879"/>
                  <a:ext cx="1143000" cy="899912"/>
                </a:xfrm>
                <a:prstGeom prst="roundRect">
                  <a:avLst/>
                </a:prstGeom>
                <a:solidFill>
                  <a:schemeClr val="bg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7581765" y="3610618"/>
                  <a:ext cx="719339" cy="2010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smtClean="0">
                      <a:solidFill>
                        <a:schemeClr val="bg2"/>
                      </a:solidFill>
                    </a:rPr>
                    <a:t>MICRO</a:t>
                  </a:r>
                  <a:endParaRPr lang="en-US" sz="1400" b="1" dirty="0">
                    <a:solidFill>
                      <a:schemeClr val="bg2"/>
                    </a:solidFill>
                  </a:endParaRPr>
                </a:p>
              </p:txBody>
            </p:sp>
          </p:grpSp>
          <p:sp>
            <p:nvSpPr>
              <p:cNvPr id="21" name="Rounded Rectangle 20"/>
              <p:cNvSpPr/>
              <p:nvPr/>
            </p:nvSpPr>
            <p:spPr>
              <a:xfrm>
                <a:off x="7163395" y="636833"/>
                <a:ext cx="1752600" cy="4038600"/>
              </a:xfrm>
              <a:prstGeom prst="roundRect">
                <a:avLst/>
              </a:prstGeom>
              <a:noFill/>
              <a:ln w="28575">
                <a:solidFill>
                  <a:schemeClr val="bg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23" name="Straight Arrow Connector 22"/>
            <p:cNvCxnSpPr/>
            <p:nvPr/>
          </p:nvCxnSpPr>
          <p:spPr>
            <a:xfrm>
              <a:off x="5488128" y="2101667"/>
              <a:ext cx="548640" cy="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6776610" y="1428750"/>
              <a:ext cx="896439" cy="672917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8038286" y="1733550"/>
              <a:ext cx="0" cy="6858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8045058" y="3030418"/>
              <a:ext cx="0" cy="68580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7156418" y="79119"/>
              <a:ext cx="1708595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2"/>
                  </a:solidFill>
                </a:rPr>
                <a:t>Convergence</a:t>
              </a:r>
            </a:p>
            <a:p>
              <a:pPr algn="ctr"/>
              <a:r>
                <a:rPr lang="en-US" sz="1400" b="1" dirty="0" smtClean="0">
                  <a:solidFill>
                    <a:schemeClr val="bg2"/>
                  </a:solidFill>
                </a:rPr>
                <a:t>Hybrid Models</a:t>
              </a:r>
              <a:endParaRPr lang="en-US" sz="1400" b="1" dirty="0">
                <a:solidFill>
                  <a:schemeClr val="bg2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606605" y="872266"/>
              <a:ext cx="141480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2"/>
                  </a:solidFill>
                </a:rPr>
                <a:t>Adaptations of Continuity Equation</a:t>
              </a:r>
              <a:endParaRPr lang="en-US" sz="1400" b="1" dirty="0">
                <a:solidFill>
                  <a:schemeClr val="bg2"/>
                </a:solidFill>
              </a:endParaRPr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8372489" y="1068946"/>
              <a:ext cx="378931" cy="2968579"/>
            </a:xfrm>
            <a:custGeom>
              <a:avLst/>
              <a:gdLst>
                <a:gd name="connsiteX0" fmla="*/ 32197 w 367833"/>
                <a:gd name="connsiteY0" fmla="*/ 58618 h 2801829"/>
                <a:gd name="connsiteX1" fmla="*/ 244698 w 367833"/>
                <a:gd name="connsiteY1" fmla="*/ 123012 h 2801829"/>
                <a:gd name="connsiteX2" fmla="*/ 283335 w 367833"/>
                <a:gd name="connsiteY2" fmla="*/ 155209 h 2801829"/>
                <a:gd name="connsiteX3" fmla="*/ 347729 w 367833"/>
                <a:gd name="connsiteY3" fmla="*/ 2151435 h 2801829"/>
                <a:gd name="connsiteX4" fmla="*/ 360608 w 367833"/>
                <a:gd name="connsiteY4" fmla="*/ 2479846 h 2801829"/>
                <a:gd name="connsiteX5" fmla="*/ 244698 w 367833"/>
                <a:gd name="connsiteY5" fmla="*/ 2750302 h 2801829"/>
                <a:gd name="connsiteX6" fmla="*/ 12879 w 367833"/>
                <a:gd name="connsiteY6" fmla="*/ 2801818 h 2801829"/>
                <a:gd name="connsiteX7" fmla="*/ 12879 w 367833"/>
                <a:gd name="connsiteY7" fmla="*/ 2801818 h 2801829"/>
                <a:gd name="connsiteX8" fmla="*/ 0 w 367833"/>
                <a:gd name="connsiteY8" fmla="*/ 2788939 h 2801829"/>
                <a:gd name="connsiteX9" fmla="*/ 12879 w 367833"/>
                <a:gd name="connsiteY9" fmla="*/ 2801818 h 2801829"/>
                <a:gd name="connsiteX0" fmla="*/ 32197 w 367833"/>
                <a:gd name="connsiteY0" fmla="*/ 167075 h 2910286"/>
                <a:gd name="connsiteX1" fmla="*/ 244698 w 367833"/>
                <a:gd name="connsiteY1" fmla="*/ 12528 h 2910286"/>
                <a:gd name="connsiteX2" fmla="*/ 283335 w 367833"/>
                <a:gd name="connsiteY2" fmla="*/ 263666 h 2910286"/>
                <a:gd name="connsiteX3" fmla="*/ 347729 w 367833"/>
                <a:gd name="connsiteY3" fmla="*/ 2259892 h 2910286"/>
                <a:gd name="connsiteX4" fmla="*/ 360608 w 367833"/>
                <a:gd name="connsiteY4" fmla="*/ 2588303 h 2910286"/>
                <a:gd name="connsiteX5" fmla="*/ 244698 w 367833"/>
                <a:gd name="connsiteY5" fmla="*/ 2858759 h 2910286"/>
                <a:gd name="connsiteX6" fmla="*/ 12879 w 367833"/>
                <a:gd name="connsiteY6" fmla="*/ 2910275 h 2910286"/>
                <a:gd name="connsiteX7" fmla="*/ 12879 w 367833"/>
                <a:gd name="connsiteY7" fmla="*/ 2910275 h 2910286"/>
                <a:gd name="connsiteX8" fmla="*/ 0 w 367833"/>
                <a:gd name="connsiteY8" fmla="*/ 2897396 h 2910286"/>
                <a:gd name="connsiteX9" fmla="*/ 12879 w 367833"/>
                <a:gd name="connsiteY9" fmla="*/ 2910275 h 2910286"/>
                <a:gd name="connsiteX0" fmla="*/ 0 w 425788"/>
                <a:gd name="connsiteY0" fmla="*/ 4748 h 2915385"/>
                <a:gd name="connsiteX1" fmla="*/ 302653 w 425788"/>
                <a:gd name="connsiteY1" fmla="*/ 17627 h 2915385"/>
                <a:gd name="connsiteX2" fmla="*/ 341290 w 425788"/>
                <a:gd name="connsiteY2" fmla="*/ 268765 h 2915385"/>
                <a:gd name="connsiteX3" fmla="*/ 405684 w 425788"/>
                <a:gd name="connsiteY3" fmla="*/ 2264991 h 2915385"/>
                <a:gd name="connsiteX4" fmla="*/ 418563 w 425788"/>
                <a:gd name="connsiteY4" fmla="*/ 2593402 h 2915385"/>
                <a:gd name="connsiteX5" fmla="*/ 302653 w 425788"/>
                <a:gd name="connsiteY5" fmla="*/ 2863858 h 2915385"/>
                <a:gd name="connsiteX6" fmla="*/ 70834 w 425788"/>
                <a:gd name="connsiteY6" fmla="*/ 2915374 h 2915385"/>
                <a:gd name="connsiteX7" fmla="*/ 70834 w 425788"/>
                <a:gd name="connsiteY7" fmla="*/ 2915374 h 2915385"/>
                <a:gd name="connsiteX8" fmla="*/ 57955 w 425788"/>
                <a:gd name="connsiteY8" fmla="*/ 2902495 h 2915385"/>
                <a:gd name="connsiteX9" fmla="*/ 70834 w 425788"/>
                <a:gd name="connsiteY9" fmla="*/ 2915374 h 2915385"/>
                <a:gd name="connsiteX0" fmla="*/ 0 w 425788"/>
                <a:gd name="connsiteY0" fmla="*/ 0 h 2910637"/>
                <a:gd name="connsiteX1" fmla="*/ 315532 w 425788"/>
                <a:gd name="connsiteY1" fmla="*/ 115910 h 2910637"/>
                <a:gd name="connsiteX2" fmla="*/ 341290 w 425788"/>
                <a:gd name="connsiteY2" fmla="*/ 264017 h 2910637"/>
                <a:gd name="connsiteX3" fmla="*/ 405684 w 425788"/>
                <a:gd name="connsiteY3" fmla="*/ 2260243 h 2910637"/>
                <a:gd name="connsiteX4" fmla="*/ 418563 w 425788"/>
                <a:gd name="connsiteY4" fmla="*/ 2588654 h 2910637"/>
                <a:gd name="connsiteX5" fmla="*/ 302653 w 425788"/>
                <a:gd name="connsiteY5" fmla="*/ 2859110 h 2910637"/>
                <a:gd name="connsiteX6" fmla="*/ 70834 w 425788"/>
                <a:gd name="connsiteY6" fmla="*/ 2910626 h 2910637"/>
                <a:gd name="connsiteX7" fmla="*/ 70834 w 425788"/>
                <a:gd name="connsiteY7" fmla="*/ 2910626 h 2910637"/>
                <a:gd name="connsiteX8" fmla="*/ 57955 w 425788"/>
                <a:gd name="connsiteY8" fmla="*/ 2897747 h 2910637"/>
                <a:gd name="connsiteX9" fmla="*/ 70834 w 425788"/>
                <a:gd name="connsiteY9" fmla="*/ 2910626 h 2910637"/>
                <a:gd name="connsiteX0" fmla="*/ 0 w 425212"/>
                <a:gd name="connsiteY0" fmla="*/ 0 h 2910637"/>
                <a:gd name="connsiteX1" fmla="*/ 315532 w 425212"/>
                <a:gd name="connsiteY1" fmla="*/ 115910 h 2910637"/>
                <a:gd name="connsiteX2" fmla="*/ 360608 w 425212"/>
                <a:gd name="connsiteY2" fmla="*/ 425003 h 2910637"/>
                <a:gd name="connsiteX3" fmla="*/ 405684 w 425212"/>
                <a:gd name="connsiteY3" fmla="*/ 2260243 h 2910637"/>
                <a:gd name="connsiteX4" fmla="*/ 418563 w 425212"/>
                <a:gd name="connsiteY4" fmla="*/ 2588654 h 2910637"/>
                <a:gd name="connsiteX5" fmla="*/ 302653 w 425212"/>
                <a:gd name="connsiteY5" fmla="*/ 2859110 h 2910637"/>
                <a:gd name="connsiteX6" fmla="*/ 70834 w 425212"/>
                <a:gd name="connsiteY6" fmla="*/ 2910626 h 2910637"/>
                <a:gd name="connsiteX7" fmla="*/ 70834 w 425212"/>
                <a:gd name="connsiteY7" fmla="*/ 2910626 h 2910637"/>
                <a:gd name="connsiteX8" fmla="*/ 57955 w 425212"/>
                <a:gd name="connsiteY8" fmla="*/ 2897747 h 2910637"/>
                <a:gd name="connsiteX9" fmla="*/ 70834 w 425212"/>
                <a:gd name="connsiteY9" fmla="*/ 2910626 h 2910637"/>
                <a:gd name="connsiteX0" fmla="*/ 0 w 425212"/>
                <a:gd name="connsiteY0" fmla="*/ 0 h 2910637"/>
                <a:gd name="connsiteX1" fmla="*/ 296213 w 425212"/>
                <a:gd name="connsiteY1" fmla="*/ 83713 h 2910637"/>
                <a:gd name="connsiteX2" fmla="*/ 360608 w 425212"/>
                <a:gd name="connsiteY2" fmla="*/ 425003 h 2910637"/>
                <a:gd name="connsiteX3" fmla="*/ 405684 w 425212"/>
                <a:gd name="connsiteY3" fmla="*/ 2260243 h 2910637"/>
                <a:gd name="connsiteX4" fmla="*/ 418563 w 425212"/>
                <a:gd name="connsiteY4" fmla="*/ 2588654 h 2910637"/>
                <a:gd name="connsiteX5" fmla="*/ 302653 w 425212"/>
                <a:gd name="connsiteY5" fmla="*/ 2859110 h 2910637"/>
                <a:gd name="connsiteX6" fmla="*/ 70834 w 425212"/>
                <a:gd name="connsiteY6" fmla="*/ 2910626 h 2910637"/>
                <a:gd name="connsiteX7" fmla="*/ 70834 w 425212"/>
                <a:gd name="connsiteY7" fmla="*/ 2910626 h 2910637"/>
                <a:gd name="connsiteX8" fmla="*/ 57955 w 425212"/>
                <a:gd name="connsiteY8" fmla="*/ 2897747 h 2910637"/>
                <a:gd name="connsiteX9" fmla="*/ 70834 w 425212"/>
                <a:gd name="connsiteY9" fmla="*/ 2910626 h 2910637"/>
                <a:gd name="connsiteX0" fmla="*/ 0 w 425212"/>
                <a:gd name="connsiteY0" fmla="*/ 0 h 2910637"/>
                <a:gd name="connsiteX1" fmla="*/ 283334 w 425212"/>
                <a:gd name="connsiteY1" fmla="*/ 103031 h 2910637"/>
                <a:gd name="connsiteX2" fmla="*/ 360608 w 425212"/>
                <a:gd name="connsiteY2" fmla="*/ 425003 h 2910637"/>
                <a:gd name="connsiteX3" fmla="*/ 405684 w 425212"/>
                <a:gd name="connsiteY3" fmla="*/ 2260243 h 2910637"/>
                <a:gd name="connsiteX4" fmla="*/ 418563 w 425212"/>
                <a:gd name="connsiteY4" fmla="*/ 2588654 h 2910637"/>
                <a:gd name="connsiteX5" fmla="*/ 302653 w 425212"/>
                <a:gd name="connsiteY5" fmla="*/ 2859110 h 2910637"/>
                <a:gd name="connsiteX6" fmla="*/ 70834 w 425212"/>
                <a:gd name="connsiteY6" fmla="*/ 2910626 h 2910637"/>
                <a:gd name="connsiteX7" fmla="*/ 70834 w 425212"/>
                <a:gd name="connsiteY7" fmla="*/ 2910626 h 2910637"/>
                <a:gd name="connsiteX8" fmla="*/ 57955 w 425212"/>
                <a:gd name="connsiteY8" fmla="*/ 2897747 h 2910637"/>
                <a:gd name="connsiteX9" fmla="*/ 70834 w 425212"/>
                <a:gd name="connsiteY9" fmla="*/ 2910626 h 2910637"/>
                <a:gd name="connsiteX0" fmla="*/ 0 w 425212"/>
                <a:gd name="connsiteY0" fmla="*/ 0 h 2910637"/>
                <a:gd name="connsiteX1" fmla="*/ 302652 w 425212"/>
                <a:gd name="connsiteY1" fmla="*/ 64394 h 2910637"/>
                <a:gd name="connsiteX2" fmla="*/ 360608 w 425212"/>
                <a:gd name="connsiteY2" fmla="*/ 425003 h 2910637"/>
                <a:gd name="connsiteX3" fmla="*/ 405684 w 425212"/>
                <a:gd name="connsiteY3" fmla="*/ 2260243 h 2910637"/>
                <a:gd name="connsiteX4" fmla="*/ 418563 w 425212"/>
                <a:gd name="connsiteY4" fmla="*/ 2588654 h 2910637"/>
                <a:gd name="connsiteX5" fmla="*/ 302653 w 425212"/>
                <a:gd name="connsiteY5" fmla="*/ 2859110 h 2910637"/>
                <a:gd name="connsiteX6" fmla="*/ 70834 w 425212"/>
                <a:gd name="connsiteY6" fmla="*/ 2910626 h 2910637"/>
                <a:gd name="connsiteX7" fmla="*/ 70834 w 425212"/>
                <a:gd name="connsiteY7" fmla="*/ 2910626 h 2910637"/>
                <a:gd name="connsiteX8" fmla="*/ 57955 w 425212"/>
                <a:gd name="connsiteY8" fmla="*/ 2897747 h 2910637"/>
                <a:gd name="connsiteX9" fmla="*/ 70834 w 425212"/>
                <a:gd name="connsiteY9" fmla="*/ 2910626 h 2910637"/>
                <a:gd name="connsiteX0" fmla="*/ 0 w 425212"/>
                <a:gd name="connsiteY0" fmla="*/ 0 h 2910637"/>
                <a:gd name="connsiteX1" fmla="*/ 302652 w 425212"/>
                <a:gd name="connsiteY1" fmla="*/ 64394 h 2910637"/>
                <a:gd name="connsiteX2" fmla="*/ 360608 w 425212"/>
                <a:gd name="connsiteY2" fmla="*/ 425003 h 2910637"/>
                <a:gd name="connsiteX3" fmla="*/ 405684 w 425212"/>
                <a:gd name="connsiteY3" fmla="*/ 2260243 h 2910637"/>
                <a:gd name="connsiteX4" fmla="*/ 418563 w 425212"/>
                <a:gd name="connsiteY4" fmla="*/ 2588654 h 2910637"/>
                <a:gd name="connsiteX5" fmla="*/ 302653 w 425212"/>
                <a:gd name="connsiteY5" fmla="*/ 2859110 h 2910637"/>
                <a:gd name="connsiteX6" fmla="*/ 70834 w 425212"/>
                <a:gd name="connsiteY6" fmla="*/ 2910626 h 2910637"/>
                <a:gd name="connsiteX7" fmla="*/ 70834 w 425212"/>
                <a:gd name="connsiteY7" fmla="*/ 2910626 h 2910637"/>
                <a:gd name="connsiteX8" fmla="*/ 57955 w 425212"/>
                <a:gd name="connsiteY8" fmla="*/ 2897747 h 2910637"/>
                <a:gd name="connsiteX9" fmla="*/ 70834 w 425212"/>
                <a:gd name="connsiteY9" fmla="*/ 2910626 h 2910637"/>
                <a:gd name="connsiteX0" fmla="*/ 0 w 425212"/>
                <a:gd name="connsiteY0" fmla="*/ 12832 h 2923469"/>
                <a:gd name="connsiteX1" fmla="*/ 302652 w 425212"/>
                <a:gd name="connsiteY1" fmla="*/ 77226 h 2923469"/>
                <a:gd name="connsiteX2" fmla="*/ 360608 w 425212"/>
                <a:gd name="connsiteY2" fmla="*/ 437835 h 2923469"/>
                <a:gd name="connsiteX3" fmla="*/ 405684 w 425212"/>
                <a:gd name="connsiteY3" fmla="*/ 2273075 h 2923469"/>
                <a:gd name="connsiteX4" fmla="*/ 418563 w 425212"/>
                <a:gd name="connsiteY4" fmla="*/ 2601486 h 2923469"/>
                <a:gd name="connsiteX5" fmla="*/ 302653 w 425212"/>
                <a:gd name="connsiteY5" fmla="*/ 2871942 h 2923469"/>
                <a:gd name="connsiteX6" fmla="*/ 70834 w 425212"/>
                <a:gd name="connsiteY6" fmla="*/ 2923458 h 2923469"/>
                <a:gd name="connsiteX7" fmla="*/ 70834 w 425212"/>
                <a:gd name="connsiteY7" fmla="*/ 2923458 h 2923469"/>
                <a:gd name="connsiteX8" fmla="*/ 57955 w 425212"/>
                <a:gd name="connsiteY8" fmla="*/ 2910579 h 2923469"/>
                <a:gd name="connsiteX9" fmla="*/ 70834 w 425212"/>
                <a:gd name="connsiteY9" fmla="*/ 2923458 h 2923469"/>
                <a:gd name="connsiteX0" fmla="*/ 0 w 425212"/>
                <a:gd name="connsiteY0" fmla="*/ 0 h 2968592"/>
                <a:gd name="connsiteX1" fmla="*/ 302652 w 425212"/>
                <a:gd name="connsiteY1" fmla="*/ 122349 h 2968592"/>
                <a:gd name="connsiteX2" fmla="*/ 360608 w 425212"/>
                <a:gd name="connsiteY2" fmla="*/ 482958 h 2968592"/>
                <a:gd name="connsiteX3" fmla="*/ 405684 w 425212"/>
                <a:gd name="connsiteY3" fmla="*/ 2318198 h 2968592"/>
                <a:gd name="connsiteX4" fmla="*/ 418563 w 425212"/>
                <a:gd name="connsiteY4" fmla="*/ 2646609 h 2968592"/>
                <a:gd name="connsiteX5" fmla="*/ 302653 w 425212"/>
                <a:gd name="connsiteY5" fmla="*/ 2917065 h 2968592"/>
                <a:gd name="connsiteX6" fmla="*/ 70834 w 425212"/>
                <a:gd name="connsiteY6" fmla="*/ 2968581 h 2968592"/>
                <a:gd name="connsiteX7" fmla="*/ 70834 w 425212"/>
                <a:gd name="connsiteY7" fmla="*/ 2968581 h 2968592"/>
                <a:gd name="connsiteX8" fmla="*/ 57955 w 425212"/>
                <a:gd name="connsiteY8" fmla="*/ 2955702 h 2968592"/>
                <a:gd name="connsiteX9" fmla="*/ 70834 w 425212"/>
                <a:gd name="connsiteY9" fmla="*/ 2968581 h 2968592"/>
                <a:gd name="connsiteX0" fmla="*/ 0 w 425212"/>
                <a:gd name="connsiteY0" fmla="*/ 0 h 2968592"/>
                <a:gd name="connsiteX1" fmla="*/ 289773 w 425212"/>
                <a:gd name="connsiteY1" fmla="*/ 160985 h 2968592"/>
                <a:gd name="connsiteX2" fmla="*/ 360608 w 425212"/>
                <a:gd name="connsiteY2" fmla="*/ 482958 h 2968592"/>
                <a:gd name="connsiteX3" fmla="*/ 405684 w 425212"/>
                <a:gd name="connsiteY3" fmla="*/ 2318198 h 2968592"/>
                <a:gd name="connsiteX4" fmla="*/ 418563 w 425212"/>
                <a:gd name="connsiteY4" fmla="*/ 2646609 h 2968592"/>
                <a:gd name="connsiteX5" fmla="*/ 302653 w 425212"/>
                <a:gd name="connsiteY5" fmla="*/ 2917065 h 2968592"/>
                <a:gd name="connsiteX6" fmla="*/ 70834 w 425212"/>
                <a:gd name="connsiteY6" fmla="*/ 2968581 h 2968592"/>
                <a:gd name="connsiteX7" fmla="*/ 70834 w 425212"/>
                <a:gd name="connsiteY7" fmla="*/ 2968581 h 2968592"/>
                <a:gd name="connsiteX8" fmla="*/ 57955 w 425212"/>
                <a:gd name="connsiteY8" fmla="*/ 2955702 h 2968592"/>
                <a:gd name="connsiteX9" fmla="*/ 70834 w 425212"/>
                <a:gd name="connsiteY9" fmla="*/ 2968581 h 2968592"/>
                <a:gd name="connsiteX0" fmla="*/ 0 w 425212"/>
                <a:gd name="connsiteY0" fmla="*/ 0 h 2968592"/>
                <a:gd name="connsiteX1" fmla="*/ 309092 w 425212"/>
                <a:gd name="connsiteY1" fmla="*/ 141667 h 2968592"/>
                <a:gd name="connsiteX2" fmla="*/ 360608 w 425212"/>
                <a:gd name="connsiteY2" fmla="*/ 482958 h 2968592"/>
                <a:gd name="connsiteX3" fmla="*/ 405684 w 425212"/>
                <a:gd name="connsiteY3" fmla="*/ 2318198 h 2968592"/>
                <a:gd name="connsiteX4" fmla="*/ 418563 w 425212"/>
                <a:gd name="connsiteY4" fmla="*/ 2646609 h 2968592"/>
                <a:gd name="connsiteX5" fmla="*/ 302653 w 425212"/>
                <a:gd name="connsiteY5" fmla="*/ 2917065 h 2968592"/>
                <a:gd name="connsiteX6" fmla="*/ 70834 w 425212"/>
                <a:gd name="connsiteY6" fmla="*/ 2968581 h 2968592"/>
                <a:gd name="connsiteX7" fmla="*/ 70834 w 425212"/>
                <a:gd name="connsiteY7" fmla="*/ 2968581 h 2968592"/>
                <a:gd name="connsiteX8" fmla="*/ 57955 w 425212"/>
                <a:gd name="connsiteY8" fmla="*/ 2955702 h 2968592"/>
                <a:gd name="connsiteX9" fmla="*/ 70834 w 425212"/>
                <a:gd name="connsiteY9" fmla="*/ 2968581 h 2968592"/>
                <a:gd name="connsiteX0" fmla="*/ 0 w 425212"/>
                <a:gd name="connsiteY0" fmla="*/ 0 h 2968592"/>
                <a:gd name="connsiteX1" fmla="*/ 309092 w 425212"/>
                <a:gd name="connsiteY1" fmla="*/ 141667 h 2968592"/>
                <a:gd name="connsiteX2" fmla="*/ 360608 w 425212"/>
                <a:gd name="connsiteY2" fmla="*/ 482958 h 2968592"/>
                <a:gd name="connsiteX3" fmla="*/ 405684 w 425212"/>
                <a:gd name="connsiteY3" fmla="*/ 2318198 h 2968592"/>
                <a:gd name="connsiteX4" fmla="*/ 418563 w 425212"/>
                <a:gd name="connsiteY4" fmla="*/ 2646609 h 2968592"/>
                <a:gd name="connsiteX5" fmla="*/ 302653 w 425212"/>
                <a:gd name="connsiteY5" fmla="*/ 2917065 h 2968592"/>
                <a:gd name="connsiteX6" fmla="*/ 70834 w 425212"/>
                <a:gd name="connsiteY6" fmla="*/ 2968581 h 2968592"/>
                <a:gd name="connsiteX7" fmla="*/ 70834 w 425212"/>
                <a:gd name="connsiteY7" fmla="*/ 2968581 h 2968592"/>
                <a:gd name="connsiteX8" fmla="*/ 57955 w 425212"/>
                <a:gd name="connsiteY8" fmla="*/ 2955702 h 2968592"/>
                <a:gd name="connsiteX9" fmla="*/ 70834 w 425212"/>
                <a:gd name="connsiteY9" fmla="*/ 2968581 h 2968592"/>
                <a:gd name="connsiteX0" fmla="*/ 0 w 425212"/>
                <a:gd name="connsiteY0" fmla="*/ 0 h 2968592"/>
                <a:gd name="connsiteX1" fmla="*/ 309092 w 425212"/>
                <a:gd name="connsiteY1" fmla="*/ 141667 h 2968592"/>
                <a:gd name="connsiteX2" fmla="*/ 360608 w 425212"/>
                <a:gd name="connsiteY2" fmla="*/ 482958 h 2968592"/>
                <a:gd name="connsiteX3" fmla="*/ 405684 w 425212"/>
                <a:gd name="connsiteY3" fmla="*/ 2318198 h 2968592"/>
                <a:gd name="connsiteX4" fmla="*/ 418563 w 425212"/>
                <a:gd name="connsiteY4" fmla="*/ 2646609 h 2968592"/>
                <a:gd name="connsiteX5" fmla="*/ 302653 w 425212"/>
                <a:gd name="connsiteY5" fmla="*/ 2917065 h 2968592"/>
                <a:gd name="connsiteX6" fmla="*/ 70834 w 425212"/>
                <a:gd name="connsiteY6" fmla="*/ 2968581 h 2968592"/>
                <a:gd name="connsiteX7" fmla="*/ 70834 w 425212"/>
                <a:gd name="connsiteY7" fmla="*/ 2968581 h 2968592"/>
                <a:gd name="connsiteX8" fmla="*/ 57955 w 425212"/>
                <a:gd name="connsiteY8" fmla="*/ 2955702 h 2968592"/>
                <a:gd name="connsiteX9" fmla="*/ 70834 w 425212"/>
                <a:gd name="connsiteY9" fmla="*/ 2968581 h 2968592"/>
                <a:gd name="connsiteX0" fmla="*/ 0 w 425212"/>
                <a:gd name="connsiteY0" fmla="*/ 0 h 2968592"/>
                <a:gd name="connsiteX1" fmla="*/ 309092 w 425212"/>
                <a:gd name="connsiteY1" fmla="*/ 141667 h 2968592"/>
                <a:gd name="connsiteX2" fmla="*/ 360608 w 425212"/>
                <a:gd name="connsiteY2" fmla="*/ 482958 h 2968592"/>
                <a:gd name="connsiteX3" fmla="*/ 405684 w 425212"/>
                <a:gd name="connsiteY3" fmla="*/ 2318198 h 2968592"/>
                <a:gd name="connsiteX4" fmla="*/ 418563 w 425212"/>
                <a:gd name="connsiteY4" fmla="*/ 2646609 h 2968592"/>
                <a:gd name="connsiteX5" fmla="*/ 302653 w 425212"/>
                <a:gd name="connsiteY5" fmla="*/ 2917065 h 2968592"/>
                <a:gd name="connsiteX6" fmla="*/ 70834 w 425212"/>
                <a:gd name="connsiteY6" fmla="*/ 2968581 h 2968592"/>
                <a:gd name="connsiteX7" fmla="*/ 70834 w 425212"/>
                <a:gd name="connsiteY7" fmla="*/ 2968581 h 2968592"/>
                <a:gd name="connsiteX8" fmla="*/ 57955 w 425212"/>
                <a:gd name="connsiteY8" fmla="*/ 2955702 h 2968592"/>
                <a:gd name="connsiteX9" fmla="*/ 70834 w 425212"/>
                <a:gd name="connsiteY9" fmla="*/ 2968581 h 2968592"/>
                <a:gd name="connsiteX0" fmla="*/ 0 w 425212"/>
                <a:gd name="connsiteY0" fmla="*/ 0 h 2968592"/>
                <a:gd name="connsiteX1" fmla="*/ 360608 w 425212"/>
                <a:gd name="connsiteY1" fmla="*/ 482958 h 2968592"/>
                <a:gd name="connsiteX2" fmla="*/ 405684 w 425212"/>
                <a:gd name="connsiteY2" fmla="*/ 2318198 h 2968592"/>
                <a:gd name="connsiteX3" fmla="*/ 418563 w 425212"/>
                <a:gd name="connsiteY3" fmla="*/ 2646609 h 2968592"/>
                <a:gd name="connsiteX4" fmla="*/ 302653 w 425212"/>
                <a:gd name="connsiteY4" fmla="*/ 2917065 h 2968592"/>
                <a:gd name="connsiteX5" fmla="*/ 70834 w 425212"/>
                <a:gd name="connsiteY5" fmla="*/ 2968581 h 2968592"/>
                <a:gd name="connsiteX6" fmla="*/ 70834 w 425212"/>
                <a:gd name="connsiteY6" fmla="*/ 2968581 h 2968592"/>
                <a:gd name="connsiteX7" fmla="*/ 57955 w 425212"/>
                <a:gd name="connsiteY7" fmla="*/ 2955702 h 2968592"/>
                <a:gd name="connsiteX8" fmla="*/ 70834 w 425212"/>
                <a:gd name="connsiteY8" fmla="*/ 2968581 h 2968592"/>
                <a:gd name="connsiteX0" fmla="*/ 0 w 424549"/>
                <a:gd name="connsiteY0" fmla="*/ 0 h 2968592"/>
                <a:gd name="connsiteX1" fmla="*/ 386366 w 424549"/>
                <a:gd name="connsiteY1" fmla="*/ 264017 h 2968592"/>
                <a:gd name="connsiteX2" fmla="*/ 405684 w 424549"/>
                <a:gd name="connsiteY2" fmla="*/ 2318198 h 2968592"/>
                <a:gd name="connsiteX3" fmla="*/ 418563 w 424549"/>
                <a:gd name="connsiteY3" fmla="*/ 2646609 h 2968592"/>
                <a:gd name="connsiteX4" fmla="*/ 302653 w 424549"/>
                <a:gd name="connsiteY4" fmla="*/ 2917065 h 2968592"/>
                <a:gd name="connsiteX5" fmla="*/ 70834 w 424549"/>
                <a:gd name="connsiteY5" fmla="*/ 2968581 h 2968592"/>
                <a:gd name="connsiteX6" fmla="*/ 70834 w 424549"/>
                <a:gd name="connsiteY6" fmla="*/ 2968581 h 2968592"/>
                <a:gd name="connsiteX7" fmla="*/ 57955 w 424549"/>
                <a:gd name="connsiteY7" fmla="*/ 2955702 h 2968592"/>
                <a:gd name="connsiteX8" fmla="*/ 70834 w 424549"/>
                <a:gd name="connsiteY8" fmla="*/ 2968581 h 2968592"/>
                <a:gd name="connsiteX0" fmla="*/ 0 w 430286"/>
                <a:gd name="connsiteY0" fmla="*/ 0 h 2968592"/>
                <a:gd name="connsiteX1" fmla="*/ 399245 w 430286"/>
                <a:gd name="connsiteY1" fmla="*/ 321972 h 2968592"/>
                <a:gd name="connsiteX2" fmla="*/ 405684 w 430286"/>
                <a:gd name="connsiteY2" fmla="*/ 2318198 h 2968592"/>
                <a:gd name="connsiteX3" fmla="*/ 418563 w 430286"/>
                <a:gd name="connsiteY3" fmla="*/ 2646609 h 2968592"/>
                <a:gd name="connsiteX4" fmla="*/ 302653 w 430286"/>
                <a:gd name="connsiteY4" fmla="*/ 2917065 h 2968592"/>
                <a:gd name="connsiteX5" fmla="*/ 70834 w 430286"/>
                <a:gd name="connsiteY5" fmla="*/ 2968581 h 2968592"/>
                <a:gd name="connsiteX6" fmla="*/ 70834 w 430286"/>
                <a:gd name="connsiteY6" fmla="*/ 2968581 h 2968592"/>
                <a:gd name="connsiteX7" fmla="*/ 57955 w 430286"/>
                <a:gd name="connsiteY7" fmla="*/ 2955702 h 2968592"/>
                <a:gd name="connsiteX8" fmla="*/ 70834 w 430286"/>
                <a:gd name="connsiteY8" fmla="*/ 2968581 h 2968592"/>
                <a:gd name="connsiteX0" fmla="*/ 0 w 430286"/>
                <a:gd name="connsiteY0" fmla="*/ 0 h 2968592"/>
                <a:gd name="connsiteX1" fmla="*/ 399245 w 430286"/>
                <a:gd name="connsiteY1" fmla="*/ 392806 h 2968592"/>
                <a:gd name="connsiteX2" fmla="*/ 405684 w 430286"/>
                <a:gd name="connsiteY2" fmla="*/ 2318198 h 2968592"/>
                <a:gd name="connsiteX3" fmla="*/ 418563 w 430286"/>
                <a:gd name="connsiteY3" fmla="*/ 2646609 h 2968592"/>
                <a:gd name="connsiteX4" fmla="*/ 302653 w 430286"/>
                <a:gd name="connsiteY4" fmla="*/ 2917065 h 2968592"/>
                <a:gd name="connsiteX5" fmla="*/ 70834 w 430286"/>
                <a:gd name="connsiteY5" fmla="*/ 2968581 h 2968592"/>
                <a:gd name="connsiteX6" fmla="*/ 70834 w 430286"/>
                <a:gd name="connsiteY6" fmla="*/ 2968581 h 2968592"/>
                <a:gd name="connsiteX7" fmla="*/ 57955 w 430286"/>
                <a:gd name="connsiteY7" fmla="*/ 2955702 h 2968592"/>
                <a:gd name="connsiteX8" fmla="*/ 70834 w 430286"/>
                <a:gd name="connsiteY8" fmla="*/ 2968581 h 2968592"/>
                <a:gd name="connsiteX0" fmla="*/ 0 w 430286"/>
                <a:gd name="connsiteY0" fmla="*/ 0 h 2968581"/>
                <a:gd name="connsiteX1" fmla="*/ 399245 w 430286"/>
                <a:gd name="connsiteY1" fmla="*/ 392806 h 2968581"/>
                <a:gd name="connsiteX2" fmla="*/ 405684 w 430286"/>
                <a:gd name="connsiteY2" fmla="*/ 2318198 h 2968581"/>
                <a:gd name="connsiteX3" fmla="*/ 418563 w 430286"/>
                <a:gd name="connsiteY3" fmla="*/ 2646609 h 2968581"/>
                <a:gd name="connsiteX4" fmla="*/ 302653 w 430286"/>
                <a:gd name="connsiteY4" fmla="*/ 2904186 h 2968581"/>
                <a:gd name="connsiteX5" fmla="*/ 70834 w 430286"/>
                <a:gd name="connsiteY5" fmla="*/ 2968581 h 2968581"/>
                <a:gd name="connsiteX6" fmla="*/ 70834 w 430286"/>
                <a:gd name="connsiteY6" fmla="*/ 2968581 h 2968581"/>
                <a:gd name="connsiteX7" fmla="*/ 57955 w 430286"/>
                <a:gd name="connsiteY7" fmla="*/ 2955702 h 2968581"/>
                <a:gd name="connsiteX8" fmla="*/ 70834 w 430286"/>
                <a:gd name="connsiteY8" fmla="*/ 2968581 h 2968581"/>
                <a:gd name="connsiteX0" fmla="*/ 0 w 441249"/>
                <a:gd name="connsiteY0" fmla="*/ 0 h 2968581"/>
                <a:gd name="connsiteX1" fmla="*/ 399245 w 441249"/>
                <a:gd name="connsiteY1" fmla="*/ 392806 h 2968581"/>
                <a:gd name="connsiteX2" fmla="*/ 431442 w 441249"/>
                <a:gd name="connsiteY2" fmla="*/ 2318198 h 2968581"/>
                <a:gd name="connsiteX3" fmla="*/ 418563 w 441249"/>
                <a:gd name="connsiteY3" fmla="*/ 2646609 h 2968581"/>
                <a:gd name="connsiteX4" fmla="*/ 302653 w 441249"/>
                <a:gd name="connsiteY4" fmla="*/ 2904186 h 2968581"/>
                <a:gd name="connsiteX5" fmla="*/ 70834 w 441249"/>
                <a:gd name="connsiteY5" fmla="*/ 2968581 h 2968581"/>
                <a:gd name="connsiteX6" fmla="*/ 70834 w 441249"/>
                <a:gd name="connsiteY6" fmla="*/ 2968581 h 2968581"/>
                <a:gd name="connsiteX7" fmla="*/ 57955 w 441249"/>
                <a:gd name="connsiteY7" fmla="*/ 2955702 h 2968581"/>
                <a:gd name="connsiteX8" fmla="*/ 70834 w 441249"/>
                <a:gd name="connsiteY8" fmla="*/ 2968581 h 2968581"/>
                <a:gd name="connsiteX0" fmla="*/ 0 w 454239"/>
                <a:gd name="connsiteY0" fmla="*/ 0 h 2968581"/>
                <a:gd name="connsiteX1" fmla="*/ 418563 w 454239"/>
                <a:gd name="connsiteY1" fmla="*/ 592428 h 2968581"/>
                <a:gd name="connsiteX2" fmla="*/ 431442 w 454239"/>
                <a:gd name="connsiteY2" fmla="*/ 2318198 h 2968581"/>
                <a:gd name="connsiteX3" fmla="*/ 418563 w 454239"/>
                <a:gd name="connsiteY3" fmla="*/ 2646609 h 2968581"/>
                <a:gd name="connsiteX4" fmla="*/ 302653 w 454239"/>
                <a:gd name="connsiteY4" fmla="*/ 2904186 h 2968581"/>
                <a:gd name="connsiteX5" fmla="*/ 70834 w 454239"/>
                <a:gd name="connsiteY5" fmla="*/ 2968581 h 2968581"/>
                <a:gd name="connsiteX6" fmla="*/ 70834 w 454239"/>
                <a:gd name="connsiteY6" fmla="*/ 2968581 h 2968581"/>
                <a:gd name="connsiteX7" fmla="*/ 57955 w 454239"/>
                <a:gd name="connsiteY7" fmla="*/ 2955702 h 2968581"/>
                <a:gd name="connsiteX8" fmla="*/ 70834 w 454239"/>
                <a:gd name="connsiteY8" fmla="*/ 2968581 h 2968581"/>
                <a:gd name="connsiteX0" fmla="*/ 0 w 433138"/>
                <a:gd name="connsiteY0" fmla="*/ 0 h 2968581"/>
                <a:gd name="connsiteX1" fmla="*/ 341290 w 433138"/>
                <a:gd name="connsiteY1" fmla="*/ 141670 h 2968581"/>
                <a:gd name="connsiteX2" fmla="*/ 418563 w 433138"/>
                <a:gd name="connsiteY2" fmla="*/ 592428 h 2968581"/>
                <a:gd name="connsiteX3" fmla="*/ 431442 w 433138"/>
                <a:gd name="connsiteY3" fmla="*/ 2318198 h 2968581"/>
                <a:gd name="connsiteX4" fmla="*/ 418563 w 433138"/>
                <a:gd name="connsiteY4" fmla="*/ 2646609 h 2968581"/>
                <a:gd name="connsiteX5" fmla="*/ 302653 w 433138"/>
                <a:gd name="connsiteY5" fmla="*/ 2904186 h 2968581"/>
                <a:gd name="connsiteX6" fmla="*/ 70834 w 433138"/>
                <a:gd name="connsiteY6" fmla="*/ 2968581 h 2968581"/>
                <a:gd name="connsiteX7" fmla="*/ 70834 w 433138"/>
                <a:gd name="connsiteY7" fmla="*/ 2968581 h 2968581"/>
                <a:gd name="connsiteX8" fmla="*/ 57955 w 433138"/>
                <a:gd name="connsiteY8" fmla="*/ 2955702 h 2968581"/>
                <a:gd name="connsiteX9" fmla="*/ 70834 w 433138"/>
                <a:gd name="connsiteY9" fmla="*/ 2968581 h 2968581"/>
                <a:gd name="connsiteX0" fmla="*/ 0 w 407380"/>
                <a:gd name="connsiteY0" fmla="*/ 0 h 2910626"/>
                <a:gd name="connsiteX1" fmla="*/ 315532 w 407380"/>
                <a:gd name="connsiteY1" fmla="*/ 83715 h 2910626"/>
                <a:gd name="connsiteX2" fmla="*/ 392805 w 407380"/>
                <a:gd name="connsiteY2" fmla="*/ 534473 h 2910626"/>
                <a:gd name="connsiteX3" fmla="*/ 405684 w 407380"/>
                <a:gd name="connsiteY3" fmla="*/ 2260243 h 2910626"/>
                <a:gd name="connsiteX4" fmla="*/ 392805 w 407380"/>
                <a:gd name="connsiteY4" fmla="*/ 2588654 h 2910626"/>
                <a:gd name="connsiteX5" fmla="*/ 276895 w 407380"/>
                <a:gd name="connsiteY5" fmla="*/ 2846231 h 2910626"/>
                <a:gd name="connsiteX6" fmla="*/ 45076 w 407380"/>
                <a:gd name="connsiteY6" fmla="*/ 2910626 h 2910626"/>
                <a:gd name="connsiteX7" fmla="*/ 45076 w 407380"/>
                <a:gd name="connsiteY7" fmla="*/ 2910626 h 2910626"/>
                <a:gd name="connsiteX8" fmla="*/ 32197 w 407380"/>
                <a:gd name="connsiteY8" fmla="*/ 2897747 h 2910626"/>
                <a:gd name="connsiteX9" fmla="*/ 45076 w 407380"/>
                <a:gd name="connsiteY9" fmla="*/ 2910626 h 2910626"/>
                <a:gd name="connsiteX0" fmla="*/ 283335 w 375183"/>
                <a:gd name="connsiteY0" fmla="*/ 0 h 2826911"/>
                <a:gd name="connsiteX1" fmla="*/ 360608 w 375183"/>
                <a:gd name="connsiteY1" fmla="*/ 450758 h 2826911"/>
                <a:gd name="connsiteX2" fmla="*/ 373487 w 375183"/>
                <a:gd name="connsiteY2" fmla="*/ 2176528 h 2826911"/>
                <a:gd name="connsiteX3" fmla="*/ 360608 w 375183"/>
                <a:gd name="connsiteY3" fmla="*/ 2504939 h 2826911"/>
                <a:gd name="connsiteX4" fmla="*/ 244698 w 375183"/>
                <a:gd name="connsiteY4" fmla="*/ 2762516 h 2826911"/>
                <a:gd name="connsiteX5" fmla="*/ 12879 w 375183"/>
                <a:gd name="connsiteY5" fmla="*/ 2826911 h 2826911"/>
                <a:gd name="connsiteX6" fmla="*/ 12879 w 375183"/>
                <a:gd name="connsiteY6" fmla="*/ 2826911 h 2826911"/>
                <a:gd name="connsiteX7" fmla="*/ 0 w 375183"/>
                <a:gd name="connsiteY7" fmla="*/ 2814032 h 2826911"/>
                <a:gd name="connsiteX8" fmla="*/ 12879 w 375183"/>
                <a:gd name="connsiteY8" fmla="*/ 2826911 h 2826911"/>
                <a:gd name="connsiteX0" fmla="*/ 0 w 392058"/>
                <a:gd name="connsiteY0" fmla="*/ 0 h 2968579"/>
                <a:gd name="connsiteX1" fmla="*/ 360608 w 392058"/>
                <a:gd name="connsiteY1" fmla="*/ 592426 h 2968579"/>
                <a:gd name="connsiteX2" fmla="*/ 373487 w 392058"/>
                <a:gd name="connsiteY2" fmla="*/ 2318196 h 2968579"/>
                <a:gd name="connsiteX3" fmla="*/ 360608 w 392058"/>
                <a:gd name="connsiteY3" fmla="*/ 2646607 h 2968579"/>
                <a:gd name="connsiteX4" fmla="*/ 244698 w 392058"/>
                <a:gd name="connsiteY4" fmla="*/ 2904184 h 2968579"/>
                <a:gd name="connsiteX5" fmla="*/ 12879 w 392058"/>
                <a:gd name="connsiteY5" fmla="*/ 2968579 h 2968579"/>
                <a:gd name="connsiteX6" fmla="*/ 12879 w 392058"/>
                <a:gd name="connsiteY6" fmla="*/ 2968579 h 2968579"/>
                <a:gd name="connsiteX7" fmla="*/ 0 w 392058"/>
                <a:gd name="connsiteY7" fmla="*/ 2955700 h 2968579"/>
                <a:gd name="connsiteX8" fmla="*/ 12879 w 392058"/>
                <a:gd name="connsiteY8" fmla="*/ 2968579 h 2968579"/>
                <a:gd name="connsiteX0" fmla="*/ 0 w 375183"/>
                <a:gd name="connsiteY0" fmla="*/ 0 h 2968579"/>
                <a:gd name="connsiteX1" fmla="*/ 283334 w 375183"/>
                <a:gd name="connsiteY1" fmla="*/ 77273 h 2968579"/>
                <a:gd name="connsiteX2" fmla="*/ 360608 w 375183"/>
                <a:gd name="connsiteY2" fmla="*/ 592426 h 2968579"/>
                <a:gd name="connsiteX3" fmla="*/ 373487 w 375183"/>
                <a:gd name="connsiteY3" fmla="*/ 2318196 h 2968579"/>
                <a:gd name="connsiteX4" fmla="*/ 360608 w 375183"/>
                <a:gd name="connsiteY4" fmla="*/ 2646607 h 2968579"/>
                <a:gd name="connsiteX5" fmla="*/ 244698 w 375183"/>
                <a:gd name="connsiteY5" fmla="*/ 2904184 h 2968579"/>
                <a:gd name="connsiteX6" fmla="*/ 12879 w 375183"/>
                <a:gd name="connsiteY6" fmla="*/ 2968579 h 2968579"/>
                <a:gd name="connsiteX7" fmla="*/ 12879 w 375183"/>
                <a:gd name="connsiteY7" fmla="*/ 2968579 h 2968579"/>
                <a:gd name="connsiteX8" fmla="*/ 0 w 375183"/>
                <a:gd name="connsiteY8" fmla="*/ 2955700 h 2968579"/>
                <a:gd name="connsiteX9" fmla="*/ 12879 w 375183"/>
                <a:gd name="connsiteY9" fmla="*/ 2968579 h 2968579"/>
                <a:gd name="connsiteX0" fmla="*/ 0 w 373592"/>
                <a:gd name="connsiteY0" fmla="*/ 0 h 2968579"/>
                <a:gd name="connsiteX1" fmla="*/ 283334 w 373592"/>
                <a:gd name="connsiteY1" fmla="*/ 77273 h 2968579"/>
                <a:gd name="connsiteX2" fmla="*/ 360608 w 373592"/>
                <a:gd name="connsiteY2" fmla="*/ 592426 h 2968579"/>
                <a:gd name="connsiteX3" fmla="*/ 373487 w 373592"/>
                <a:gd name="connsiteY3" fmla="*/ 2318196 h 2968579"/>
                <a:gd name="connsiteX4" fmla="*/ 360608 w 373592"/>
                <a:gd name="connsiteY4" fmla="*/ 2646607 h 2968579"/>
                <a:gd name="connsiteX5" fmla="*/ 360608 w 373592"/>
                <a:gd name="connsiteY5" fmla="*/ 2646608 h 2968579"/>
                <a:gd name="connsiteX6" fmla="*/ 244698 w 373592"/>
                <a:gd name="connsiteY6" fmla="*/ 2904184 h 2968579"/>
                <a:gd name="connsiteX7" fmla="*/ 12879 w 373592"/>
                <a:gd name="connsiteY7" fmla="*/ 2968579 h 2968579"/>
                <a:gd name="connsiteX8" fmla="*/ 12879 w 373592"/>
                <a:gd name="connsiteY8" fmla="*/ 2968579 h 2968579"/>
                <a:gd name="connsiteX9" fmla="*/ 0 w 373592"/>
                <a:gd name="connsiteY9" fmla="*/ 2955700 h 2968579"/>
                <a:gd name="connsiteX10" fmla="*/ 12879 w 373592"/>
                <a:gd name="connsiteY10" fmla="*/ 2968579 h 2968579"/>
                <a:gd name="connsiteX0" fmla="*/ 0 w 373592"/>
                <a:gd name="connsiteY0" fmla="*/ 0 h 2968579"/>
                <a:gd name="connsiteX1" fmla="*/ 283334 w 373592"/>
                <a:gd name="connsiteY1" fmla="*/ 77273 h 2968579"/>
                <a:gd name="connsiteX2" fmla="*/ 360608 w 373592"/>
                <a:gd name="connsiteY2" fmla="*/ 592426 h 2968579"/>
                <a:gd name="connsiteX3" fmla="*/ 373487 w 373592"/>
                <a:gd name="connsiteY3" fmla="*/ 2318196 h 2968579"/>
                <a:gd name="connsiteX4" fmla="*/ 360608 w 373592"/>
                <a:gd name="connsiteY4" fmla="*/ 2646607 h 2968579"/>
                <a:gd name="connsiteX5" fmla="*/ 360608 w 373592"/>
                <a:gd name="connsiteY5" fmla="*/ 2646608 h 2968579"/>
                <a:gd name="connsiteX6" fmla="*/ 244698 w 373592"/>
                <a:gd name="connsiteY6" fmla="*/ 2904184 h 2968579"/>
                <a:gd name="connsiteX7" fmla="*/ 12879 w 373592"/>
                <a:gd name="connsiteY7" fmla="*/ 2968579 h 2968579"/>
                <a:gd name="connsiteX8" fmla="*/ 12879 w 373592"/>
                <a:gd name="connsiteY8" fmla="*/ 2968579 h 2968579"/>
                <a:gd name="connsiteX9" fmla="*/ 0 w 373592"/>
                <a:gd name="connsiteY9" fmla="*/ 2955700 h 2968579"/>
                <a:gd name="connsiteX10" fmla="*/ 12879 w 373592"/>
                <a:gd name="connsiteY10" fmla="*/ 2968579 h 2968579"/>
                <a:gd name="connsiteX0" fmla="*/ 0 w 373592"/>
                <a:gd name="connsiteY0" fmla="*/ 0 h 2968579"/>
                <a:gd name="connsiteX1" fmla="*/ 283334 w 373592"/>
                <a:gd name="connsiteY1" fmla="*/ 77273 h 2968579"/>
                <a:gd name="connsiteX2" fmla="*/ 360608 w 373592"/>
                <a:gd name="connsiteY2" fmla="*/ 592426 h 2968579"/>
                <a:gd name="connsiteX3" fmla="*/ 373487 w 373592"/>
                <a:gd name="connsiteY3" fmla="*/ 2318196 h 2968579"/>
                <a:gd name="connsiteX4" fmla="*/ 360608 w 373592"/>
                <a:gd name="connsiteY4" fmla="*/ 2646607 h 2968579"/>
                <a:gd name="connsiteX5" fmla="*/ 354169 w 373592"/>
                <a:gd name="connsiteY5" fmla="*/ 2672366 h 2968579"/>
                <a:gd name="connsiteX6" fmla="*/ 244698 w 373592"/>
                <a:gd name="connsiteY6" fmla="*/ 2904184 h 2968579"/>
                <a:gd name="connsiteX7" fmla="*/ 12879 w 373592"/>
                <a:gd name="connsiteY7" fmla="*/ 2968579 h 2968579"/>
                <a:gd name="connsiteX8" fmla="*/ 12879 w 373592"/>
                <a:gd name="connsiteY8" fmla="*/ 2968579 h 2968579"/>
                <a:gd name="connsiteX9" fmla="*/ 0 w 373592"/>
                <a:gd name="connsiteY9" fmla="*/ 2955700 h 2968579"/>
                <a:gd name="connsiteX10" fmla="*/ 12879 w 373592"/>
                <a:gd name="connsiteY10" fmla="*/ 2968579 h 2968579"/>
                <a:gd name="connsiteX0" fmla="*/ 0 w 375183"/>
                <a:gd name="connsiteY0" fmla="*/ 0 h 2968579"/>
                <a:gd name="connsiteX1" fmla="*/ 283334 w 375183"/>
                <a:gd name="connsiteY1" fmla="*/ 77273 h 2968579"/>
                <a:gd name="connsiteX2" fmla="*/ 360608 w 375183"/>
                <a:gd name="connsiteY2" fmla="*/ 592426 h 2968579"/>
                <a:gd name="connsiteX3" fmla="*/ 373487 w 375183"/>
                <a:gd name="connsiteY3" fmla="*/ 2318196 h 2968579"/>
                <a:gd name="connsiteX4" fmla="*/ 360608 w 375183"/>
                <a:gd name="connsiteY4" fmla="*/ 2646607 h 2968579"/>
                <a:gd name="connsiteX5" fmla="*/ 244698 w 375183"/>
                <a:gd name="connsiteY5" fmla="*/ 2904184 h 2968579"/>
                <a:gd name="connsiteX6" fmla="*/ 12879 w 375183"/>
                <a:gd name="connsiteY6" fmla="*/ 2968579 h 2968579"/>
                <a:gd name="connsiteX7" fmla="*/ 12879 w 375183"/>
                <a:gd name="connsiteY7" fmla="*/ 2968579 h 2968579"/>
                <a:gd name="connsiteX8" fmla="*/ 0 w 375183"/>
                <a:gd name="connsiteY8" fmla="*/ 2955700 h 2968579"/>
                <a:gd name="connsiteX9" fmla="*/ 12879 w 375183"/>
                <a:gd name="connsiteY9" fmla="*/ 2968579 h 2968579"/>
                <a:gd name="connsiteX0" fmla="*/ 0 w 378931"/>
                <a:gd name="connsiteY0" fmla="*/ 0 h 2968579"/>
                <a:gd name="connsiteX1" fmla="*/ 283334 w 378931"/>
                <a:gd name="connsiteY1" fmla="*/ 77273 h 2968579"/>
                <a:gd name="connsiteX2" fmla="*/ 360608 w 378931"/>
                <a:gd name="connsiteY2" fmla="*/ 592426 h 2968579"/>
                <a:gd name="connsiteX3" fmla="*/ 373487 w 378931"/>
                <a:gd name="connsiteY3" fmla="*/ 2318196 h 2968579"/>
                <a:gd name="connsiteX4" fmla="*/ 367048 w 378931"/>
                <a:gd name="connsiteY4" fmla="*/ 2704562 h 2968579"/>
                <a:gd name="connsiteX5" fmla="*/ 244698 w 378931"/>
                <a:gd name="connsiteY5" fmla="*/ 2904184 h 2968579"/>
                <a:gd name="connsiteX6" fmla="*/ 12879 w 378931"/>
                <a:gd name="connsiteY6" fmla="*/ 2968579 h 2968579"/>
                <a:gd name="connsiteX7" fmla="*/ 12879 w 378931"/>
                <a:gd name="connsiteY7" fmla="*/ 2968579 h 2968579"/>
                <a:gd name="connsiteX8" fmla="*/ 0 w 378931"/>
                <a:gd name="connsiteY8" fmla="*/ 2955700 h 2968579"/>
                <a:gd name="connsiteX9" fmla="*/ 12879 w 378931"/>
                <a:gd name="connsiteY9" fmla="*/ 2968579 h 2968579"/>
                <a:gd name="connsiteX0" fmla="*/ 0 w 378931"/>
                <a:gd name="connsiteY0" fmla="*/ 0 h 2968579"/>
                <a:gd name="connsiteX1" fmla="*/ 283334 w 378931"/>
                <a:gd name="connsiteY1" fmla="*/ 77273 h 2968579"/>
                <a:gd name="connsiteX2" fmla="*/ 360608 w 378931"/>
                <a:gd name="connsiteY2" fmla="*/ 592426 h 2968579"/>
                <a:gd name="connsiteX3" fmla="*/ 373487 w 378931"/>
                <a:gd name="connsiteY3" fmla="*/ 2318196 h 2968579"/>
                <a:gd name="connsiteX4" fmla="*/ 367048 w 378931"/>
                <a:gd name="connsiteY4" fmla="*/ 2704562 h 2968579"/>
                <a:gd name="connsiteX5" fmla="*/ 244698 w 378931"/>
                <a:gd name="connsiteY5" fmla="*/ 2904184 h 2968579"/>
                <a:gd name="connsiteX6" fmla="*/ 12879 w 378931"/>
                <a:gd name="connsiteY6" fmla="*/ 2968579 h 2968579"/>
                <a:gd name="connsiteX7" fmla="*/ 12879 w 378931"/>
                <a:gd name="connsiteY7" fmla="*/ 2968579 h 2968579"/>
                <a:gd name="connsiteX8" fmla="*/ 0 w 378931"/>
                <a:gd name="connsiteY8" fmla="*/ 2955700 h 2968579"/>
                <a:gd name="connsiteX0" fmla="*/ 0 w 378931"/>
                <a:gd name="connsiteY0" fmla="*/ 0 h 2968579"/>
                <a:gd name="connsiteX1" fmla="*/ 283334 w 378931"/>
                <a:gd name="connsiteY1" fmla="*/ 77273 h 2968579"/>
                <a:gd name="connsiteX2" fmla="*/ 360608 w 378931"/>
                <a:gd name="connsiteY2" fmla="*/ 592426 h 2968579"/>
                <a:gd name="connsiteX3" fmla="*/ 373487 w 378931"/>
                <a:gd name="connsiteY3" fmla="*/ 2318196 h 2968579"/>
                <a:gd name="connsiteX4" fmla="*/ 367048 w 378931"/>
                <a:gd name="connsiteY4" fmla="*/ 2704562 h 2968579"/>
                <a:gd name="connsiteX5" fmla="*/ 244698 w 378931"/>
                <a:gd name="connsiteY5" fmla="*/ 2904184 h 2968579"/>
                <a:gd name="connsiteX6" fmla="*/ 12879 w 378931"/>
                <a:gd name="connsiteY6" fmla="*/ 2968579 h 2968579"/>
                <a:gd name="connsiteX7" fmla="*/ 12879 w 378931"/>
                <a:gd name="connsiteY7" fmla="*/ 2968579 h 2968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8931" h="2968579">
                  <a:moveTo>
                    <a:pt x="0" y="0"/>
                  </a:moveTo>
                  <a:cubicBezTo>
                    <a:pt x="16098" y="17172"/>
                    <a:pt x="223233" y="-21465"/>
                    <a:pt x="283334" y="77273"/>
                  </a:cubicBezTo>
                  <a:cubicBezTo>
                    <a:pt x="343435" y="176011"/>
                    <a:pt x="345583" y="218939"/>
                    <a:pt x="360608" y="592426"/>
                  </a:cubicBezTo>
                  <a:cubicBezTo>
                    <a:pt x="375633" y="965913"/>
                    <a:pt x="372414" y="1966173"/>
                    <a:pt x="373487" y="2318196"/>
                  </a:cubicBezTo>
                  <a:cubicBezTo>
                    <a:pt x="374560" y="2670219"/>
                    <a:pt x="388513" y="2606897"/>
                    <a:pt x="367048" y="2704562"/>
                  </a:cubicBezTo>
                  <a:cubicBezTo>
                    <a:pt x="345583" y="2802227"/>
                    <a:pt x="303726" y="2860181"/>
                    <a:pt x="244698" y="2904184"/>
                  </a:cubicBezTo>
                  <a:cubicBezTo>
                    <a:pt x="185670" y="2948187"/>
                    <a:pt x="51516" y="2957847"/>
                    <a:pt x="12879" y="2968579"/>
                  </a:cubicBezTo>
                  <a:lnTo>
                    <a:pt x="12879" y="2968579"/>
                  </a:lnTo>
                </a:path>
              </a:pathLst>
            </a:custGeom>
            <a:noFill/>
            <a:ln w="38100">
              <a:solidFill>
                <a:schemeClr val="bg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571606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8604504" cy="6864096"/>
          </a:xfrm>
          <a:prstGeom prst="rect">
            <a:avLst/>
          </a:prstGeom>
          <a:solidFill>
            <a:srgbClr val="54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03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3570" y="3907996"/>
            <a:ext cx="6543230" cy="1484993"/>
          </a:xfrm>
        </p:spPr>
        <p:txBody>
          <a:bodyPr/>
          <a:lstStyle/>
          <a:p>
            <a:r>
              <a:rPr lang="en-US" dirty="0" smtClean="0"/>
              <a:t>Traffic Flow Modeling Theoretical Foundations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57400" y="2133600"/>
            <a:ext cx="579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bg2"/>
                </a:solidFill>
              </a:rPr>
              <a:t>What have we got to work with?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bg2"/>
                </a:solidFill>
              </a:rPr>
              <a:t>What do we know?</a:t>
            </a:r>
            <a:endParaRPr lang="en-US" sz="2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2701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" y="76200"/>
            <a:ext cx="4595772" cy="889000"/>
          </a:xfrm>
        </p:spPr>
        <p:txBody>
          <a:bodyPr/>
          <a:lstStyle/>
          <a:p>
            <a:r>
              <a:rPr lang="en-US" dirty="0" smtClean="0"/>
              <a:t>The Fundamental Diagram is a Common Thread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16817" y="1008350"/>
            <a:ext cx="4278955" cy="1871281"/>
          </a:xfrm>
        </p:spPr>
        <p:txBody>
          <a:bodyPr/>
          <a:lstStyle/>
          <a:p>
            <a:r>
              <a:rPr lang="en-US" sz="2000" dirty="0" smtClean="0"/>
              <a:t>Underpinning the models is the knowledge that </a:t>
            </a:r>
            <a:r>
              <a:rPr lang="en-US" sz="2000" b="1" dirty="0" smtClean="0"/>
              <a:t>there is a relation between the distance between vehicles and their travel speed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sz="2000" dirty="0" smtClean="0"/>
              <a:t>The </a:t>
            </a:r>
            <a:r>
              <a:rPr lang="en-US" sz="2000" dirty="0" err="1" smtClean="0"/>
              <a:t>Greenshields</a:t>
            </a:r>
            <a:r>
              <a:rPr lang="en-US" sz="2000" dirty="0" smtClean="0"/>
              <a:t> (1935) Fundamental Diagram expresses the </a:t>
            </a:r>
            <a:r>
              <a:rPr lang="en-US" sz="2000" b="1" dirty="0" smtClean="0"/>
              <a:t> </a:t>
            </a:r>
            <a:r>
              <a:rPr lang="en-US" sz="2000" dirty="0" smtClean="0"/>
              <a:t>relation using </a:t>
            </a:r>
            <a:r>
              <a:rPr lang="en-US" sz="2000" b="1" dirty="0" smtClean="0"/>
              <a:t>flow and density</a:t>
            </a:r>
            <a:r>
              <a:rPr lang="en-US" sz="2000" dirty="0" smtClean="0"/>
              <a:t>, where:</a:t>
            </a:r>
          </a:p>
          <a:p>
            <a:pPr marL="0" indent="0">
              <a:buNone/>
            </a:pPr>
            <a:endParaRPr lang="en-US" sz="1000" dirty="0" smtClean="0"/>
          </a:p>
          <a:p>
            <a:pPr marL="365760" lvl="2" indent="0">
              <a:buNone/>
            </a:pPr>
            <a:r>
              <a:rPr lang="en-US" sz="1800" b="1" dirty="0" smtClean="0"/>
              <a:t>Flow </a:t>
            </a:r>
            <a:r>
              <a:rPr lang="en-US" sz="1800" dirty="0" smtClean="0"/>
              <a:t>= </a:t>
            </a:r>
            <a:r>
              <a:rPr lang="en-US" sz="18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q</a:t>
            </a:r>
            <a:r>
              <a:rPr lang="en-US" sz="1800" dirty="0" smtClean="0"/>
              <a:t>, average number of vehicles per unit length of road</a:t>
            </a:r>
          </a:p>
          <a:p>
            <a:pPr marL="365760" lvl="2" indent="0">
              <a:buNone/>
            </a:pPr>
            <a:r>
              <a:rPr lang="en-US" sz="1800" b="1" dirty="0" smtClean="0"/>
              <a:t>Density </a:t>
            </a:r>
            <a:r>
              <a:rPr lang="en-US" sz="1800" dirty="0" smtClean="0"/>
              <a:t>= </a:t>
            </a:r>
            <a:r>
              <a:rPr lang="el-GR" sz="1800" i="1" dirty="0" smtClean="0">
                <a:latin typeface="Cambria Math"/>
                <a:ea typeface="Cambria Math"/>
              </a:rPr>
              <a:t>ρ</a:t>
            </a:r>
            <a:r>
              <a:rPr lang="en-US" sz="1800" dirty="0" smtClean="0">
                <a:ea typeface="Cambria Math"/>
              </a:rPr>
              <a:t>, average number of vehicles per unit of time</a:t>
            </a:r>
          </a:p>
          <a:p>
            <a:pPr marL="365760" lvl="2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000" dirty="0" smtClean="0"/>
              <a:t>       and:</a:t>
            </a:r>
          </a:p>
          <a:p>
            <a:pPr marL="365760" lvl="2" indent="0">
              <a:buNone/>
            </a:pPr>
            <a:r>
              <a:rPr lang="en-US" sz="18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q</a:t>
            </a:r>
            <a:r>
              <a:rPr lang="en-US" sz="1800" i="1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cap</a:t>
            </a:r>
            <a:r>
              <a:rPr lang="en-US" sz="1800" dirty="0" smtClean="0"/>
              <a:t> = flow at capacity</a:t>
            </a:r>
          </a:p>
          <a:p>
            <a:pPr marL="365760" lvl="2" indent="0">
              <a:buNone/>
            </a:pPr>
            <a:r>
              <a:rPr lang="el-GR" sz="18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ρ</a:t>
            </a:r>
            <a:r>
              <a:rPr lang="en-US" sz="1800" i="1" baseline="-25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jam </a:t>
            </a:r>
            <a:r>
              <a:rPr lang="en-US" sz="1800" dirty="0" smtClean="0">
                <a:ea typeface="Cambria Math"/>
              </a:rPr>
              <a:t>= jam density at which flow is zero </a:t>
            </a:r>
            <a:endParaRPr lang="en-US" sz="1800" dirty="0" smtClean="0"/>
          </a:p>
        </p:txBody>
      </p:sp>
      <p:grpSp>
        <p:nvGrpSpPr>
          <p:cNvPr id="92" name="Group 91"/>
          <p:cNvGrpSpPr/>
          <p:nvPr/>
        </p:nvGrpSpPr>
        <p:grpSpPr>
          <a:xfrm>
            <a:off x="4595772" y="0"/>
            <a:ext cx="4582806" cy="6858000"/>
            <a:chOff x="4595772" y="0"/>
            <a:chExt cx="4582806" cy="5143500"/>
          </a:xfrm>
        </p:grpSpPr>
        <p:sp>
          <p:nvSpPr>
            <p:cNvPr id="3" name="Rectangle 2"/>
            <p:cNvSpPr/>
            <p:nvPr/>
          </p:nvSpPr>
          <p:spPr>
            <a:xfrm>
              <a:off x="4595772" y="0"/>
              <a:ext cx="4582806" cy="5143500"/>
            </a:xfrm>
            <a:prstGeom prst="rect">
              <a:avLst/>
            </a:prstGeom>
            <a:solidFill>
              <a:srgbClr val="0142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>
                  <a:glow rad="101600">
                    <a:schemeClr val="bg2">
                      <a:alpha val="60000"/>
                    </a:schemeClr>
                  </a:glow>
                </a:effectLst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913890" y="285750"/>
              <a:ext cx="3886200" cy="4385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2"/>
                  </a:solidFill>
                  <a:effectLst/>
                  <a:ea typeface="Cambria Math" panose="02040503050406030204" pitchFamily="18" charset="0"/>
                </a:rPr>
                <a:t>Schematic Fundamental Diagram</a:t>
              </a:r>
            </a:p>
            <a:p>
              <a:r>
                <a:rPr lang="en-US" sz="1200" dirty="0" smtClean="0">
                  <a:solidFill>
                    <a:schemeClr val="bg2"/>
                  </a:solidFill>
                  <a:ea typeface="Cambria Math" panose="02040503050406030204" pitchFamily="18" charset="0"/>
                </a:rPr>
                <a:t>             </a:t>
              </a:r>
              <a:endParaRPr lang="en-US" dirty="0">
                <a:solidFill>
                  <a:schemeClr val="bg2"/>
                </a:solidFill>
                <a:effectLst/>
                <a:ea typeface="Cambria Math" panose="02040503050406030204" pitchFamily="18" charset="0"/>
              </a:endParaRPr>
            </a:p>
          </p:txBody>
        </p:sp>
        <p:grpSp>
          <p:nvGrpSpPr>
            <p:cNvPr id="91" name="Group 90"/>
            <p:cNvGrpSpPr/>
            <p:nvPr/>
          </p:nvGrpSpPr>
          <p:grpSpPr>
            <a:xfrm>
              <a:off x="4913890" y="1047750"/>
              <a:ext cx="3886200" cy="2472744"/>
              <a:chOff x="4913890" y="1047750"/>
              <a:chExt cx="3886200" cy="2472744"/>
            </a:xfrm>
          </p:grpSpPr>
          <p:grpSp>
            <p:nvGrpSpPr>
              <p:cNvPr id="82" name="Group 81"/>
              <p:cNvGrpSpPr/>
              <p:nvPr/>
            </p:nvGrpSpPr>
            <p:grpSpPr>
              <a:xfrm>
                <a:off x="4913890" y="1047750"/>
                <a:ext cx="3886200" cy="2472744"/>
                <a:chOff x="4913890" y="1047750"/>
                <a:chExt cx="3886200" cy="2472744"/>
              </a:xfrm>
            </p:grpSpPr>
            <p:grpSp>
              <p:nvGrpSpPr>
                <p:cNvPr id="68" name="Group 67"/>
                <p:cNvGrpSpPr/>
                <p:nvPr/>
              </p:nvGrpSpPr>
              <p:grpSpPr>
                <a:xfrm>
                  <a:off x="4913890" y="1047750"/>
                  <a:ext cx="3886200" cy="2472744"/>
                  <a:chOff x="4975910" y="750379"/>
                  <a:chExt cx="2995613" cy="2057322"/>
                </a:xfrm>
              </p:grpSpPr>
              <p:pic>
                <p:nvPicPr>
                  <p:cNvPr id="19" name="Picture 18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18531" r="18641" b="25593"/>
                  <a:stretch/>
                </p:blipFill>
                <p:spPr>
                  <a:xfrm>
                    <a:off x="4975910" y="750379"/>
                    <a:ext cx="2995613" cy="2057322"/>
                  </a:xfrm>
                  <a:prstGeom prst="rect">
                    <a:avLst/>
                  </a:prstGeom>
                </p:spPr>
              </p:pic>
              <p:cxnSp>
                <p:nvCxnSpPr>
                  <p:cNvPr id="35" name="Straight Arrow Connector 34"/>
                  <p:cNvCxnSpPr/>
                  <p:nvPr/>
                </p:nvCxnSpPr>
                <p:spPr>
                  <a:xfrm flipH="1" flipV="1">
                    <a:off x="5451712" y="861373"/>
                    <a:ext cx="4763" cy="1481138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headEnd type="none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Arrow Connector 47"/>
                  <p:cNvCxnSpPr/>
                  <p:nvPr/>
                </p:nvCxnSpPr>
                <p:spPr>
                  <a:xfrm>
                    <a:off x="5456475" y="2342511"/>
                    <a:ext cx="2257422" cy="4763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headEnd type="none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7" name="Freeform 46"/>
                  <p:cNvSpPr/>
                  <p:nvPr/>
                </p:nvSpPr>
                <p:spPr>
                  <a:xfrm>
                    <a:off x="5456475" y="1219737"/>
                    <a:ext cx="1844698" cy="1145620"/>
                  </a:xfrm>
                  <a:custGeom>
                    <a:avLst/>
                    <a:gdLst>
                      <a:gd name="connsiteX0" fmla="*/ 0 w 1804987"/>
                      <a:gd name="connsiteY0" fmla="*/ 907692 h 912455"/>
                      <a:gd name="connsiteX1" fmla="*/ 214312 w 1804987"/>
                      <a:gd name="connsiteY1" fmla="*/ 626705 h 912455"/>
                      <a:gd name="connsiteX2" fmla="*/ 481012 w 1804987"/>
                      <a:gd name="connsiteY2" fmla="*/ 321905 h 912455"/>
                      <a:gd name="connsiteX3" fmla="*/ 752475 w 1804987"/>
                      <a:gd name="connsiteY3" fmla="*/ 55205 h 912455"/>
                      <a:gd name="connsiteX4" fmla="*/ 1085850 w 1804987"/>
                      <a:gd name="connsiteY4" fmla="*/ 83780 h 912455"/>
                      <a:gd name="connsiteX5" fmla="*/ 1804987 w 1804987"/>
                      <a:gd name="connsiteY5" fmla="*/ 912455 h 912455"/>
                      <a:gd name="connsiteX0" fmla="*/ 0 w 1804987"/>
                      <a:gd name="connsiteY0" fmla="*/ 907434 h 912197"/>
                      <a:gd name="connsiteX1" fmla="*/ 214312 w 1804987"/>
                      <a:gd name="connsiteY1" fmla="*/ 626447 h 912197"/>
                      <a:gd name="connsiteX2" fmla="*/ 447675 w 1804987"/>
                      <a:gd name="connsiteY2" fmla="*/ 316885 h 912197"/>
                      <a:gd name="connsiteX3" fmla="*/ 752475 w 1804987"/>
                      <a:gd name="connsiteY3" fmla="*/ 54947 h 912197"/>
                      <a:gd name="connsiteX4" fmla="*/ 1085850 w 1804987"/>
                      <a:gd name="connsiteY4" fmla="*/ 83522 h 912197"/>
                      <a:gd name="connsiteX5" fmla="*/ 1804987 w 1804987"/>
                      <a:gd name="connsiteY5" fmla="*/ 912197 h 912197"/>
                      <a:gd name="connsiteX0" fmla="*/ 0 w 1804987"/>
                      <a:gd name="connsiteY0" fmla="*/ 907434 h 912197"/>
                      <a:gd name="connsiteX1" fmla="*/ 204787 w 1804987"/>
                      <a:gd name="connsiteY1" fmla="*/ 626447 h 912197"/>
                      <a:gd name="connsiteX2" fmla="*/ 447675 w 1804987"/>
                      <a:gd name="connsiteY2" fmla="*/ 316885 h 912197"/>
                      <a:gd name="connsiteX3" fmla="*/ 752475 w 1804987"/>
                      <a:gd name="connsiteY3" fmla="*/ 54947 h 912197"/>
                      <a:gd name="connsiteX4" fmla="*/ 1085850 w 1804987"/>
                      <a:gd name="connsiteY4" fmla="*/ 83522 h 912197"/>
                      <a:gd name="connsiteX5" fmla="*/ 1804987 w 1804987"/>
                      <a:gd name="connsiteY5" fmla="*/ 912197 h 912197"/>
                      <a:gd name="connsiteX0" fmla="*/ 0 w 1804987"/>
                      <a:gd name="connsiteY0" fmla="*/ 876160 h 880923"/>
                      <a:gd name="connsiteX1" fmla="*/ 204787 w 1804987"/>
                      <a:gd name="connsiteY1" fmla="*/ 595173 h 880923"/>
                      <a:gd name="connsiteX2" fmla="*/ 447675 w 1804987"/>
                      <a:gd name="connsiteY2" fmla="*/ 285611 h 880923"/>
                      <a:gd name="connsiteX3" fmla="*/ 752475 w 1804987"/>
                      <a:gd name="connsiteY3" fmla="*/ 23673 h 880923"/>
                      <a:gd name="connsiteX4" fmla="*/ 1138237 w 1804987"/>
                      <a:gd name="connsiteY4" fmla="*/ 109398 h 880923"/>
                      <a:gd name="connsiteX5" fmla="*/ 1804987 w 1804987"/>
                      <a:gd name="connsiteY5" fmla="*/ 880923 h 880923"/>
                      <a:gd name="connsiteX0" fmla="*/ 0 w 1804987"/>
                      <a:gd name="connsiteY0" fmla="*/ 864366 h 869129"/>
                      <a:gd name="connsiteX1" fmla="*/ 204787 w 1804987"/>
                      <a:gd name="connsiteY1" fmla="*/ 583379 h 869129"/>
                      <a:gd name="connsiteX2" fmla="*/ 447675 w 1804987"/>
                      <a:gd name="connsiteY2" fmla="*/ 273817 h 869129"/>
                      <a:gd name="connsiteX3" fmla="*/ 752475 w 1804987"/>
                      <a:gd name="connsiteY3" fmla="*/ 11879 h 869129"/>
                      <a:gd name="connsiteX4" fmla="*/ 1138237 w 1804987"/>
                      <a:gd name="connsiteY4" fmla="*/ 97604 h 869129"/>
                      <a:gd name="connsiteX5" fmla="*/ 1595437 w 1804987"/>
                      <a:gd name="connsiteY5" fmla="*/ 559566 h 869129"/>
                      <a:gd name="connsiteX6" fmla="*/ 1804987 w 1804987"/>
                      <a:gd name="connsiteY6" fmla="*/ 869129 h 869129"/>
                      <a:gd name="connsiteX0" fmla="*/ 0 w 1804987"/>
                      <a:gd name="connsiteY0" fmla="*/ 869958 h 874721"/>
                      <a:gd name="connsiteX1" fmla="*/ 204787 w 1804987"/>
                      <a:gd name="connsiteY1" fmla="*/ 588971 h 874721"/>
                      <a:gd name="connsiteX2" fmla="*/ 447675 w 1804987"/>
                      <a:gd name="connsiteY2" fmla="*/ 279409 h 874721"/>
                      <a:gd name="connsiteX3" fmla="*/ 752475 w 1804987"/>
                      <a:gd name="connsiteY3" fmla="*/ 17471 h 874721"/>
                      <a:gd name="connsiteX4" fmla="*/ 1162050 w 1804987"/>
                      <a:gd name="connsiteY4" fmla="*/ 84146 h 874721"/>
                      <a:gd name="connsiteX5" fmla="*/ 1595437 w 1804987"/>
                      <a:gd name="connsiteY5" fmla="*/ 565158 h 874721"/>
                      <a:gd name="connsiteX6" fmla="*/ 1804987 w 1804987"/>
                      <a:gd name="connsiteY6" fmla="*/ 874721 h 874721"/>
                      <a:gd name="connsiteX0" fmla="*/ 0 w 1804987"/>
                      <a:gd name="connsiteY0" fmla="*/ 852962 h 857725"/>
                      <a:gd name="connsiteX1" fmla="*/ 204787 w 1804987"/>
                      <a:gd name="connsiteY1" fmla="*/ 571975 h 857725"/>
                      <a:gd name="connsiteX2" fmla="*/ 447675 w 1804987"/>
                      <a:gd name="connsiteY2" fmla="*/ 262413 h 857725"/>
                      <a:gd name="connsiteX3" fmla="*/ 757238 w 1804987"/>
                      <a:gd name="connsiteY3" fmla="*/ 24288 h 857725"/>
                      <a:gd name="connsiteX4" fmla="*/ 1162050 w 1804987"/>
                      <a:gd name="connsiteY4" fmla="*/ 67150 h 857725"/>
                      <a:gd name="connsiteX5" fmla="*/ 1595437 w 1804987"/>
                      <a:gd name="connsiteY5" fmla="*/ 548162 h 857725"/>
                      <a:gd name="connsiteX6" fmla="*/ 1804987 w 1804987"/>
                      <a:gd name="connsiteY6" fmla="*/ 857725 h 857725"/>
                      <a:gd name="connsiteX0" fmla="*/ 0 w 1804987"/>
                      <a:gd name="connsiteY0" fmla="*/ 874439 h 879202"/>
                      <a:gd name="connsiteX1" fmla="*/ 204787 w 1804987"/>
                      <a:gd name="connsiteY1" fmla="*/ 593452 h 879202"/>
                      <a:gd name="connsiteX2" fmla="*/ 447675 w 1804987"/>
                      <a:gd name="connsiteY2" fmla="*/ 283890 h 879202"/>
                      <a:gd name="connsiteX3" fmla="*/ 757238 w 1804987"/>
                      <a:gd name="connsiteY3" fmla="*/ 45765 h 879202"/>
                      <a:gd name="connsiteX4" fmla="*/ 923925 w 1804987"/>
                      <a:gd name="connsiteY4" fmla="*/ 2902 h 879202"/>
                      <a:gd name="connsiteX5" fmla="*/ 1162050 w 1804987"/>
                      <a:gd name="connsiteY5" fmla="*/ 88627 h 879202"/>
                      <a:gd name="connsiteX6" fmla="*/ 1595437 w 1804987"/>
                      <a:gd name="connsiteY6" fmla="*/ 569639 h 879202"/>
                      <a:gd name="connsiteX7" fmla="*/ 1804987 w 1804987"/>
                      <a:gd name="connsiteY7" fmla="*/ 879202 h 879202"/>
                      <a:gd name="connsiteX0" fmla="*/ 0 w 1804987"/>
                      <a:gd name="connsiteY0" fmla="*/ 872079 h 876842"/>
                      <a:gd name="connsiteX1" fmla="*/ 204787 w 1804987"/>
                      <a:gd name="connsiteY1" fmla="*/ 591092 h 876842"/>
                      <a:gd name="connsiteX2" fmla="*/ 447675 w 1804987"/>
                      <a:gd name="connsiteY2" fmla="*/ 281530 h 876842"/>
                      <a:gd name="connsiteX3" fmla="*/ 676276 w 1804987"/>
                      <a:gd name="connsiteY3" fmla="*/ 105317 h 876842"/>
                      <a:gd name="connsiteX4" fmla="*/ 923925 w 1804987"/>
                      <a:gd name="connsiteY4" fmla="*/ 542 h 876842"/>
                      <a:gd name="connsiteX5" fmla="*/ 1162050 w 1804987"/>
                      <a:gd name="connsiteY5" fmla="*/ 86267 h 876842"/>
                      <a:gd name="connsiteX6" fmla="*/ 1595437 w 1804987"/>
                      <a:gd name="connsiteY6" fmla="*/ 567279 h 876842"/>
                      <a:gd name="connsiteX7" fmla="*/ 1804987 w 1804987"/>
                      <a:gd name="connsiteY7" fmla="*/ 876842 h 876842"/>
                      <a:gd name="connsiteX0" fmla="*/ 0 w 1804987"/>
                      <a:gd name="connsiteY0" fmla="*/ 872079 h 876842"/>
                      <a:gd name="connsiteX1" fmla="*/ 204787 w 1804987"/>
                      <a:gd name="connsiteY1" fmla="*/ 591092 h 876842"/>
                      <a:gd name="connsiteX2" fmla="*/ 447675 w 1804987"/>
                      <a:gd name="connsiteY2" fmla="*/ 281530 h 876842"/>
                      <a:gd name="connsiteX3" fmla="*/ 676276 w 1804987"/>
                      <a:gd name="connsiteY3" fmla="*/ 105317 h 876842"/>
                      <a:gd name="connsiteX4" fmla="*/ 923925 w 1804987"/>
                      <a:gd name="connsiteY4" fmla="*/ 542 h 876842"/>
                      <a:gd name="connsiteX5" fmla="*/ 1262063 w 1804987"/>
                      <a:gd name="connsiteY5" fmla="*/ 152942 h 876842"/>
                      <a:gd name="connsiteX6" fmla="*/ 1595437 w 1804987"/>
                      <a:gd name="connsiteY6" fmla="*/ 567279 h 876842"/>
                      <a:gd name="connsiteX7" fmla="*/ 1804987 w 1804987"/>
                      <a:gd name="connsiteY7" fmla="*/ 876842 h 876842"/>
                      <a:gd name="connsiteX0" fmla="*/ 0 w 1804987"/>
                      <a:gd name="connsiteY0" fmla="*/ 872079 h 876842"/>
                      <a:gd name="connsiteX1" fmla="*/ 204787 w 1804987"/>
                      <a:gd name="connsiteY1" fmla="*/ 591092 h 876842"/>
                      <a:gd name="connsiteX2" fmla="*/ 447675 w 1804987"/>
                      <a:gd name="connsiteY2" fmla="*/ 281530 h 876842"/>
                      <a:gd name="connsiteX3" fmla="*/ 676276 w 1804987"/>
                      <a:gd name="connsiteY3" fmla="*/ 105317 h 876842"/>
                      <a:gd name="connsiteX4" fmla="*/ 923925 w 1804987"/>
                      <a:gd name="connsiteY4" fmla="*/ 542 h 876842"/>
                      <a:gd name="connsiteX5" fmla="*/ 1262063 w 1804987"/>
                      <a:gd name="connsiteY5" fmla="*/ 152942 h 876842"/>
                      <a:gd name="connsiteX6" fmla="*/ 1595437 w 1804987"/>
                      <a:gd name="connsiteY6" fmla="*/ 567279 h 876842"/>
                      <a:gd name="connsiteX7" fmla="*/ 1804987 w 1804987"/>
                      <a:gd name="connsiteY7" fmla="*/ 876842 h 876842"/>
                      <a:gd name="connsiteX0" fmla="*/ 0 w 1804987"/>
                      <a:gd name="connsiteY0" fmla="*/ 872079 h 876842"/>
                      <a:gd name="connsiteX1" fmla="*/ 204787 w 1804987"/>
                      <a:gd name="connsiteY1" fmla="*/ 591092 h 876842"/>
                      <a:gd name="connsiteX2" fmla="*/ 447675 w 1804987"/>
                      <a:gd name="connsiteY2" fmla="*/ 281530 h 876842"/>
                      <a:gd name="connsiteX3" fmla="*/ 676276 w 1804987"/>
                      <a:gd name="connsiteY3" fmla="*/ 105317 h 876842"/>
                      <a:gd name="connsiteX4" fmla="*/ 923925 w 1804987"/>
                      <a:gd name="connsiteY4" fmla="*/ 542 h 876842"/>
                      <a:gd name="connsiteX5" fmla="*/ 1262063 w 1804987"/>
                      <a:gd name="connsiteY5" fmla="*/ 152942 h 876842"/>
                      <a:gd name="connsiteX6" fmla="*/ 1595437 w 1804987"/>
                      <a:gd name="connsiteY6" fmla="*/ 567279 h 876842"/>
                      <a:gd name="connsiteX7" fmla="*/ 1804987 w 1804987"/>
                      <a:gd name="connsiteY7" fmla="*/ 876842 h 876842"/>
                      <a:gd name="connsiteX0" fmla="*/ 0 w 1804987"/>
                      <a:gd name="connsiteY0" fmla="*/ 872079 h 876842"/>
                      <a:gd name="connsiteX1" fmla="*/ 204787 w 1804987"/>
                      <a:gd name="connsiteY1" fmla="*/ 591092 h 876842"/>
                      <a:gd name="connsiteX2" fmla="*/ 447675 w 1804987"/>
                      <a:gd name="connsiteY2" fmla="*/ 281530 h 876842"/>
                      <a:gd name="connsiteX3" fmla="*/ 676276 w 1804987"/>
                      <a:gd name="connsiteY3" fmla="*/ 105317 h 876842"/>
                      <a:gd name="connsiteX4" fmla="*/ 923925 w 1804987"/>
                      <a:gd name="connsiteY4" fmla="*/ 542 h 876842"/>
                      <a:gd name="connsiteX5" fmla="*/ 1262063 w 1804987"/>
                      <a:gd name="connsiteY5" fmla="*/ 152942 h 876842"/>
                      <a:gd name="connsiteX6" fmla="*/ 1585912 w 1804987"/>
                      <a:gd name="connsiteY6" fmla="*/ 505367 h 876842"/>
                      <a:gd name="connsiteX7" fmla="*/ 1804987 w 1804987"/>
                      <a:gd name="connsiteY7" fmla="*/ 876842 h 876842"/>
                      <a:gd name="connsiteX0" fmla="*/ 0 w 1804987"/>
                      <a:gd name="connsiteY0" fmla="*/ 872212 h 876975"/>
                      <a:gd name="connsiteX1" fmla="*/ 204787 w 1804987"/>
                      <a:gd name="connsiteY1" fmla="*/ 591225 h 876975"/>
                      <a:gd name="connsiteX2" fmla="*/ 447675 w 1804987"/>
                      <a:gd name="connsiteY2" fmla="*/ 281663 h 876975"/>
                      <a:gd name="connsiteX3" fmla="*/ 647701 w 1804987"/>
                      <a:gd name="connsiteY3" fmla="*/ 91162 h 876975"/>
                      <a:gd name="connsiteX4" fmla="*/ 923925 w 1804987"/>
                      <a:gd name="connsiteY4" fmla="*/ 675 h 876975"/>
                      <a:gd name="connsiteX5" fmla="*/ 1262063 w 1804987"/>
                      <a:gd name="connsiteY5" fmla="*/ 153075 h 876975"/>
                      <a:gd name="connsiteX6" fmla="*/ 1585912 w 1804987"/>
                      <a:gd name="connsiteY6" fmla="*/ 505500 h 876975"/>
                      <a:gd name="connsiteX7" fmla="*/ 1804987 w 1804987"/>
                      <a:gd name="connsiteY7" fmla="*/ 876975 h 876975"/>
                      <a:gd name="connsiteX0" fmla="*/ 0 w 1804987"/>
                      <a:gd name="connsiteY0" fmla="*/ 872212 h 876975"/>
                      <a:gd name="connsiteX1" fmla="*/ 204787 w 1804987"/>
                      <a:gd name="connsiteY1" fmla="*/ 591225 h 876975"/>
                      <a:gd name="connsiteX2" fmla="*/ 447675 w 1804987"/>
                      <a:gd name="connsiteY2" fmla="*/ 281663 h 876975"/>
                      <a:gd name="connsiteX3" fmla="*/ 647701 w 1804987"/>
                      <a:gd name="connsiteY3" fmla="*/ 91162 h 876975"/>
                      <a:gd name="connsiteX4" fmla="*/ 923925 w 1804987"/>
                      <a:gd name="connsiteY4" fmla="*/ 675 h 876975"/>
                      <a:gd name="connsiteX5" fmla="*/ 1209675 w 1804987"/>
                      <a:gd name="connsiteY5" fmla="*/ 124500 h 876975"/>
                      <a:gd name="connsiteX6" fmla="*/ 1585912 w 1804987"/>
                      <a:gd name="connsiteY6" fmla="*/ 505500 h 876975"/>
                      <a:gd name="connsiteX7" fmla="*/ 1804987 w 1804987"/>
                      <a:gd name="connsiteY7" fmla="*/ 876975 h 876975"/>
                      <a:gd name="connsiteX0" fmla="*/ 0 w 1804987"/>
                      <a:gd name="connsiteY0" fmla="*/ 872212 h 876975"/>
                      <a:gd name="connsiteX1" fmla="*/ 204787 w 1804987"/>
                      <a:gd name="connsiteY1" fmla="*/ 591225 h 876975"/>
                      <a:gd name="connsiteX2" fmla="*/ 447675 w 1804987"/>
                      <a:gd name="connsiteY2" fmla="*/ 281663 h 876975"/>
                      <a:gd name="connsiteX3" fmla="*/ 647701 w 1804987"/>
                      <a:gd name="connsiteY3" fmla="*/ 91162 h 876975"/>
                      <a:gd name="connsiteX4" fmla="*/ 923925 w 1804987"/>
                      <a:gd name="connsiteY4" fmla="*/ 675 h 876975"/>
                      <a:gd name="connsiteX5" fmla="*/ 1209675 w 1804987"/>
                      <a:gd name="connsiteY5" fmla="*/ 124500 h 876975"/>
                      <a:gd name="connsiteX6" fmla="*/ 1585912 w 1804987"/>
                      <a:gd name="connsiteY6" fmla="*/ 505500 h 876975"/>
                      <a:gd name="connsiteX7" fmla="*/ 1566862 w 1804987"/>
                      <a:gd name="connsiteY7" fmla="*/ 543601 h 876975"/>
                      <a:gd name="connsiteX8" fmla="*/ 1804987 w 1804987"/>
                      <a:gd name="connsiteY8" fmla="*/ 876975 h 876975"/>
                      <a:gd name="connsiteX0" fmla="*/ 0 w 1804987"/>
                      <a:gd name="connsiteY0" fmla="*/ 872212 h 876975"/>
                      <a:gd name="connsiteX1" fmla="*/ 204787 w 1804987"/>
                      <a:gd name="connsiteY1" fmla="*/ 591225 h 876975"/>
                      <a:gd name="connsiteX2" fmla="*/ 447675 w 1804987"/>
                      <a:gd name="connsiteY2" fmla="*/ 281663 h 876975"/>
                      <a:gd name="connsiteX3" fmla="*/ 647701 w 1804987"/>
                      <a:gd name="connsiteY3" fmla="*/ 91162 h 876975"/>
                      <a:gd name="connsiteX4" fmla="*/ 923925 w 1804987"/>
                      <a:gd name="connsiteY4" fmla="*/ 675 h 876975"/>
                      <a:gd name="connsiteX5" fmla="*/ 1209675 w 1804987"/>
                      <a:gd name="connsiteY5" fmla="*/ 124500 h 876975"/>
                      <a:gd name="connsiteX6" fmla="*/ 1585912 w 1804987"/>
                      <a:gd name="connsiteY6" fmla="*/ 505500 h 876975"/>
                      <a:gd name="connsiteX7" fmla="*/ 1690687 w 1804987"/>
                      <a:gd name="connsiteY7" fmla="*/ 643614 h 876975"/>
                      <a:gd name="connsiteX8" fmla="*/ 1804987 w 1804987"/>
                      <a:gd name="connsiteY8" fmla="*/ 876975 h 876975"/>
                      <a:gd name="connsiteX0" fmla="*/ 0 w 1804987"/>
                      <a:gd name="connsiteY0" fmla="*/ 872212 h 876975"/>
                      <a:gd name="connsiteX1" fmla="*/ 204787 w 1804987"/>
                      <a:gd name="connsiteY1" fmla="*/ 591225 h 876975"/>
                      <a:gd name="connsiteX2" fmla="*/ 447675 w 1804987"/>
                      <a:gd name="connsiteY2" fmla="*/ 281663 h 876975"/>
                      <a:gd name="connsiteX3" fmla="*/ 647701 w 1804987"/>
                      <a:gd name="connsiteY3" fmla="*/ 91162 h 876975"/>
                      <a:gd name="connsiteX4" fmla="*/ 923925 w 1804987"/>
                      <a:gd name="connsiteY4" fmla="*/ 675 h 876975"/>
                      <a:gd name="connsiteX5" fmla="*/ 1209675 w 1804987"/>
                      <a:gd name="connsiteY5" fmla="*/ 124500 h 876975"/>
                      <a:gd name="connsiteX6" fmla="*/ 1523999 w 1804987"/>
                      <a:gd name="connsiteY6" fmla="*/ 443588 h 876975"/>
                      <a:gd name="connsiteX7" fmla="*/ 1690687 w 1804987"/>
                      <a:gd name="connsiteY7" fmla="*/ 643614 h 876975"/>
                      <a:gd name="connsiteX8" fmla="*/ 1804987 w 1804987"/>
                      <a:gd name="connsiteY8" fmla="*/ 876975 h 876975"/>
                      <a:gd name="connsiteX0" fmla="*/ 0 w 1804987"/>
                      <a:gd name="connsiteY0" fmla="*/ 872212 h 876975"/>
                      <a:gd name="connsiteX1" fmla="*/ 204787 w 1804987"/>
                      <a:gd name="connsiteY1" fmla="*/ 591225 h 876975"/>
                      <a:gd name="connsiteX2" fmla="*/ 447675 w 1804987"/>
                      <a:gd name="connsiteY2" fmla="*/ 281663 h 876975"/>
                      <a:gd name="connsiteX3" fmla="*/ 647701 w 1804987"/>
                      <a:gd name="connsiteY3" fmla="*/ 91162 h 876975"/>
                      <a:gd name="connsiteX4" fmla="*/ 923925 w 1804987"/>
                      <a:gd name="connsiteY4" fmla="*/ 675 h 876975"/>
                      <a:gd name="connsiteX5" fmla="*/ 1209675 w 1804987"/>
                      <a:gd name="connsiteY5" fmla="*/ 124500 h 876975"/>
                      <a:gd name="connsiteX6" fmla="*/ 1523999 w 1804987"/>
                      <a:gd name="connsiteY6" fmla="*/ 443588 h 876975"/>
                      <a:gd name="connsiteX7" fmla="*/ 1676400 w 1804987"/>
                      <a:gd name="connsiteY7" fmla="*/ 676952 h 876975"/>
                      <a:gd name="connsiteX8" fmla="*/ 1804987 w 1804987"/>
                      <a:gd name="connsiteY8" fmla="*/ 876975 h 876975"/>
                      <a:gd name="connsiteX0" fmla="*/ 0 w 1804987"/>
                      <a:gd name="connsiteY0" fmla="*/ 872212 h 876975"/>
                      <a:gd name="connsiteX1" fmla="*/ 204787 w 1804987"/>
                      <a:gd name="connsiteY1" fmla="*/ 591225 h 876975"/>
                      <a:gd name="connsiteX2" fmla="*/ 447675 w 1804987"/>
                      <a:gd name="connsiteY2" fmla="*/ 281663 h 876975"/>
                      <a:gd name="connsiteX3" fmla="*/ 647701 w 1804987"/>
                      <a:gd name="connsiteY3" fmla="*/ 91162 h 876975"/>
                      <a:gd name="connsiteX4" fmla="*/ 923925 w 1804987"/>
                      <a:gd name="connsiteY4" fmla="*/ 675 h 876975"/>
                      <a:gd name="connsiteX5" fmla="*/ 1209675 w 1804987"/>
                      <a:gd name="connsiteY5" fmla="*/ 124500 h 876975"/>
                      <a:gd name="connsiteX6" fmla="*/ 1523999 w 1804987"/>
                      <a:gd name="connsiteY6" fmla="*/ 443588 h 876975"/>
                      <a:gd name="connsiteX7" fmla="*/ 1500187 w 1804987"/>
                      <a:gd name="connsiteY7" fmla="*/ 462638 h 876975"/>
                      <a:gd name="connsiteX8" fmla="*/ 1676400 w 1804987"/>
                      <a:gd name="connsiteY8" fmla="*/ 676952 h 876975"/>
                      <a:gd name="connsiteX9" fmla="*/ 1804987 w 1804987"/>
                      <a:gd name="connsiteY9" fmla="*/ 876975 h 876975"/>
                      <a:gd name="connsiteX0" fmla="*/ 0 w 1804987"/>
                      <a:gd name="connsiteY0" fmla="*/ 872212 h 876975"/>
                      <a:gd name="connsiteX1" fmla="*/ 204787 w 1804987"/>
                      <a:gd name="connsiteY1" fmla="*/ 591225 h 876975"/>
                      <a:gd name="connsiteX2" fmla="*/ 447675 w 1804987"/>
                      <a:gd name="connsiteY2" fmla="*/ 281663 h 876975"/>
                      <a:gd name="connsiteX3" fmla="*/ 647701 w 1804987"/>
                      <a:gd name="connsiteY3" fmla="*/ 91162 h 876975"/>
                      <a:gd name="connsiteX4" fmla="*/ 923925 w 1804987"/>
                      <a:gd name="connsiteY4" fmla="*/ 675 h 876975"/>
                      <a:gd name="connsiteX5" fmla="*/ 1209675 w 1804987"/>
                      <a:gd name="connsiteY5" fmla="*/ 124500 h 876975"/>
                      <a:gd name="connsiteX6" fmla="*/ 1523999 w 1804987"/>
                      <a:gd name="connsiteY6" fmla="*/ 443588 h 876975"/>
                      <a:gd name="connsiteX7" fmla="*/ 1500187 w 1804987"/>
                      <a:gd name="connsiteY7" fmla="*/ 462638 h 876975"/>
                      <a:gd name="connsiteX8" fmla="*/ 1676400 w 1804987"/>
                      <a:gd name="connsiteY8" fmla="*/ 676952 h 876975"/>
                      <a:gd name="connsiteX9" fmla="*/ 1804987 w 1804987"/>
                      <a:gd name="connsiteY9" fmla="*/ 876975 h 876975"/>
                      <a:gd name="connsiteX0" fmla="*/ 0 w 1804987"/>
                      <a:gd name="connsiteY0" fmla="*/ 872212 h 876975"/>
                      <a:gd name="connsiteX1" fmla="*/ 204787 w 1804987"/>
                      <a:gd name="connsiteY1" fmla="*/ 591225 h 876975"/>
                      <a:gd name="connsiteX2" fmla="*/ 447675 w 1804987"/>
                      <a:gd name="connsiteY2" fmla="*/ 281663 h 876975"/>
                      <a:gd name="connsiteX3" fmla="*/ 647701 w 1804987"/>
                      <a:gd name="connsiteY3" fmla="*/ 91162 h 876975"/>
                      <a:gd name="connsiteX4" fmla="*/ 923925 w 1804987"/>
                      <a:gd name="connsiteY4" fmla="*/ 675 h 876975"/>
                      <a:gd name="connsiteX5" fmla="*/ 1209675 w 1804987"/>
                      <a:gd name="connsiteY5" fmla="*/ 124500 h 876975"/>
                      <a:gd name="connsiteX6" fmla="*/ 1523999 w 1804987"/>
                      <a:gd name="connsiteY6" fmla="*/ 443588 h 876975"/>
                      <a:gd name="connsiteX7" fmla="*/ 1609724 w 1804987"/>
                      <a:gd name="connsiteY7" fmla="*/ 515025 h 876975"/>
                      <a:gd name="connsiteX8" fmla="*/ 1676400 w 1804987"/>
                      <a:gd name="connsiteY8" fmla="*/ 676952 h 876975"/>
                      <a:gd name="connsiteX9" fmla="*/ 1804987 w 1804987"/>
                      <a:gd name="connsiteY9" fmla="*/ 876975 h 876975"/>
                      <a:gd name="connsiteX0" fmla="*/ 0 w 1804987"/>
                      <a:gd name="connsiteY0" fmla="*/ 872212 h 876975"/>
                      <a:gd name="connsiteX1" fmla="*/ 204787 w 1804987"/>
                      <a:gd name="connsiteY1" fmla="*/ 591225 h 876975"/>
                      <a:gd name="connsiteX2" fmla="*/ 447675 w 1804987"/>
                      <a:gd name="connsiteY2" fmla="*/ 281663 h 876975"/>
                      <a:gd name="connsiteX3" fmla="*/ 647701 w 1804987"/>
                      <a:gd name="connsiteY3" fmla="*/ 91162 h 876975"/>
                      <a:gd name="connsiteX4" fmla="*/ 923925 w 1804987"/>
                      <a:gd name="connsiteY4" fmla="*/ 675 h 876975"/>
                      <a:gd name="connsiteX5" fmla="*/ 1209675 w 1804987"/>
                      <a:gd name="connsiteY5" fmla="*/ 124500 h 876975"/>
                      <a:gd name="connsiteX6" fmla="*/ 1433512 w 1804987"/>
                      <a:gd name="connsiteY6" fmla="*/ 334051 h 876975"/>
                      <a:gd name="connsiteX7" fmla="*/ 1609724 w 1804987"/>
                      <a:gd name="connsiteY7" fmla="*/ 515025 h 876975"/>
                      <a:gd name="connsiteX8" fmla="*/ 1676400 w 1804987"/>
                      <a:gd name="connsiteY8" fmla="*/ 676952 h 876975"/>
                      <a:gd name="connsiteX9" fmla="*/ 1804987 w 1804987"/>
                      <a:gd name="connsiteY9" fmla="*/ 876975 h 876975"/>
                      <a:gd name="connsiteX0" fmla="*/ 0 w 1804987"/>
                      <a:gd name="connsiteY0" fmla="*/ 872212 h 876975"/>
                      <a:gd name="connsiteX1" fmla="*/ 204787 w 1804987"/>
                      <a:gd name="connsiteY1" fmla="*/ 591225 h 876975"/>
                      <a:gd name="connsiteX2" fmla="*/ 447675 w 1804987"/>
                      <a:gd name="connsiteY2" fmla="*/ 281663 h 876975"/>
                      <a:gd name="connsiteX3" fmla="*/ 647701 w 1804987"/>
                      <a:gd name="connsiteY3" fmla="*/ 91162 h 876975"/>
                      <a:gd name="connsiteX4" fmla="*/ 923925 w 1804987"/>
                      <a:gd name="connsiteY4" fmla="*/ 675 h 876975"/>
                      <a:gd name="connsiteX5" fmla="*/ 1209675 w 1804987"/>
                      <a:gd name="connsiteY5" fmla="*/ 124500 h 876975"/>
                      <a:gd name="connsiteX6" fmla="*/ 1433512 w 1804987"/>
                      <a:gd name="connsiteY6" fmla="*/ 334051 h 876975"/>
                      <a:gd name="connsiteX7" fmla="*/ 1585911 w 1804987"/>
                      <a:gd name="connsiteY7" fmla="*/ 519787 h 876975"/>
                      <a:gd name="connsiteX8" fmla="*/ 1676400 w 1804987"/>
                      <a:gd name="connsiteY8" fmla="*/ 676952 h 876975"/>
                      <a:gd name="connsiteX9" fmla="*/ 1804987 w 1804987"/>
                      <a:gd name="connsiteY9" fmla="*/ 876975 h 876975"/>
                      <a:gd name="connsiteX0" fmla="*/ 0 w 1804987"/>
                      <a:gd name="connsiteY0" fmla="*/ 872212 h 876975"/>
                      <a:gd name="connsiteX1" fmla="*/ 204787 w 1804987"/>
                      <a:gd name="connsiteY1" fmla="*/ 591225 h 876975"/>
                      <a:gd name="connsiteX2" fmla="*/ 447675 w 1804987"/>
                      <a:gd name="connsiteY2" fmla="*/ 281663 h 876975"/>
                      <a:gd name="connsiteX3" fmla="*/ 647701 w 1804987"/>
                      <a:gd name="connsiteY3" fmla="*/ 91162 h 876975"/>
                      <a:gd name="connsiteX4" fmla="*/ 923925 w 1804987"/>
                      <a:gd name="connsiteY4" fmla="*/ 675 h 876975"/>
                      <a:gd name="connsiteX5" fmla="*/ 1195388 w 1804987"/>
                      <a:gd name="connsiteY5" fmla="*/ 86400 h 876975"/>
                      <a:gd name="connsiteX6" fmla="*/ 1433512 w 1804987"/>
                      <a:gd name="connsiteY6" fmla="*/ 334051 h 876975"/>
                      <a:gd name="connsiteX7" fmla="*/ 1585911 w 1804987"/>
                      <a:gd name="connsiteY7" fmla="*/ 519787 h 876975"/>
                      <a:gd name="connsiteX8" fmla="*/ 1676400 w 1804987"/>
                      <a:gd name="connsiteY8" fmla="*/ 676952 h 876975"/>
                      <a:gd name="connsiteX9" fmla="*/ 1804987 w 1804987"/>
                      <a:gd name="connsiteY9" fmla="*/ 876975 h 876975"/>
                      <a:gd name="connsiteX0" fmla="*/ 0 w 1804987"/>
                      <a:gd name="connsiteY0" fmla="*/ 872212 h 876975"/>
                      <a:gd name="connsiteX1" fmla="*/ 204787 w 1804987"/>
                      <a:gd name="connsiteY1" fmla="*/ 591225 h 876975"/>
                      <a:gd name="connsiteX2" fmla="*/ 447675 w 1804987"/>
                      <a:gd name="connsiteY2" fmla="*/ 281663 h 876975"/>
                      <a:gd name="connsiteX3" fmla="*/ 647701 w 1804987"/>
                      <a:gd name="connsiteY3" fmla="*/ 91162 h 876975"/>
                      <a:gd name="connsiteX4" fmla="*/ 923925 w 1804987"/>
                      <a:gd name="connsiteY4" fmla="*/ 675 h 876975"/>
                      <a:gd name="connsiteX5" fmla="*/ 1195388 w 1804987"/>
                      <a:gd name="connsiteY5" fmla="*/ 86400 h 876975"/>
                      <a:gd name="connsiteX6" fmla="*/ 1433512 w 1804987"/>
                      <a:gd name="connsiteY6" fmla="*/ 334051 h 876975"/>
                      <a:gd name="connsiteX7" fmla="*/ 1409700 w 1804987"/>
                      <a:gd name="connsiteY7" fmla="*/ 276901 h 876975"/>
                      <a:gd name="connsiteX8" fmla="*/ 1585911 w 1804987"/>
                      <a:gd name="connsiteY8" fmla="*/ 519787 h 876975"/>
                      <a:gd name="connsiteX9" fmla="*/ 1676400 w 1804987"/>
                      <a:gd name="connsiteY9" fmla="*/ 676952 h 876975"/>
                      <a:gd name="connsiteX10" fmla="*/ 1804987 w 1804987"/>
                      <a:gd name="connsiteY10" fmla="*/ 876975 h 876975"/>
                      <a:gd name="connsiteX0" fmla="*/ 0 w 1804987"/>
                      <a:gd name="connsiteY0" fmla="*/ 872212 h 876975"/>
                      <a:gd name="connsiteX1" fmla="*/ 204787 w 1804987"/>
                      <a:gd name="connsiteY1" fmla="*/ 591225 h 876975"/>
                      <a:gd name="connsiteX2" fmla="*/ 447675 w 1804987"/>
                      <a:gd name="connsiteY2" fmla="*/ 281663 h 876975"/>
                      <a:gd name="connsiteX3" fmla="*/ 647701 w 1804987"/>
                      <a:gd name="connsiteY3" fmla="*/ 91162 h 876975"/>
                      <a:gd name="connsiteX4" fmla="*/ 923925 w 1804987"/>
                      <a:gd name="connsiteY4" fmla="*/ 675 h 876975"/>
                      <a:gd name="connsiteX5" fmla="*/ 1195388 w 1804987"/>
                      <a:gd name="connsiteY5" fmla="*/ 86400 h 876975"/>
                      <a:gd name="connsiteX6" fmla="*/ 1433512 w 1804987"/>
                      <a:gd name="connsiteY6" fmla="*/ 334051 h 876975"/>
                      <a:gd name="connsiteX7" fmla="*/ 1409700 w 1804987"/>
                      <a:gd name="connsiteY7" fmla="*/ 276901 h 876975"/>
                      <a:gd name="connsiteX8" fmla="*/ 1543050 w 1804987"/>
                      <a:gd name="connsiteY8" fmla="*/ 429301 h 876975"/>
                      <a:gd name="connsiteX9" fmla="*/ 1585911 w 1804987"/>
                      <a:gd name="connsiteY9" fmla="*/ 519787 h 876975"/>
                      <a:gd name="connsiteX10" fmla="*/ 1676400 w 1804987"/>
                      <a:gd name="connsiteY10" fmla="*/ 676952 h 876975"/>
                      <a:gd name="connsiteX11" fmla="*/ 1804987 w 1804987"/>
                      <a:gd name="connsiteY11" fmla="*/ 876975 h 876975"/>
                      <a:gd name="connsiteX0" fmla="*/ 0 w 1804987"/>
                      <a:gd name="connsiteY0" fmla="*/ 872212 h 876975"/>
                      <a:gd name="connsiteX1" fmla="*/ 204787 w 1804987"/>
                      <a:gd name="connsiteY1" fmla="*/ 591225 h 876975"/>
                      <a:gd name="connsiteX2" fmla="*/ 447675 w 1804987"/>
                      <a:gd name="connsiteY2" fmla="*/ 281663 h 876975"/>
                      <a:gd name="connsiteX3" fmla="*/ 647701 w 1804987"/>
                      <a:gd name="connsiteY3" fmla="*/ 91162 h 876975"/>
                      <a:gd name="connsiteX4" fmla="*/ 923925 w 1804987"/>
                      <a:gd name="connsiteY4" fmla="*/ 675 h 876975"/>
                      <a:gd name="connsiteX5" fmla="*/ 1195388 w 1804987"/>
                      <a:gd name="connsiteY5" fmla="*/ 86400 h 876975"/>
                      <a:gd name="connsiteX6" fmla="*/ 1362075 w 1804987"/>
                      <a:gd name="connsiteY6" fmla="*/ 267376 h 876975"/>
                      <a:gd name="connsiteX7" fmla="*/ 1409700 w 1804987"/>
                      <a:gd name="connsiteY7" fmla="*/ 276901 h 876975"/>
                      <a:gd name="connsiteX8" fmla="*/ 1543050 w 1804987"/>
                      <a:gd name="connsiteY8" fmla="*/ 429301 h 876975"/>
                      <a:gd name="connsiteX9" fmla="*/ 1585911 w 1804987"/>
                      <a:gd name="connsiteY9" fmla="*/ 519787 h 876975"/>
                      <a:gd name="connsiteX10" fmla="*/ 1676400 w 1804987"/>
                      <a:gd name="connsiteY10" fmla="*/ 676952 h 876975"/>
                      <a:gd name="connsiteX11" fmla="*/ 1804987 w 1804987"/>
                      <a:gd name="connsiteY11" fmla="*/ 876975 h 876975"/>
                      <a:gd name="connsiteX0" fmla="*/ 0 w 1804987"/>
                      <a:gd name="connsiteY0" fmla="*/ 872212 h 876975"/>
                      <a:gd name="connsiteX1" fmla="*/ 204787 w 1804987"/>
                      <a:gd name="connsiteY1" fmla="*/ 591225 h 876975"/>
                      <a:gd name="connsiteX2" fmla="*/ 447675 w 1804987"/>
                      <a:gd name="connsiteY2" fmla="*/ 281663 h 876975"/>
                      <a:gd name="connsiteX3" fmla="*/ 647701 w 1804987"/>
                      <a:gd name="connsiteY3" fmla="*/ 91162 h 876975"/>
                      <a:gd name="connsiteX4" fmla="*/ 923925 w 1804987"/>
                      <a:gd name="connsiteY4" fmla="*/ 675 h 876975"/>
                      <a:gd name="connsiteX5" fmla="*/ 1195388 w 1804987"/>
                      <a:gd name="connsiteY5" fmla="*/ 86400 h 876975"/>
                      <a:gd name="connsiteX6" fmla="*/ 1362075 w 1804987"/>
                      <a:gd name="connsiteY6" fmla="*/ 267376 h 876975"/>
                      <a:gd name="connsiteX7" fmla="*/ 1500187 w 1804987"/>
                      <a:gd name="connsiteY7" fmla="*/ 438826 h 876975"/>
                      <a:gd name="connsiteX8" fmla="*/ 1543050 w 1804987"/>
                      <a:gd name="connsiteY8" fmla="*/ 429301 h 876975"/>
                      <a:gd name="connsiteX9" fmla="*/ 1585911 w 1804987"/>
                      <a:gd name="connsiteY9" fmla="*/ 519787 h 876975"/>
                      <a:gd name="connsiteX10" fmla="*/ 1676400 w 1804987"/>
                      <a:gd name="connsiteY10" fmla="*/ 676952 h 876975"/>
                      <a:gd name="connsiteX11" fmla="*/ 1804987 w 1804987"/>
                      <a:gd name="connsiteY11" fmla="*/ 876975 h 876975"/>
                      <a:gd name="connsiteX0" fmla="*/ 0 w 1804987"/>
                      <a:gd name="connsiteY0" fmla="*/ 872212 h 876975"/>
                      <a:gd name="connsiteX1" fmla="*/ 204787 w 1804987"/>
                      <a:gd name="connsiteY1" fmla="*/ 591225 h 876975"/>
                      <a:gd name="connsiteX2" fmla="*/ 447675 w 1804987"/>
                      <a:gd name="connsiteY2" fmla="*/ 281663 h 876975"/>
                      <a:gd name="connsiteX3" fmla="*/ 647701 w 1804987"/>
                      <a:gd name="connsiteY3" fmla="*/ 91162 h 876975"/>
                      <a:gd name="connsiteX4" fmla="*/ 923925 w 1804987"/>
                      <a:gd name="connsiteY4" fmla="*/ 675 h 876975"/>
                      <a:gd name="connsiteX5" fmla="*/ 1195388 w 1804987"/>
                      <a:gd name="connsiteY5" fmla="*/ 86400 h 876975"/>
                      <a:gd name="connsiteX6" fmla="*/ 1423988 w 1804987"/>
                      <a:gd name="connsiteY6" fmla="*/ 305476 h 876975"/>
                      <a:gd name="connsiteX7" fmla="*/ 1500187 w 1804987"/>
                      <a:gd name="connsiteY7" fmla="*/ 438826 h 876975"/>
                      <a:gd name="connsiteX8" fmla="*/ 1543050 w 1804987"/>
                      <a:gd name="connsiteY8" fmla="*/ 429301 h 876975"/>
                      <a:gd name="connsiteX9" fmla="*/ 1585911 w 1804987"/>
                      <a:gd name="connsiteY9" fmla="*/ 519787 h 876975"/>
                      <a:gd name="connsiteX10" fmla="*/ 1676400 w 1804987"/>
                      <a:gd name="connsiteY10" fmla="*/ 676952 h 876975"/>
                      <a:gd name="connsiteX11" fmla="*/ 1804987 w 1804987"/>
                      <a:gd name="connsiteY11" fmla="*/ 876975 h 876975"/>
                      <a:gd name="connsiteX0" fmla="*/ 0 w 1804987"/>
                      <a:gd name="connsiteY0" fmla="*/ 872212 h 876975"/>
                      <a:gd name="connsiteX1" fmla="*/ 204787 w 1804987"/>
                      <a:gd name="connsiteY1" fmla="*/ 591225 h 876975"/>
                      <a:gd name="connsiteX2" fmla="*/ 447675 w 1804987"/>
                      <a:gd name="connsiteY2" fmla="*/ 281663 h 876975"/>
                      <a:gd name="connsiteX3" fmla="*/ 647701 w 1804987"/>
                      <a:gd name="connsiteY3" fmla="*/ 91162 h 876975"/>
                      <a:gd name="connsiteX4" fmla="*/ 923925 w 1804987"/>
                      <a:gd name="connsiteY4" fmla="*/ 675 h 876975"/>
                      <a:gd name="connsiteX5" fmla="*/ 1195388 w 1804987"/>
                      <a:gd name="connsiteY5" fmla="*/ 86400 h 876975"/>
                      <a:gd name="connsiteX6" fmla="*/ 1423988 w 1804987"/>
                      <a:gd name="connsiteY6" fmla="*/ 305476 h 876975"/>
                      <a:gd name="connsiteX7" fmla="*/ 1500187 w 1804987"/>
                      <a:gd name="connsiteY7" fmla="*/ 438826 h 876975"/>
                      <a:gd name="connsiteX8" fmla="*/ 1543050 w 1804987"/>
                      <a:gd name="connsiteY8" fmla="*/ 429301 h 876975"/>
                      <a:gd name="connsiteX9" fmla="*/ 1585911 w 1804987"/>
                      <a:gd name="connsiteY9" fmla="*/ 519787 h 876975"/>
                      <a:gd name="connsiteX10" fmla="*/ 1762125 w 1804987"/>
                      <a:gd name="connsiteY10" fmla="*/ 753152 h 876975"/>
                      <a:gd name="connsiteX11" fmla="*/ 1804987 w 1804987"/>
                      <a:gd name="connsiteY11" fmla="*/ 876975 h 876975"/>
                      <a:gd name="connsiteX0" fmla="*/ 0 w 1804987"/>
                      <a:gd name="connsiteY0" fmla="*/ 872212 h 876975"/>
                      <a:gd name="connsiteX1" fmla="*/ 204787 w 1804987"/>
                      <a:gd name="connsiteY1" fmla="*/ 591225 h 876975"/>
                      <a:gd name="connsiteX2" fmla="*/ 447675 w 1804987"/>
                      <a:gd name="connsiteY2" fmla="*/ 281663 h 876975"/>
                      <a:gd name="connsiteX3" fmla="*/ 647701 w 1804987"/>
                      <a:gd name="connsiteY3" fmla="*/ 91162 h 876975"/>
                      <a:gd name="connsiteX4" fmla="*/ 923925 w 1804987"/>
                      <a:gd name="connsiteY4" fmla="*/ 675 h 876975"/>
                      <a:gd name="connsiteX5" fmla="*/ 1195388 w 1804987"/>
                      <a:gd name="connsiteY5" fmla="*/ 86400 h 876975"/>
                      <a:gd name="connsiteX6" fmla="*/ 1423988 w 1804987"/>
                      <a:gd name="connsiteY6" fmla="*/ 305476 h 876975"/>
                      <a:gd name="connsiteX7" fmla="*/ 1500187 w 1804987"/>
                      <a:gd name="connsiteY7" fmla="*/ 438826 h 876975"/>
                      <a:gd name="connsiteX8" fmla="*/ 1585911 w 1804987"/>
                      <a:gd name="connsiteY8" fmla="*/ 519787 h 876975"/>
                      <a:gd name="connsiteX9" fmla="*/ 1762125 w 1804987"/>
                      <a:gd name="connsiteY9" fmla="*/ 753152 h 876975"/>
                      <a:gd name="connsiteX10" fmla="*/ 1804987 w 1804987"/>
                      <a:gd name="connsiteY10" fmla="*/ 876975 h 876975"/>
                      <a:gd name="connsiteX0" fmla="*/ 0 w 1804987"/>
                      <a:gd name="connsiteY0" fmla="*/ 872212 h 876975"/>
                      <a:gd name="connsiteX1" fmla="*/ 204787 w 1804987"/>
                      <a:gd name="connsiteY1" fmla="*/ 591225 h 876975"/>
                      <a:gd name="connsiteX2" fmla="*/ 447675 w 1804987"/>
                      <a:gd name="connsiteY2" fmla="*/ 281663 h 876975"/>
                      <a:gd name="connsiteX3" fmla="*/ 647701 w 1804987"/>
                      <a:gd name="connsiteY3" fmla="*/ 91162 h 876975"/>
                      <a:gd name="connsiteX4" fmla="*/ 923925 w 1804987"/>
                      <a:gd name="connsiteY4" fmla="*/ 675 h 876975"/>
                      <a:gd name="connsiteX5" fmla="*/ 1195388 w 1804987"/>
                      <a:gd name="connsiteY5" fmla="*/ 86400 h 876975"/>
                      <a:gd name="connsiteX6" fmla="*/ 1423988 w 1804987"/>
                      <a:gd name="connsiteY6" fmla="*/ 305476 h 876975"/>
                      <a:gd name="connsiteX7" fmla="*/ 1585911 w 1804987"/>
                      <a:gd name="connsiteY7" fmla="*/ 519787 h 876975"/>
                      <a:gd name="connsiteX8" fmla="*/ 1762125 w 1804987"/>
                      <a:gd name="connsiteY8" fmla="*/ 753152 h 876975"/>
                      <a:gd name="connsiteX9" fmla="*/ 1804987 w 1804987"/>
                      <a:gd name="connsiteY9" fmla="*/ 876975 h 876975"/>
                      <a:gd name="connsiteX0" fmla="*/ 0 w 1804987"/>
                      <a:gd name="connsiteY0" fmla="*/ 872212 h 876975"/>
                      <a:gd name="connsiteX1" fmla="*/ 204787 w 1804987"/>
                      <a:gd name="connsiteY1" fmla="*/ 591225 h 876975"/>
                      <a:gd name="connsiteX2" fmla="*/ 447675 w 1804987"/>
                      <a:gd name="connsiteY2" fmla="*/ 281663 h 876975"/>
                      <a:gd name="connsiteX3" fmla="*/ 647701 w 1804987"/>
                      <a:gd name="connsiteY3" fmla="*/ 91162 h 876975"/>
                      <a:gd name="connsiteX4" fmla="*/ 923925 w 1804987"/>
                      <a:gd name="connsiteY4" fmla="*/ 675 h 876975"/>
                      <a:gd name="connsiteX5" fmla="*/ 1195388 w 1804987"/>
                      <a:gd name="connsiteY5" fmla="*/ 86400 h 876975"/>
                      <a:gd name="connsiteX6" fmla="*/ 1423988 w 1804987"/>
                      <a:gd name="connsiteY6" fmla="*/ 305476 h 876975"/>
                      <a:gd name="connsiteX7" fmla="*/ 1762125 w 1804987"/>
                      <a:gd name="connsiteY7" fmla="*/ 753152 h 876975"/>
                      <a:gd name="connsiteX8" fmla="*/ 1804987 w 1804987"/>
                      <a:gd name="connsiteY8" fmla="*/ 876975 h 876975"/>
                      <a:gd name="connsiteX0" fmla="*/ 0 w 1804987"/>
                      <a:gd name="connsiteY0" fmla="*/ 872212 h 876975"/>
                      <a:gd name="connsiteX1" fmla="*/ 204787 w 1804987"/>
                      <a:gd name="connsiteY1" fmla="*/ 591225 h 876975"/>
                      <a:gd name="connsiteX2" fmla="*/ 447675 w 1804987"/>
                      <a:gd name="connsiteY2" fmla="*/ 281663 h 876975"/>
                      <a:gd name="connsiteX3" fmla="*/ 647701 w 1804987"/>
                      <a:gd name="connsiteY3" fmla="*/ 91162 h 876975"/>
                      <a:gd name="connsiteX4" fmla="*/ 923925 w 1804987"/>
                      <a:gd name="connsiteY4" fmla="*/ 675 h 876975"/>
                      <a:gd name="connsiteX5" fmla="*/ 1195388 w 1804987"/>
                      <a:gd name="connsiteY5" fmla="*/ 86400 h 876975"/>
                      <a:gd name="connsiteX6" fmla="*/ 1423988 w 1804987"/>
                      <a:gd name="connsiteY6" fmla="*/ 305476 h 876975"/>
                      <a:gd name="connsiteX7" fmla="*/ 1728787 w 1804987"/>
                      <a:gd name="connsiteY7" fmla="*/ 724577 h 876975"/>
                      <a:gd name="connsiteX8" fmla="*/ 1804987 w 1804987"/>
                      <a:gd name="connsiteY8" fmla="*/ 876975 h 876975"/>
                      <a:gd name="connsiteX0" fmla="*/ 0 w 1804987"/>
                      <a:gd name="connsiteY0" fmla="*/ 872212 h 876975"/>
                      <a:gd name="connsiteX1" fmla="*/ 204787 w 1804987"/>
                      <a:gd name="connsiteY1" fmla="*/ 591225 h 876975"/>
                      <a:gd name="connsiteX2" fmla="*/ 447675 w 1804987"/>
                      <a:gd name="connsiteY2" fmla="*/ 281663 h 876975"/>
                      <a:gd name="connsiteX3" fmla="*/ 647701 w 1804987"/>
                      <a:gd name="connsiteY3" fmla="*/ 91162 h 876975"/>
                      <a:gd name="connsiteX4" fmla="*/ 923925 w 1804987"/>
                      <a:gd name="connsiteY4" fmla="*/ 675 h 876975"/>
                      <a:gd name="connsiteX5" fmla="*/ 1195388 w 1804987"/>
                      <a:gd name="connsiteY5" fmla="*/ 86400 h 876975"/>
                      <a:gd name="connsiteX6" fmla="*/ 1423988 w 1804987"/>
                      <a:gd name="connsiteY6" fmla="*/ 305476 h 876975"/>
                      <a:gd name="connsiteX7" fmla="*/ 1728787 w 1804987"/>
                      <a:gd name="connsiteY7" fmla="*/ 724577 h 876975"/>
                      <a:gd name="connsiteX8" fmla="*/ 1804987 w 1804987"/>
                      <a:gd name="connsiteY8" fmla="*/ 876975 h 876975"/>
                      <a:gd name="connsiteX0" fmla="*/ 0 w 1804987"/>
                      <a:gd name="connsiteY0" fmla="*/ 872212 h 876975"/>
                      <a:gd name="connsiteX1" fmla="*/ 204787 w 1804987"/>
                      <a:gd name="connsiteY1" fmla="*/ 591225 h 876975"/>
                      <a:gd name="connsiteX2" fmla="*/ 447675 w 1804987"/>
                      <a:gd name="connsiteY2" fmla="*/ 281663 h 876975"/>
                      <a:gd name="connsiteX3" fmla="*/ 647701 w 1804987"/>
                      <a:gd name="connsiteY3" fmla="*/ 91162 h 876975"/>
                      <a:gd name="connsiteX4" fmla="*/ 923925 w 1804987"/>
                      <a:gd name="connsiteY4" fmla="*/ 675 h 876975"/>
                      <a:gd name="connsiteX5" fmla="*/ 1195388 w 1804987"/>
                      <a:gd name="connsiteY5" fmla="*/ 86400 h 876975"/>
                      <a:gd name="connsiteX6" fmla="*/ 1423988 w 1804987"/>
                      <a:gd name="connsiteY6" fmla="*/ 305476 h 876975"/>
                      <a:gd name="connsiteX7" fmla="*/ 1804987 w 1804987"/>
                      <a:gd name="connsiteY7" fmla="*/ 876975 h 876975"/>
                      <a:gd name="connsiteX0" fmla="*/ 0 w 1804987"/>
                      <a:gd name="connsiteY0" fmla="*/ 862796 h 867559"/>
                      <a:gd name="connsiteX1" fmla="*/ 204787 w 1804987"/>
                      <a:gd name="connsiteY1" fmla="*/ 581809 h 867559"/>
                      <a:gd name="connsiteX2" fmla="*/ 447675 w 1804987"/>
                      <a:gd name="connsiteY2" fmla="*/ 272247 h 867559"/>
                      <a:gd name="connsiteX3" fmla="*/ 647701 w 1804987"/>
                      <a:gd name="connsiteY3" fmla="*/ 81746 h 867559"/>
                      <a:gd name="connsiteX4" fmla="*/ 890587 w 1804987"/>
                      <a:gd name="connsiteY4" fmla="*/ 784 h 867559"/>
                      <a:gd name="connsiteX5" fmla="*/ 1195388 w 1804987"/>
                      <a:gd name="connsiteY5" fmla="*/ 76984 h 867559"/>
                      <a:gd name="connsiteX6" fmla="*/ 1423988 w 1804987"/>
                      <a:gd name="connsiteY6" fmla="*/ 296060 h 867559"/>
                      <a:gd name="connsiteX7" fmla="*/ 1804987 w 1804987"/>
                      <a:gd name="connsiteY7" fmla="*/ 867559 h 867559"/>
                      <a:gd name="connsiteX0" fmla="*/ 0 w 1804987"/>
                      <a:gd name="connsiteY0" fmla="*/ 886384 h 891147"/>
                      <a:gd name="connsiteX1" fmla="*/ 204787 w 1804987"/>
                      <a:gd name="connsiteY1" fmla="*/ 605397 h 891147"/>
                      <a:gd name="connsiteX2" fmla="*/ 447675 w 1804987"/>
                      <a:gd name="connsiteY2" fmla="*/ 295835 h 891147"/>
                      <a:gd name="connsiteX3" fmla="*/ 647701 w 1804987"/>
                      <a:gd name="connsiteY3" fmla="*/ 105334 h 891147"/>
                      <a:gd name="connsiteX4" fmla="*/ 928687 w 1804987"/>
                      <a:gd name="connsiteY4" fmla="*/ 559 h 891147"/>
                      <a:gd name="connsiteX5" fmla="*/ 1195388 w 1804987"/>
                      <a:gd name="connsiteY5" fmla="*/ 100572 h 891147"/>
                      <a:gd name="connsiteX6" fmla="*/ 1423988 w 1804987"/>
                      <a:gd name="connsiteY6" fmla="*/ 319648 h 891147"/>
                      <a:gd name="connsiteX7" fmla="*/ 1804987 w 1804987"/>
                      <a:gd name="connsiteY7" fmla="*/ 891147 h 891147"/>
                      <a:gd name="connsiteX0" fmla="*/ 0 w 1804987"/>
                      <a:gd name="connsiteY0" fmla="*/ 858102 h 862865"/>
                      <a:gd name="connsiteX1" fmla="*/ 204787 w 1804987"/>
                      <a:gd name="connsiteY1" fmla="*/ 577115 h 862865"/>
                      <a:gd name="connsiteX2" fmla="*/ 447675 w 1804987"/>
                      <a:gd name="connsiteY2" fmla="*/ 267553 h 862865"/>
                      <a:gd name="connsiteX3" fmla="*/ 647701 w 1804987"/>
                      <a:gd name="connsiteY3" fmla="*/ 77052 h 862865"/>
                      <a:gd name="connsiteX4" fmla="*/ 923924 w 1804987"/>
                      <a:gd name="connsiteY4" fmla="*/ 852 h 862865"/>
                      <a:gd name="connsiteX5" fmla="*/ 1195388 w 1804987"/>
                      <a:gd name="connsiteY5" fmla="*/ 72290 h 862865"/>
                      <a:gd name="connsiteX6" fmla="*/ 1423988 w 1804987"/>
                      <a:gd name="connsiteY6" fmla="*/ 291366 h 862865"/>
                      <a:gd name="connsiteX7" fmla="*/ 1804987 w 1804987"/>
                      <a:gd name="connsiteY7" fmla="*/ 862865 h 862865"/>
                      <a:gd name="connsiteX0" fmla="*/ 0 w 1804987"/>
                      <a:gd name="connsiteY0" fmla="*/ 858115 h 862878"/>
                      <a:gd name="connsiteX1" fmla="*/ 204787 w 1804987"/>
                      <a:gd name="connsiteY1" fmla="*/ 577128 h 862878"/>
                      <a:gd name="connsiteX2" fmla="*/ 404812 w 1804987"/>
                      <a:gd name="connsiteY2" fmla="*/ 272329 h 862878"/>
                      <a:gd name="connsiteX3" fmla="*/ 647701 w 1804987"/>
                      <a:gd name="connsiteY3" fmla="*/ 77065 h 862878"/>
                      <a:gd name="connsiteX4" fmla="*/ 923924 w 1804987"/>
                      <a:gd name="connsiteY4" fmla="*/ 865 h 862878"/>
                      <a:gd name="connsiteX5" fmla="*/ 1195388 w 1804987"/>
                      <a:gd name="connsiteY5" fmla="*/ 72303 h 862878"/>
                      <a:gd name="connsiteX6" fmla="*/ 1423988 w 1804987"/>
                      <a:gd name="connsiteY6" fmla="*/ 291379 h 862878"/>
                      <a:gd name="connsiteX7" fmla="*/ 1804987 w 1804987"/>
                      <a:gd name="connsiteY7" fmla="*/ 862878 h 862878"/>
                      <a:gd name="connsiteX0" fmla="*/ 0 w 1804987"/>
                      <a:gd name="connsiteY0" fmla="*/ 858115 h 862878"/>
                      <a:gd name="connsiteX1" fmla="*/ 166687 w 1804987"/>
                      <a:gd name="connsiteY1" fmla="*/ 567603 h 862878"/>
                      <a:gd name="connsiteX2" fmla="*/ 404812 w 1804987"/>
                      <a:gd name="connsiteY2" fmla="*/ 272329 h 862878"/>
                      <a:gd name="connsiteX3" fmla="*/ 647701 w 1804987"/>
                      <a:gd name="connsiteY3" fmla="*/ 77065 h 862878"/>
                      <a:gd name="connsiteX4" fmla="*/ 923924 w 1804987"/>
                      <a:gd name="connsiteY4" fmla="*/ 865 h 862878"/>
                      <a:gd name="connsiteX5" fmla="*/ 1195388 w 1804987"/>
                      <a:gd name="connsiteY5" fmla="*/ 72303 h 862878"/>
                      <a:gd name="connsiteX6" fmla="*/ 1423988 w 1804987"/>
                      <a:gd name="connsiteY6" fmla="*/ 291379 h 862878"/>
                      <a:gd name="connsiteX7" fmla="*/ 1804987 w 1804987"/>
                      <a:gd name="connsiteY7" fmla="*/ 862878 h 862878"/>
                      <a:gd name="connsiteX0" fmla="*/ 0 w 1804987"/>
                      <a:gd name="connsiteY0" fmla="*/ 858115 h 862878"/>
                      <a:gd name="connsiteX1" fmla="*/ 185737 w 1804987"/>
                      <a:gd name="connsiteY1" fmla="*/ 572365 h 862878"/>
                      <a:gd name="connsiteX2" fmla="*/ 404812 w 1804987"/>
                      <a:gd name="connsiteY2" fmla="*/ 272329 h 862878"/>
                      <a:gd name="connsiteX3" fmla="*/ 647701 w 1804987"/>
                      <a:gd name="connsiteY3" fmla="*/ 77065 h 862878"/>
                      <a:gd name="connsiteX4" fmla="*/ 923924 w 1804987"/>
                      <a:gd name="connsiteY4" fmla="*/ 865 h 862878"/>
                      <a:gd name="connsiteX5" fmla="*/ 1195388 w 1804987"/>
                      <a:gd name="connsiteY5" fmla="*/ 72303 h 862878"/>
                      <a:gd name="connsiteX6" fmla="*/ 1423988 w 1804987"/>
                      <a:gd name="connsiteY6" fmla="*/ 291379 h 862878"/>
                      <a:gd name="connsiteX7" fmla="*/ 1804987 w 1804987"/>
                      <a:gd name="connsiteY7" fmla="*/ 862878 h 862878"/>
                      <a:gd name="connsiteX0" fmla="*/ 0 w 1804987"/>
                      <a:gd name="connsiteY0" fmla="*/ 858115 h 862878"/>
                      <a:gd name="connsiteX1" fmla="*/ 185737 w 1804987"/>
                      <a:gd name="connsiteY1" fmla="*/ 572365 h 862878"/>
                      <a:gd name="connsiteX2" fmla="*/ 404812 w 1804987"/>
                      <a:gd name="connsiteY2" fmla="*/ 272329 h 862878"/>
                      <a:gd name="connsiteX3" fmla="*/ 647701 w 1804987"/>
                      <a:gd name="connsiteY3" fmla="*/ 77065 h 862878"/>
                      <a:gd name="connsiteX4" fmla="*/ 923924 w 1804987"/>
                      <a:gd name="connsiteY4" fmla="*/ 865 h 862878"/>
                      <a:gd name="connsiteX5" fmla="*/ 1195388 w 1804987"/>
                      <a:gd name="connsiteY5" fmla="*/ 72303 h 862878"/>
                      <a:gd name="connsiteX6" fmla="*/ 1509713 w 1804987"/>
                      <a:gd name="connsiteY6" fmla="*/ 396154 h 862878"/>
                      <a:gd name="connsiteX7" fmla="*/ 1804987 w 1804987"/>
                      <a:gd name="connsiteY7" fmla="*/ 862878 h 862878"/>
                      <a:gd name="connsiteX0" fmla="*/ 0 w 1804987"/>
                      <a:gd name="connsiteY0" fmla="*/ 858115 h 862878"/>
                      <a:gd name="connsiteX1" fmla="*/ 185737 w 1804987"/>
                      <a:gd name="connsiteY1" fmla="*/ 572365 h 862878"/>
                      <a:gd name="connsiteX2" fmla="*/ 404812 w 1804987"/>
                      <a:gd name="connsiteY2" fmla="*/ 272329 h 862878"/>
                      <a:gd name="connsiteX3" fmla="*/ 647701 w 1804987"/>
                      <a:gd name="connsiteY3" fmla="*/ 77065 h 862878"/>
                      <a:gd name="connsiteX4" fmla="*/ 923924 w 1804987"/>
                      <a:gd name="connsiteY4" fmla="*/ 865 h 862878"/>
                      <a:gd name="connsiteX5" fmla="*/ 1204913 w 1804987"/>
                      <a:gd name="connsiteY5" fmla="*/ 96116 h 862878"/>
                      <a:gd name="connsiteX6" fmla="*/ 1509713 w 1804987"/>
                      <a:gd name="connsiteY6" fmla="*/ 396154 h 862878"/>
                      <a:gd name="connsiteX7" fmla="*/ 1804987 w 1804987"/>
                      <a:gd name="connsiteY7" fmla="*/ 862878 h 862878"/>
                      <a:gd name="connsiteX0" fmla="*/ 0 w 1804987"/>
                      <a:gd name="connsiteY0" fmla="*/ 858115 h 862878"/>
                      <a:gd name="connsiteX1" fmla="*/ 185737 w 1804987"/>
                      <a:gd name="connsiteY1" fmla="*/ 572365 h 862878"/>
                      <a:gd name="connsiteX2" fmla="*/ 404812 w 1804987"/>
                      <a:gd name="connsiteY2" fmla="*/ 272329 h 862878"/>
                      <a:gd name="connsiteX3" fmla="*/ 647701 w 1804987"/>
                      <a:gd name="connsiteY3" fmla="*/ 77065 h 862878"/>
                      <a:gd name="connsiteX4" fmla="*/ 923924 w 1804987"/>
                      <a:gd name="connsiteY4" fmla="*/ 865 h 862878"/>
                      <a:gd name="connsiteX5" fmla="*/ 1204913 w 1804987"/>
                      <a:gd name="connsiteY5" fmla="*/ 96116 h 862878"/>
                      <a:gd name="connsiteX6" fmla="*/ 1509713 w 1804987"/>
                      <a:gd name="connsiteY6" fmla="*/ 396154 h 862878"/>
                      <a:gd name="connsiteX7" fmla="*/ 1690687 w 1804987"/>
                      <a:gd name="connsiteY7" fmla="*/ 659083 h 862878"/>
                      <a:gd name="connsiteX8" fmla="*/ 1804987 w 1804987"/>
                      <a:gd name="connsiteY8" fmla="*/ 862878 h 862878"/>
                      <a:gd name="connsiteX0" fmla="*/ 0 w 1804987"/>
                      <a:gd name="connsiteY0" fmla="*/ 894893 h 899656"/>
                      <a:gd name="connsiteX1" fmla="*/ 185737 w 1804987"/>
                      <a:gd name="connsiteY1" fmla="*/ 609143 h 899656"/>
                      <a:gd name="connsiteX2" fmla="*/ 404812 w 1804987"/>
                      <a:gd name="connsiteY2" fmla="*/ 309107 h 899656"/>
                      <a:gd name="connsiteX3" fmla="*/ 647701 w 1804987"/>
                      <a:gd name="connsiteY3" fmla="*/ 113843 h 899656"/>
                      <a:gd name="connsiteX4" fmla="*/ 904069 w 1804987"/>
                      <a:gd name="connsiteY4" fmla="*/ 512 h 899656"/>
                      <a:gd name="connsiteX5" fmla="*/ 1204913 w 1804987"/>
                      <a:gd name="connsiteY5" fmla="*/ 132894 h 899656"/>
                      <a:gd name="connsiteX6" fmla="*/ 1509713 w 1804987"/>
                      <a:gd name="connsiteY6" fmla="*/ 432932 h 899656"/>
                      <a:gd name="connsiteX7" fmla="*/ 1690687 w 1804987"/>
                      <a:gd name="connsiteY7" fmla="*/ 695861 h 899656"/>
                      <a:gd name="connsiteX8" fmla="*/ 1804987 w 1804987"/>
                      <a:gd name="connsiteY8" fmla="*/ 899656 h 899656"/>
                      <a:gd name="connsiteX0" fmla="*/ 0 w 1804987"/>
                      <a:gd name="connsiteY0" fmla="*/ 1112009 h 1116772"/>
                      <a:gd name="connsiteX1" fmla="*/ 185737 w 1804987"/>
                      <a:gd name="connsiteY1" fmla="*/ 826259 h 1116772"/>
                      <a:gd name="connsiteX2" fmla="*/ 404812 w 1804987"/>
                      <a:gd name="connsiteY2" fmla="*/ 526223 h 1116772"/>
                      <a:gd name="connsiteX3" fmla="*/ 647701 w 1804987"/>
                      <a:gd name="connsiteY3" fmla="*/ 330959 h 1116772"/>
                      <a:gd name="connsiteX4" fmla="*/ 899105 w 1804987"/>
                      <a:gd name="connsiteY4" fmla="*/ 149 h 1116772"/>
                      <a:gd name="connsiteX5" fmla="*/ 1204913 w 1804987"/>
                      <a:gd name="connsiteY5" fmla="*/ 350010 h 1116772"/>
                      <a:gd name="connsiteX6" fmla="*/ 1509713 w 1804987"/>
                      <a:gd name="connsiteY6" fmla="*/ 650048 h 1116772"/>
                      <a:gd name="connsiteX7" fmla="*/ 1690687 w 1804987"/>
                      <a:gd name="connsiteY7" fmla="*/ 912977 h 1116772"/>
                      <a:gd name="connsiteX8" fmla="*/ 1804987 w 1804987"/>
                      <a:gd name="connsiteY8" fmla="*/ 1116772 h 1116772"/>
                      <a:gd name="connsiteX0" fmla="*/ 0 w 1804987"/>
                      <a:gd name="connsiteY0" fmla="*/ 1112009 h 1116772"/>
                      <a:gd name="connsiteX1" fmla="*/ 185737 w 1804987"/>
                      <a:gd name="connsiteY1" fmla="*/ 826259 h 1116772"/>
                      <a:gd name="connsiteX2" fmla="*/ 404812 w 1804987"/>
                      <a:gd name="connsiteY2" fmla="*/ 526223 h 1116772"/>
                      <a:gd name="connsiteX3" fmla="*/ 647701 w 1804987"/>
                      <a:gd name="connsiteY3" fmla="*/ 330959 h 1116772"/>
                      <a:gd name="connsiteX4" fmla="*/ 899105 w 1804987"/>
                      <a:gd name="connsiteY4" fmla="*/ 149 h 1116772"/>
                      <a:gd name="connsiteX5" fmla="*/ 1289296 w 1804987"/>
                      <a:gd name="connsiteY5" fmla="*/ 201488 h 1116772"/>
                      <a:gd name="connsiteX6" fmla="*/ 1509713 w 1804987"/>
                      <a:gd name="connsiteY6" fmla="*/ 650048 h 1116772"/>
                      <a:gd name="connsiteX7" fmla="*/ 1690687 w 1804987"/>
                      <a:gd name="connsiteY7" fmla="*/ 912977 h 1116772"/>
                      <a:gd name="connsiteX8" fmla="*/ 1804987 w 1804987"/>
                      <a:gd name="connsiteY8" fmla="*/ 1116772 h 1116772"/>
                      <a:gd name="connsiteX0" fmla="*/ 0 w 1804987"/>
                      <a:gd name="connsiteY0" fmla="*/ 1112302 h 1117065"/>
                      <a:gd name="connsiteX1" fmla="*/ 185737 w 1804987"/>
                      <a:gd name="connsiteY1" fmla="*/ 826552 h 1117065"/>
                      <a:gd name="connsiteX2" fmla="*/ 404812 w 1804987"/>
                      <a:gd name="connsiteY2" fmla="*/ 526516 h 1117065"/>
                      <a:gd name="connsiteX3" fmla="*/ 568282 w 1804987"/>
                      <a:gd name="connsiteY3" fmla="*/ 161512 h 1117065"/>
                      <a:gd name="connsiteX4" fmla="*/ 899105 w 1804987"/>
                      <a:gd name="connsiteY4" fmla="*/ 442 h 1117065"/>
                      <a:gd name="connsiteX5" fmla="*/ 1289296 w 1804987"/>
                      <a:gd name="connsiteY5" fmla="*/ 201781 h 1117065"/>
                      <a:gd name="connsiteX6" fmla="*/ 1509713 w 1804987"/>
                      <a:gd name="connsiteY6" fmla="*/ 650341 h 1117065"/>
                      <a:gd name="connsiteX7" fmla="*/ 1690687 w 1804987"/>
                      <a:gd name="connsiteY7" fmla="*/ 913270 h 1117065"/>
                      <a:gd name="connsiteX8" fmla="*/ 1804987 w 1804987"/>
                      <a:gd name="connsiteY8" fmla="*/ 1117065 h 1117065"/>
                      <a:gd name="connsiteX0" fmla="*/ 0 w 1804987"/>
                      <a:gd name="connsiteY0" fmla="*/ 1112282 h 1117045"/>
                      <a:gd name="connsiteX1" fmla="*/ 185737 w 1804987"/>
                      <a:gd name="connsiteY1" fmla="*/ 826532 h 1117045"/>
                      <a:gd name="connsiteX2" fmla="*/ 345247 w 1804987"/>
                      <a:gd name="connsiteY2" fmla="*/ 499974 h 1117045"/>
                      <a:gd name="connsiteX3" fmla="*/ 568282 w 1804987"/>
                      <a:gd name="connsiteY3" fmla="*/ 161492 h 1117045"/>
                      <a:gd name="connsiteX4" fmla="*/ 899105 w 1804987"/>
                      <a:gd name="connsiteY4" fmla="*/ 422 h 1117045"/>
                      <a:gd name="connsiteX5" fmla="*/ 1289296 w 1804987"/>
                      <a:gd name="connsiteY5" fmla="*/ 201761 h 1117045"/>
                      <a:gd name="connsiteX6" fmla="*/ 1509713 w 1804987"/>
                      <a:gd name="connsiteY6" fmla="*/ 650321 h 1117045"/>
                      <a:gd name="connsiteX7" fmla="*/ 1690687 w 1804987"/>
                      <a:gd name="connsiteY7" fmla="*/ 913250 h 1117045"/>
                      <a:gd name="connsiteX8" fmla="*/ 1804987 w 1804987"/>
                      <a:gd name="connsiteY8" fmla="*/ 1117045 h 1117045"/>
                      <a:gd name="connsiteX0" fmla="*/ 0 w 1804987"/>
                      <a:gd name="connsiteY0" fmla="*/ 1112282 h 1117045"/>
                      <a:gd name="connsiteX1" fmla="*/ 150991 w 1804987"/>
                      <a:gd name="connsiteY1" fmla="*/ 810619 h 1117045"/>
                      <a:gd name="connsiteX2" fmla="*/ 345247 w 1804987"/>
                      <a:gd name="connsiteY2" fmla="*/ 499974 h 1117045"/>
                      <a:gd name="connsiteX3" fmla="*/ 568282 w 1804987"/>
                      <a:gd name="connsiteY3" fmla="*/ 161492 h 1117045"/>
                      <a:gd name="connsiteX4" fmla="*/ 899105 w 1804987"/>
                      <a:gd name="connsiteY4" fmla="*/ 422 h 1117045"/>
                      <a:gd name="connsiteX5" fmla="*/ 1289296 w 1804987"/>
                      <a:gd name="connsiteY5" fmla="*/ 201761 h 1117045"/>
                      <a:gd name="connsiteX6" fmla="*/ 1509713 w 1804987"/>
                      <a:gd name="connsiteY6" fmla="*/ 650321 h 1117045"/>
                      <a:gd name="connsiteX7" fmla="*/ 1690687 w 1804987"/>
                      <a:gd name="connsiteY7" fmla="*/ 913250 h 1117045"/>
                      <a:gd name="connsiteX8" fmla="*/ 1804987 w 1804987"/>
                      <a:gd name="connsiteY8" fmla="*/ 1117045 h 1117045"/>
                      <a:gd name="connsiteX0" fmla="*/ 0 w 1804987"/>
                      <a:gd name="connsiteY0" fmla="*/ 1112282 h 1117045"/>
                      <a:gd name="connsiteX1" fmla="*/ 150991 w 1804987"/>
                      <a:gd name="connsiteY1" fmla="*/ 810619 h 1117045"/>
                      <a:gd name="connsiteX2" fmla="*/ 201632 w 1804987"/>
                      <a:gd name="connsiteY2" fmla="*/ 778201 h 1117045"/>
                      <a:gd name="connsiteX3" fmla="*/ 345247 w 1804987"/>
                      <a:gd name="connsiteY3" fmla="*/ 499974 h 1117045"/>
                      <a:gd name="connsiteX4" fmla="*/ 568282 w 1804987"/>
                      <a:gd name="connsiteY4" fmla="*/ 161492 h 1117045"/>
                      <a:gd name="connsiteX5" fmla="*/ 899105 w 1804987"/>
                      <a:gd name="connsiteY5" fmla="*/ 422 h 1117045"/>
                      <a:gd name="connsiteX6" fmla="*/ 1289296 w 1804987"/>
                      <a:gd name="connsiteY6" fmla="*/ 201761 h 1117045"/>
                      <a:gd name="connsiteX7" fmla="*/ 1509713 w 1804987"/>
                      <a:gd name="connsiteY7" fmla="*/ 650321 h 1117045"/>
                      <a:gd name="connsiteX8" fmla="*/ 1690687 w 1804987"/>
                      <a:gd name="connsiteY8" fmla="*/ 913250 h 1117045"/>
                      <a:gd name="connsiteX9" fmla="*/ 1804987 w 1804987"/>
                      <a:gd name="connsiteY9" fmla="*/ 1117045 h 1117045"/>
                      <a:gd name="connsiteX0" fmla="*/ 0 w 1804987"/>
                      <a:gd name="connsiteY0" fmla="*/ 1112282 h 1117045"/>
                      <a:gd name="connsiteX1" fmla="*/ 150991 w 1804987"/>
                      <a:gd name="connsiteY1" fmla="*/ 810619 h 1117045"/>
                      <a:gd name="connsiteX2" fmla="*/ 186741 w 1804987"/>
                      <a:gd name="connsiteY2" fmla="*/ 746374 h 1117045"/>
                      <a:gd name="connsiteX3" fmla="*/ 345247 w 1804987"/>
                      <a:gd name="connsiteY3" fmla="*/ 499974 h 1117045"/>
                      <a:gd name="connsiteX4" fmla="*/ 568282 w 1804987"/>
                      <a:gd name="connsiteY4" fmla="*/ 161492 h 1117045"/>
                      <a:gd name="connsiteX5" fmla="*/ 899105 w 1804987"/>
                      <a:gd name="connsiteY5" fmla="*/ 422 h 1117045"/>
                      <a:gd name="connsiteX6" fmla="*/ 1289296 w 1804987"/>
                      <a:gd name="connsiteY6" fmla="*/ 201761 h 1117045"/>
                      <a:gd name="connsiteX7" fmla="*/ 1509713 w 1804987"/>
                      <a:gd name="connsiteY7" fmla="*/ 650321 h 1117045"/>
                      <a:gd name="connsiteX8" fmla="*/ 1690687 w 1804987"/>
                      <a:gd name="connsiteY8" fmla="*/ 913250 h 1117045"/>
                      <a:gd name="connsiteX9" fmla="*/ 1804987 w 1804987"/>
                      <a:gd name="connsiteY9" fmla="*/ 1117045 h 1117045"/>
                      <a:gd name="connsiteX0" fmla="*/ 0 w 1804987"/>
                      <a:gd name="connsiteY0" fmla="*/ 1112282 h 1117045"/>
                      <a:gd name="connsiteX1" fmla="*/ 150991 w 1804987"/>
                      <a:gd name="connsiteY1" fmla="*/ 810619 h 1117045"/>
                      <a:gd name="connsiteX2" fmla="*/ 186741 w 1804987"/>
                      <a:gd name="connsiteY2" fmla="*/ 746374 h 1117045"/>
                      <a:gd name="connsiteX3" fmla="*/ 345247 w 1804987"/>
                      <a:gd name="connsiteY3" fmla="*/ 499974 h 1117045"/>
                      <a:gd name="connsiteX4" fmla="*/ 568282 w 1804987"/>
                      <a:gd name="connsiteY4" fmla="*/ 161492 h 1117045"/>
                      <a:gd name="connsiteX5" fmla="*/ 899105 w 1804987"/>
                      <a:gd name="connsiteY5" fmla="*/ 422 h 1117045"/>
                      <a:gd name="connsiteX6" fmla="*/ 1289296 w 1804987"/>
                      <a:gd name="connsiteY6" fmla="*/ 201761 h 1117045"/>
                      <a:gd name="connsiteX7" fmla="*/ 1504749 w 1804987"/>
                      <a:gd name="connsiteY7" fmla="*/ 459364 h 1117045"/>
                      <a:gd name="connsiteX8" fmla="*/ 1690687 w 1804987"/>
                      <a:gd name="connsiteY8" fmla="*/ 913250 h 1117045"/>
                      <a:gd name="connsiteX9" fmla="*/ 1804987 w 1804987"/>
                      <a:gd name="connsiteY9" fmla="*/ 1117045 h 1117045"/>
                      <a:gd name="connsiteX0" fmla="*/ 0 w 1804987"/>
                      <a:gd name="connsiteY0" fmla="*/ 1112282 h 1117045"/>
                      <a:gd name="connsiteX1" fmla="*/ 150991 w 1804987"/>
                      <a:gd name="connsiteY1" fmla="*/ 810619 h 1117045"/>
                      <a:gd name="connsiteX2" fmla="*/ 186741 w 1804987"/>
                      <a:gd name="connsiteY2" fmla="*/ 746374 h 1117045"/>
                      <a:gd name="connsiteX3" fmla="*/ 345247 w 1804987"/>
                      <a:gd name="connsiteY3" fmla="*/ 499974 h 1117045"/>
                      <a:gd name="connsiteX4" fmla="*/ 568282 w 1804987"/>
                      <a:gd name="connsiteY4" fmla="*/ 161492 h 1117045"/>
                      <a:gd name="connsiteX5" fmla="*/ 899105 w 1804987"/>
                      <a:gd name="connsiteY5" fmla="*/ 422 h 1117045"/>
                      <a:gd name="connsiteX6" fmla="*/ 1289296 w 1804987"/>
                      <a:gd name="connsiteY6" fmla="*/ 201761 h 1117045"/>
                      <a:gd name="connsiteX7" fmla="*/ 1504749 w 1804987"/>
                      <a:gd name="connsiteY7" fmla="*/ 459364 h 1117045"/>
                      <a:gd name="connsiteX8" fmla="*/ 1690687 w 1804987"/>
                      <a:gd name="connsiteY8" fmla="*/ 913250 h 1117045"/>
                      <a:gd name="connsiteX9" fmla="*/ 1804987 w 1804987"/>
                      <a:gd name="connsiteY9" fmla="*/ 1117045 h 1117045"/>
                      <a:gd name="connsiteX0" fmla="*/ 0 w 1804987"/>
                      <a:gd name="connsiteY0" fmla="*/ 1112282 h 1117045"/>
                      <a:gd name="connsiteX1" fmla="*/ 150991 w 1804987"/>
                      <a:gd name="connsiteY1" fmla="*/ 810619 h 1117045"/>
                      <a:gd name="connsiteX2" fmla="*/ 186741 w 1804987"/>
                      <a:gd name="connsiteY2" fmla="*/ 746374 h 1117045"/>
                      <a:gd name="connsiteX3" fmla="*/ 345247 w 1804987"/>
                      <a:gd name="connsiteY3" fmla="*/ 499974 h 1117045"/>
                      <a:gd name="connsiteX4" fmla="*/ 568282 w 1804987"/>
                      <a:gd name="connsiteY4" fmla="*/ 161492 h 1117045"/>
                      <a:gd name="connsiteX5" fmla="*/ 899105 w 1804987"/>
                      <a:gd name="connsiteY5" fmla="*/ 422 h 1117045"/>
                      <a:gd name="connsiteX6" fmla="*/ 1289296 w 1804987"/>
                      <a:gd name="connsiteY6" fmla="*/ 201761 h 1117045"/>
                      <a:gd name="connsiteX7" fmla="*/ 1494821 w 1804987"/>
                      <a:gd name="connsiteY7" fmla="*/ 464669 h 1117045"/>
                      <a:gd name="connsiteX8" fmla="*/ 1690687 w 1804987"/>
                      <a:gd name="connsiteY8" fmla="*/ 913250 h 1117045"/>
                      <a:gd name="connsiteX9" fmla="*/ 1804987 w 1804987"/>
                      <a:gd name="connsiteY9" fmla="*/ 1117045 h 1117045"/>
                      <a:gd name="connsiteX0" fmla="*/ 0 w 1804987"/>
                      <a:gd name="connsiteY0" fmla="*/ 1112282 h 1117045"/>
                      <a:gd name="connsiteX1" fmla="*/ 150991 w 1804987"/>
                      <a:gd name="connsiteY1" fmla="*/ 810619 h 1117045"/>
                      <a:gd name="connsiteX2" fmla="*/ 186741 w 1804987"/>
                      <a:gd name="connsiteY2" fmla="*/ 746374 h 1117045"/>
                      <a:gd name="connsiteX3" fmla="*/ 345247 w 1804987"/>
                      <a:gd name="connsiteY3" fmla="*/ 499974 h 1117045"/>
                      <a:gd name="connsiteX4" fmla="*/ 568282 w 1804987"/>
                      <a:gd name="connsiteY4" fmla="*/ 161492 h 1117045"/>
                      <a:gd name="connsiteX5" fmla="*/ 899105 w 1804987"/>
                      <a:gd name="connsiteY5" fmla="*/ 422 h 1117045"/>
                      <a:gd name="connsiteX6" fmla="*/ 1289296 w 1804987"/>
                      <a:gd name="connsiteY6" fmla="*/ 201761 h 1117045"/>
                      <a:gd name="connsiteX7" fmla="*/ 1494821 w 1804987"/>
                      <a:gd name="connsiteY7" fmla="*/ 464669 h 1117045"/>
                      <a:gd name="connsiteX8" fmla="*/ 1690687 w 1804987"/>
                      <a:gd name="connsiteY8" fmla="*/ 913250 h 1117045"/>
                      <a:gd name="connsiteX9" fmla="*/ 1804987 w 1804987"/>
                      <a:gd name="connsiteY9" fmla="*/ 1117045 h 1117045"/>
                      <a:gd name="connsiteX0" fmla="*/ 0 w 1804987"/>
                      <a:gd name="connsiteY0" fmla="*/ 1112282 h 1117045"/>
                      <a:gd name="connsiteX1" fmla="*/ 150991 w 1804987"/>
                      <a:gd name="connsiteY1" fmla="*/ 810619 h 1117045"/>
                      <a:gd name="connsiteX2" fmla="*/ 186741 w 1804987"/>
                      <a:gd name="connsiteY2" fmla="*/ 746374 h 1117045"/>
                      <a:gd name="connsiteX3" fmla="*/ 345247 w 1804987"/>
                      <a:gd name="connsiteY3" fmla="*/ 499974 h 1117045"/>
                      <a:gd name="connsiteX4" fmla="*/ 568282 w 1804987"/>
                      <a:gd name="connsiteY4" fmla="*/ 161492 h 1117045"/>
                      <a:gd name="connsiteX5" fmla="*/ 899105 w 1804987"/>
                      <a:gd name="connsiteY5" fmla="*/ 422 h 1117045"/>
                      <a:gd name="connsiteX6" fmla="*/ 1229732 w 1804987"/>
                      <a:gd name="connsiteY6" fmla="*/ 127500 h 1117045"/>
                      <a:gd name="connsiteX7" fmla="*/ 1494821 w 1804987"/>
                      <a:gd name="connsiteY7" fmla="*/ 464669 h 1117045"/>
                      <a:gd name="connsiteX8" fmla="*/ 1690687 w 1804987"/>
                      <a:gd name="connsiteY8" fmla="*/ 913250 h 1117045"/>
                      <a:gd name="connsiteX9" fmla="*/ 1804987 w 1804987"/>
                      <a:gd name="connsiteY9" fmla="*/ 1117045 h 1117045"/>
                      <a:gd name="connsiteX0" fmla="*/ 0 w 1804987"/>
                      <a:gd name="connsiteY0" fmla="*/ 1112266 h 1117029"/>
                      <a:gd name="connsiteX1" fmla="*/ 150991 w 1804987"/>
                      <a:gd name="connsiteY1" fmla="*/ 810603 h 1117029"/>
                      <a:gd name="connsiteX2" fmla="*/ 186741 w 1804987"/>
                      <a:gd name="connsiteY2" fmla="*/ 746358 h 1117029"/>
                      <a:gd name="connsiteX3" fmla="*/ 325392 w 1804987"/>
                      <a:gd name="connsiteY3" fmla="*/ 478740 h 1117029"/>
                      <a:gd name="connsiteX4" fmla="*/ 568282 w 1804987"/>
                      <a:gd name="connsiteY4" fmla="*/ 161476 h 1117029"/>
                      <a:gd name="connsiteX5" fmla="*/ 899105 w 1804987"/>
                      <a:gd name="connsiteY5" fmla="*/ 406 h 1117029"/>
                      <a:gd name="connsiteX6" fmla="*/ 1229732 w 1804987"/>
                      <a:gd name="connsiteY6" fmla="*/ 127484 h 1117029"/>
                      <a:gd name="connsiteX7" fmla="*/ 1494821 w 1804987"/>
                      <a:gd name="connsiteY7" fmla="*/ 464653 h 1117029"/>
                      <a:gd name="connsiteX8" fmla="*/ 1690687 w 1804987"/>
                      <a:gd name="connsiteY8" fmla="*/ 913234 h 1117029"/>
                      <a:gd name="connsiteX9" fmla="*/ 1804987 w 1804987"/>
                      <a:gd name="connsiteY9" fmla="*/ 1117029 h 1117029"/>
                      <a:gd name="connsiteX0" fmla="*/ 0 w 1804987"/>
                      <a:gd name="connsiteY0" fmla="*/ 1112266 h 1117029"/>
                      <a:gd name="connsiteX1" fmla="*/ 150991 w 1804987"/>
                      <a:gd name="connsiteY1" fmla="*/ 810603 h 1117029"/>
                      <a:gd name="connsiteX2" fmla="*/ 186741 w 1804987"/>
                      <a:gd name="connsiteY2" fmla="*/ 746358 h 1117029"/>
                      <a:gd name="connsiteX3" fmla="*/ 325392 w 1804987"/>
                      <a:gd name="connsiteY3" fmla="*/ 478740 h 1117029"/>
                      <a:gd name="connsiteX4" fmla="*/ 568282 w 1804987"/>
                      <a:gd name="connsiteY4" fmla="*/ 161476 h 1117029"/>
                      <a:gd name="connsiteX5" fmla="*/ 899105 w 1804987"/>
                      <a:gd name="connsiteY5" fmla="*/ 406 h 1117029"/>
                      <a:gd name="connsiteX6" fmla="*/ 1229732 w 1804987"/>
                      <a:gd name="connsiteY6" fmla="*/ 127484 h 1117029"/>
                      <a:gd name="connsiteX7" fmla="*/ 1494821 w 1804987"/>
                      <a:gd name="connsiteY7" fmla="*/ 464653 h 1117029"/>
                      <a:gd name="connsiteX8" fmla="*/ 1626159 w 1804987"/>
                      <a:gd name="connsiteY8" fmla="*/ 738189 h 1117029"/>
                      <a:gd name="connsiteX9" fmla="*/ 1804987 w 1804987"/>
                      <a:gd name="connsiteY9" fmla="*/ 1117029 h 1117029"/>
                      <a:gd name="connsiteX0" fmla="*/ 0 w 1804987"/>
                      <a:gd name="connsiteY0" fmla="*/ 1112266 h 1117029"/>
                      <a:gd name="connsiteX1" fmla="*/ 150991 w 1804987"/>
                      <a:gd name="connsiteY1" fmla="*/ 810603 h 1117029"/>
                      <a:gd name="connsiteX2" fmla="*/ 186741 w 1804987"/>
                      <a:gd name="connsiteY2" fmla="*/ 746358 h 1117029"/>
                      <a:gd name="connsiteX3" fmla="*/ 325392 w 1804987"/>
                      <a:gd name="connsiteY3" fmla="*/ 478740 h 1117029"/>
                      <a:gd name="connsiteX4" fmla="*/ 568282 w 1804987"/>
                      <a:gd name="connsiteY4" fmla="*/ 161476 h 1117029"/>
                      <a:gd name="connsiteX5" fmla="*/ 899105 w 1804987"/>
                      <a:gd name="connsiteY5" fmla="*/ 406 h 1117029"/>
                      <a:gd name="connsiteX6" fmla="*/ 1229732 w 1804987"/>
                      <a:gd name="connsiteY6" fmla="*/ 127484 h 1117029"/>
                      <a:gd name="connsiteX7" fmla="*/ 1474967 w 1804987"/>
                      <a:gd name="connsiteY7" fmla="*/ 459348 h 1117029"/>
                      <a:gd name="connsiteX8" fmla="*/ 1626159 w 1804987"/>
                      <a:gd name="connsiteY8" fmla="*/ 738189 h 1117029"/>
                      <a:gd name="connsiteX9" fmla="*/ 1804987 w 1804987"/>
                      <a:gd name="connsiteY9" fmla="*/ 1117029 h 1117029"/>
                      <a:gd name="connsiteX0" fmla="*/ 0 w 1804987"/>
                      <a:gd name="connsiteY0" fmla="*/ 1112266 h 1117029"/>
                      <a:gd name="connsiteX1" fmla="*/ 150991 w 1804987"/>
                      <a:gd name="connsiteY1" fmla="*/ 810603 h 1117029"/>
                      <a:gd name="connsiteX2" fmla="*/ 206597 w 1804987"/>
                      <a:gd name="connsiteY2" fmla="*/ 698619 h 1117029"/>
                      <a:gd name="connsiteX3" fmla="*/ 325392 w 1804987"/>
                      <a:gd name="connsiteY3" fmla="*/ 478740 h 1117029"/>
                      <a:gd name="connsiteX4" fmla="*/ 568282 w 1804987"/>
                      <a:gd name="connsiteY4" fmla="*/ 161476 h 1117029"/>
                      <a:gd name="connsiteX5" fmla="*/ 899105 w 1804987"/>
                      <a:gd name="connsiteY5" fmla="*/ 406 h 1117029"/>
                      <a:gd name="connsiteX6" fmla="*/ 1229732 w 1804987"/>
                      <a:gd name="connsiteY6" fmla="*/ 127484 h 1117029"/>
                      <a:gd name="connsiteX7" fmla="*/ 1474967 w 1804987"/>
                      <a:gd name="connsiteY7" fmla="*/ 459348 h 1117029"/>
                      <a:gd name="connsiteX8" fmla="*/ 1626159 w 1804987"/>
                      <a:gd name="connsiteY8" fmla="*/ 738189 h 1117029"/>
                      <a:gd name="connsiteX9" fmla="*/ 1804987 w 1804987"/>
                      <a:gd name="connsiteY9" fmla="*/ 1117029 h 1117029"/>
                      <a:gd name="connsiteX0" fmla="*/ 0 w 1804987"/>
                      <a:gd name="connsiteY0" fmla="*/ 1112266 h 1117029"/>
                      <a:gd name="connsiteX1" fmla="*/ 116245 w 1804987"/>
                      <a:gd name="connsiteY1" fmla="*/ 879559 h 1117029"/>
                      <a:gd name="connsiteX2" fmla="*/ 206597 w 1804987"/>
                      <a:gd name="connsiteY2" fmla="*/ 698619 h 1117029"/>
                      <a:gd name="connsiteX3" fmla="*/ 325392 w 1804987"/>
                      <a:gd name="connsiteY3" fmla="*/ 478740 h 1117029"/>
                      <a:gd name="connsiteX4" fmla="*/ 568282 w 1804987"/>
                      <a:gd name="connsiteY4" fmla="*/ 161476 h 1117029"/>
                      <a:gd name="connsiteX5" fmla="*/ 899105 w 1804987"/>
                      <a:gd name="connsiteY5" fmla="*/ 406 h 1117029"/>
                      <a:gd name="connsiteX6" fmla="*/ 1229732 w 1804987"/>
                      <a:gd name="connsiteY6" fmla="*/ 127484 h 1117029"/>
                      <a:gd name="connsiteX7" fmla="*/ 1474967 w 1804987"/>
                      <a:gd name="connsiteY7" fmla="*/ 459348 h 1117029"/>
                      <a:gd name="connsiteX8" fmla="*/ 1626159 w 1804987"/>
                      <a:gd name="connsiteY8" fmla="*/ 738189 h 1117029"/>
                      <a:gd name="connsiteX9" fmla="*/ 1804987 w 1804987"/>
                      <a:gd name="connsiteY9" fmla="*/ 1117029 h 1117029"/>
                      <a:gd name="connsiteX0" fmla="*/ 0 w 1804987"/>
                      <a:gd name="connsiteY0" fmla="*/ 1112381 h 1117144"/>
                      <a:gd name="connsiteX1" fmla="*/ 116245 w 1804987"/>
                      <a:gd name="connsiteY1" fmla="*/ 879674 h 1117144"/>
                      <a:gd name="connsiteX2" fmla="*/ 206597 w 1804987"/>
                      <a:gd name="connsiteY2" fmla="*/ 698734 h 1117144"/>
                      <a:gd name="connsiteX3" fmla="*/ 325392 w 1804987"/>
                      <a:gd name="connsiteY3" fmla="*/ 478855 h 1117144"/>
                      <a:gd name="connsiteX4" fmla="*/ 593100 w 1804987"/>
                      <a:gd name="connsiteY4" fmla="*/ 140375 h 1117144"/>
                      <a:gd name="connsiteX5" fmla="*/ 899105 w 1804987"/>
                      <a:gd name="connsiteY5" fmla="*/ 521 h 1117144"/>
                      <a:gd name="connsiteX6" fmla="*/ 1229732 w 1804987"/>
                      <a:gd name="connsiteY6" fmla="*/ 127599 h 1117144"/>
                      <a:gd name="connsiteX7" fmla="*/ 1474967 w 1804987"/>
                      <a:gd name="connsiteY7" fmla="*/ 459463 h 1117144"/>
                      <a:gd name="connsiteX8" fmla="*/ 1626159 w 1804987"/>
                      <a:gd name="connsiteY8" fmla="*/ 738304 h 1117144"/>
                      <a:gd name="connsiteX9" fmla="*/ 1804987 w 1804987"/>
                      <a:gd name="connsiteY9" fmla="*/ 1117144 h 1117144"/>
                      <a:gd name="connsiteX0" fmla="*/ 0 w 1804987"/>
                      <a:gd name="connsiteY0" fmla="*/ 1112381 h 1117144"/>
                      <a:gd name="connsiteX1" fmla="*/ 116245 w 1804987"/>
                      <a:gd name="connsiteY1" fmla="*/ 879674 h 1117144"/>
                      <a:gd name="connsiteX2" fmla="*/ 206597 w 1804987"/>
                      <a:gd name="connsiteY2" fmla="*/ 698734 h 1117144"/>
                      <a:gd name="connsiteX3" fmla="*/ 325392 w 1804987"/>
                      <a:gd name="connsiteY3" fmla="*/ 478855 h 1117144"/>
                      <a:gd name="connsiteX4" fmla="*/ 593100 w 1804987"/>
                      <a:gd name="connsiteY4" fmla="*/ 140375 h 1117144"/>
                      <a:gd name="connsiteX5" fmla="*/ 899105 w 1804987"/>
                      <a:gd name="connsiteY5" fmla="*/ 521 h 1117144"/>
                      <a:gd name="connsiteX6" fmla="*/ 1229732 w 1804987"/>
                      <a:gd name="connsiteY6" fmla="*/ 127599 h 1117144"/>
                      <a:gd name="connsiteX7" fmla="*/ 1489859 w 1804987"/>
                      <a:gd name="connsiteY7" fmla="*/ 459463 h 1117144"/>
                      <a:gd name="connsiteX8" fmla="*/ 1626159 w 1804987"/>
                      <a:gd name="connsiteY8" fmla="*/ 738304 h 1117144"/>
                      <a:gd name="connsiteX9" fmla="*/ 1804987 w 1804987"/>
                      <a:gd name="connsiteY9" fmla="*/ 1117144 h 1117144"/>
                      <a:gd name="connsiteX0" fmla="*/ 0 w 1804987"/>
                      <a:gd name="connsiteY0" fmla="*/ 1112381 h 1117144"/>
                      <a:gd name="connsiteX1" fmla="*/ 116245 w 1804987"/>
                      <a:gd name="connsiteY1" fmla="*/ 879674 h 1117144"/>
                      <a:gd name="connsiteX2" fmla="*/ 206597 w 1804987"/>
                      <a:gd name="connsiteY2" fmla="*/ 698734 h 1117144"/>
                      <a:gd name="connsiteX3" fmla="*/ 325392 w 1804987"/>
                      <a:gd name="connsiteY3" fmla="*/ 478855 h 1117144"/>
                      <a:gd name="connsiteX4" fmla="*/ 593100 w 1804987"/>
                      <a:gd name="connsiteY4" fmla="*/ 140375 h 1117144"/>
                      <a:gd name="connsiteX5" fmla="*/ 899105 w 1804987"/>
                      <a:gd name="connsiteY5" fmla="*/ 521 h 1117144"/>
                      <a:gd name="connsiteX6" fmla="*/ 1229732 w 1804987"/>
                      <a:gd name="connsiteY6" fmla="*/ 127599 h 1117144"/>
                      <a:gd name="connsiteX7" fmla="*/ 1489859 w 1804987"/>
                      <a:gd name="connsiteY7" fmla="*/ 459463 h 1117144"/>
                      <a:gd name="connsiteX8" fmla="*/ 1641050 w 1804987"/>
                      <a:gd name="connsiteY8" fmla="*/ 727695 h 1117144"/>
                      <a:gd name="connsiteX9" fmla="*/ 1804987 w 1804987"/>
                      <a:gd name="connsiteY9" fmla="*/ 1117144 h 1117144"/>
                      <a:gd name="connsiteX0" fmla="*/ 0 w 1804987"/>
                      <a:gd name="connsiteY0" fmla="*/ 1112381 h 1117144"/>
                      <a:gd name="connsiteX1" fmla="*/ 116245 w 1804987"/>
                      <a:gd name="connsiteY1" fmla="*/ 879674 h 1117144"/>
                      <a:gd name="connsiteX2" fmla="*/ 206597 w 1804987"/>
                      <a:gd name="connsiteY2" fmla="*/ 698734 h 1117144"/>
                      <a:gd name="connsiteX3" fmla="*/ 325392 w 1804987"/>
                      <a:gd name="connsiteY3" fmla="*/ 478855 h 1117144"/>
                      <a:gd name="connsiteX4" fmla="*/ 593100 w 1804987"/>
                      <a:gd name="connsiteY4" fmla="*/ 140375 h 1117144"/>
                      <a:gd name="connsiteX5" fmla="*/ 899105 w 1804987"/>
                      <a:gd name="connsiteY5" fmla="*/ 521 h 1117144"/>
                      <a:gd name="connsiteX6" fmla="*/ 1229732 w 1804987"/>
                      <a:gd name="connsiteY6" fmla="*/ 127599 h 1117144"/>
                      <a:gd name="connsiteX7" fmla="*/ 1489859 w 1804987"/>
                      <a:gd name="connsiteY7" fmla="*/ 459463 h 1117144"/>
                      <a:gd name="connsiteX8" fmla="*/ 1641050 w 1804987"/>
                      <a:gd name="connsiteY8" fmla="*/ 727695 h 1117144"/>
                      <a:gd name="connsiteX9" fmla="*/ 1804987 w 1804987"/>
                      <a:gd name="connsiteY9" fmla="*/ 1117144 h 1117144"/>
                      <a:gd name="connsiteX0" fmla="*/ 0 w 1804987"/>
                      <a:gd name="connsiteY0" fmla="*/ 1112381 h 1117144"/>
                      <a:gd name="connsiteX1" fmla="*/ 116245 w 1804987"/>
                      <a:gd name="connsiteY1" fmla="*/ 879674 h 1117144"/>
                      <a:gd name="connsiteX2" fmla="*/ 206597 w 1804987"/>
                      <a:gd name="connsiteY2" fmla="*/ 698734 h 1117144"/>
                      <a:gd name="connsiteX3" fmla="*/ 325392 w 1804987"/>
                      <a:gd name="connsiteY3" fmla="*/ 478855 h 1117144"/>
                      <a:gd name="connsiteX4" fmla="*/ 593100 w 1804987"/>
                      <a:gd name="connsiteY4" fmla="*/ 140375 h 1117144"/>
                      <a:gd name="connsiteX5" fmla="*/ 899105 w 1804987"/>
                      <a:gd name="connsiteY5" fmla="*/ 521 h 1117144"/>
                      <a:gd name="connsiteX6" fmla="*/ 1229732 w 1804987"/>
                      <a:gd name="connsiteY6" fmla="*/ 127599 h 1117144"/>
                      <a:gd name="connsiteX7" fmla="*/ 1509714 w 1804987"/>
                      <a:gd name="connsiteY7" fmla="*/ 464768 h 1117144"/>
                      <a:gd name="connsiteX8" fmla="*/ 1641050 w 1804987"/>
                      <a:gd name="connsiteY8" fmla="*/ 727695 h 1117144"/>
                      <a:gd name="connsiteX9" fmla="*/ 1804987 w 1804987"/>
                      <a:gd name="connsiteY9" fmla="*/ 1117144 h 1117144"/>
                      <a:gd name="connsiteX0" fmla="*/ 0 w 1804987"/>
                      <a:gd name="connsiteY0" fmla="*/ 1112381 h 1117144"/>
                      <a:gd name="connsiteX1" fmla="*/ 116245 w 1804987"/>
                      <a:gd name="connsiteY1" fmla="*/ 879674 h 1117144"/>
                      <a:gd name="connsiteX2" fmla="*/ 206597 w 1804987"/>
                      <a:gd name="connsiteY2" fmla="*/ 698734 h 1117144"/>
                      <a:gd name="connsiteX3" fmla="*/ 325392 w 1804987"/>
                      <a:gd name="connsiteY3" fmla="*/ 478855 h 1117144"/>
                      <a:gd name="connsiteX4" fmla="*/ 593100 w 1804987"/>
                      <a:gd name="connsiteY4" fmla="*/ 140375 h 1117144"/>
                      <a:gd name="connsiteX5" fmla="*/ 899105 w 1804987"/>
                      <a:gd name="connsiteY5" fmla="*/ 521 h 1117144"/>
                      <a:gd name="connsiteX6" fmla="*/ 1229732 w 1804987"/>
                      <a:gd name="connsiteY6" fmla="*/ 127599 h 1117144"/>
                      <a:gd name="connsiteX7" fmla="*/ 1489859 w 1804987"/>
                      <a:gd name="connsiteY7" fmla="*/ 443551 h 1117144"/>
                      <a:gd name="connsiteX8" fmla="*/ 1641050 w 1804987"/>
                      <a:gd name="connsiteY8" fmla="*/ 727695 h 1117144"/>
                      <a:gd name="connsiteX9" fmla="*/ 1804987 w 1804987"/>
                      <a:gd name="connsiteY9" fmla="*/ 1117144 h 1117144"/>
                      <a:gd name="connsiteX0" fmla="*/ 0 w 1804987"/>
                      <a:gd name="connsiteY0" fmla="*/ 1112381 h 1117144"/>
                      <a:gd name="connsiteX1" fmla="*/ 116245 w 1804987"/>
                      <a:gd name="connsiteY1" fmla="*/ 879674 h 1117144"/>
                      <a:gd name="connsiteX2" fmla="*/ 206597 w 1804987"/>
                      <a:gd name="connsiteY2" fmla="*/ 698734 h 1117144"/>
                      <a:gd name="connsiteX3" fmla="*/ 325392 w 1804987"/>
                      <a:gd name="connsiteY3" fmla="*/ 478855 h 1117144"/>
                      <a:gd name="connsiteX4" fmla="*/ 593100 w 1804987"/>
                      <a:gd name="connsiteY4" fmla="*/ 140375 h 1117144"/>
                      <a:gd name="connsiteX5" fmla="*/ 899105 w 1804987"/>
                      <a:gd name="connsiteY5" fmla="*/ 521 h 1117144"/>
                      <a:gd name="connsiteX6" fmla="*/ 1229732 w 1804987"/>
                      <a:gd name="connsiteY6" fmla="*/ 127599 h 1117144"/>
                      <a:gd name="connsiteX7" fmla="*/ 1489859 w 1804987"/>
                      <a:gd name="connsiteY7" fmla="*/ 443551 h 1117144"/>
                      <a:gd name="connsiteX8" fmla="*/ 1710542 w 1804987"/>
                      <a:gd name="connsiteY8" fmla="*/ 881521 h 1117144"/>
                      <a:gd name="connsiteX9" fmla="*/ 1804987 w 1804987"/>
                      <a:gd name="connsiteY9" fmla="*/ 1117144 h 1117144"/>
                      <a:gd name="connsiteX0" fmla="*/ 0 w 1804987"/>
                      <a:gd name="connsiteY0" fmla="*/ 1112381 h 1117144"/>
                      <a:gd name="connsiteX1" fmla="*/ 116245 w 1804987"/>
                      <a:gd name="connsiteY1" fmla="*/ 879674 h 1117144"/>
                      <a:gd name="connsiteX2" fmla="*/ 206597 w 1804987"/>
                      <a:gd name="connsiteY2" fmla="*/ 698734 h 1117144"/>
                      <a:gd name="connsiteX3" fmla="*/ 325392 w 1804987"/>
                      <a:gd name="connsiteY3" fmla="*/ 478855 h 1117144"/>
                      <a:gd name="connsiteX4" fmla="*/ 593100 w 1804987"/>
                      <a:gd name="connsiteY4" fmla="*/ 140375 h 1117144"/>
                      <a:gd name="connsiteX5" fmla="*/ 899105 w 1804987"/>
                      <a:gd name="connsiteY5" fmla="*/ 521 h 1117144"/>
                      <a:gd name="connsiteX6" fmla="*/ 1229732 w 1804987"/>
                      <a:gd name="connsiteY6" fmla="*/ 127599 h 1117144"/>
                      <a:gd name="connsiteX7" fmla="*/ 1343291 w 1804987"/>
                      <a:gd name="connsiteY7" fmla="*/ 226644 h 1117144"/>
                      <a:gd name="connsiteX8" fmla="*/ 1489859 w 1804987"/>
                      <a:gd name="connsiteY8" fmla="*/ 443551 h 1117144"/>
                      <a:gd name="connsiteX9" fmla="*/ 1710542 w 1804987"/>
                      <a:gd name="connsiteY9" fmla="*/ 881521 h 1117144"/>
                      <a:gd name="connsiteX10" fmla="*/ 1804987 w 1804987"/>
                      <a:gd name="connsiteY10" fmla="*/ 1117144 h 1117144"/>
                      <a:gd name="connsiteX0" fmla="*/ 0 w 1804987"/>
                      <a:gd name="connsiteY0" fmla="*/ 1112381 h 1117144"/>
                      <a:gd name="connsiteX1" fmla="*/ 116245 w 1804987"/>
                      <a:gd name="connsiteY1" fmla="*/ 879674 h 1117144"/>
                      <a:gd name="connsiteX2" fmla="*/ 206597 w 1804987"/>
                      <a:gd name="connsiteY2" fmla="*/ 698734 h 1117144"/>
                      <a:gd name="connsiteX3" fmla="*/ 325392 w 1804987"/>
                      <a:gd name="connsiteY3" fmla="*/ 478855 h 1117144"/>
                      <a:gd name="connsiteX4" fmla="*/ 593100 w 1804987"/>
                      <a:gd name="connsiteY4" fmla="*/ 140375 h 1117144"/>
                      <a:gd name="connsiteX5" fmla="*/ 899105 w 1804987"/>
                      <a:gd name="connsiteY5" fmla="*/ 521 h 1117144"/>
                      <a:gd name="connsiteX6" fmla="*/ 1145348 w 1804987"/>
                      <a:gd name="connsiteY6" fmla="*/ 74554 h 1117144"/>
                      <a:gd name="connsiteX7" fmla="*/ 1343291 w 1804987"/>
                      <a:gd name="connsiteY7" fmla="*/ 226644 h 1117144"/>
                      <a:gd name="connsiteX8" fmla="*/ 1489859 w 1804987"/>
                      <a:gd name="connsiteY8" fmla="*/ 443551 h 1117144"/>
                      <a:gd name="connsiteX9" fmla="*/ 1710542 w 1804987"/>
                      <a:gd name="connsiteY9" fmla="*/ 881521 h 1117144"/>
                      <a:gd name="connsiteX10" fmla="*/ 1804987 w 1804987"/>
                      <a:gd name="connsiteY10" fmla="*/ 1117144 h 1117144"/>
                      <a:gd name="connsiteX0" fmla="*/ 0 w 1804987"/>
                      <a:gd name="connsiteY0" fmla="*/ 1112381 h 1117144"/>
                      <a:gd name="connsiteX1" fmla="*/ 116245 w 1804987"/>
                      <a:gd name="connsiteY1" fmla="*/ 879674 h 1117144"/>
                      <a:gd name="connsiteX2" fmla="*/ 206597 w 1804987"/>
                      <a:gd name="connsiteY2" fmla="*/ 698734 h 1117144"/>
                      <a:gd name="connsiteX3" fmla="*/ 325392 w 1804987"/>
                      <a:gd name="connsiteY3" fmla="*/ 478855 h 1117144"/>
                      <a:gd name="connsiteX4" fmla="*/ 593100 w 1804987"/>
                      <a:gd name="connsiteY4" fmla="*/ 140375 h 1117144"/>
                      <a:gd name="connsiteX5" fmla="*/ 899105 w 1804987"/>
                      <a:gd name="connsiteY5" fmla="*/ 521 h 1117144"/>
                      <a:gd name="connsiteX6" fmla="*/ 1125493 w 1804987"/>
                      <a:gd name="connsiteY6" fmla="*/ 53337 h 1117144"/>
                      <a:gd name="connsiteX7" fmla="*/ 1343291 w 1804987"/>
                      <a:gd name="connsiteY7" fmla="*/ 226644 h 1117144"/>
                      <a:gd name="connsiteX8" fmla="*/ 1489859 w 1804987"/>
                      <a:gd name="connsiteY8" fmla="*/ 443551 h 1117144"/>
                      <a:gd name="connsiteX9" fmla="*/ 1710542 w 1804987"/>
                      <a:gd name="connsiteY9" fmla="*/ 881521 h 1117144"/>
                      <a:gd name="connsiteX10" fmla="*/ 1804987 w 1804987"/>
                      <a:gd name="connsiteY10" fmla="*/ 1117144 h 1117144"/>
                      <a:gd name="connsiteX0" fmla="*/ 0 w 1804987"/>
                      <a:gd name="connsiteY0" fmla="*/ 1112381 h 1117144"/>
                      <a:gd name="connsiteX1" fmla="*/ 116245 w 1804987"/>
                      <a:gd name="connsiteY1" fmla="*/ 879674 h 1117144"/>
                      <a:gd name="connsiteX2" fmla="*/ 206597 w 1804987"/>
                      <a:gd name="connsiteY2" fmla="*/ 698734 h 1117144"/>
                      <a:gd name="connsiteX3" fmla="*/ 325392 w 1804987"/>
                      <a:gd name="connsiteY3" fmla="*/ 478855 h 1117144"/>
                      <a:gd name="connsiteX4" fmla="*/ 593100 w 1804987"/>
                      <a:gd name="connsiteY4" fmla="*/ 140375 h 1117144"/>
                      <a:gd name="connsiteX5" fmla="*/ 899105 w 1804987"/>
                      <a:gd name="connsiteY5" fmla="*/ 521 h 1117144"/>
                      <a:gd name="connsiteX6" fmla="*/ 1125493 w 1804987"/>
                      <a:gd name="connsiteY6" fmla="*/ 53337 h 1117144"/>
                      <a:gd name="connsiteX7" fmla="*/ 1343291 w 1804987"/>
                      <a:gd name="connsiteY7" fmla="*/ 226644 h 1117144"/>
                      <a:gd name="connsiteX8" fmla="*/ 1489859 w 1804987"/>
                      <a:gd name="connsiteY8" fmla="*/ 443551 h 1117144"/>
                      <a:gd name="connsiteX9" fmla="*/ 1601340 w 1804987"/>
                      <a:gd name="connsiteY9" fmla="*/ 669346 h 1117144"/>
                      <a:gd name="connsiteX10" fmla="*/ 1804987 w 1804987"/>
                      <a:gd name="connsiteY10" fmla="*/ 1117144 h 1117144"/>
                      <a:gd name="connsiteX0" fmla="*/ 0 w 1730531"/>
                      <a:gd name="connsiteY0" fmla="*/ 1112381 h 1112381"/>
                      <a:gd name="connsiteX1" fmla="*/ 116245 w 1730531"/>
                      <a:gd name="connsiteY1" fmla="*/ 879674 h 1112381"/>
                      <a:gd name="connsiteX2" fmla="*/ 206597 w 1730531"/>
                      <a:gd name="connsiteY2" fmla="*/ 698734 h 1112381"/>
                      <a:gd name="connsiteX3" fmla="*/ 325392 w 1730531"/>
                      <a:gd name="connsiteY3" fmla="*/ 478855 h 1112381"/>
                      <a:gd name="connsiteX4" fmla="*/ 593100 w 1730531"/>
                      <a:gd name="connsiteY4" fmla="*/ 140375 h 1112381"/>
                      <a:gd name="connsiteX5" fmla="*/ 899105 w 1730531"/>
                      <a:gd name="connsiteY5" fmla="*/ 521 h 1112381"/>
                      <a:gd name="connsiteX6" fmla="*/ 1125493 w 1730531"/>
                      <a:gd name="connsiteY6" fmla="*/ 53337 h 1112381"/>
                      <a:gd name="connsiteX7" fmla="*/ 1343291 w 1730531"/>
                      <a:gd name="connsiteY7" fmla="*/ 226644 h 1112381"/>
                      <a:gd name="connsiteX8" fmla="*/ 1489859 w 1730531"/>
                      <a:gd name="connsiteY8" fmla="*/ 443551 h 1112381"/>
                      <a:gd name="connsiteX9" fmla="*/ 1601340 w 1730531"/>
                      <a:gd name="connsiteY9" fmla="*/ 669346 h 1112381"/>
                      <a:gd name="connsiteX10" fmla="*/ 1730531 w 1730531"/>
                      <a:gd name="connsiteY10" fmla="*/ 904969 h 1112381"/>
                      <a:gd name="connsiteX0" fmla="*/ 0 w 1824843"/>
                      <a:gd name="connsiteY0" fmla="*/ 1112381 h 1148970"/>
                      <a:gd name="connsiteX1" fmla="*/ 116245 w 1824843"/>
                      <a:gd name="connsiteY1" fmla="*/ 879674 h 1148970"/>
                      <a:gd name="connsiteX2" fmla="*/ 206597 w 1824843"/>
                      <a:gd name="connsiteY2" fmla="*/ 698734 h 1148970"/>
                      <a:gd name="connsiteX3" fmla="*/ 325392 w 1824843"/>
                      <a:gd name="connsiteY3" fmla="*/ 478855 h 1148970"/>
                      <a:gd name="connsiteX4" fmla="*/ 593100 w 1824843"/>
                      <a:gd name="connsiteY4" fmla="*/ 140375 h 1148970"/>
                      <a:gd name="connsiteX5" fmla="*/ 899105 w 1824843"/>
                      <a:gd name="connsiteY5" fmla="*/ 521 h 1148970"/>
                      <a:gd name="connsiteX6" fmla="*/ 1125493 w 1824843"/>
                      <a:gd name="connsiteY6" fmla="*/ 53337 h 1148970"/>
                      <a:gd name="connsiteX7" fmla="*/ 1343291 w 1824843"/>
                      <a:gd name="connsiteY7" fmla="*/ 226644 h 1148970"/>
                      <a:gd name="connsiteX8" fmla="*/ 1489859 w 1824843"/>
                      <a:gd name="connsiteY8" fmla="*/ 443551 h 1148970"/>
                      <a:gd name="connsiteX9" fmla="*/ 1601340 w 1824843"/>
                      <a:gd name="connsiteY9" fmla="*/ 669346 h 1148970"/>
                      <a:gd name="connsiteX10" fmla="*/ 1824843 w 1824843"/>
                      <a:gd name="connsiteY10" fmla="*/ 1148970 h 1148970"/>
                      <a:gd name="connsiteX0" fmla="*/ 0 w 1834771"/>
                      <a:gd name="connsiteY0" fmla="*/ 1112381 h 1148970"/>
                      <a:gd name="connsiteX1" fmla="*/ 116245 w 1834771"/>
                      <a:gd name="connsiteY1" fmla="*/ 879674 h 1148970"/>
                      <a:gd name="connsiteX2" fmla="*/ 206597 w 1834771"/>
                      <a:gd name="connsiteY2" fmla="*/ 698734 h 1148970"/>
                      <a:gd name="connsiteX3" fmla="*/ 325392 w 1834771"/>
                      <a:gd name="connsiteY3" fmla="*/ 478855 h 1148970"/>
                      <a:gd name="connsiteX4" fmla="*/ 593100 w 1834771"/>
                      <a:gd name="connsiteY4" fmla="*/ 140375 h 1148970"/>
                      <a:gd name="connsiteX5" fmla="*/ 899105 w 1834771"/>
                      <a:gd name="connsiteY5" fmla="*/ 521 h 1148970"/>
                      <a:gd name="connsiteX6" fmla="*/ 1125493 w 1834771"/>
                      <a:gd name="connsiteY6" fmla="*/ 53337 h 1148970"/>
                      <a:gd name="connsiteX7" fmla="*/ 1343291 w 1834771"/>
                      <a:gd name="connsiteY7" fmla="*/ 226644 h 1148970"/>
                      <a:gd name="connsiteX8" fmla="*/ 1489859 w 1834771"/>
                      <a:gd name="connsiteY8" fmla="*/ 443551 h 1148970"/>
                      <a:gd name="connsiteX9" fmla="*/ 1601340 w 1834771"/>
                      <a:gd name="connsiteY9" fmla="*/ 669346 h 1148970"/>
                      <a:gd name="connsiteX10" fmla="*/ 1834771 w 1834771"/>
                      <a:gd name="connsiteY10" fmla="*/ 1148970 h 1148970"/>
                      <a:gd name="connsiteX0" fmla="*/ 0 w 1829807"/>
                      <a:gd name="connsiteY0" fmla="*/ 1112381 h 1133057"/>
                      <a:gd name="connsiteX1" fmla="*/ 116245 w 1829807"/>
                      <a:gd name="connsiteY1" fmla="*/ 879674 h 1133057"/>
                      <a:gd name="connsiteX2" fmla="*/ 206597 w 1829807"/>
                      <a:gd name="connsiteY2" fmla="*/ 698734 h 1133057"/>
                      <a:gd name="connsiteX3" fmla="*/ 325392 w 1829807"/>
                      <a:gd name="connsiteY3" fmla="*/ 478855 h 1133057"/>
                      <a:gd name="connsiteX4" fmla="*/ 593100 w 1829807"/>
                      <a:gd name="connsiteY4" fmla="*/ 140375 h 1133057"/>
                      <a:gd name="connsiteX5" fmla="*/ 899105 w 1829807"/>
                      <a:gd name="connsiteY5" fmla="*/ 521 h 1133057"/>
                      <a:gd name="connsiteX6" fmla="*/ 1125493 w 1829807"/>
                      <a:gd name="connsiteY6" fmla="*/ 53337 h 1133057"/>
                      <a:gd name="connsiteX7" fmla="*/ 1343291 w 1829807"/>
                      <a:gd name="connsiteY7" fmla="*/ 226644 h 1133057"/>
                      <a:gd name="connsiteX8" fmla="*/ 1489859 w 1829807"/>
                      <a:gd name="connsiteY8" fmla="*/ 443551 h 1133057"/>
                      <a:gd name="connsiteX9" fmla="*/ 1601340 w 1829807"/>
                      <a:gd name="connsiteY9" fmla="*/ 669346 h 1133057"/>
                      <a:gd name="connsiteX10" fmla="*/ 1829807 w 1829807"/>
                      <a:gd name="connsiteY10" fmla="*/ 1133057 h 1133057"/>
                      <a:gd name="connsiteX0" fmla="*/ 0 w 1829807"/>
                      <a:gd name="connsiteY0" fmla="*/ 1112194 h 1132870"/>
                      <a:gd name="connsiteX1" fmla="*/ 116245 w 1829807"/>
                      <a:gd name="connsiteY1" fmla="*/ 879487 h 1132870"/>
                      <a:gd name="connsiteX2" fmla="*/ 206597 w 1829807"/>
                      <a:gd name="connsiteY2" fmla="*/ 698547 h 1132870"/>
                      <a:gd name="connsiteX3" fmla="*/ 434594 w 1829807"/>
                      <a:gd name="connsiteY3" fmla="*/ 224058 h 1132870"/>
                      <a:gd name="connsiteX4" fmla="*/ 593100 w 1829807"/>
                      <a:gd name="connsiteY4" fmla="*/ 140188 h 1132870"/>
                      <a:gd name="connsiteX5" fmla="*/ 899105 w 1829807"/>
                      <a:gd name="connsiteY5" fmla="*/ 334 h 1132870"/>
                      <a:gd name="connsiteX6" fmla="*/ 1125493 w 1829807"/>
                      <a:gd name="connsiteY6" fmla="*/ 53150 h 1132870"/>
                      <a:gd name="connsiteX7" fmla="*/ 1343291 w 1829807"/>
                      <a:gd name="connsiteY7" fmla="*/ 226457 h 1132870"/>
                      <a:gd name="connsiteX8" fmla="*/ 1489859 w 1829807"/>
                      <a:gd name="connsiteY8" fmla="*/ 443364 h 1132870"/>
                      <a:gd name="connsiteX9" fmla="*/ 1601340 w 1829807"/>
                      <a:gd name="connsiteY9" fmla="*/ 669159 h 1132870"/>
                      <a:gd name="connsiteX10" fmla="*/ 1829807 w 1829807"/>
                      <a:gd name="connsiteY10" fmla="*/ 1132870 h 1132870"/>
                      <a:gd name="connsiteX0" fmla="*/ 0 w 1829807"/>
                      <a:gd name="connsiteY0" fmla="*/ 1113316 h 1133992"/>
                      <a:gd name="connsiteX1" fmla="*/ 116245 w 1829807"/>
                      <a:gd name="connsiteY1" fmla="*/ 880609 h 1133992"/>
                      <a:gd name="connsiteX2" fmla="*/ 206597 w 1829807"/>
                      <a:gd name="connsiteY2" fmla="*/ 699669 h 1133992"/>
                      <a:gd name="connsiteX3" fmla="*/ 434594 w 1829807"/>
                      <a:gd name="connsiteY3" fmla="*/ 225180 h 1133992"/>
                      <a:gd name="connsiteX4" fmla="*/ 672520 w 1829807"/>
                      <a:gd name="connsiteY4" fmla="*/ 51135 h 1133992"/>
                      <a:gd name="connsiteX5" fmla="*/ 899105 w 1829807"/>
                      <a:gd name="connsiteY5" fmla="*/ 1456 h 1133992"/>
                      <a:gd name="connsiteX6" fmla="*/ 1125493 w 1829807"/>
                      <a:gd name="connsiteY6" fmla="*/ 54272 h 1133992"/>
                      <a:gd name="connsiteX7" fmla="*/ 1343291 w 1829807"/>
                      <a:gd name="connsiteY7" fmla="*/ 227579 h 1133992"/>
                      <a:gd name="connsiteX8" fmla="*/ 1489859 w 1829807"/>
                      <a:gd name="connsiteY8" fmla="*/ 444486 h 1133992"/>
                      <a:gd name="connsiteX9" fmla="*/ 1601340 w 1829807"/>
                      <a:gd name="connsiteY9" fmla="*/ 670281 h 1133992"/>
                      <a:gd name="connsiteX10" fmla="*/ 1829807 w 1829807"/>
                      <a:gd name="connsiteY10" fmla="*/ 1133992 h 1133992"/>
                      <a:gd name="connsiteX0" fmla="*/ 0 w 1829807"/>
                      <a:gd name="connsiteY0" fmla="*/ 1113407 h 1134083"/>
                      <a:gd name="connsiteX1" fmla="*/ 116245 w 1829807"/>
                      <a:gd name="connsiteY1" fmla="*/ 880700 h 1134083"/>
                      <a:gd name="connsiteX2" fmla="*/ 206597 w 1829807"/>
                      <a:gd name="connsiteY2" fmla="*/ 699760 h 1134083"/>
                      <a:gd name="connsiteX3" fmla="*/ 439558 w 1829807"/>
                      <a:gd name="connsiteY3" fmla="*/ 235879 h 1134083"/>
                      <a:gd name="connsiteX4" fmla="*/ 672520 w 1829807"/>
                      <a:gd name="connsiteY4" fmla="*/ 51226 h 1134083"/>
                      <a:gd name="connsiteX5" fmla="*/ 899105 w 1829807"/>
                      <a:gd name="connsiteY5" fmla="*/ 1547 h 1134083"/>
                      <a:gd name="connsiteX6" fmla="*/ 1125493 w 1829807"/>
                      <a:gd name="connsiteY6" fmla="*/ 54363 h 1134083"/>
                      <a:gd name="connsiteX7" fmla="*/ 1343291 w 1829807"/>
                      <a:gd name="connsiteY7" fmla="*/ 227670 h 1134083"/>
                      <a:gd name="connsiteX8" fmla="*/ 1489859 w 1829807"/>
                      <a:gd name="connsiteY8" fmla="*/ 444577 h 1134083"/>
                      <a:gd name="connsiteX9" fmla="*/ 1601340 w 1829807"/>
                      <a:gd name="connsiteY9" fmla="*/ 670372 h 1134083"/>
                      <a:gd name="connsiteX10" fmla="*/ 1829807 w 1829807"/>
                      <a:gd name="connsiteY10" fmla="*/ 1134083 h 1134083"/>
                      <a:gd name="connsiteX0" fmla="*/ 0 w 1829807"/>
                      <a:gd name="connsiteY0" fmla="*/ 1113407 h 1134083"/>
                      <a:gd name="connsiteX1" fmla="*/ 116245 w 1829807"/>
                      <a:gd name="connsiteY1" fmla="*/ 880700 h 1134083"/>
                      <a:gd name="connsiteX2" fmla="*/ 315800 w 1829807"/>
                      <a:gd name="connsiteY2" fmla="*/ 439846 h 1134083"/>
                      <a:gd name="connsiteX3" fmla="*/ 439558 w 1829807"/>
                      <a:gd name="connsiteY3" fmla="*/ 235879 h 1134083"/>
                      <a:gd name="connsiteX4" fmla="*/ 672520 w 1829807"/>
                      <a:gd name="connsiteY4" fmla="*/ 51226 h 1134083"/>
                      <a:gd name="connsiteX5" fmla="*/ 899105 w 1829807"/>
                      <a:gd name="connsiteY5" fmla="*/ 1547 h 1134083"/>
                      <a:gd name="connsiteX6" fmla="*/ 1125493 w 1829807"/>
                      <a:gd name="connsiteY6" fmla="*/ 54363 h 1134083"/>
                      <a:gd name="connsiteX7" fmla="*/ 1343291 w 1829807"/>
                      <a:gd name="connsiteY7" fmla="*/ 227670 h 1134083"/>
                      <a:gd name="connsiteX8" fmla="*/ 1489859 w 1829807"/>
                      <a:gd name="connsiteY8" fmla="*/ 444577 h 1134083"/>
                      <a:gd name="connsiteX9" fmla="*/ 1601340 w 1829807"/>
                      <a:gd name="connsiteY9" fmla="*/ 670372 h 1134083"/>
                      <a:gd name="connsiteX10" fmla="*/ 1829807 w 1829807"/>
                      <a:gd name="connsiteY10" fmla="*/ 1134083 h 1134083"/>
                      <a:gd name="connsiteX0" fmla="*/ 0 w 1829807"/>
                      <a:gd name="connsiteY0" fmla="*/ 1113407 h 1134083"/>
                      <a:gd name="connsiteX1" fmla="*/ 195665 w 1829807"/>
                      <a:gd name="connsiteY1" fmla="*/ 673830 h 1134083"/>
                      <a:gd name="connsiteX2" fmla="*/ 315800 w 1829807"/>
                      <a:gd name="connsiteY2" fmla="*/ 439846 h 1134083"/>
                      <a:gd name="connsiteX3" fmla="*/ 439558 w 1829807"/>
                      <a:gd name="connsiteY3" fmla="*/ 235879 h 1134083"/>
                      <a:gd name="connsiteX4" fmla="*/ 672520 w 1829807"/>
                      <a:gd name="connsiteY4" fmla="*/ 51226 h 1134083"/>
                      <a:gd name="connsiteX5" fmla="*/ 899105 w 1829807"/>
                      <a:gd name="connsiteY5" fmla="*/ 1547 h 1134083"/>
                      <a:gd name="connsiteX6" fmla="*/ 1125493 w 1829807"/>
                      <a:gd name="connsiteY6" fmla="*/ 54363 h 1134083"/>
                      <a:gd name="connsiteX7" fmla="*/ 1343291 w 1829807"/>
                      <a:gd name="connsiteY7" fmla="*/ 227670 h 1134083"/>
                      <a:gd name="connsiteX8" fmla="*/ 1489859 w 1829807"/>
                      <a:gd name="connsiteY8" fmla="*/ 444577 h 1134083"/>
                      <a:gd name="connsiteX9" fmla="*/ 1601340 w 1829807"/>
                      <a:gd name="connsiteY9" fmla="*/ 670372 h 1134083"/>
                      <a:gd name="connsiteX10" fmla="*/ 1829807 w 1829807"/>
                      <a:gd name="connsiteY10" fmla="*/ 1134083 h 1134083"/>
                      <a:gd name="connsiteX0" fmla="*/ 0 w 1829807"/>
                      <a:gd name="connsiteY0" fmla="*/ 1113407 h 1134083"/>
                      <a:gd name="connsiteX1" fmla="*/ 195665 w 1829807"/>
                      <a:gd name="connsiteY1" fmla="*/ 673830 h 1134083"/>
                      <a:gd name="connsiteX2" fmla="*/ 315800 w 1829807"/>
                      <a:gd name="connsiteY2" fmla="*/ 439846 h 1134083"/>
                      <a:gd name="connsiteX3" fmla="*/ 454783 w 1829807"/>
                      <a:gd name="connsiteY3" fmla="*/ 217058 h 1134083"/>
                      <a:gd name="connsiteX4" fmla="*/ 439558 w 1829807"/>
                      <a:gd name="connsiteY4" fmla="*/ 235879 h 1134083"/>
                      <a:gd name="connsiteX5" fmla="*/ 672520 w 1829807"/>
                      <a:gd name="connsiteY5" fmla="*/ 51226 h 1134083"/>
                      <a:gd name="connsiteX6" fmla="*/ 899105 w 1829807"/>
                      <a:gd name="connsiteY6" fmla="*/ 1547 h 1134083"/>
                      <a:gd name="connsiteX7" fmla="*/ 1125493 w 1829807"/>
                      <a:gd name="connsiteY7" fmla="*/ 54363 h 1134083"/>
                      <a:gd name="connsiteX8" fmla="*/ 1343291 w 1829807"/>
                      <a:gd name="connsiteY8" fmla="*/ 227670 h 1134083"/>
                      <a:gd name="connsiteX9" fmla="*/ 1489859 w 1829807"/>
                      <a:gd name="connsiteY9" fmla="*/ 444577 h 1134083"/>
                      <a:gd name="connsiteX10" fmla="*/ 1601340 w 1829807"/>
                      <a:gd name="connsiteY10" fmla="*/ 670372 h 1134083"/>
                      <a:gd name="connsiteX11" fmla="*/ 1829807 w 1829807"/>
                      <a:gd name="connsiteY11" fmla="*/ 1134083 h 1134083"/>
                      <a:gd name="connsiteX0" fmla="*/ 0 w 1829807"/>
                      <a:gd name="connsiteY0" fmla="*/ 1113957 h 1134633"/>
                      <a:gd name="connsiteX1" fmla="*/ 195665 w 1829807"/>
                      <a:gd name="connsiteY1" fmla="*/ 674380 h 1134633"/>
                      <a:gd name="connsiteX2" fmla="*/ 315800 w 1829807"/>
                      <a:gd name="connsiteY2" fmla="*/ 440396 h 1134633"/>
                      <a:gd name="connsiteX3" fmla="*/ 454783 w 1829807"/>
                      <a:gd name="connsiteY3" fmla="*/ 217608 h 1134633"/>
                      <a:gd name="connsiteX4" fmla="*/ 419703 w 1829807"/>
                      <a:gd name="connsiteY4" fmla="*/ 284168 h 1134633"/>
                      <a:gd name="connsiteX5" fmla="*/ 672520 w 1829807"/>
                      <a:gd name="connsiteY5" fmla="*/ 51776 h 1134633"/>
                      <a:gd name="connsiteX6" fmla="*/ 899105 w 1829807"/>
                      <a:gd name="connsiteY6" fmla="*/ 2097 h 1134633"/>
                      <a:gd name="connsiteX7" fmla="*/ 1125493 w 1829807"/>
                      <a:gd name="connsiteY7" fmla="*/ 54913 h 1134633"/>
                      <a:gd name="connsiteX8" fmla="*/ 1343291 w 1829807"/>
                      <a:gd name="connsiteY8" fmla="*/ 228220 h 1134633"/>
                      <a:gd name="connsiteX9" fmla="*/ 1489859 w 1829807"/>
                      <a:gd name="connsiteY9" fmla="*/ 445127 h 1134633"/>
                      <a:gd name="connsiteX10" fmla="*/ 1601340 w 1829807"/>
                      <a:gd name="connsiteY10" fmla="*/ 670922 h 1134633"/>
                      <a:gd name="connsiteX11" fmla="*/ 1829807 w 1829807"/>
                      <a:gd name="connsiteY11" fmla="*/ 1134633 h 1134633"/>
                      <a:gd name="connsiteX0" fmla="*/ 0 w 1829807"/>
                      <a:gd name="connsiteY0" fmla="*/ 1113957 h 1134633"/>
                      <a:gd name="connsiteX1" fmla="*/ 195665 w 1829807"/>
                      <a:gd name="connsiteY1" fmla="*/ 674380 h 1134633"/>
                      <a:gd name="connsiteX2" fmla="*/ 315800 w 1829807"/>
                      <a:gd name="connsiteY2" fmla="*/ 440396 h 1134633"/>
                      <a:gd name="connsiteX3" fmla="*/ 419703 w 1829807"/>
                      <a:gd name="connsiteY3" fmla="*/ 284168 h 1134633"/>
                      <a:gd name="connsiteX4" fmla="*/ 672520 w 1829807"/>
                      <a:gd name="connsiteY4" fmla="*/ 51776 h 1134633"/>
                      <a:gd name="connsiteX5" fmla="*/ 899105 w 1829807"/>
                      <a:gd name="connsiteY5" fmla="*/ 2097 h 1134633"/>
                      <a:gd name="connsiteX6" fmla="*/ 1125493 w 1829807"/>
                      <a:gd name="connsiteY6" fmla="*/ 54913 h 1134633"/>
                      <a:gd name="connsiteX7" fmla="*/ 1343291 w 1829807"/>
                      <a:gd name="connsiteY7" fmla="*/ 228220 h 1134633"/>
                      <a:gd name="connsiteX8" fmla="*/ 1489859 w 1829807"/>
                      <a:gd name="connsiteY8" fmla="*/ 445127 h 1134633"/>
                      <a:gd name="connsiteX9" fmla="*/ 1601340 w 1829807"/>
                      <a:gd name="connsiteY9" fmla="*/ 670922 h 1134633"/>
                      <a:gd name="connsiteX10" fmla="*/ 1829807 w 1829807"/>
                      <a:gd name="connsiteY10" fmla="*/ 1134633 h 1134633"/>
                      <a:gd name="connsiteX0" fmla="*/ 0 w 1829807"/>
                      <a:gd name="connsiteY0" fmla="*/ 1113361 h 1134037"/>
                      <a:gd name="connsiteX1" fmla="*/ 195665 w 1829807"/>
                      <a:gd name="connsiteY1" fmla="*/ 673784 h 1134037"/>
                      <a:gd name="connsiteX2" fmla="*/ 315800 w 1829807"/>
                      <a:gd name="connsiteY2" fmla="*/ 439800 h 1134037"/>
                      <a:gd name="connsiteX3" fmla="*/ 439558 w 1829807"/>
                      <a:gd name="connsiteY3" fmla="*/ 230529 h 1134037"/>
                      <a:gd name="connsiteX4" fmla="*/ 672520 w 1829807"/>
                      <a:gd name="connsiteY4" fmla="*/ 51180 h 1134037"/>
                      <a:gd name="connsiteX5" fmla="*/ 899105 w 1829807"/>
                      <a:gd name="connsiteY5" fmla="*/ 1501 h 1134037"/>
                      <a:gd name="connsiteX6" fmla="*/ 1125493 w 1829807"/>
                      <a:gd name="connsiteY6" fmla="*/ 54317 h 1134037"/>
                      <a:gd name="connsiteX7" fmla="*/ 1343291 w 1829807"/>
                      <a:gd name="connsiteY7" fmla="*/ 227624 h 1134037"/>
                      <a:gd name="connsiteX8" fmla="*/ 1489859 w 1829807"/>
                      <a:gd name="connsiteY8" fmla="*/ 444531 h 1134037"/>
                      <a:gd name="connsiteX9" fmla="*/ 1601340 w 1829807"/>
                      <a:gd name="connsiteY9" fmla="*/ 670326 h 1134037"/>
                      <a:gd name="connsiteX10" fmla="*/ 1829807 w 1829807"/>
                      <a:gd name="connsiteY10" fmla="*/ 1134037 h 1134037"/>
                      <a:gd name="connsiteX0" fmla="*/ 0 w 1829807"/>
                      <a:gd name="connsiteY0" fmla="*/ 1113361 h 1134037"/>
                      <a:gd name="connsiteX1" fmla="*/ 195665 w 1829807"/>
                      <a:gd name="connsiteY1" fmla="*/ 673784 h 1134037"/>
                      <a:gd name="connsiteX2" fmla="*/ 290981 w 1829807"/>
                      <a:gd name="connsiteY2" fmla="*/ 445105 h 1134037"/>
                      <a:gd name="connsiteX3" fmla="*/ 439558 w 1829807"/>
                      <a:gd name="connsiteY3" fmla="*/ 230529 h 1134037"/>
                      <a:gd name="connsiteX4" fmla="*/ 672520 w 1829807"/>
                      <a:gd name="connsiteY4" fmla="*/ 51180 h 1134037"/>
                      <a:gd name="connsiteX5" fmla="*/ 899105 w 1829807"/>
                      <a:gd name="connsiteY5" fmla="*/ 1501 h 1134037"/>
                      <a:gd name="connsiteX6" fmla="*/ 1125493 w 1829807"/>
                      <a:gd name="connsiteY6" fmla="*/ 54317 h 1134037"/>
                      <a:gd name="connsiteX7" fmla="*/ 1343291 w 1829807"/>
                      <a:gd name="connsiteY7" fmla="*/ 227624 h 1134037"/>
                      <a:gd name="connsiteX8" fmla="*/ 1489859 w 1829807"/>
                      <a:gd name="connsiteY8" fmla="*/ 444531 h 1134037"/>
                      <a:gd name="connsiteX9" fmla="*/ 1601340 w 1829807"/>
                      <a:gd name="connsiteY9" fmla="*/ 670326 h 1134037"/>
                      <a:gd name="connsiteX10" fmla="*/ 1829807 w 1829807"/>
                      <a:gd name="connsiteY10" fmla="*/ 1134037 h 1134037"/>
                      <a:gd name="connsiteX0" fmla="*/ 38209 w 1634721"/>
                      <a:gd name="connsiteY0" fmla="*/ 954229 h 1134037"/>
                      <a:gd name="connsiteX1" fmla="*/ 579 w 1634721"/>
                      <a:gd name="connsiteY1" fmla="*/ 673784 h 1134037"/>
                      <a:gd name="connsiteX2" fmla="*/ 95895 w 1634721"/>
                      <a:gd name="connsiteY2" fmla="*/ 445105 h 1134037"/>
                      <a:gd name="connsiteX3" fmla="*/ 244472 w 1634721"/>
                      <a:gd name="connsiteY3" fmla="*/ 230529 h 1134037"/>
                      <a:gd name="connsiteX4" fmla="*/ 477434 w 1634721"/>
                      <a:gd name="connsiteY4" fmla="*/ 51180 h 1134037"/>
                      <a:gd name="connsiteX5" fmla="*/ 704019 w 1634721"/>
                      <a:gd name="connsiteY5" fmla="*/ 1501 h 1134037"/>
                      <a:gd name="connsiteX6" fmla="*/ 930407 w 1634721"/>
                      <a:gd name="connsiteY6" fmla="*/ 54317 h 1134037"/>
                      <a:gd name="connsiteX7" fmla="*/ 1148205 w 1634721"/>
                      <a:gd name="connsiteY7" fmla="*/ 227624 h 1134037"/>
                      <a:gd name="connsiteX8" fmla="*/ 1294773 w 1634721"/>
                      <a:gd name="connsiteY8" fmla="*/ 444531 h 1134037"/>
                      <a:gd name="connsiteX9" fmla="*/ 1406254 w 1634721"/>
                      <a:gd name="connsiteY9" fmla="*/ 670326 h 1134037"/>
                      <a:gd name="connsiteX10" fmla="*/ 1634721 w 1634721"/>
                      <a:gd name="connsiteY10" fmla="*/ 1134037 h 1134037"/>
                      <a:gd name="connsiteX0" fmla="*/ 0 w 1854626"/>
                      <a:gd name="connsiteY0" fmla="*/ 1134577 h 1134577"/>
                      <a:gd name="connsiteX1" fmla="*/ 220484 w 1854626"/>
                      <a:gd name="connsiteY1" fmla="*/ 673784 h 1134577"/>
                      <a:gd name="connsiteX2" fmla="*/ 315800 w 1854626"/>
                      <a:gd name="connsiteY2" fmla="*/ 445105 h 1134577"/>
                      <a:gd name="connsiteX3" fmla="*/ 464377 w 1854626"/>
                      <a:gd name="connsiteY3" fmla="*/ 230529 h 1134577"/>
                      <a:gd name="connsiteX4" fmla="*/ 697339 w 1854626"/>
                      <a:gd name="connsiteY4" fmla="*/ 51180 h 1134577"/>
                      <a:gd name="connsiteX5" fmla="*/ 923924 w 1854626"/>
                      <a:gd name="connsiteY5" fmla="*/ 1501 h 1134577"/>
                      <a:gd name="connsiteX6" fmla="*/ 1150312 w 1854626"/>
                      <a:gd name="connsiteY6" fmla="*/ 54317 h 1134577"/>
                      <a:gd name="connsiteX7" fmla="*/ 1368110 w 1854626"/>
                      <a:gd name="connsiteY7" fmla="*/ 227624 h 1134577"/>
                      <a:gd name="connsiteX8" fmla="*/ 1514678 w 1854626"/>
                      <a:gd name="connsiteY8" fmla="*/ 444531 h 1134577"/>
                      <a:gd name="connsiteX9" fmla="*/ 1626159 w 1854626"/>
                      <a:gd name="connsiteY9" fmla="*/ 670326 h 1134577"/>
                      <a:gd name="connsiteX10" fmla="*/ 1854626 w 1854626"/>
                      <a:gd name="connsiteY10" fmla="*/ 1134037 h 1134577"/>
                      <a:gd name="connsiteX0" fmla="*/ 0 w 1854626"/>
                      <a:gd name="connsiteY0" fmla="*/ 1134577 h 1134577"/>
                      <a:gd name="connsiteX1" fmla="*/ 220484 w 1854626"/>
                      <a:gd name="connsiteY1" fmla="*/ 673784 h 1134577"/>
                      <a:gd name="connsiteX2" fmla="*/ 325727 w 1854626"/>
                      <a:gd name="connsiteY2" fmla="*/ 445105 h 1134577"/>
                      <a:gd name="connsiteX3" fmla="*/ 464377 w 1854626"/>
                      <a:gd name="connsiteY3" fmla="*/ 230529 h 1134577"/>
                      <a:gd name="connsiteX4" fmla="*/ 697339 w 1854626"/>
                      <a:gd name="connsiteY4" fmla="*/ 51180 h 1134577"/>
                      <a:gd name="connsiteX5" fmla="*/ 923924 w 1854626"/>
                      <a:gd name="connsiteY5" fmla="*/ 1501 h 1134577"/>
                      <a:gd name="connsiteX6" fmla="*/ 1150312 w 1854626"/>
                      <a:gd name="connsiteY6" fmla="*/ 54317 h 1134577"/>
                      <a:gd name="connsiteX7" fmla="*/ 1368110 w 1854626"/>
                      <a:gd name="connsiteY7" fmla="*/ 227624 h 1134577"/>
                      <a:gd name="connsiteX8" fmla="*/ 1514678 w 1854626"/>
                      <a:gd name="connsiteY8" fmla="*/ 444531 h 1134577"/>
                      <a:gd name="connsiteX9" fmla="*/ 1626159 w 1854626"/>
                      <a:gd name="connsiteY9" fmla="*/ 670326 h 1134577"/>
                      <a:gd name="connsiteX10" fmla="*/ 1854626 w 1854626"/>
                      <a:gd name="connsiteY10" fmla="*/ 1134037 h 1134577"/>
                      <a:gd name="connsiteX0" fmla="*/ 0 w 1854626"/>
                      <a:gd name="connsiteY0" fmla="*/ 1134491 h 1134491"/>
                      <a:gd name="connsiteX1" fmla="*/ 220484 w 1854626"/>
                      <a:gd name="connsiteY1" fmla="*/ 673698 h 1134491"/>
                      <a:gd name="connsiteX2" fmla="*/ 325727 w 1854626"/>
                      <a:gd name="connsiteY2" fmla="*/ 445019 h 1134491"/>
                      <a:gd name="connsiteX3" fmla="*/ 474305 w 1854626"/>
                      <a:gd name="connsiteY3" fmla="*/ 219834 h 1134491"/>
                      <a:gd name="connsiteX4" fmla="*/ 697339 w 1854626"/>
                      <a:gd name="connsiteY4" fmla="*/ 51094 h 1134491"/>
                      <a:gd name="connsiteX5" fmla="*/ 923924 w 1854626"/>
                      <a:gd name="connsiteY5" fmla="*/ 1415 h 1134491"/>
                      <a:gd name="connsiteX6" fmla="*/ 1150312 w 1854626"/>
                      <a:gd name="connsiteY6" fmla="*/ 54231 h 1134491"/>
                      <a:gd name="connsiteX7" fmla="*/ 1368110 w 1854626"/>
                      <a:gd name="connsiteY7" fmla="*/ 227538 h 1134491"/>
                      <a:gd name="connsiteX8" fmla="*/ 1514678 w 1854626"/>
                      <a:gd name="connsiteY8" fmla="*/ 444445 h 1134491"/>
                      <a:gd name="connsiteX9" fmla="*/ 1626159 w 1854626"/>
                      <a:gd name="connsiteY9" fmla="*/ 670240 h 1134491"/>
                      <a:gd name="connsiteX10" fmla="*/ 1854626 w 1854626"/>
                      <a:gd name="connsiteY10" fmla="*/ 1133951 h 1134491"/>
                      <a:gd name="connsiteX0" fmla="*/ 0 w 1854626"/>
                      <a:gd name="connsiteY0" fmla="*/ 1134491 h 1134491"/>
                      <a:gd name="connsiteX1" fmla="*/ 220484 w 1854626"/>
                      <a:gd name="connsiteY1" fmla="*/ 673698 h 1134491"/>
                      <a:gd name="connsiteX2" fmla="*/ 325727 w 1854626"/>
                      <a:gd name="connsiteY2" fmla="*/ 445019 h 1134491"/>
                      <a:gd name="connsiteX3" fmla="*/ 464378 w 1854626"/>
                      <a:gd name="connsiteY3" fmla="*/ 219834 h 1134491"/>
                      <a:gd name="connsiteX4" fmla="*/ 697339 w 1854626"/>
                      <a:gd name="connsiteY4" fmla="*/ 51094 h 1134491"/>
                      <a:gd name="connsiteX5" fmla="*/ 923924 w 1854626"/>
                      <a:gd name="connsiteY5" fmla="*/ 1415 h 1134491"/>
                      <a:gd name="connsiteX6" fmla="*/ 1150312 w 1854626"/>
                      <a:gd name="connsiteY6" fmla="*/ 54231 h 1134491"/>
                      <a:gd name="connsiteX7" fmla="*/ 1368110 w 1854626"/>
                      <a:gd name="connsiteY7" fmla="*/ 227538 h 1134491"/>
                      <a:gd name="connsiteX8" fmla="*/ 1514678 w 1854626"/>
                      <a:gd name="connsiteY8" fmla="*/ 444445 h 1134491"/>
                      <a:gd name="connsiteX9" fmla="*/ 1626159 w 1854626"/>
                      <a:gd name="connsiteY9" fmla="*/ 670240 h 1134491"/>
                      <a:gd name="connsiteX10" fmla="*/ 1854626 w 1854626"/>
                      <a:gd name="connsiteY10" fmla="*/ 1133951 h 1134491"/>
                      <a:gd name="connsiteX0" fmla="*/ 0 w 1854626"/>
                      <a:gd name="connsiteY0" fmla="*/ 1134491 h 1134491"/>
                      <a:gd name="connsiteX1" fmla="*/ 220484 w 1854626"/>
                      <a:gd name="connsiteY1" fmla="*/ 673698 h 1134491"/>
                      <a:gd name="connsiteX2" fmla="*/ 300909 w 1854626"/>
                      <a:gd name="connsiteY2" fmla="*/ 445019 h 1134491"/>
                      <a:gd name="connsiteX3" fmla="*/ 464378 w 1854626"/>
                      <a:gd name="connsiteY3" fmla="*/ 219834 h 1134491"/>
                      <a:gd name="connsiteX4" fmla="*/ 697339 w 1854626"/>
                      <a:gd name="connsiteY4" fmla="*/ 51094 h 1134491"/>
                      <a:gd name="connsiteX5" fmla="*/ 923924 w 1854626"/>
                      <a:gd name="connsiteY5" fmla="*/ 1415 h 1134491"/>
                      <a:gd name="connsiteX6" fmla="*/ 1150312 w 1854626"/>
                      <a:gd name="connsiteY6" fmla="*/ 54231 h 1134491"/>
                      <a:gd name="connsiteX7" fmla="*/ 1368110 w 1854626"/>
                      <a:gd name="connsiteY7" fmla="*/ 227538 h 1134491"/>
                      <a:gd name="connsiteX8" fmla="*/ 1514678 w 1854626"/>
                      <a:gd name="connsiteY8" fmla="*/ 444445 h 1134491"/>
                      <a:gd name="connsiteX9" fmla="*/ 1626159 w 1854626"/>
                      <a:gd name="connsiteY9" fmla="*/ 670240 h 1134491"/>
                      <a:gd name="connsiteX10" fmla="*/ 1854626 w 1854626"/>
                      <a:gd name="connsiteY10" fmla="*/ 1133951 h 1134491"/>
                      <a:gd name="connsiteX0" fmla="*/ 0 w 1854626"/>
                      <a:gd name="connsiteY0" fmla="*/ 1134491 h 1134491"/>
                      <a:gd name="connsiteX1" fmla="*/ 220484 w 1854626"/>
                      <a:gd name="connsiteY1" fmla="*/ 673698 h 1134491"/>
                      <a:gd name="connsiteX2" fmla="*/ 330691 w 1854626"/>
                      <a:gd name="connsiteY2" fmla="*/ 423801 h 1134491"/>
                      <a:gd name="connsiteX3" fmla="*/ 464378 w 1854626"/>
                      <a:gd name="connsiteY3" fmla="*/ 219834 h 1134491"/>
                      <a:gd name="connsiteX4" fmla="*/ 697339 w 1854626"/>
                      <a:gd name="connsiteY4" fmla="*/ 51094 h 1134491"/>
                      <a:gd name="connsiteX5" fmla="*/ 923924 w 1854626"/>
                      <a:gd name="connsiteY5" fmla="*/ 1415 h 1134491"/>
                      <a:gd name="connsiteX6" fmla="*/ 1150312 w 1854626"/>
                      <a:gd name="connsiteY6" fmla="*/ 54231 h 1134491"/>
                      <a:gd name="connsiteX7" fmla="*/ 1368110 w 1854626"/>
                      <a:gd name="connsiteY7" fmla="*/ 227538 h 1134491"/>
                      <a:gd name="connsiteX8" fmla="*/ 1514678 w 1854626"/>
                      <a:gd name="connsiteY8" fmla="*/ 444445 h 1134491"/>
                      <a:gd name="connsiteX9" fmla="*/ 1626159 w 1854626"/>
                      <a:gd name="connsiteY9" fmla="*/ 670240 h 1134491"/>
                      <a:gd name="connsiteX10" fmla="*/ 1854626 w 1854626"/>
                      <a:gd name="connsiteY10" fmla="*/ 1133951 h 1134491"/>
                      <a:gd name="connsiteX0" fmla="*/ 0 w 1854626"/>
                      <a:gd name="connsiteY0" fmla="*/ 1134491 h 1134491"/>
                      <a:gd name="connsiteX1" fmla="*/ 220484 w 1854626"/>
                      <a:gd name="connsiteY1" fmla="*/ 673698 h 1134491"/>
                      <a:gd name="connsiteX2" fmla="*/ 330691 w 1854626"/>
                      <a:gd name="connsiteY2" fmla="*/ 423801 h 1134491"/>
                      <a:gd name="connsiteX3" fmla="*/ 464378 w 1854626"/>
                      <a:gd name="connsiteY3" fmla="*/ 219834 h 1134491"/>
                      <a:gd name="connsiteX4" fmla="*/ 697339 w 1854626"/>
                      <a:gd name="connsiteY4" fmla="*/ 51094 h 1134491"/>
                      <a:gd name="connsiteX5" fmla="*/ 923924 w 1854626"/>
                      <a:gd name="connsiteY5" fmla="*/ 1415 h 1134491"/>
                      <a:gd name="connsiteX6" fmla="*/ 1150312 w 1854626"/>
                      <a:gd name="connsiteY6" fmla="*/ 54231 h 1134491"/>
                      <a:gd name="connsiteX7" fmla="*/ 1368110 w 1854626"/>
                      <a:gd name="connsiteY7" fmla="*/ 227538 h 1134491"/>
                      <a:gd name="connsiteX8" fmla="*/ 1514678 w 1854626"/>
                      <a:gd name="connsiteY8" fmla="*/ 444445 h 1134491"/>
                      <a:gd name="connsiteX9" fmla="*/ 1626159 w 1854626"/>
                      <a:gd name="connsiteY9" fmla="*/ 670240 h 1134491"/>
                      <a:gd name="connsiteX10" fmla="*/ 1854626 w 1854626"/>
                      <a:gd name="connsiteY10" fmla="*/ 1133951 h 1134491"/>
                      <a:gd name="connsiteX0" fmla="*/ 0 w 1854626"/>
                      <a:gd name="connsiteY0" fmla="*/ 1134491 h 1134491"/>
                      <a:gd name="connsiteX1" fmla="*/ 220484 w 1854626"/>
                      <a:gd name="connsiteY1" fmla="*/ 673698 h 1134491"/>
                      <a:gd name="connsiteX2" fmla="*/ 330691 w 1854626"/>
                      <a:gd name="connsiteY2" fmla="*/ 423801 h 1134491"/>
                      <a:gd name="connsiteX3" fmla="*/ 464378 w 1854626"/>
                      <a:gd name="connsiteY3" fmla="*/ 219834 h 1134491"/>
                      <a:gd name="connsiteX4" fmla="*/ 697339 w 1854626"/>
                      <a:gd name="connsiteY4" fmla="*/ 51094 h 1134491"/>
                      <a:gd name="connsiteX5" fmla="*/ 923924 w 1854626"/>
                      <a:gd name="connsiteY5" fmla="*/ 1415 h 1134491"/>
                      <a:gd name="connsiteX6" fmla="*/ 1150312 w 1854626"/>
                      <a:gd name="connsiteY6" fmla="*/ 54231 h 1134491"/>
                      <a:gd name="connsiteX7" fmla="*/ 1368110 w 1854626"/>
                      <a:gd name="connsiteY7" fmla="*/ 227538 h 1134491"/>
                      <a:gd name="connsiteX8" fmla="*/ 1514678 w 1854626"/>
                      <a:gd name="connsiteY8" fmla="*/ 444445 h 1134491"/>
                      <a:gd name="connsiteX9" fmla="*/ 1626159 w 1854626"/>
                      <a:gd name="connsiteY9" fmla="*/ 670240 h 1134491"/>
                      <a:gd name="connsiteX10" fmla="*/ 1854626 w 1854626"/>
                      <a:gd name="connsiteY10" fmla="*/ 1133951 h 1134491"/>
                      <a:gd name="connsiteX0" fmla="*/ 0 w 1854626"/>
                      <a:gd name="connsiteY0" fmla="*/ 1134491 h 1134491"/>
                      <a:gd name="connsiteX1" fmla="*/ 220484 w 1854626"/>
                      <a:gd name="connsiteY1" fmla="*/ 673698 h 1134491"/>
                      <a:gd name="connsiteX2" fmla="*/ 290980 w 1854626"/>
                      <a:gd name="connsiteY2" fmla="*/ 445019 h 1134491"/>
                      <a:gd name="connsiteX3" fmla="*/ 464378 w 1854626"/>
                      <a:gd name="connsiteY3" fmla="*/ 219834 h 1134491"/>
                      <a:gd name="connsiteX4" fmla="*/ 697339 w 1854626"/>
                      <a:gd name="connsiteY4" fmla="*/ 51094 h 1134491"/>
                      <a:gd name="connsiteX5" fmla="*/ 923924 w 1854626"/>
                      <a:gd name="connsiteY5" fmla="*/ 1415 h 1134491"/>
                      <a:gd name="connsiteX6" fmla="*/ 1150312 w 1854626"/>
                      <a:gd name="connsiteY6" fmla="*/ 54231 h 1134491"/>
                      <a:gd name="connsiteX7" fmla="*/ 1368110 w 1854626"/>
                      <a:gd name="connsiteY7" fmla="*/ 227538 h 1134491"/>
                      <a:gd name="connsiteX8" fmla="*/ 1514678 w 1854626"/>
                      <a:gd name="connsiteY8" fmla="*/ 444445 h 1134491"/>
                      <a:gd name="connsiteX9" fmla="*/ 1626159 w 1854626"/>
                      <a:gd name="connsiteY9" fmla="*/ 670240 h 1134491"/>
                      <a:gd name="connsiteX10" fmla="*/ 1854626 w 1854626"/>
                      <a:gd name="connsiteY10" fmla="*/ 1133951 h 1134491"/>
                      <a:gd name="connsiteX0" fmla="*/ 0 w 1854626"/>
                      <a:gd name="connsiteY0" fmla="*/ 1134491 h 1134491"/>
                      <a:gd name="connsiteX1" fmla="*/ 190701 w 1854626"/>
                      <a:gd name="connsiteY1" fmla="*/ 673698 h 1134491"/>
                      <a:gd name="connsiteX2" fmla="*/ 290980 w 1854626"/>
                      <a:gd name="connsiteY2" fmla="*/ 445019 h 1134491"/>
                      <a:gd name="connsiteX3" fmla="*/ 464378 w 1854626"/>
                      <a:gd name="connsiteY3" fmla="*/ 219834 h 1134491"/>
                      <a:gd name="connsiteX4" fmla="*/ 697339 w 1854626"/>
                      <a:gd name="connsiteY4" fmla="*/ 51094 h 1134491"/>
                      <a:gd name="connsiteX5" fmla="*/ 923924 w 1854626"/>
                      <a:gd name="connsiteY5" fmla="*/ 1415 h 1134491"/>
                      <a:gd name="connsiteX6" fmla="*/ 1150312 w 1854626"/>
                      <a:gd name="connsiteY6" fmla="*/ 54231 h 1134491"/>
                      <a:gd name="connsiteX7" fmla="*/ 1368110 w 1854626"/>
                      <a:gd name="connsiteY7" fmla="*/ 227538 h 1134491"/>
                      <a:gd name="connsiteX8" fmla="*/ 1514678 w 1854626"/>
                      <a:gd name="connsiteY8" fmla="*/ 444445 h 1134491"/>
                      <a:gd name="connsiteX9" fmla="*/ 1626159 w 1854626"/>
                      <a:gd name="connsiteY9" fmla="*/ 670240 h 1134491"/>
                      <a:gd name="connsiteX10" fmla="*/ 1854626 w 1854626"/>
                      <a:gd name="connsiteY10" fmla="*/ 1133951 h 1134491"/>
                      <a:gd name="connsiteX0" fmla="*/ 335543 w 1673940"/>
                      <a:gd name="connsiteY0" fmla="*/ 996578 h 1133951"/>
                      <a:gd name="connsiteX1" fmla="*/ 10015 w 1673940"/>
                      <a:gd name="connsiteY1" fmla="*/ 673698 h 1133951"/>
                      <a:gd name="connsiteX2" fmla="*/ 110294 w 1673940"/>
                      <a:gd name="connsiteY2" fmla="*/ 445019 h 1133951"/>
                      <a:gd name="connsiteX3" fmla="*/ 283692 w 1673940"/>
                      <a:gd name="connsiteY3" fmla="*/ 219834 h 1133951"/>
                      <a:gd name="connsiteX4" fmla="*/ 516653 w 1673940"/>
                      <a:gd name="connsiteY4" fmla="*/ 51094 h 1133951"/>
                      <a:gd name="connsiteX5" fmla="*/ 743238 w 1673940"/>
                      <a:gd name="connsiteY5" fmla="*/ 1415 h 1133951"/>
                      <a:gd name="connsiteX6" fmla="*/ 969626 w 1673940"/>
                      <a:gd name="connsiteY6" fmla="*/ 54231 h 1133951"/>
                      <a:gd name="connsiteX7" fmla="*/ 1187424 w 1673940"/>
                      <a:gd name="connsiteY7" fmla="*/ 227538 h 1133951"/>
                      <a:gd name="connsiteX8" fmla="*/ 1333992 w 1673940"/>
                      <a:gd name="connsiteY8" fmla="*/ 444445 h 1133951"/>
                      <a:gd name="connsiteX9" fmla="*/ 1445473 w 1673940"/>
                      <a:gd name="connsiteY9" fmla="*/ 670240 h 1133951"/>
                      <a:gd name="connsiteX10" fmla="*/ 1673940 w 1673940"/>
                      <a:gd name="connsiteY10" fmla="*/ 1133951 h 1133951"/>
                      <a:gd name="connsiteX0" fmla="*/ 0 w 1914190"/>
                      <a:gd name="connsiteY0" fmla="*/ 1208753 h 1208753"/>
                      <a:gd name="connsiteX1" fmla="*/ 250265 w 1914190"/>
                      <a:gd name="connsiteY1" fmla="*/ 673698 h 1208753"/>
                      <a:gd name="connsiteX2" fmla="*/ 350544 w 1914190"/>
                      <a:gd name="connsiteY2" fmla="*/ 445019 h 1208753"/>
                      <a:gd name="connsiteX3" fmla="*/ 523942 w 1914190"/>
                      <a:gd name="connsiteY3" fmla="*/ 219834 h 1208753"/>
                      <a:gd name="connsiteX4" fmla="*/ 756903 w 1914190"/>
                      <a:gd name="connsiteY4" fmla="*/ 51094 h 1208753"/>
                      <a:gd name="connsiteX5" fmla="*/ 983488 w 1914190"/>
                      <a:gd name="connsiteY5" fmla="*/ 1415 h 1208753"/>
                      <a:gd name="connsiteX6" fmla="*/ 1209876 w 1914190"/>
                      <a:gd name="connsiteY6" fmla="*/ 54231 h 1208753"/>
                      <a:gd name="connsiteX7" fmla="*/ 1427674 w 1914190"/>
                      <a:gd name="connsiteY7" fmla="*/ 227538 h 1208753"/>
                      <a:gd name="connsiteX8" fmla="*/ 1574242 w 1914190"/>
                      <a:gd name="connsiteY8" fmla="*/ 444445 h 1208753"/>
                      <a:gd name="connsiteX9" fmla="*/ 1685723 w 1914190"/>
                      <a:gd name="connsiteY9" fmla="*/ 670240 h 1208753"/>
                      <a:gd name="connsiteX10" fmla="*/ 1914190 w 1914190"/>
                      <a:gd name="connsiteY10" fmla="*/ 1133951 h 1208753"/>
                      <a:gd name="connsiteX0" fmla="*/ 0 w 1844698"/>
                      <a:gd name="connsiteY0" fmla="*/ 1118578 h 1133951"/>
                      <a:gd name="connsiteX1" fmla="*/ 180773 w 1844698"/>
                      <a:gd name="connsiteY1" fmla="*/ 673698 h 1133951"/>
                      <a:gd name="connsiteX2" fmla="*/ 281052 w 1844698"/>
                      <a:gd name="connsiteY2" fmla="*/ 445019 h 1133951"/>
                      <a:gd name="connsiteX3" fmla="*/ 454450 w 1844698"/>
                      <a:gd name="connsiteY3" fmla="*/ 219834 h 1133951"/>
                      <a:gd name="connsiteX4" fmla="*/ 687411 w 1844698"/>
                      <a:gd name="connsiteY4" fmla="*/ 51094 h 1133951"/>
                      <a:gd name="connsiteX5" fmla="*/ 913996 w 1844698"/>
                      <a:gd name="connsiteY5" fmla="*/ 1415 h 1133951"/>
                      <a:gd name="connsiteX6" fmla="*/ 1140384 w 1844698"/>
                      <a:gd name="connsiteY6" fmla="*/ 54231 h 1133951"/>
                      <a:gd name="connsiteX7" fmla="*/ 1358182 w 1844698"/>
                      <a:gd name="connsiteY7" fmla="*/ 227538 h 1133951"/>
                      <a:gd name="connsiteX8" fmla="*/ 1504750 w 1844698"/>
                      <a:gd name="connsiteY8" fmla="*/ 444445 h 1133951"/>
                      <a:gd name="connsiteX9" fmla="*/ 1616231 w 1844698"/>
                      <a:gd name="connsiteY9" fmla="*/ 670240 h 1133951"/>
                      <a:gd name="connsiteX10" fmla="*/ 1844698 w 1844698"/>
                      <a:gd name="connsiteY10" fmla="*/ 1133951 h 1133951"/>
                      <a:gd name="connsiteX0" fmla="*/ 0 w 1844698"/>
                      <a:gd name="connsiteY0" fmla="*/ 1118578 h 1133951"/>
                      <a:gd name="connsiteX1" fmla="*/ 180773 w 1844698"/>
                      <a:gd name="connsiteY1" fmla="*/ 673698 h 1133951"/>
                      <a:gd name="connsiteX2" fmla="*/ 281052 w 1844698"/>
                      <a:gd name="connsiteY2" fmla="*/ 445019 h 1133951"/>
                      <a:gd name="connsiteX3" fmla="*/ 454450 w 1844698"/>
                      <a:gd name="connsiteY3" fmla="*/ 219834 h 1133951"/>
                      <a:gd name="connsiteX4" fmla="*/ 687411 w 1844698"/>
                      <a:gd name="connsiteY4" fmla="*/ 51094 h 1133951"/>
                      <a:gd name="connsiteX5" fmla="*/ 913996 w 1844698"/>
                      <a:gd name="connsiteY5" fmla="*/ 1415 h 1133951"/>
                      <a:gd name="connsiteX6" fmla="*/ 1140384 w 1844698"/>
                      <a:gd name="connsiteY6" fmla="*/ 54231 h 1133951"/>
                      <a:gd name="connsiteX7" fmla="*/ 1358182 w 1844698"/>
                      <a:gd name="connsiteY7" fmla="*/ 227538 h 1133951"/>
                      <a:gd name="connsiteX8" fmla="*/ 1504750 w 1844698"/>
                      <a:gd name="connsiteY8" fmla="*/ 444445 h 1133951"/>
                      <a:gd name="connsiteX9" fmla="*/ 1616231 w 1844698"/>
                      <a:gd name="connsiteY9" fmla="*/ 670240 h 1133951"/>
                      <a:gd name="connsiteX10" fmla="*/ 1844698 w 1844698"/>
                      <a:gd name="connsiteY10" fmla="*/ 1133951 h 1133951"/>
                      <a:gd name="connsiteX0" fmla="*/ 0 w 1844698"/>
                      <a:gd name="connsiteY0" fmla="*/ 1118578 h 1133951"/>
                      <a:gd name="connsiteX1" fmla="*/ 180773 w 1844698"/>
                      <a:gd name="connsiteY1" fmla="*/ 673698 h 1133951"/>
                      <a:gd name="connsiteX2" fmla="*/ 310834 w 1844698"/>
                      <a:gd name="connsiteY2" fmla="*/ 445019 h 1133951"/>
                      <a:gd name="connsiteX3" fmla="*/ 454450 w 1844698"/>
                      <a:gd name="connsiteY3" fmla="*/ 219834 h 1133951"/>
                      <a:gd name="connsiteX4" fmla="*/ 687411 w 1844698"/>
                      <a:gd name="connsiteY4" fmla="*/ 51094 h 1133951"/>
                      <a:gd name="connsiteX5" fmla="*/ 913996 w 1844698"/>
                      <a:gd name="connsiteY5" fmla="*/ 1415 h 1133951"/>
                      <a:gd name="connsiteX6" fmla="*/ 1140384 w 1844698"/>
                      <a:gd name="connsiteY6" fmla="*/ 54231 h 1133951"/>
                      <a:gd name="connsiteX7" fmla="*/ 1358182 w 1844698"/>
                      <a:gd name="connsiteY7" fmla="*/ 227538 h 1133951"/>
                      <a:gd name="connsiteX8" fmla="*/ 1504750 w 1844698"/>
                      <a:gd name="connsiteY8" fmla="*/ 444445 h 1133951"/>
                      <a:gd name="connsiteX9" fmla="*/ 1616231 w 1844698"/>
                      <a:gd name="connsiteY9" fmla="*/ 670240 h 1133951"/>
                      <a:gd name="connsiteX10" fmla="*/ 1844698 w 1844698"/>
                      <a:gd name="connsiteY10" fmla="*/ 1133951 h 1133951"/>
                      <a:gd name="connsiteX0" fmla="*/ 0 w 1844698"/>
                      <a:gd name="connsiteY0" fmla="*/ 1118578 h 1133951"/>
                      <a:gd name="connsiteX1" fmla="*/ 210556 w 1844698"/>
                      <a:gd name="connsiteY1" fmla="*/ 673698 h 1133951"/>
                      <a:gd name="connsiteX2" fmla="*/ 310834 w 1844698"/>
                      <a:gd name="connsiteY2" fmla="*/ 445019 h 1133951"/>
                      <a:gd name="connsiteX3" fmla="*/ 454450 w 1844698"/>
                      <a:gd name="connsiteY3" fmla="*/ 219834 h 1133951"/>
                      <a:gd name="connsiteX4" fmla="*/ 687411 w 1844698"/>
                      <a:gd name="connsiteY4" fmla="*/ 51094 h 1133951"/>
                      <a:gd name="connsiteX5" fmla="*/ 913996 w 1844698"/>
                      <a:gd name="connsiteY5" fmla="*/ 1415 h 1133951"/>
                      <a:gd name="connsiteX6" fmla="*/ 1140384 w 1844698"/>
                      <a:gd name="connsiteY6" fmla="*/ 54231 h 1133951"/>
                      <a:gd name="connsiteX7" fmla="*/ 1358182 w 1844698"/>
                      <a:gd name="connsiteY7" fmla="*/ 227538 h 1133951"/>
                      <a:gd name="connsiteX8" fmla="*/ 1504750 w 1844698"/>
                      <a:gd name="connsiteY8" fmla="*/ 444445 h 1133951"/>
                      <a:gd name="connsiteX9" fmla="*/ 1616231 w 1844698"/>
                      <a:gd name="connsiteY9" fmla="*/ 670240 h 1133951"/>
                      <a:gd name="connsiteX10" fmla="*/ 1844698 w 1844698"/>
                      <a:gd name="connsiteY10" fmla="*/ 1133951 h 1133951"/>
                      <a:gd name="connsiteX0" fmla="*/ 0 w 1844698"/>
                      <a:gd name="connsiteY0" fmla="*/ 1118578 h 1133951"/>
                      <a:gd name="connsiteX1" fmla="*/ 210556 w 1844698"/>
                      <a:gd name="connsiteY1" fmla="*/ 673698 h 1133951"/>
                      <a:gd name="connsiteX2" fmla="*/ 315797 w 1844698"/>
                      <a:gd name="connsiteY2" fmla="*/ 466236 h 1133951"/>
                      <a:gd name="connsiteX3" fmla="*/ 454450 w 1844698"/>
                      <a:gd name="connsiteY3" fmla="*/ 219834 h 1133951"/>
                      <a:gd name="connsiteX4" fmla="*/ 687411 w 1844698"/>
                      <a:gd name="connsiteY4" fmla="*/ 51094 h 1133951"/>
                      <a:gd name="connsiteX5" fmla="*/ 913996 w 1844698"/>
                      <a:gd name="connsiteY5" fmla="*/ 1415 h 1133951"/>
                      <a:gd name="connsiteX6" fmla="*/ 1140384 w 1844698"/>
                      <a:gd name="connsiteY6" fmla="*/ 54231 h 1133951"/>
                      <a:gd name="connsiteX7" fmla="*/ 1358182 w 1844698"/>
                      <a:gd name="connsiteY7" fmla="*/ 227538 h 1133951"/>
                      <a:gd name="connsiteX8" fmla="*/ 1504750 w 1844698"/>
                      <a:gd name="connsiteY8" fmla="*/ 444445 h 1133951"/>
                      <a:gd name="connsiteX9" fmla="*/ 1616231 w 1844698"/>
                      <a:gd name="connsiteY9" fmla="*/ 670240 h 1133951"/>
                      <a:gd name="connsiteX10" fmla="*/ 1844698 w 1844698"/>
                      <a:gd name="connsiteY10" fmla="*/ 1133951 h 1133951"/>
                      <a:gd name="connsiteX0" fmla="*/ 0 w 1844698"/>
                      <a:gd name="connsiteY0" fmla="*/ 1118865 h 1134238"/>
                      <a:gd name="connsiteX1" fmla="*/ 210556 w 1844698"/>
                      <a:gd name="connsiteY1" fmla="*/ 673985 h 1134238"/>
                      <a:gd name="connsiteX2" fmla="*/ 315797 w 1844698"/>
                      <a:gd name="connsiteY2" fmla="*/ 466523 h 1134238"/>
                      <a:gd name="connsiteX3" fmla="*/ 454450 w 1844698"/>
                      <a:gd name="connsiteY3" fmla="*/ 251947 h 1134238"/>
                      <a:gd name="connsiteX4" fmla="*/ 687411 w 1844698"/>
                      <a:gd name="connsiteY4" fmla="*/ 51381 h 1134238"/>
                      <a:gd name="connsiteX5" fmla="*/ 913996 w 1844698"/>
                      <a:gd name="connsiteY5" fmla="*/ 1702 h 1134238"/>
                      <a:gd name="connsiteX6" fmla="*/ 1140384 w 1844698"/>
                      <a:gd name="connsiteY6" fmla="*/ 54518 h 1134238"/>
                      <a:gd name="connsiteX7" fmla="*/ 1358182 w 1844698"/>
                      <a:gd name="connsiteY7" fmla="*/ 227825 h 1134238"/>
                      <a:gd name="connsiteX8" fmla="*/ 1504750 w 1844698"/>
                      <a:gd name="connsiteY8" fmla="*/ 444732 h 1134238"/>
                      <a:gd name="connsiteX9" fmla="*/ 1616231 w 1844698"/>
                      <a:gd name="connsiteY9" fmla="*/ 670527 h 1134238"/>
                      <a:gd name="connsiteX10" fmla="*/ 1844698 w 1844698"/>
                      <a:gd name="connsiteY10" fmla="*/ 1134238 h 11342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844698" h="1134238">
                        <a:moveTo>
                          <a:pt x="0" y="1118865"/>
                        </a:moveTo>
                        <a:cubicBezTo>
                          <a:pt x="42252" y="1005970"/>
                          <a:pt x="157923" y="782709"/>
                          <a:pt x="210556" y="673985"/>
                        </a:cubicBezTo>
                        <a:cubicBezTo>
                          <a:pt x="263189" y="565261"/>
                          <a:pt x="253637" y="579297"/>
                          <a:pt x="315797" y="466523"/>
                        </a:cubicBezTo>
                        <a:cubicBezTo>
                          <a:pt x="372992" y="369661"/>
                          <a:pt x="392514" y="321137"/>
                          <a:pt x="454450" y="251947"/>
                        </a:cubicBezTo>
                        <a:cubicBezTo>
                          <a:pt x="516386" y="182757"/>
                          <a:pt x="610820" y="93088"/>
                          <a:pt x="687411" y="51381"/>
                        </a:cubicBezTo>
                        <a:cubicBezTo>
                          <a:pt x="764002" y="9674"/>
                          <a:pt x="846527" y="-5442"/>
                          <a:pt x="913996" y="1702"/>
                        </a:cubicBezTo>
                        <a:cubicBezTo>
                          <a:pt x="981465" y="8846"/>
                          <a:pt x="1066353" y="16831"/>
                          <a:pt x="1140384" y="54518"/>
                        </a:cubicBezTo>
                        <a:cubicBezTo>
                          <a:pt x="1214415" y="92205"/>
                          <a:pt x="1314828" y="175166"/>
                          <a:pt x="1358182" y="227825"/>
                        </a:cubicBezTo>
                        <a:cubicBezTo>
                          <a:pt x="1401536" y="280484"/>
                          <a:pt x="1427823" y="320557"/>
                          <a:pt x="1504750" y="444732"/>
                        </a:cubicBezTo>
                        <a:cubicBezTo>
                          <a:pt x="1583331" y="591604"/>
                          <a:pt x="1547164" y="529087"/>
                          <a:pt x="1616231" y="670527"/>
                        </a:cubicBezTo>
                        <a:cubicBezTo>
                          <a:pt x="1665443" y="748314"/>
                          <a:pt x="1823267" y="1100272"/>
                          <a:pt x="1844698" y="1134238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cxnSp>
                <p:nvCxnSpPr>
                  <p:cNvPr id="63" name="Straight Connector 62"/>
                  <p:cNvCxnSpPr/>
                  <p:nvPr/>
                </p:nvCxnSpPr>
                <p:spPr>
                  <a:xfrm>
                    <a:off x="5372671" y="1225285"/>
                    <a:ext cx="13716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/>
                  <p:cNvCxnSpPr/>
                  <p:nvPr/>
                </p:nvCxnSpPr>
                <p:spPr>
                  <a:xfrm>
                    <a:off x="7296210" y="2284646"/>
                    <a:ext cx="0" cy="13716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" name="TextBox 76"/>
                <p:cNvSpPr txBox="1"/>
                <p:nvPr/>
              </p:nvSpPr>
              <p:spPr>
                <a:xfrm>
                  <a:off x="7584511" y="2902789"/>
                  <a:ext cx="651752" cy="2308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1400" i="1" dirty="0" smtClean="0">
                      <a:effectLst>
                        <a:glow rad="228600">
                          <a:schemeClr val="bg2">
                            <a:alpha val="40000"/>
                          </a:schemeClr>
                        </a:glow>
                      </a:effectLst>
                      <a:latin typeface="Cambria Math"/>
                      <a:ea typeface="Cambria Math"/>
                    </a:rPr>
                    <a:t>ρ</a:t>
                  </a:r>
                  <a:r>
                    <a:rPr lang="en-US" sz="1400" baseline="-25000" dirty="0" smtClean="0">
                      <a:effectLst>
                        <a:glow rad="228600">
                          <a:schemeClr val="bg2">
                            <a:alpha val="40000"/>
                          </a:schemeClr>
                        </a:glow>
                      </a:effectLst>
                      <a:latin typeface="Cambria Math"/>
                      <a:ea typeface="Cambria Math"/>
                    </a:rPr>
                    <a:t>jam</a:t>
                  </a:r>
                  <a:endParaRPr lang="en-US" sz="1400" baseline="-25000" dirty="0">
                    <a:effectLst>
                      <a:glow rad="228600">
                        <a:schemeClr val="bg2">
                          <a:alpha val="40000"/>
                        </a:schemeClr>
                      </a:glow>
                    </a:effectLst>
                  </a:endParaRPr>
                </a:p>
              </p:txBody>
            </p:sp>
            <p:sp>
              <p:nvSpPr>
                <p:cNvPr id="79" name="TextBox 78"/>
                <p:cNvSpPr txBox="1"/>
                <p:nvPr/>
              </p:nvSpPr>
              <p:spPr>
                <a:xfrm>
                  <a:off x="6261002" y="2990515"/>
                  <a:ext cx="1323509" cy="2077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1200" i="1" dirty="0" smtClean="0">
                      <a:effectLst>
                        <a:glow rad="139700">
                          <a:schemeClr val="bg2">
                            <a:alpha val="40000"/>
                          </a:schemeClr>
                        </a:glow>
                      </a:effectLst>
                      <a:latin typeface="Cambria Math"/>
                      <a:ea typeface="Cambria Math"/>
                    </a:rPr>
                    <a:t>ρ</a:t>
                  </a:r>
                  <a:r>
                    <a:rPr lang="en-US" sz="1200" dirty="0" smtClean="0">
                      <a:effectLst>
                        <a:glow rad="139700">
                          <a:schemeClr val="bg2">
                            <a:alpha val="40000"/>
                          </a:schemeClr>
                        </a:glow>
                      </a:effectLst>
                      <a:latin typeface="Cambria Math"/>
                      <a:ea typeface="Cambria Math"/>
                    </a:rPr>
                    <a:t> = Density</a:t>
                  </a:r>
                  <a:endParaRPr lang="en-US" sz="1200" baseline="-25000" dirty="0">
                    <a:effectLst>
                      <a:glow rad="139700">
                        <a:schemeClr val="bg2">
                          <a:alpha val="40000"/>
                        </a:schemeClr>
                      </a:glow>
                    </a:effectLst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5954957" y="1243926"/>
                  <a:ext cx="2062828" cy="20774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i="1" dirty="0" smtClean="0">
                      <a:effectLst>
                        <a:glow rad="228600">
                          <a:schemeClr val="bg2">
                            <a:alpha val="40000"/>
                          </a:schemeClr>
                        </a:glow>
                      </a:effectLst>
                      <a:latin typeface="Cambria Math"/>
                      <a:ea typeface="Cambria Math"/>
                    </a:rPr>
                    <a:t>q</a:t>
                  </a:r>
                  <a:r>
                    <a:rPr lang="en-US" sz="1200" i="1" baseline="-25000" dirty="0" smtClean="0">
                      <a:effectLst>
                        <a:glow rad="228600">
                          <a:schemeClr val="bg2">
                            <a:alpha val="40000"/>
                          </a:schemeClr>
                        </a:glow>
                      </a:effectLst>
                      <a:latin typeface="Cambria Math"/>
                      <a:ea typeface="Cambria Math"/>
                    </a:rPr>
                    <a:t>cap</a:t>
                  </a:r>
                  <a:r>
                    <a:rPr lang="en-US" sz="1200" dirty="0" smtClean="0">
                      <a:effectLst>
                        <a:glow rad="228600">
                          <a:schemeClr val="bg2">
                            <a:alpha val="40000"/>
                          </a:schemeClr>
                        </a:glow>
                      </a:effectLst>
                      <a:latin typeface="Cambria Math"/>
                      <a:ea typeface="Cambria Math"/>
                    </a:rPr>
                    <a:t> = Flow at Capacity</a:t>
                  </a:r>
                  <a:endParaRPr lang="en-US" sz="1200" baseline="-25000" dirty="0">
                    <a:effectLst>
                      <a:glow rad="228600">
                        <a:schemeClr val="bg2">
                          <a:alpha val="40000"/>
                        </a:schemeClr>
                      </a:glow>
                    </a:effectLst>
                  </a:endParaRPr>
                </a:p>
              </p:txBody>
            </p:sp>
            <p:sp>
              <p:nvSpPr>
                <p:cNvPr id="81" name="TextBox 80"/>
                <p:cNvSpPr txBox="1"/>
                <p:nvPr/>
              </p:nvSpPr>
              <p:spPr>
                <a:xfrm rot="16200000">
                  <a:off x="4938039" y="2161856"/>
                  <a:ext cx="87811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i="1" dirty="0" smtClean="0">
                      <a:effectLst>
                        <a:glow rad="101600">
                          <a:schemeClr val="bg2">
                            <a:alpha val="40000"/>
                          </a:schemeClr>
                        </a:glow>
                      </a:effectLst>
                      <a:latin typeface="Cambria Math"/>
                      <a:ea typeface="Cambria Math"/>
                    </a:rPr>
                    <a:t>q</a:t>
                  </a:r>
                  <a:r>
                    <a:rPr lang="en-US" sz="1200" dirty="0" smtClean="0">
                      <a:effectLst>
                        <a:glow rad="101600">
                          <a:schemeClr val="bg2">
                            <a:alpha val="40000"/>
                          </a:schemeClr>
                        </a:glow>
                      </a:effectLst>
                      <a:latin typeface="Cambria Math"/>
                      <a:ea typeface="Cambria Math"/>
                    </a:rPr>
                    <a:t> = Flow</a:t>
                  </a:r>
                  <a:endParaRPr lang="en-US" sz="1200" dirty="0">
                    <a:effectLst>
                      <a:glow rad="101600">
                        <a:schemeClr val="bg2">
                          <a:alpha val="40000"/>
                        </a:schemeClr>
                      </a:glow>
                    </a:effectLst>
                  </a:endParaRP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5051218" y="1457993"/>
                  <a:ext cx="651752" cy="2308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i="1" dirty="0" smtClean="0">
                      <a:effectLst>
                        <a:glow rad="228600">
                          <a:schemeClr val="bg2">
                            <a:alpha val="40000"/>
                          </a:schemeClr>
                        </a:glow>
                      </a:effectLst>
                      <a:latin typeface="Cambria Math"/>
                      <a:ea typeface="Cambria Math"/>
                    </a:rPr>
                    <a:t>q</a:t>
                  </a:r>
                  <a:r>
                    <a:rPr lang="en-US" sz="1400" i="1" baseline="-25000" dirty="0" smtClean="0">
                      <a:effectLst>
                        <a:glow rad="228600">
                          <a:schemeClr val="bg2">
                            <a:alpha val="40000"/>
                          </a:schemeClr>
                        </a:glow>
                      </a:effectLst>
                      <a:latin typeface="Cambria Math"/>
                      <a:ea typeface="Cambria Math"/>
                    </a:rPr>
                    <a:t>cap</a:t>
                  </a:r>
                  <a:endParaRPr lang="en-US" sz="1400" i="1" baseline="-25000" dirty="0">
                    <a:effectLst>
                      <a:glow rad="228600">
                        <a:schemeClr val="bg2">
                          <a:alpha val="40000"/>
                        </a:schemeClr>
                      </a:glow>
                    </a:effectLst>
                  </a:endParaRPr>
                </a:p>
              </p:txBody>
            </p:sp>
          </p:grpSp>
          <p:cxnSp>
            <p:nvCxnSpPr>
              <p:cNvPr id="25" name="Straight Connector 24"/>
              <p:cNvCxnSpPr/>
              <p:nvPr/>
            </p:nvCxnSpPr>
            <p:spPr>
              <a:xfrm>
                <a:off x="5422168" y="1602836"/>
                <a:ext cx="1311718" cy="0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9" name="TextBox 88"/>
            <p:cNvSpPr txBox="1"/>
            <p:nvPr/>
          </p:nvSpPr>
          <p:spPr>
            <a:xfrm>
              <a:off x="4800600" y="3670816"/>
              <a:ext cx="3999490" cy="4847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2"/>
                  </a:solidFill>
                  <a:effectLst/>
                  <a:ea typeface="Cambria Math" panose="02040503050406030204" pitchFamily="18" charset="0"/>
                </a:rPr>
                <a:t>Traffic Flow vs. Density</a:t>
              </a:r>
            </a:p>
            <a:p>
              <a:pPr algn="ctr"/>
              <a:r>
                <a:rPr lang="en-US" sz="1600" dirty="0" smtClean="0">
                  <a:solidFill>
                    <a:schemeClr val="bg2"/>
                  </a:solidFill>
                  <a:ea typeface="Cambria Math" panose="02040503050406030204" pitchFamily="18" charset="0"/>
                </a:rPr>
                <a:t>(Greenshields 1935 – Parabolic for Density – Flow )</a:t>
              </a:r>
              <a:endParaRPr lang="en-US" sz="1600" dirty="0" smtClean="0">
                <a:solidFill>
                  <a:schemeClr val="bg2"/>
                </a:solidFill>
                <a:effectLst/>
                <a:ea typeface="Cambria Math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7338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37011"/>
            <a:ext cx="4494447" cy="1164167"/>
          </a:xfrm>
        </p:spPr>
        <p:txBody>
          <a:bodyPr/>
          <a:lstStyle/>
          <a:p>
            <a:r>
              <a:rPr lang="en-US" dirty="0" smtClean="0"/>
              <a:t>Role and Variations to the Fundamental Diagram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228600" y="1332472"/>
            <a:ext cx="3886201" cy="1871281"/>
          </a:xfrm>
        </p:spPr>
        <p:txBody>
          <a:bodyPr/>
          <a:lstStyle/>
          <a:p>
            <a:r>
              <a:rPr lang="en-US" sz="2000" dirty="0" smtClean="0"/>
              <a:t>The Fundamental Diagram and Traffic Flow Equation provide a foundation for traffic flow modeling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sz="2000" dirty="0" smtClean="0"/>
              <a:t>Expression and shape of the </a:t>
            </a:r>
            <a:r>
              <a:rPr lang="en-US" sz="2000" dirty="0"/>
              <a:t>f</a:t>
            </a:r>
            <a:r>
              <a:rPr lang="en-US" sz="2000" dirty="0" smtClean="0"/>
              <a:t>undamental relation has varied: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/>
              <a:t>Parabolic (Greenshields, 1935)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/>
              <a:t>Skewed Parabolic (Drake, 1967)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/>
              <a:t>Parabolic-linear (Smulders, 1990)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/>
              <a:t>Bi-linear </a:t>
            </a:r>
            <a:r>
              <a:rPr lang="en-US" sz="1800" dirty="0"/>
              <a:t>(Daganzo, 1994</a:t>
            </a:r>
            <a:r>
              <a:rPr lang="en-US" sz="1800" dirty="0" smtClean="0"/>
              <a:t>)</a:t>
            </a:r>
          </a:p>
          <a:p>
            <a:pPr marL="182880" lvl="1" indent="0">
              <a:buNone/>
            </a:pPr>
            <a:endParaRPr lang="en-US" sz="1000" dirty="0" smtClean="0"/>
          </a:p>
          <a:p>
            <a:r>
              <a:rPr lang="en-US" sz="2000" dirty="0" smtClean="0"/>
              <a:t>Variables used to express the fundamental relation also vary: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/>
              <a:t>Density (</a:t>
            </a:r>
            <a:r>
              <a:rPr lang="el-GR" sz="1800" i="1" dirty="0" smtClean="0">
                <a:latin typeface="Cambria Math"/>
                <a:ea typeface="Cambria Math"/>
              </a:rPr>
              <a:t>ρ</a:t>
            </a:r>
            <a:r>
              <a:rPr lang="en-US" sz="1800" dirty="0" smtClean="0">
                <a:latin typeface="Cambria Math"/>
                <a:ea typeface="Cambria Math"/>
              </a:rPr>
              <a:t>, </a:t>
            </a:r>
            <a:r>
              <a:rPr lang="en-US" sz="1800" dirty="0" smtClean="0">
                <a:ea typeface="Cambria Math"/>
              </a:rPr>
              <a:t>rho)</a:t>
            </a:r>
            <a:r>
              <a:rPr lang="en-US" sz="1800" dirty="0" smtClean="0">
                <a:latin typeface="Cambria Math"/>
                <a:ea typeface="Cambria Math"/>
              </a:rPr>
              <a:t> </a:t>
            </a:r>
            <a:r>
              <a:rPr lang="en-US" sz="1800" dirty="0" smtClean="0"/>
              <a:t>– Flow (</a:t>
            </a:r>
            <a:r>
              <a:rPr lang="en-US" sz="18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q</a:t>
            </a:r>
            <a:r>
              <a:rPr lang="en-US" sz="1800" dirty="0" smtClean="0"/>
              <a:t>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/>
              <a:t>Density </a:t>
            </a:r>
            <a:r>
              <a:rPr lang="en-US" sz="1800" dirty="0"/>
              <a:t>(</a:t>
            </a:r>
            <a:r>
              <a:rPr lang="el-GR" sz="1800" i="1" dirty="0">
                <a:latin typeface="Cambria Math"/>
                <a:ea typeface="Cambria Math"/>
              </a:rPr>
              <a:t>ρ</a:t>
            </a:r>
            <a:r>
              <a:rPr lang="en-US" sz="1800" dirty="0">
                <a:latin typeface="Cambria Math"/>
                <a:ea typeface="Cambria Math"/>
              </a:rPr>
              <a:t>, </a:t>
            </a:r>
            <a:r>
              <a:rPr lang="en-US" sz="1800" dirty="0">
                <a:ea typeface="Cambria Math"/>
              </a:rPr>
              <a:t>rho)</a:t>
            </a:r>
            <a:r>
              <a:rPr lang="en-US" sz="1800" dirty="0">
                <a:latin typeface="Cambria Math"/>
                <a:ea typeface="Cambria Math"/>
              </a:rPr>
              <a:t> </a:t>
            </a:r>
            <a:r>
              <a:rPr lang="en-US" sz="1800" dirty="0" smtClean="0"/>
              <a:t>– Velocity ()</a:t>
            </a:r>
            <a:endParaRPr lang="en-US" sz="1800" dirty="0"/>
          </a:p>
          <a:p>
            <a:pPr>
              <a:buFont typeface="Wingdings" panose="05000000000000000000" pitchFamily="2" charset="2"/>
              <a:buChar char="ü"/>
            </a:pP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4343400" y="0"/>
            <a:ext cx="4808391" cy="6858000"/>
          </a:xfrm>
          <a:prstGeom prst="rect">
            <a:avLst/>
          </a:prstGeom>
          <a:solidFill>
            <a:srgbClr val="014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71999" y="279400"/>
            <a:ext cx="4328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Density – Flow Fundamental Diagram Plots</a:t>
            </a:r>
            <a:r>
              <a:rPr lang="en-US" sz="2000" b="1" dirty="0" smtClean="0">
                <a:solidFill>
                  <a:schemeClr val="bg2"/>
                </a:solidFill>
              </a:rPr>
              <a:t> </a:t>
            </a:r>
            <a:endParaRPr lang="en-US" sz="2000" b="1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5800" y="353060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Density – Velocity  Fundamental Diagram Plot</a:t>
            </a:r>
            <a:r>
              <a:rPr lang="en-US" dirty="0" smtClean="0">
                <a:solidFill>
                  <a:schemeClr val="bg2"/>
                </a:solidFill>
              </a:rPr>
              <a:t>s</a:t>
            </a:r>
            <a:r>
              <a:rPr lang="en-US" b="1" dirty="0" smtClean="0">
                <a:solidFill>
                  <a:schemeClr val="bg2"/>
                </a:solidFill>
              </a:rPr>
              <a:t> </a:t>
            </a:r>
            <a:endParaRPr lang="en-US" b="1" dirty="0">
              <a:solidFill>
                <a:schemeClr val="bg2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572000" y="4112551"/>
            <a:ext cx="4338828" cy="1930400"/>
            <a:chOff x="4576572" y="666750"/>
            <a:chExt cx="4338828" cy="1447800"/>
          </a:xfrm>
        </p:grpSpPr>
        <p:sp>
          <p:nvSpPr>
            <p:cNvPr id="28" name="Rectangle 27"/>
            <p:cNvSpPr/>
            <p:nvPr/>
          </p:nvSpPr>
          <p:spPr>
            <a:xfrm>
              <a:off x="4576572" y="666750"/>
              <a:ext cx="4338828" cy="1447800"/>
            </a:xfrm>
            <a:prstGeom prst="rect">
              <a:avLst/>
            </a:prstGeom>
            <a:solidFill>
              <a:schemeClr val="bg2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4714403" y="917754"/>
              <a:ext cx="1308669" cy="1060313"/>
              <a:chOff x="4630696" y="933450"/>
              <a:chExt cx="1308669" cy="1060313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>
                <a:off x="5026265" y="933450"/>
                <a:ext cx="0" cy="914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5034865" y="1847850"/>
                <a:ext cx="73152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/>
              <p:cNvSpPr txBox="1"/>
              <p:nvPr/>
            </p:nvSpPr>
            <p:spPr>
              <a:xfrm>
                <a:off x="4630696" y="947499"/>
                <a:ext cx="571500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</a:t>
                </a:r>
                <a:r>
                  <a:rPr lang="en-US" sz="1000" i="1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max</a:t>
                </a:r>
                <a:endParaRPr lang="en-US" sz="1000" i="1" baseline="-25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5485115" y="1809097"/>
                <a:ext cx="454250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000" i="1" dirty="0" smtClean="0">
                    <a:latin typeface="Cambria Math"/>
                    <a:ea typeface="Cambria Math"/>
                  </a:rPr>
                  <a:t>ρ</a:t>
                </a:r>
                <a:r>
                  <a:rPr lang="en-US" sz="1000" i="1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jam</a:t>
                </a:r>
                <a:endParaRPr lang="en-US" sz="1000" i="1" baseline="-25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6123863" y="901973"/>
              <a:ext cx="1365997" cy="1069292"/>
              <a:chOff x="4653803" y="917939"/>
              <a:chExt cx="1365997" cy="1069292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5026156" y="933450"/>
                <a:ext cx="0" cy="914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5026156" y="1847850"/>
                <a:ext cx="8229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4653803" y="917939"/>
                <a:ext cx="571500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</a:t>
                </a:r>
                <a:r>
                  <a:rPr lang="en-US" sz="1000" i="1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ma</a:t>
                </a:r>
                <a:r>
                  <a:rPr lang="en-US" sz="1000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endParaRPr lang="en-US" sz="1000" baseline="-25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5565550" y="1802565"/>
                <a:ext cx="454250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000" i="1" dirty="0" smtClean="0">
                    <a:latin typeface="Cambria Math"/>
                    <a:ea typeface="Cambria Math"/>
                  </a:rPr>
                  <a:t>ρ</a:t>
                </a:r>
                <a:r>
                  <a:rPr lang="en-US" sz="1000" i="1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jam</a:t>
                </a:r>
                <a:endParaRPr lang="en-US" sz="1000" i="1" baseline="-25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7467273" y="904791"/>
              <a:ext cx="1367600" cy="1053866"/>
              <a:chOff x="4669618" y="933365"/>
              <a:chExt cx="1367600" cy="1053866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5052283" y="933450"/>
                <a:ext cx="0" cy="914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5060992" y="1847850"/>
                <a:ext cx="8229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4669618" y="933365"/>
                <a:ext cx="571500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</a:t>
                </a:r>
                <a:r>
                  <a:rPr lang="en-US" sz="1000" i="1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max</a:t>
                </a:r>
                <a:endParaRPr lang="en-US" sz="1000" i="1" baseline="-25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582968" y="1802565"/>
                <a:ext cx="454250" cy="184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000" i="1" dirty="0" smtClean="0">
                    <a:latin typeface="Cambria Math"/>
                    <a:ea typeface="Cambria Math"/>
                  </a:rPr>
                  <a:t>ρ</a:t>
                </a:r>
                <a:r>
                  <a:rPr lang="en-US" sz="1000" i="1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jam</a:t>
                </a:r>
                <a:endParaRPr lang="en-US" sz="1000" i="1" baseline="-25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p:grpSp>
      </p:grpSp>
      <p:sp>
        <p:nvSpPr>
          <p:cNvPr id="48" name="TextBox 47"/>
          <p:cNvSpPr txBox="1"/>
          <p:nvPr/>
        </p:nvSpPr>
        <p:spPr>
          <a:xfrm>
            <a:off x="4572000" y="4147387"/>
            <a:ext cx="43388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Greenshields (parbolic)              </a:t>
            </a:r>
            <a:r>
              <a:rPr lang="en-US" sz="9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Daganzo</a:t>
            </a:r>
            <a:r>
              <a:rPr lang="en-US" sz="9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(bi-linear)          </a:t>
            </a:r>
            <a:r>
              <a:rPr lang="en-US" sz="9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Smulders</a:t>
            </a:r>
            <a:r>
              <a:rPr lang="en-US" sz="9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(parabolic-linear</a:t>
            </a:r>
            <a:r>
              <a:rPr lang="en-US" sz="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)   </a:t>
            </a:r>
            <a:endParaRPr lang="en-US" sz="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 flipH="1" flipV="1">
            <a:off x="5105400" y="4619223"/>
            <a:ext cx="631237" cy="10468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6492056" y="4619223"/>
            <a:ext cx="662213" cy="1038896"/>
            <a:chOff x="6640109" y="4619223"/>
            <a:chExt cx="662213" cy="1038896"/>
          </a:xfrm>
        </p:grpSpPr>
        <p:cxnSp>
          <p:nvCxnSpPr>
            <p:cNvPr id="84" name="Straight Connector 83"/>
            <p:cNvCxnSpPr/>
            <p:nvPr/>
          </p:nvCxnSpPr>
          <p:spPr>
            <a:xfrm>
              <a:off x="6640109" y="4627109"/>
              <a:ext cx="182880" cy="36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Freeform 84"/>
            <p:cNvSpPr/>
            <p:nvPr/>
          </p:nvSpPr>
          <p:spPr>
            <a:xfrm>
              <a:off x="6812925" y="4619223"/>
              <a:ext cx="489397" cy="1038896"/>
            </a:xfrm>
            <a:custGeom>
              <a:avLst/>
              <a:gdLst>
                <a:gd name="connsiteX0" fmla="*/ 0 w 489397"/>
                <a:gd name="connsiteY0" fmla="*/ 0 h 779172"/>
                <a:gd name="connsiteX1" fmla="*/ 109470 w 489397"/>
                <a:gd name="connsiteY1" fmla="*/ 289775 h 779172"/>
                <a:gd name="connsiteX2" fmla="*/ 264016 w 489397"/>
                <a:gd name="connsiteY2" fmla="*/ 528034 h 779172"/>
                <a:gd name="connsiteX3" fmla="*/ 489397 w 489397"/>
                <a:gd name="connsiteY3" fmla="*/ 779172 h 779172"/>
                <a:gd name="connsiteX4" fmla="*/ 489397 w 489397"/>
                <a:gd name="connsiteY4" fmla="*/ 779172 h 779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397" h="779172">
                  <a:moveTo>
                    <a:pt x="0" y="0"/>
                  </a:moveTo>
                  <a:cubicBezTo>
                    <a:pt x="32733" y="100884"/>
                    <a:pt x="65467" y="201769"/>
                    <a:pt x="109470" y="289775"/>
                  </a:cubicBezTo>
                  <a:cubicBezTo>
                    <a:pt x="153473" y="377781"/>
                    <a:pt x="200695" y="446468"/>
                    <a:pt x="264016" y="528034"/>
                  </a:cubicBezTo>
                  <a:cubicBezTo>
                    <a:pt x="327337" y="609600"/>
                    <a:pt x="489397" y="779172"/>
                    <a:pt x="489397" y="779172"/>
                  </a:cubicBezTo>
                  <a:lnTo>
                    <a:pt x="489397" y="779172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571999" y="889000"/>
            <a:ext cx="4346620" cy="1930400"/>
            <a:chOff x="4571999" y="889000"/>
            <a:chExt cx="4346620" cy="1930400"/>
          </a:xfrm>
        </p:grpSpPr>
        <p:sp>
          <p:nvSpPr>
            <p:cNvPr id="7" name="Rectangle 6"/>
            <p:cNvSpPr/>
            <p:nvPr/>
          </p:nvSpPr>
          <p:spPr>
            <a:xfrm>
              <a:off x="4572000" y="889000"/>
              <a:ext cx="4346619" cy="19304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4650380" y="1223673"/>
              <a:ext cx="1273457" cy="1413749"/>
              <a:chOff x="4650380" y="1223673"/>
              <a:chExt cx="1273457" cy="1413749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4650380" y="1223673"/>
                <a:ext cx="1273457" cy="1413749"/>
                <a:chOff x="4563454" y="933450"/>
                <a:chExt cx="1273457" cy="1060313"/>
              </a:xfrm>
            </p:grpSpPr>
            <p:cxnSp>
              <p:nvCxnSpPr>
                <p:cNvPr id="9" name="Straight Connector 8"/>
                <p:cNvCxnSpPr/>
                <p:nvPr/>
              </p:nvCxnSpPr>
              <p:spPr>
                <a:xfrm>
                  <a:off x="4904230" y="933450"/>
                  <a:ext cx="0" cy="9144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>
                  <a:endCxn id="13" idx="3"/>
                </p:cNvCxnSpPr>
                <p:nvPr/>
              </p:nvCxnSpPr>
              <p:spPr>
                <a:xfrm>
                  <a:off x="4912939" y="1847850"/>
                  <a:ext cx="92397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TextBox 11"/>
                <p:cNvSpPr txBox="1"/>
                <p:nvPr/>
              </p:nvSpPr>
              <p:spPr>
                <a:xfrm>
                  <a:off x="4563454" y="947939"/>
                  <a:ext cx="472314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i="1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q</a:t>
                  </a:r>
                  <a:r>
                    <a:rPr lang="en-US" sz="1000" i="1" baseline="-250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cap</a:t>
                  </a:r>
                  <a:endParaRPr lang="en-US" sz="1000" i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5382661" y="1809097"/>
                  <a:ext cx="454250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1000" i="1" dirty="0" smtClean="0">
                      <a:latin typeface="Cambria Math"/>
                      <a:ea typeface="Cambria Math"/>
                    </a:rPr>
                    <a:t>ρ</a:t>
                  </a:r>
                  <a:r>
                    <a:rPr lang="en-US" sz="1000" i="1" baseline="-250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jam</a:t>
                  </a:r>
                  <a:endParaRPr lang="en-US" sz="1000" i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p:grpSp>
          <p:sp>
            <p:nvSpPr>
              <p:cNvPr id="45" name="Freeform 44"/>
              <p:cNvSpPr/>
              <p:nvPr/>
            </p:nvSpPr>
            <p:spPr>
              <a:xfrm>
                <a:off x="4995581" y="1410816"/>
                <a:ext cx="690085" cy="1036170"/>
              </a:xfrm>
              <a:custGeom>
                <a:avLst/>
                <a:gdLst>
                  <a:gd name="connsiteX0" fmla="*/ 0 w 624625"/>
                  <a:gd name="connsiteY0" fmla="*/ 625431 h 625431"/>
                  <a:gd name="connsiteX1" fmla="*/ 90152 w 624625"/>
                  <a:gd name="connsiteY1" fmla="*/ 129595 h 625431"/>
                  <a:gd name="connsiteX2" fmla="*/ 315532 w 624625"/>
                  <a:gd name="connsiteY2" fmla="*/ 806 h 625431"/>
                  <a:gd name="connsiteX3" fmla="*/ 508715 w 624625"/>
                  <a:gd name="connsiteY3" fmla="*/ 168231 h 625431"/>
                  <a:gd name="connsiteX4" fmla="*/ 624625 w 624625"/>
                  <a:gd name="connsiteY4" fmla="*/ 625431 h 625431"/>
                  <a:gd name="connsiteX0" fmla="*/ 0 w 624625"/>
                  <a:gd name="connsiteY0" fmla="*/ 624677 h 624677"/>
                  <a:gd name="connsiteX1" fmla="*/ 115910 w 624625"/>
                  <a:gd name="connsiteY1" fmla="*/ 180357 h 624677"/>
                  <a:gd name="connsiteX2" fmla="*/ 315532 w 624625"/>
                  <a:gd name="connsiteY2" fmla="*/ 52 h 624677"/>
                  <a:gd name="connsiteX3" fmla="*/ 508715 w 624625"/>
                  <a:gd name="connsiteY3" fmla="*/ 167477 h 624677"/>
                  <a:gd name="connsiteX4" fmla="*/ 624625 w 624625"/>
                  <a:gd name="connsiteY4" fmla="*/ 624677 h 624677"/>
                  <a:gd name="connsiteX0" fmla="*/ 0 w 624625"/>
                  <a:gd name="connsiteY0" fmla="*/ 624719 h 624719"/>
                  <a:gd name="connsiteX1" fmla="*/ 115910 w 624625"/>
                  <a:gd name="connsiteY1" fmla="*/ 180399 h 624719"/>
                  <a:gd name="connsiteX2" fmla="*/ 315532 w 624625"/>
                  <a:gd name="connsiteY2" fmla="*/ 94 h 624719"/>
                  <a:gd name="connsiteX3" fmla="*/ 502276 w 624625"/>
                  <a:gd name="connsiteY3" fmla="*/ 199716 h 624719"/>
                  <a:gd name="connsiteX4" fmla="*/ 624625 w 624625"/>
                  <a:gd name="connsiteY4" fmla="*/ 624719 h 624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4625" h="624719">
                    <a:moveTo>
                      <a:pt x="0" y="624719"/>
                    </a:moveTo>
                    <a:cubicBezTo>
                      <a:pt x="18781" y="428853"/>
                      <a:pt x="63321" y="284503"/>
                      <a:pt x="115910" y="180399"/>
                    </a:cubicBezTo>
                    <a:cubicBezTo>
                      <a:pt x="168499" y="76295"/>
                      <a:pt x="251138" y="-3126"/>
                      <a:pt x="315532" y="94"/>
                    </a:cubicBezTo>
                    <a:cubicBezTo>
                      <a:pt x="379926" y="3314"/>
                      <a:pt x="450761" y="95612"/>
                      <a:pt x="502276" y="199716"/>
                    </a:cubicBezTo>
                    <a:cubicBezTo>
                      <a:pt x="553792" y="303820"/>
                      <a:pt x="606380" y="547446"/>
                      <a:pt x="624625" y="624719"/>
                    </a:cubicBezTo>
                  </a:path>
                </a:pathLst>
              </a:cu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6061896" y="1225560"/>
              <a:ext cx="1287146" cy="1394444"/>
              <a:chOff x="6035769" y="1225560"/>
              <a:chExt cx="1287146" cy="1394444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6035769" y="1225560"/>
                <a:ext cx="1287146" cy="1394444"/>
                <a:chOff x="4399490" y="935136"/>
                <a:chExt cx="1287146" cy="1045833"/>
              </a:xfrm>
            </p:grpSpPr>
            <p:cxnSp>
              <p:nvCxnSpPr>
                <p:cNvPr id="16" name="Straight Connector 15"/>
                <p:cNvCxnSpPr/>
                <p:nvPr/>
              </p:nvCxnSpPr>
              <p:spPr>
                <a:xfrm>
                  <a:off x="4730050" y="939982"/>
                  <a:ext cx="0" cy="9144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4738409" y="1854382"/>
                  <a:ext cx="9144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TextBox 17"/>
                <p:cNvSpPr txBox="1"/>
                <p:nvPr/>
              </p:nvSpPr>
              <p:spPr>
                <a:xfrm>
                  <a:off x="4399490" y="935136"/>
                  <a:ext cx="519545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i="1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q</a:t>
                  </a:r>
                  <a:r>
                    <a:rPr lang="en-US" sz="1000" i="1" baseline="-250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ca</a:t>
                  </a:r>
                  <a:r>
                    <a:rPr lang="en-US" sz="1000" baseline="-250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p</a:t>
                  </a:r>
                  <a:endParaRPr lang="en-US" sz="10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5232386" y="1796303"/>
                  <a:ext cx="454250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1000" i="1" dirty="0" smtClean="0">
                      <a:latin typeface="Cambria Math"/>
                      <a:ea typeface="Cambria Math"/>
                    </a:rPr>
                    <a:t>ρ</a:t>
                  </a:r>
                  <a:r>
                    <a:rPr lang="en-US" sz="1000" i="1" baseline="-250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jam</a:t>
                  </a:r>
                  <a:endParaRPr lang="en-US" sz="1000" i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p:grpSp>
          <p:cxnSp>
            <p:nvCxnSpPr>
              <p:cNvPr id="59" name="Straight Connector 58"/>
              <p:cNvCxnSpPr/>
              <p:nvPr/>
            </p:nvCxnSpPr>
            <p:spPr>
              <a:xfrm flipV="1">
                <a:off x="6377803" y="1399929"/>
                <a:ext cx="175335" cy="103448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6555021" y="1410816"/>
                <a:ext cx="510465" cy="103448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/>
            <p:nvPr/>
          </p:nvGrpSpPr>
          <p:grpSpPr>
            <a:xfrm>
              <a:off x="7358336" y="1218038"/>
              <a:ext cx="1271863" cy="1393068"/>
              <a:chOff x="7262537" y="1218038"/>
              <a:chExt cx="1271863" cy="1393068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7262537" y="1218038"/>
                <a:ext cx="1271863" cy="1393068"/>
                <a:chOff x="4829055" y="922833"/>
                <a:chExt cx="1271863" cy="1044802"/>
              </a:xfrm>
            </p:grpSpPr>
            <p:cxnSp>
              <p:nvCxnSpPr>
                <p:cNvPr id="21" name="Straight Connector 20"/>
                <p:cNvCxnSpPr/>
                <p:nvPr/>
              </p:nvCxnSpPr>
              <p:spPr>
                <a:xfrm>
                  <a:off x="5165500" y="933450"/>
                  <a:ext cx="0" cy="9144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5165500" y="1847850"/>
                  <a:ext cx="93541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Box 22"/>
                <p:cNvSpPr txBox="1"/>
                <p:nvPr/>
              </p:nvSpPr>
              <p:spPr>
                <a:xfrm>
                  <a:off x="4829055" y="922833"/>
                  <a:ext cx="571500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i="1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q</a:t>
                  </a:r>
                  <a:r>
                    <a:rPr lang="en-US" sz="1000" i="1" baseline="-250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cap</a:t>
                  </a:r>
                  <a:endParaRPr lang="en-US" sz="1000" i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5626513" y="1782969"/>
                  <a:ext cx="454250" cy="184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1000" i="1" dirty="0" smtClean="0">
                      <a:latin typeface="Cambria Math"/>
                      <a:ea typeface="Cambria Math"/>
                    </a:rPr>
                    <a:t>ρ</a:t>
                  </a:r>
                  <a:r>
                    <a:rPr lang="en-US" sz="1000" i="1" baseline="-25000" dirty="0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jam</a:t>
                  </a:r>
                  <a:endParaRPr lang="en-US" sz="1000" i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7610785" y="1399928"/>
                <a:ext cx="704927" cy="1047058"/>
                <a:chOff x="7959145" y="1399928"/>
                <a:chExt cx="704927" cy="1047058"/>
              </a:xfrm>
            </p:grpSpPr>
            <p:sp>
              <p:nvSpPr>
                <p:cNvPr id="75" name="Freeform 74"/>
                <p:cNvSpPr/>
                <p:nvPr/>
              </p:nvSpPr>
              <p:spPr>
                <a:xfrm>
                  <a:off x="7959145" y="1399928"/>
                  <a:ext cx="244751" cy="1038471"/>
                </a:xfrm>
                <a:custGeom>
                  <a:avLst/>
                  <a:gdLst>
                    <a:gd name="connsiteX0" fmla="*/ 0 w 243835"/>
                    <a:gd name="connsiteY0" fmla="*/ 905782 h 905782"/>
                    <a:gd name="connsiteX1" fmla="*/ 77273 w 243835"/>
                    <a:gd name="connsiteY1" fmla="*/ 512976 h 905782"/>
                    <a:gd name="connsiteX2" fmla="*/ 77273 w 243835"/>
                    <a:gd name="connsiteY2" fmla="*/ 512976 h 905782"/>
                    <a:gd name="connsiteX3" fmla="*/ 180304 w 243835"/>
                    <a:gd name="connsiteY3" fmla="*/ 171686 h 905782"/>
                    <a:gd name="connsiteX4" fmla="*/ 238259 w 243835"/>
                    <a:gd name="connsiteY4" fmla="*/ 17139 h 905782"/>
                    <a:gd name="connsiteX5" fmla="*/ 238259 w 243835"/>
                    <a:gd name="connsiteY5" fmla="*/ 10700 h 905782"/>
                    <a:gd name="connsiteX0" fmla="*/ 0 w 243835"/>
                    <a:gd name="connsiteY0" fmla="*/ 905782 h 905782"/>
                    <a:gd name="connsiteX1" fmla="*/ 77273 w 243835"/>
                    <a:gd name="connsiteY1" fmla="*/ 512976 h 905782"/>
                    <a:gd name="connsiteX2" fmla="*/ 96591 w 243835"/>
                    <a:gd name="connsiteY2" fmla="*/ 512976 h 905782"/>
                    <a:gd name="connsiteX3" fmla="*/ 180304 w 243835"/>
                    <a:gd name="connsiteY3" fmla="*/ 171686 h 905782"/>
                    <a:gd name="connsiteX4" fmla="*/ 238259 w 243835"/>
                    <a:gd name="connsiteY4" fmla="*/ 17139 h 905782"/>
                    <a:gd name="connsiteX5" fmla="*/ 238259 w 243835"/>
                    <a:gd name="connsiteY5" fmla="*/ 10700 h 905782"/>
                    <a:gd name="connsiteX0" fmla="*/ 0 w 243835"/>
                    <a:gd name="connsiteY0" fmla="*/ 905782 h 905782"/>
                    <a:gd name="connsiteX1" fmla="*/ 77273 w 243835"/>
                    <a:gd name="connsiteY1" fmla="*/ 512976 h 905782"/>
                    <a:gd name="connsiteX2" fmla="*/ 96591 w 243835"/>
                    <a:gd name="connsiteY2" fmla="*/ 512976 h 905782"/>
                    <a:gd name="connsiteX3" fmla="*/ 103031 w 243835"/>
                    <a:gd name="connsiteY3" fmla="*/ 364869 h 905782"/>
                    <a:gd name="connsiteX4" fmla="*/ 180304 w 243835"/>
                    <a:gd name="connsiteY4" fmla="*/ 171686 h 905782"/>
                    <a:gd name="connsiteX5" fmla="*/ 238259 w 243835"/>
                    <a:gd name="connsiteY5" fmla="*/ 17139 h 905782"/>
                    <a:gd name="connsiteX6" fmla="*/ 238259 w 243835"/>
                    <a:gd name="connsiteY6" fmla="*/ 10700 h 905782"/>
                    <a:gd name="connsiteX0" fmla="*/ 0 w 243835"/>
                    <a:gd name="connsiteY0" fmla="*/ 905782 h 905782"/>
                    <a:gd name="connsiteX1" fmla="*/ 77273 w 243835"/>
                    <a:gd name="connsiteY1" fmla="*/ 512976 h 905782"/>
                    <a:gd name="connsiteX2" fmla="*/ 96591 w 243835"/>
                    <a:gd name="connsiteY2" fmla="*/ 512976 h 905782"/>
                    <a:gd name="connsiteX3" fmla="*/ 103031 w 243835"/>
                    <a:gd name="connsiteY3" fmla="*/ 364869 h 905782"/>
                    <a:gd name="connsiteX4" fmla="*/ 180304 w 243835"/>
                    <a:gd name="connsiteY4" fmla="*/ 171686 h 905782"/>
                    <a:gd name="connsiteX5" fmla="*/ 238259 w 243835"/>
                    <a:gd name="connsiteY5" fmla="*/ 17139 h 905782"/>
                    <a:gd name="connsiteX6" fmla="*/ 238259 w 243835"/>
                    <a:gd name="connsiteY6" fmla="*/ 10700 h 905782"/>
                    <a:gd name="connsiteX0" fmla="*/ 0 w 243835"/>
                    <a:gd name="connsiteY0" fmla="*/ 905782 h 905782"/>
                    <a:gd name="connsiteX1" fmla="*/ 77273 w 243835"/>
                    <a:gd name="connsiteY1" fmla="*/ 512976 h 905782"/>
                    <a:gd name="connsiteX2" fmla="*/ 96591 w 243835"/>
                    <a:gd name="connsiteY2" fmla="*/ 512976 h 905782"/>
                    <a:gd name="connsiteX3" fmla="*/ 180304 w 243835"/>
                    <a:gd name="connsiteY3" fmla="*/ 171686 h 905782"/>
                    <a:gd name="connsiteX4" fmla="*/ 238259 w 243835"/>
                    <a:gd name="connsiteY4" fmla="*/ 17139 h 905782"/>
                    <a:gd name="connsiteX5" fmla="*/ 238259 w 243835"/>
                    <a:gd name="connsiteY5" fmla="*/ 10700 h 905782"/>
                    <a:gd name="connsiteX0" fmla="*/ 0 w 243835"/>
                    <a:gd name="connsiteY0" fmla="*/ 905782 h 905782"/>
                    <a:gd name="connsiteX1" fmla="*/ 77273 w 243835"/>
                    <a:gd name="connsiteY1" fmla="*/ 512976 h 905782"/>
                    <a:gd name="connsiteX2" fmla="*/ 96591 w 243835"/>
                    <a:gd name="connsiteY2" fmla="*/ 512976 h 905782"/>
                    <a:gd name="connsiteX3" fmla="*/ 180304 w 243835"/>
                    <a:gd name="connsiteY3" fmla="*/ 171686 h 905782"/>
                    <a:gd name="connsiteX4" fmla="*/ 238259 w 243835"/>
                    <a:gd name="connsiteY4" fmla="*/ 17139 h 905782"/>
                    <a:gd name="connsiteX5" fmla="*/ 238259 w 243835"/>
                    <a:gd name="connsiteY5" fmla="*/ 10700 h 905782"/>
                    <a:gd name="connsiteX0" fmla="*/ 0 w 243835"/>
                    <a:gd name="connsiteY0" fmla="*/ 905782 h 905782"/>
                    <a:gd name="connsiteX1" fmla="*/ 77273 w 243835"/>
                    <a:gd name="connsiteY1" fmla="*/ 512976 h 905782"/>
                    <a:gd name="connsiteX2" fmla="*/ 96591 w 243835"/>
                    <a:gd name="connsiteY2" fmla="*/ 512976 h 905782"/>
                    <a:gd name="connsiteX3" fmla="*/ 180304 w 243835"/>
                    <a:gd name="connsiteY3" fmla="*/ 171686 h 905782"/>
                    <a:gd name="connsiteX4" fmla="*/ 238259 w 243835"/>
                    <a:gd name="connsiteY4" fmla="*/ 17139 h 905782"/>
                    <a:gd name="connsiteX5" fmla="*/ 238259 w 243835"/>
                    <a:gd name="connsiteY5" fmla="*/ 10700 h 905782"/>
                    <a:gd name="connsiteX0" fmla="*/ 0 w 243835"/>
                    <a:gd name="connsiteY0" fmla="*/ 905782 h 905782"/>
                    <a:gd name="connsiteX1" fmla="*/ 77273 w 243835"/>
                    <a:gd name="connsiteY1" fmla="*/ 512976 h 905782"/>
                    <a:gd name="connsiteX2" fmla="*/ 96591 w 243835"/>
                    <a:gd name="connsiteY2" fmla="*/ 512976 h 905782"/>
                    <a:gd name="connsiteX3" fmla="*/ 180304 w 243835"/>
                    <a:gd name="connsiteY3" fmla="*/ 171686 h 905782"/>
                    <a:gd name="connsiteX4" fmla="*/ 238259 w 243835"/>
                    <a:gd name="connsiteY4" fmla="*/ 17139 h 905782"/>
                    <a:gd name="connsiteX5" fmla="*/ 238259 w 243835"/>
                    <a:gd name="connsiteY5" fmla="*/ 10700 h 905782"/>
                    <a:gd name="connsiteX0" fmla="*/ 0 w 243835"/>
                    <a:gd name="connsiteY0" fmla="*/ 905782 h 905782"/>
                    <a:gd name="connsiteX1" fmla="*/ 77273 w 243835"/>
                    <a:gd name="connsiteY1" fmla="*/ 512976 h 905782"/>
                    <a:gd name="connsiteX2" fmla="*/ 180304 w 243835"/>
                    <a:gd name="connsiteY2" fmla="*/ 171686 h 905782"/>
                    <a:gd name="connsiteX3" fmla="*/ 238259 w 243835"/>
                    <a:gd name="connsiteY3" fmla="*/ 17139 h 905782"/>
                    <a:gd name="connsiteX4" fmla="*/ 238259 w 243835"/>
                    <a:gd name="connsiteY4" fmla="*/ 10700 h 905782"/>
                    <a:gd name="connsiteX0" fmla="*/ 0 w 243835"/>
                    <a:gd name="connsiteY0" fmla="*/ 905782 h 905782"/>
                    <a:gd name="connsiteX1" fmla="*/ 77273 w 243835"/>
                    <a:gd name="connsiteY1" fmla="*/ 512976 h 905782"/>
                    <a:gd name="connsiteX2" fmla="*/ 180304 w 243835"/>
                    <a:gd name="connsiteY2" fmla="*/ 171686 h 905782"/>
                    <a:gd name="connsiteX3" fmla="*/ 238259 w 243835"/>
                    <a:gd name="connsiteY3" fmla="*/ 17139 h 905782"/>
                    <a:gd name="connsiteX4" fmla="*/ 238259 w 243835"/>
                    <a:gd name="connsiteY4" fmla="*/ 10700 h 905782"/>
                    <a:gd name="connsiteX0" fmla="*/ 0 w 244751"/>
                    <a:gd name="connsiteY0" fmla="*/ 908376 h 908376"/>
                    <a:gd name="connsiteX1" fmla="*/ 77273 w 244751"/>
                    <a:gd name="connsiteY1" fmla="*/ 515570 h 908376"/>
                    <a:gd name="connsiteX2" fmla="*/ 167425 w 244751"/>
                    <a:gd name="connsiteY2" fmla="*/ 212917 h 908376"/>
                    <a:gd name="connsiteX3" fmla="*/ 238259 w 244751"/>
                    <a:gd name="connsiteY3" fmla="*/ 19733 h 908376"/>
                    <a:gd name="connsiteX4" fmla="*/ 238259 w 244751"/>
                    <a:gd name="connsiteY4" fmla="*/ 13294 h 908376"/>
                    <a:gd name="connsiteX0" fmla="*/ 0 w 244751"/>
                    <a:gd name="connsiteY0" fmla="*/ 899316 h 899316"/>
                    <a:gd name="connsiteX1" fmla="*/ 77273 w 244751"/>
                    <a:gd name="connsiteY1" fmla="*/ 506510 h 899316"/>
                    <a:gd name="connsiteX2" fmla="*/ 167425 w 244751"/>
                    <a:gd name="connsiteY2" fmla="*/ 203857 h 899316"/>
                    <a:gd name="connsiteX3" fmla="*/ 238259 w 244751"/>
                    <a:gd name="connsiteY3" fmla="*/ 10673 h 899316"/>
                    <a:gd name="connsiteX4" fmla="*/ 238259 w 244751"/>
                    <a:gd name="connsiteY4" fmla="*/ 29992 h 899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4751" h="899316">
                      <a:moveTo>
                        <a:pt x="0" y="899316"/>
                      </a:moveTo>
                      <a:cubicBezTo>
                        <a:pt x="25758" y="768381"/>
                        <a:pt x="49369" y="622420"/>
                        <a:pt x="77273" y="506510"/>
                      </a:cubicBezTo>
                      <a:cubicBezTo>
                        <a:pt x="105177" y="390600"/>
                        <a:pt x="140594" y="286496"/>
                        <a:pt x="167425" y="203857"/>
                      </a:cubicBezTo>
                      <a:cubicBezTo>
                        <a:pt x="191036" y="121218"/>
                        <a:pt x="226453" y="39650"/>
                        <a:pt x="238259" y="10673"/>
                      </a:cubicBezTo>
                      <a:cubicBezTo>
                        <a:pt x="250065" y="-18304"/>
                        <a:pt x="243088" y="19796"/>
                        <a:pt x="238259" y="29992"/>
                      </a:cubicBezTo>
                    </a:path>
                  </a:pathLst>
                </a:custGeom>
                <a:noFill/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n w="12700">
                      <a:solidFill>
                        <a:schemeClr val="tx1"/>
                      </a:solidFill>
                    </a:ln>
                  </a:endParaRPr>
                </a:p>
              </p:txBody>
            </p: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8206113" y="1412252"/>
                  <a:ext cx="457959" cy="103473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1" name="TextBox 90"/>
            <p:cNvSpPr txBox="1"/>
            <p:nvPr/>
          </p:nvSpPr>
          <p:spPr>
            <a:xfrm>
              <a:off x="4571999" y="912005"/>
              <a:ext cx="43388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Greenshields (</a:t>
              </a:r>
              <a:r>
                <a:rPr lang="en-US" sz="900" dirty="0" err="1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parbolic</a:t>
              </a:r>
              <a:r>
                <a:rPr lang="en-US" sz="9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)               </a:t>
              </a:r>
              <a:r>
                <a:rPr lang="en-US" sz="900" dirty="0" err="1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Daganzo</a:t>
              </a:r>
              <a:r>
                <a:rPr lang="en-US" sz="9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  (bi-linear)        </a:t>
              </a:r>
              <a:r>
                <a:rPr lang="en-US" sz="900" dirty="0" err="1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Smulders</a:t>
              </a:r>
              <a:r>
                <a:rPr lang="en-US" sz="9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 (parabolic-linear)   </a:t>
              </a:r>
              <a:endParaRPr lang="en-US" sz="900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846373" y="4589066"/>
            <a:ext cx="709999" cy="1051477"/>
            <a:chOff x="7969827" y="4541616"/>
            <a:chExt cx="682005" cy="1116346"/>
          </a:xfrm>
        </p:grpSpPr>
        <p:cxnSp>
          <p:nvCxnSpPr>
            <p:cNvPr id="90" name="Straight Connector 89"/>
            <p:cNvCxnSpPr/>
            <p:nvPr/>
          </p:nvCxnSpPr>
          <p:spPr>
            <a:xfrm>
              <a:off x="7969827" y="4541616"/>
              <a:ext cx="234068" cy="20818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Freeform 92"/>
            <p:cNvSpPr/>
            <p:nvPr/>
          </p:nvSpPr>
          <p:spPr>
            <a:xfrm>
              <a:off x="8208039" y="4758510"/>
              <a:ext cx="443793" cy="899452"/>
            </a:xfrm>
            <a:custGeom>
              <a:avLst/>
              <a:gdLst>
                <a:gd name="connsiteX0" fmla="*/ 0 w 489397"/>
                <a:gd name="connsiteY0" fmla="*/ 0 h 779172"/>
                <a:gd name="connsiteX1" fmla="*/ 109470 w 489397"/>
                <a:gd name="connsiteY1" fmla="*/ 289775 h 779172"/>
                <a:gd name="connsiteX2" fmla="*/ 264016 w 489397"/>
                <a:gd name="connsiteY2" fmla="*/ 528034 h 779172"/>
                <a:gd name="connsiteX3" fmla="*/ 489397 w 489397"/>
                <a:gd name="connsiteY3" fmla="*/ 779172 h 779172"/>
                <a:gd name="connsiteX4" fmla="*/ 489397 w 489397"/>
                <a:gd name="connsiteY4" fmla="*/ 779172 h 779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397" h="779172">
                  <a:moveTo>
                    <a:pt x="0" y="0"/>
                  </a:moveTo>
                  <a:cubicBezTo>
                    <a:pt x="32733" y="100884"/>
                    <a:pt x="65467" y="201769"/>
                    <a:pt x="109470" y="289775"/>
                  </a:cubicBezTo>
                  <a:cubicBezTo>
                    <a:pt x="153473" y="377781"/>
                    <a:pt x="200695" y="446468"/>
                    <a:pt x="264016" y="528034"/>
                  </a:cubicBezTo>
                  <a:cubicBezTo>
                    <a:pt x="327337" y="609600"/>
                    <a:pt x="489397" y="779172"/>
                    <a:pt x="489397" y="779172"/>
                  </a:cubicBezTo>
                  <a:lnTo>
                    <a:pt x="489397" y="779172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823201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2136" y="83457"/>
            <a:ext cx="4402429" cy="1103086"/>
          </a:xfrm>
        </p:spPr>
        <p:txBody>
          <a:bodyPr/>
          <a:lstStyle/>
          <a:p>
            <a:r>
              <a:rPr lang="en-US" dirty="0" smtClean="0"/>
              <a:t>From the Diagram came the Difficult Equation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/>
              <p:cNvSpPr>
                <a:spLocks noGrp="1"/>
              </p:cNvSpPr>
              <p:nvPr>
                <p:ph type="body" sz="quarter" idx="16"/>
              </p:nvPr>
            </p:nvSpPr>
            <p:spPr>
              <a:xfrm>
                <a:off x="-1" y="1524000"/>
                <a:ext cx="4495801" cy="1828800"/>
              </a:xfrm>
            </p:spPr>
            <p:txBody>
              <a:bodyPr/>
              <a:lstStyle/>
              <a:p>
                <a:pPr marL="342900" lvl="2" indent="-342900">
                  <a:buFont typeface="Wingdings" panose="05000000000000000000" pitchFamily="2" charset="2"/>
                  <a:buChar char="§"/>
                </a:pPr>
                <a:r>
                  <a:rPr lang="en-US" sz="2000" dirty="0" smtClean="0">
                    <a:latin typeface="Arial Narrow" panose="020B0606020202030204" pitchFamily="34" charset="0"/>
                    <a:ea typeface="Cambria Math" panose="02040503050406030204" pitchFamily="18" charset="0"/>
                  </a:rPr>
                  <a:t>The Traffic Flow Equation is a </a:t>
                </a:r>
                <a:br>
                  <a:rPr lang="en-US" sz="2000" dirty="0" smtClean="0">
                    <a:latin typeface="Arial Narrow" panose="020B0606020202030204" pitchFamily="34" charset="0"/>
                    <a:ea typeface="Cambria Math" panose="02040503050406030204" pitchFamily="18" charset="0"/>
                  </a:rPr>
                </a:br>
                <a:r>
                  <a:rPr lang="en-US" sz="2000" dirty="0" smtClean="0">
                    <a:latin typeface="Arial Narrow" panose="020B0606020202030204" pitchFamily="34" charset="0"/>
                    <a:ea typeface="Cambria Math" panose="02040503050406030204" pitchFamily="18" charset="0"/>
                  </a:rPr>
                  <a:t>non-linear partial differential equation:</a:t>
                </a:r>
              </a:p>
              <a:p>
                <a:pPr marL="342900" lvl="2" indent="-342900">
                  <a:buFont typeface="Wingdings" panose="05000000000000000000" pitchFamily="2" charset="2"/>
                  <a:buChar char="§"/>
                </a:pPr>
                <a:endParaRPr lang="en-US" sz="2000" dirty="0">
                  <a:latin typeface="Arial Narrow" panose="020B0606020202030204" pitchFamily="34" charset="0"/>
                  <a:ea typeface="Cambria Math" panose="02040503050406030204" pitchFamily="18" charset="0"/>
                </a:endParaRPr>
              </a:p>
              <a:p>
                <a:pPr marL="365760" lvl="4" indent="0">
                  <a:buNone/>
                </a:pPr>
                <a:r>
                  <a:rPr lang="en-US" sz="1700" dirty="0" smtClean="0">
                    <a:latin typeface="Arial Narrow" panose="020B0606020202030204" pitchFamily="34" charset="0"/>
                    <a:ea typeface="Cambria Math" panose="02040503050406030204" pitchFamily="18" charset="0"/>
                  </a:rPr>
                  <a:t>    </a:t>
                </a:r>
              </a:p>
              <a:p>
                <a:pPr marL="365760" lvl="4" indent="0">
                  <a:buNone/>
                </a:pPr>
                <a:r>
                  <a:rPr lang="en-US" sz="1800" dirty="0" smtClean="0">
                    <a:latin typeface="Arial Narrow" panose="020B0606020202030204" pitchFamily="34" charset="0"/>
                    <a:ea typeface="Cambria Math" panose="02040503050406030204" pitchFamily="18" charset="0"/>
                  </a:rPr>
                  <a:t>where:</a:t>
                </a:r>
              </a:p>
              <a:p>
                <a:pPr marL="365760" lvl="4" indent="0">
                  <a:buNone/>
                </a:pPr>
                <a:r>
                  <a:rPr lang="en-US" sz="1800" i="1" dirty="0">
                    <a:latin typeface="Arial Narrow" panose="020B060602020203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en-US" sz="1800" i="1" dirty="0" smtClean="0">
                    <a:latin typeface="Arial Narrow" panose="020B0606020202030204" pitchFamily="34" charset="0"/>
                    <a:ea typeface="Cambria Math" panose="02040503050406030204" pitchFamily="18" charset="0"/>
                  </a:rPr>
                  <a:t>   </a:t>
                </a:r>
                <a:r>
                  <a:rPr lang="el-GR" sz="1800" i="1" dirty="0" smtClean="0">
                    <a:latin typeface="Cambria Math"/>
                    <a:ea typeface="Cambria Math"/>
                  </a:rPr>
                  <a:t>ρ</a:t>
                </a:r>
                <a:r>
                  <a:rPr lang="en-US" sz="1800" i="1" dirty="0" smtClean="0">
                    <a:latin typeface="Cambria Math"/>
                    <a:ea typeface="Cambria Math"/>
                  </a:rPr>
                  <a:t> </a:t>
                </a:r>
                <a:r>
                  <a:rPr lang="en-US" sz="1800" dirty="0" smtClean="0">
                    <a:ea typeface="Cambria Math"/>
                  </a:rPr>
                  <a:t>(rho) </a:t>
                </a:r>
                <a:r>
                  <a:rPr lang="en-US" sz="1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US" sz="1800" dirty="0" smtClean="0">
                    <a:latin typeface="Arial Narrow" panose="020B0606020202030204" pitchFamily="34" charset="0"/>
                    <a:ea typeface="Cambria Math"/>
                  </a:rPr>
                  <a:t> density (vehicles/unit of time)</a:t>
                </a:r>
              </a:p>
              <a:p>
                <a:pPr marL="365760" lvl="4" indent="0">
                  <a:buNone/>
                </a:pPr>
                <a:r>
                  <a:rPr lang="en-US" sz="1800" i="1" dirty="0">
                    <a:latin typeface="Arial Narrow" panose="020B0606020202030204" pitchFamily="34" charset="0"/>
                    <a:ea typeface="Cambria Math"/>
                  </a:rPr>
                  <a:t> </a:t>
                </a:r>
                <a:r>
                  <a:rPr lang="en-US" sz="1800" i="1" dirty="0" smtClean="0">
                    <a:latin typeface="Arial Narrow" panose="020B0606020202030204" pitchFamily="34" charset="0"/>
                    <a:ea typeface="Cambria Math"/>
                  </a:rPr>
                  <a:t>   </a:t>
                </a:r>
                <a:r>
                  <a:rPr lang="en-US" sz="18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q </a:t>
                </a:r>
                <a:r>
                  <a:rPr lang="en-US" sz="1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</a:t>
                </a:r>
                <a:r>
                  <a:rPr lang="en-US" sz="1800" dirty="0" smtClean="0">
                    <a:latin typeface="Arial Narrow" panose="020B0606020202030204" pitchFamily="34" charset="0"/>
                    <a:ea typeface="Cambria Math" panose="02040503050406030204" pitchFamily="18" charset="0"/>
                  </a:rPr>
                  <a:t>flow (vehicles/unit of distance)</a:t>
                </a:r>
              </a:p>
              <a:p>
                <a:pPr marL="365760" lvl="4" indent="0">
                  <a:buNone/>
                </a:pPr>
                <a:r>
                  <a:rPr lang="en-US" sz="1800" i="1" dirty="0">
                    <a:latin typeface="Arial Narrow" panose="020B060602020203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en-US" sz="1800" i="1" dirty="0" smtClean="0">
                    <a:latin typeface="Arial Narrow" panose="020B0606020202030204" pitchFamily="34" charset="0"/>
                    <a:ea typeface="Cambria Math" panose="02040503050406030204" pitchFamily="18" charset="0"/>
                  </a:rPr>
                  <a:t>   </a:t>
                </a:r>
                <a:r>
                  <a:rPr lang="en-US" sz="18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  </a:t>
                </a:r>
                <a:r>
                  <a:rPr lang="en-US" sz="1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en-US" sz="1800" dirty="0" smtClean="0">
                    <a:latin typeface="Arial Narrow" panose="020B0606020202030204" pitchFamily="34" charset="0"/>
                    <a:ea typeface="Cambria Math" panose="02040503050406030204" pitchFamily="18" charset="0"/>
                  </a:rPr>
                  <a:t>time</a:t>
                </a:r>
              </a:p>
              <a:p>
                <a:pPr marL="365760" lvl="4" indent="0">
                  <a:buNone/>
                </a:pPr>
                <a:r>
                  <a:rPr lang="en-US" sz="1800" dirty="0">
                    <a:latin typeface="Arial Narrow" panose="020B060602020203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en-US" sz="1800" dirty="0" smtClean="0">
                    <a:latin typeface="Arial Narrow" panose="020B0606020202030204" pitchFamily="34" charset="0"/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en-US" sz="1800" dirty="0" smtClean="0">
                    <a:latin typeface="Arial Narrow" panose="020B0606020202030204" pitchFamily="34" charset="0"/>
                    <a:ea typeface="Cambria Math" panose="02040503050406030204" pitchFamily="18" charset="0"/>
                  </a:rPr>
                  <a:t>distance</a:t>
                </a:r>
              </a:p>
              <a:p>
                <a:pPr marL="365760" lvl="4" indent="0">
                  <a:buNone/>
                </a:pPr>
                <a:endParaRPr lang="en-US" sz="1000" dirty="0" smtClean="0">
                  <a:latin typeface="Arial Narrow" panose="020B0606020202030204" pitchFamily="34" charset="0"/>
                  <a:ea typeface="Cambria Math" panose="02040503050406030204" pitchFamily="18" charset="0"/>
                </a:endParaRPr>
              </a:p>
              <a:p>
                <a:pPr marL="285750" lvl="4" indent="-285750"/>
                <a:r>
                  <a:rPr lang="en-US" sz="2000" dirty="0" smtClean="0"/>
                  <a:t>A closed-form solutions to nonlinear </a:t>
                </a:r>
                <a:br>
                  <a:rPr lang="en-US" sz="2000" dirty="0" smtClean="0"/>
                </a:br>
                <a:r>
                  <a:rPr lang="en-US" sz="2000" dirty="0" smtClean="0"/>
                  <a:t>partial differential equations (PDE) are not easily attained.</a:t>
                </a:r>
              </a:p>
              <a:p>
                <a:pPr marL="285750" lvl="4" indent="-285750"/>
                <a:endParaRPr lang="en-US" sz="1800" dirty="0" smtClean="0">
                  <a:latin typeface="Arial Narrow" panose="020B0606020202030204" pitchFamily="34" charset="0"/>
                  <a:ea typeface="Cambria Math" panose="02040503050406030204" pitchFamily="18" charset="0"/>
                </a:endParaRPr>
              </a:p>
              <a:p>
                <a:pPr marL="0" lvl="2" indent="0">
                  <a:buNone/>
                </a:pPr>
                <a:r>
                  <a:rPr lang="en-US" sz="1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5" name="Tex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6"/>
              </p:nvPr>
            </p:nvSpPr>
            <p:spPr>
              <a:xfrm>
                <a:off x="-1" y="1524000"/>
                <a:ext cx="4495801" cy="1828800"/>
              </a:xfrm>
              <a:blipFill rotWithShape="1">
                <a:blip r:embed="rId2"/>
                <a:stretch>
                  <a:fillRect t="-1667" b="-13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4495800" y="1765"/>
            <a:ext cx="4682545" cy="6858000"/>
          </a:xfrm>
          <a:prstGeom prst="rect">
            <a:avLst/>
          </a:prstGeom>
          <a:solidFill>
            <a:srgbClr val="014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4571999" y="279400"/>
            <a:ext cx="4468390" cy="711200"/>
          </a:xfrm>
          <a:prstGeom prst="rect">
            <a:avLst/>
          </a:prstGeom>
        </p:spPr>
        <p:txBody>
          <a:bodyPr vert="horz" lIns="228600" tIns="45720" rIns="228600" bIns="45720" rtlCol="0" anchor="b" anchorCtr="0">
            <a:noAutofit/>
          </a:bodyPr>
          <a:lstStyle>
            <a:lvl1pPr algn="l" defTabSz="914400" rtl="0" eaLnBrk="1" latinLnBrk="0" hangingPunct="1">
              <a:lnSpc>
                <a:spcPts val="2600"/>
              </a:lnSpc>
              <a:spcBef>
                <a:spcPct val="0"/>
              </a:spcBef>
              <a:buNone/>
              <a:defRPr sz="2400" b="1" kern="1200" cap="none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4"/>
              <p:cNvSpPr txBox="1">
                <a:spLocks/>
              </p:cNvSpPr>
              <p:nvPr/>
            </p:nvSpPr>
            <p:spPr>
              <a:xfrm>
                <a:off x="4876800" y="279400"/>
                <a:ext cx="4267200" cy="2023681"/>
              </a:xfrm>
              <a:prstGeom prst="rect">
                <a:avLst/>
              </a:prstGeom>
            </p:spPr>
            <p:txBody>
              <a:bodyPr vert="horz" lIns="228600" tIns="45720" rIns="228600" bIns="45720" rtlCol="0">
                <a:noAutofit/>
              </a:bodyPr>
              <a:lstStyle>
                <a:lvl1pPr marL="182880" indent="-182880" algn="l" defTabSz="914400" rtl="0" eaLnBrk="1" latinLnBrk="0" hangingPunct="1">
                  <a:spcBef>
                    <a:spcPct val="20000"/>
                  </a:spcBef>
                  <a:buSzPct val="75000"/>
                  <a:buFont typeface="Wingdings" pitchFamily="2" charset="2"/>
                  <a:buChar char="§"/>
                  <a:defRPr sz="1800" kern="1200" cap="none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65760" indent="-182880" algn="l" defTabSz="914400" rtl="0" eaLnBrk="1" latinLnBrk="0" hangingPunct="1">
                  <a:spcBef>
                    <a:spcPct val="20000"/>
                  </a:spcBef>
                  <a:buSzPct val="75000"/>
                  <a:buFont typeface="Courier New" pitchFamily="49" charset="0"/>
                  <a:buChar char="o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48640" indent="-18288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731520" indent="-182880" algn="l" defTabSz="914400" rtl="0" eaLnBrk="1" latinLnBrk="0" hangingPunct="1">
                  <a:spcBef>
                    <a:spcPct val="20000"/>
                  </a:spcBef>
                  <a:buSzPct val="100000"/>
                  <a:buFont typeface="Arial Narrow" pitchFamily="34" charset="0"/>
                  <a:buChar char="»"/>
                  <a:defRPr sz="12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182880" algn="l" defTabSz="914400" rtl="0" eaLnBrk="1" latinLnBrk="0" hangingPunct="1">
                  <a:spcBef>
                    <a:spcPct val="20000"/>
                  </a:spcBef>
                  <a:buSzPct val="85000"/>
                  <a:buFont typeface="Wingdings" pitchFamily="2" charset="2"/>
                  <a:buChar char="§"/>
                  <a:tabLst>
                    <a:tab pos="1485900" algn="l"/>
                  </a:tabLst>
                  <a:defRPr sz="11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 pitchFamily="2" charset="2"/>
                  <a:buNone/>
                </a:pPr>
                <a:r>
                  <a:rPr lang="en-US" sz="2400" b="1" dirty="0" smtClean="0">
                    <a:solidFill>
                      <a:schemeClr val="bg2"/>
                    </a:solidFill>
                  </a:rPr>
                  <a:t>Generic Type Traffic Flow Formulas:</a:t>
                </a:r>
              </a:p>
              <a:p>
                <a:pPr marL="0" indent="0">
                  <a:buFont typeface="Wingdings" pitchFamily="2" charset="2"/>
                  <a:buNone/>
                </a:pPr>
                <a:endParaRPr lang="en-US" sz="1200" b="1" dirty="0" smtClean="0">
                  <a:solidFill>
                    <a:schemeClr val="bg2"/>
                  </a:solidFill>
                </a:endParaRPr>
              </a:p>
              <a:p>
                <a:pPr lvl="1">
                  <a:buFont typeface="Wingdings" pitchFamily="2" charset="2"/>
                  <a:buChar char="ü"/>
                </a:pPr>
                <a:r>
                  <a:rPr lang="en-US" sz="1800" b="1" dirty="0" smtClean="0">
                    <a:solidFill>
                      <a:schemeClr val="bg2"/>
                    </a:solidFill>
                  </a:rPr>
                  <a:t>Drift (Free Flow) </a:t>
                </a:r>
                <a:r>
                  <a:rPr lang="en-US" sz="1800" dirty="0" smtClean="0">
                    <a:solidFill>
                      <a:schemeClr val="bg2"/>
                    </a:solidFill>
                  </a:rPr>
                  <a:t>– First Order Model</a:t>
                </a:r>
              </a:p>
              <a:p>
                <a:pPr marL="0" indent="0" algn="ctr">
                  <a:buFont typeface="Wingdings" pitchFamily="2" charset="2"/>
                  <a:buNone/>
                </a:pPr>
                <a:r>
                  <a:rPr lang="en-US" i="1" dirty="0" smtClean="0">
                    <a:solidFill>
                      <a:schemeClr val="bg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q = </a:t>
                </a:r>
                <a:r>
                  <a:rPr lang="el-GR" i="1" dirty="0" smtClean="0">
                    <a:solidFill>
                      <a:schemeClr val="bg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ρ</a:t>
                </a:r>
                <a:r>
                  <a:rPr lang="en-US" i="1" dirty="0" smtClean="0">
                    <a:solidFill>
                      <a:schemeClr val="bg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v</a:t>
                </a:r>
              </a:p>
              <a:p>
                <a:pPr marL="0" indent="0">
                  <a:buNone/>
                </a:pPr>
                <a:r>
                  <a:rPr lang="en-US" i="1" dirty="0" smtClean="0">
                    <a:solidFill>
                      <a:schemeClr val="bg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</a:t>
                </a:r>
                <a:r>
                  <a:rPr lang="en-US" dirty="0" smtClean="0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where:</a:t>
                </a:r>
                <a:r>
                  <a:rPr lang="en-US" i="1" dirty="0" smtClean="0">
                    <a:solidFill>
                      <a:schemeClr val="bg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q </a:t>
                </a:r>
                <a:r>
                  <a:rPr lang="en-US" dirty="0" smtClean="0">
                    <a:solidFill>
                      <a:schemeClr val="bg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US" dirty="0" smtClean="0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 flow </a:t>
                </a:r>
              </a:p>
              <a:p>
                <a:pPr marL="0" indent="0"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 </a:t>
                </a:r>
                <a:r>
                  <a:rPr lang="el-GR" i="1" dirty="0">
                    <a:solidFill>
                      <a:schemeClr val="bg2"/>
                    </a:solidFill>
                    <a:latin typeface="Cambria Math"/>
                    <a:ea typeface="Cambria Math"/>
                  </a:rPr>
                  <a:t>ρ</a:t>
                </a:r>
                <a:r>
                  <a:rPr lang="en-US" i="1" dirty="0">
                    <a:solidFill>
                      <a:schemeClr val="bg2"/>
                    </a:solidFill>
                    <a:latin typeface="Cambria Math"/>
                    <a:ea typeface="Cambria Math"/>
                  </a:rPr>
                  <a:t> </a:t>
                </a:r>
                <a:r>
                  <a:rPr lang="en-US" dirty="0">
                    <a:solidFill>
                      <a:schemeClr val="bg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US" dirty="0">
                    <a:solidFill>
                      <a:schemeClr val="bg2"/>
                    </a:solidFill>
                    <a:latin typeface="Arial Narrow" panose="020B0606020202030204" pitchFamily="34" charset="0"/>
                    <a:ea typeface="Cambria Math"/>
                  </a:rPr>
                  <a:t> density (vehicles/unit of time)</a:t>
                </a:r>
                <a:endParaRPr lang="en-US" i="1" dirty="0" smtClean="0">
                  <a:solidFill>
                    <a:schemeClr val="bg2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:r>
                  <a:rPr lang="en-US" i="1" dirty="0" smtClean="0">
                    <a:solidFill>
                      <a:schemeClr val="bg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v  </a:t>
                </a:r>
                <a:r>
                  <a:rPr lang="en-US" dirty="0" smtClean="0">
                    <a:solidFill>
                      <a:schemeClr val="bg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US" dirty="0" smtClean="0">
                    <a:solidFill>
                      <a:schemeClr val="bg2"/>
                    </a:solidFill>
                    <a:latin typeface="Arial Narrow" panose="020B0606020202030204" pitchFamily="34" charset="0"/>
                    <a:ea typeface="Cambria Math"/>
                  </a:rPr>
                  <a:t> velocity (unit of distance/unit</a:t>
                </a:r>
                <a:br>
                  <a:rPr lang="en-US" dirty="0" smtClean="0">
                    <a:solidFill>
                      <a:schemeClr val="bg2"/>
                    </a:solidFill>
                    <a:latin typeface="Arial Narrow" panose="020B0606020202030204" pitchFamily="34" charset="0"/>
                    <a:ea typeface="Cambria Math"/>
                  </a:rPr>
                </a:br>
                <a:r>
                  <a:rPr lang="en-US" dirty="0" smtClean="0">
                    <a:solidFill>
                      <a:schemeClr val="bg2"/>
                    </a:solidFill>
                    <a:latin typeface="Arial Narrow" panose="020B0606020202030204" pitchFamily="34" charset="0"/>
                    <a:ea typeface="Cambria Math"/>
                  </a:rPr>
                  <a:t>                          of time)</a:t>
                </a:r>
                <a:r>
                  <a:rPr lang="en-US" dirty="0" smtClean="0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bg2"/>
                  </a:solidFill>
                  <a:ea typeface="Cambria Math" panose="02040503050406030204" pitchFamily="18" charset="0"/>
                </a:endParaRPr>
              </a:p>
              <a:p>
                <a:pPr lvl="1">
                  <a:buFont typeface="Wingdings" pitchFamily="2" charset="2"/>
                  <a:buChar char="ü"/>
                </a:pPr>
                <a:r>
                  <a:rPr lang="en-US" sz="1800" b="1" dirty="0" smtClean="0">
                    <a:solidFill>
                      <a:schemeClr val="bg2"/>
                    </a:solidFill>
                  </a:rPr>
                  <a:t>Diffusion </a:t>
                </a:r>
                <a:r>
                  <a:rPr lang="en-US" sz="1800" dirty="0" smtClean="0">
                    <a:solidFill>
                      <a:schemeClr val="bg2"/>
                    </a:solidFill>
                  </a:rPr>
                  <a:t>(Random Velocities)</a:t>
                </a:r>
              </a:p>
              <a:p>
                <a:pPr marL="0" indent="0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</a:rPr>
                  <a:t>	</a:t>
                </a:r>
                <a:r>
                  <a:rPr lang="en-US" i="1" dirty="0" smtClean="0">
                    <a:solidFill>
                      <a:schemeClr val="bg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q = - 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l-GR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𝜌</m:t>
                        </m:r>
                      </m:num>
                      <m:den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i="1" dirty="0" smtClean="0">
                    <a:solidFill>
                      <a:schemeClr val="bg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</a:p>
              <a:p>
                <a:pPr marL="0" indent="0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       where: D = the diffusion coefficient</a:t>
                </a:r>
              </a:p>
              <a:p>
                <a:pPr marL="0" indent="0">
                  <a:buFont typeface="Wingdings" pitchFamily="2" charset="2"/>
                  <a:buNone/>
                </a:pPr>
                <a:endParaRPr lang="en-US" dirty="0" smtClean="0">
                  <a:solidFill>
                    <a:schemeClr val="bg2"/>
                  </a:solidFill>
                  <a:ea typeface="Cambria Math" panose="02040503050406030204" pitchFamily="18" charset="0"/>
                </a:endParaRPr>
              </a:p>
              <a:p>
                <a:pPr lvl="1">
                  <a:buFont typeface="Wingdings" pitchFamily="2" charset="2"/>
                  <a:buChar char="ü"/>
                </a:pPr>
                <a:r>
                  <a:rPr lang="en-US" sz="1800" b="1" dirty="0" smtClean="0">
                    <a:solidFill>
                      <a:schemeClr val="bg2"/>
                    </a:solidFill>
                  </a:rPr>
                  <a:t>Complete/Combined </a:t>
                </a:r>
                <a:r>
                  <a:rPr lang="en-US" sz="1800" dirty="0" smtClean="0">
                    <a:solidFill>
                      <a:schemeClr val="bg2"/>
                    </a:solidFill>
                  </a:rPr>
                  <a:t>– Second Order Model</a:t>
                </a:r>
              </a:p>
              <a:p>
                <a:pPr marL="0" indent="0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:r>
                  <a:rPr lang="en-US" i="1" dirty="0" smtClean="0">
                    <a:solidFill>
                      <a:schemeClr val="bg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q </a:t>
                </a:r>
                <a:r>
                  <a:rPr lang="en-US" i="1" dirty="0">
                    <a:solidFill>
                      <a:schemeClr val="bg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el-GR" i="1" dirty="0">
                    <a:solidFill>
                      <a:schemeClr val="bg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ρ</a:t>
                </a:r>
                <a:r>
                  <a:rPr lang="en-US" i="1" dirty="0" smtClean="0">
                    <a:solidFill>
                      <a:schemeClr val="bg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v - 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l-GR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</a:rPr>
                          <m:t>𝜌</m:t>
                        </m:r>
                      </m:num>
                      <m:den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US" i="1" dirty="0">
                  <a:solidFill>
                    <a:schemeClr val="bg2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7" name="Tex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279400"/>
                <a:ext cx="4267200" cy="2023681"/>
              </a:xfrm>
              <a:prstGeom prst="rect">
                <a:avLst/>
              </a:prstGeom>
              <a:blipFill rotWithShape="1">
                <a:blip r:embed="rId3"/>
                <a:stretch>
                  <a:fillRect t="-2410" b="-189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4"/>
              <p:cNvSpPr txBox="1">
                <a:spLocks/>
              </p:cNvSpPr>
              <p:nvPr/>
            </p:nvSpPr>
            <p:spPr>
              <a:xfrm>
                <a:off x="1284110" y="2280503"/>
                <a:ext cx="1765663" cy="751824"/>
              </a:xfrm>
              <a:prstGeom prst="rect">
                <a:avLst/>
              </a:prstGeom>
            </p:spPr>
            <p:txBody>
              <a:bodyPr vert="horz" lIns="228600" tIns="45720" rIns="228600" bIns="45720" rtlCol="0">
                <a:noAutofit/>
              </a:bodyPr>
              <a:lstStyle>
                <a:lvl1pPr marL="182880" indent="-182880" algn="l" defTabSz="914400" rtl="0" eaLnBrk="1" latinLnBrk="0" hangingPunct="1">
                  <a:spcBef>
                    <a:spcPct val="20000"/>
                  </a:spcBef>
                  <a:buSzPct val="75000"/>
                  <a:buFont typeface="Wingdings" pitchFamily="2" charset="2"/>
                  <a:buChar char="§"/>
                  <a:defRPr sz="1800" kern="1200" cap="none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65760" indent="-182880" algn="l" defTabSz="914400" rtl="0" eaLnBrk="1" latinLnBrk="0" hangingPunct="1">
                  <a:spcBef>
                    <a:spcPct val="20000"/>
                  </a:spcBef>
                  <a:buSzPct val="75000"/>
                  <a:buFont typeface="Courier New" pitchFamily="49" charset="0"/>
                  <a:buChar char="o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48640" indent="-18288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731520" indent="-182880" algn="l" defTabSz="914400" rtl="0" eaLnBrk="1" latinLnBrk="0" hangingPunct="1">
                  <a:spcBef>
                    <a:spcPct val="20000"/>
                  </a:spcBef>
                  <a:buSzPct val="100000"/>
                  <a:buFont typeface="Arial Narrow" pitchFamily="34" charset="0"/>
                  <a:buChar char="»"/>
                  <a:defRPr sz="12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182880" algn="l" defTabSz="914400" rtl="0" eaLnBrk="1" latinLnBrk="0" hangingPunct="1">
                  <a:spcBef>
                    <a:spcPct val="20000"/>
                  </a:spcBef>
                  <a:buSzPct val="85000"/>
                  <a:buFont typeface="Wingdings" pitchFamily="2" charset="2"/>
                  <a:buChar char="§"/>
                  <a:tabLst>
                    <a:tab pos="1485900" algn="l"/>
                  </a:tabLst>
                  <a:defRPr sz="11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l-G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US" sz="2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110" y="2280503"/>
                <a:ext cx="1765663" cy="75182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42168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R_Base_16-9_Titlecase_WhtBkgd_0414">
  <a:themeElements>
    <a:clrScheme name="HDR White-Muted">
      <a:dk1>
        <a:srgbClr val="54585A"/>
      </a:dk1>
      <a:lt1>
        <a:srgbClr val="000000"/>
      </a:lt1>
      <a:dk2>
        <a:srgbClr val="FFFFFF"/>
      </a:dk2>
      <a:lt2>
        <a:srgbClr val="A69F88"/>
      </a:lt2>
      <a:accent1>
        <a:srgbClr val="4298B5"/>
      </a:accent1>
      <a:accent2>
        <a:srgbClr val="C8102E"/>
      </a:accent2>
      <a:accent3>
        <a:srgbClr val="A72B2A"/>
      </a:accent3>
      <a:accent4>
        <a:srgbClr val="E87722"/>
      </a:accent4>
      <a:accent5>
        <a:srgbClr val="FFC600"/>
      </a:accent5>
      <a:accent6>
        <a:srgbClr val="4A7729"/>
      </a:accent6>
      <a:hlink>
        <a:srgbClr val="01426A"/>
      </a:hlink>
      <a:folHlink>
        <a:srgbClr val="5D3754"/>
      </a:folHlink>
    </a:clrScheme>
    <a:fontScheme name="Custom 9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HDR_Base_16-9_Titlecase_WhtBkgd_0414</Template>
  <TotalTime>7122</TotalTime>
  <Words>842</Words>
  <Application>Microsoft Office PowerPoint</Application>
  <PresentationFormat>On-screen Show (4:3)</PresentationFormat>
  <Paragraphs>217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HDR_Base_16-9_Titlecase_WhtBkgd_0414</vt:lpstr>
      <vt:lpstr>Comparative Fidelity of Alternative Traffic Flow Models at the Corridor Level</vt:lpstr>
      <vt:lpstr>Problem Statement</vt:lpstr>
      <vt:lpstr>Problem Statement</vt:lpstr>
      <vt:lpstr>Emerging Trends in Traffic Flow Modeling</vt:lpstr>
      <vt:lpstr>Selecting the “Right” Tool can be Daunting - We see:  </vt:lpstr>
      <vt:lpstr>Traffic Flow Modeling Theoretical Foundations</vt:lpstr>
      <vt:lpstr>The Fundamental Diagram is a Common Thread</vt:lpstr>
      <vt:lpstr>Role and Variations to the Fundamental Diagram</vt:lpstr>
      <vt:lpstr>From the Diagram came the Difficult Equation</vt:lpstr>
      <vt:lpstr>Traffic Flow Equation Solution</vt:lpstr>
      <vt:lpstr>Approaches to Solving the Traffic Flow Equation </vt:lpstr>
      <vt:lpstr>PowerPoint Presentation</vt:lpstr>
      <vt:lpstr>PowerPoint Presentation</vt:lpstr>
      <vt:lpstr>Next Steps</vt:lpstr>
    </vt:vector>
  </TitlesOfParts>
  <Company>HDR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dperkins</dc:creator>
  <cp:lastModifiedBy>mpazdear</cp:lastModifiedBy>
  <cp:revision>309</cp:revision>
  <cp:lastPrinted>2015-05-21T10:44:54Z</cp:lastPrinted>
  <dcterms:created xsi:type="dcterms:W3CDTF">2014-10-08T15:09:53Z</dcterms:created>
  <dcterms:modified xsi:type="dcterms:W3CDTF">2015-05-21T10:47:13Z</dcterms:modified>
</cp:coreProperties>
</file>