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32"/>
  </p:notesMasterIdLst>
  <p:handoutMasterIdLst>
    <p:handoutMasterId r:id="rId33"/>
  </p:handoutMasterIdLst>
  <p:sldIdLst>
    <p:sldId id="318" r:id="rId7"/>
    <p:sldId id="313" r:id="rId8"/>
    <p:sldId id="327" r:id="rId9"/>
    <p:sldId id="330" r:id="rId10"/>
    <p:sldId id="337" r:id="rId11"/>
    <p:sldId id="331" r:id="rId12"/>
    <p:sldId id="332" r:id="rId13"/>
    <p:sldId id="338" r:id="rId14"/>
    <p:sldId id="328" r:id="rId15"/>
    <p:sldId id="339" r:id="rId16"/>
    <p:sldId id="340" r:id="rId17"/>
    <p:sldId id="335" r:id="rId18"/>
    <p:sldId id="341" r:id="rId19"/>
    <p:sldId id="350" r:id="rId20"/>
    <p:sldId id="351" r:id="rId21"/>
    <p:sldId id="346" r:id="rId22"/>
    <p:sldId id="342" r:id="rId23"/>
    <p:sldId id="336" r:id="rId24"/>
    <p:sldId id="349" r:id="rId25"/>
    <p:sldId id="348" r:id="rId26"/>
    <p:sldId id="299" r:id="rId27"/>
    <p:sldId id="333" r:id="rId28"/>
    <p:sldId id="345" r:id="rId29"/>
    <p:sldId id="329" r:id="rId30"/>
    <p:sldId id="347" r:id="rId3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55DD2-BEC8-AA4F-B592-F543C2FAF850}">
          <p14:sldIdLst>
            <p14:sldId id="318"/>
            <p14:sldId id="313"/>
            <p14:sldId id="327"/>
            <p14:sldId id="330"/>
            <p14:sldId id="337"/>
            <p14:sldId id="331"/>
            <p14:sldId id="332"/>
            <p14:sldId id="338"/>
            <p14:sldId id="328"/>
            <p14:sldId id="339"/>
            <p14:sldId id="340"/>
            <p14:sldId id="335"/>
            <p14:sldId id="341"/>
            <p14:sldId id="350"/>
            <p14:sldId id="351"/>
            <p14:sldId id="346"/>
            <p14:sldId id="342"/>
            <p14:sldId id="336"/>
            <p14:sldId id="349"/>
            <p14:sldId id="348"/>
            <p14:sldId id="299"/>
            <p14:sldId id="333"/>
            <p14:sldId id="345"/>
            <p14:sldId id="329"/>
            <p14:sldId id="34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960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5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1C8"/>
    <a:srgbClr val="262626"/>
    <a:srgbClr val="383838"/>
    <a:srgbClr val="48484A"/>
    <a:srgbClr val="F68B1F"/>
    <a:srgbClr val="E2712F"/>
    <a:srgbClr val="7F7F7F"/>
    <a:srgbClr val="E4793C"/>
    <a:srgbClr val="7ABBCB"/>
    <a:srgbClr val="005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3" autoAdjust="0"/>
    <p:restoredTop sz="93574" autoAdjust="0"/>
  </p:normalViewPr>
  <p:slideViewPr>
    <p:cSldViewPr snapToGrid="0" snapToObjects="1">
      <p:cViewPr varScale="1">
        <p:scale>
          <a:sx n="89" d="100"/>
          <a:sy n="89" d="100"/>
        </p:scale>
        <p:origin x="-1493" y="-67"/>
      </p:cViewPr>
      <p:guideLst>
        <p:guide orient="horz" pos="960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94D0-24A9-493F-BB95-1D2F334F5BBA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AED9D-04AA-4E41-9EF6-E1A7802C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May 20, 2015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29" y="477259"/>
            <a:ext cx="5243413" cy="304786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Erich Rentz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Senior Analyst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70919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Erich.Rentz@rsginc.com</a:t>
            </a:r>
            <a:br>
              <a:rPr lang="en-US" dirty="0" smtClean="0"/>
            </a:br>
            <a:r>
              <a:rPr lang="en-US" dirty="0" smtClean="0"/>
              <a:t>801.456.4902</a:t>
            </a:r>
          </a:p>
          <a:p>
            <a:pPr lvl="0"/>
            <a:r>
              <a:rPr lang="en-US" dirty="0" smtClean="0"/>
              <a:t>www.erichgeospatial.com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8" y="-262536"/>
            <a:ext cx="5667469" cy="4376756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Email</a:t>
            </a:r>
            <a:br>
              <a:rPr lang="en-US" dirty="0" smtClean="0"/>
            </a:br>
            <a:r>
              <a:rPr lang="en-US" dirty="0" smtClean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4248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225425" indent="-169863">
              <a:buFont typeface="Arial"/>
              <a:buChar char="•"/>
              <a:defRPr sz="1800">
                <a:solidFill>
                  <a:srgbClr val="7F7F7F"/>
                </a:solidFill>
              </a:defRPr>
            </a:lvl2pPr>
            <a:lvl3pPr marL="746125" indent="-228600">
              <a:buFont typeface="Lucida Grande"/>
              <a:buChar char="-"/>
              <a:defRPr sz="1800">
                <a:solidFill>
                  <a:srgbClr val="7F7F7F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rgbClr val="7F7F7F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225425" indent="-169863">
              <a:buFont typeface="Arial"/>
              <a:buChar char="•"/>
              <a:defRPr sz="1800">
                <a:solidFill>
                  <a:srgbClr val="7F7F7F"/>
                </a:solidFill>
              </a:defRPr>
            </a:lvl2pPr>
            <a:lvl3pPr marL="746125" indent="-228600">
              <a:buFont typeface="Lucida Grande"/>
              <a:buChar char="-"/>
              <a:defRPr sz="1800">
                <a:solidFill>
                  <a:srgbClr val="7F7F7F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rgbClr val="7F7F7F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223838" indent="-176213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/>
              <a:pPr algn="r"/>
              <a:t>‹#›</a:t>
            </a:fld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56483" y="6428882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/>
              <a:t>05.20.15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56483" y="6584527"/>
            <a:ext cx="207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RSG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60" r:id="rId3"/>
    <p:sldLayoutId id="2147483661" r:id="rId4"/>
    <p:sldLayoutId id="2147483672" r:id="rId5"/>
    <p:sldLayoutId id="2147483653" r:id="rId6"/>
    <p:sldLayoutId id="2147483673" r:id="rId7"/>
    <p:sldLayoutId id="2147483671" r:id="rId8"/>
    <p:sldLayoutId id="2147483667" r:id="rId9"/>
    <p:sldLayoutId id="2147483668" r:id="rId10"/>
    <p:sldLayoutId id="2147483669" r:id="rId11"/>
    <p:sldLayoutId id="2147483670" r:id="rId12"/>
    <p:sldLayoutId id="2147483676" r:id="rId13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83838"/>
                </a:solidFill>
              </a:rPr>
              <a:t>Developing </a:t>
            </a:r>
            <a:r>
              <a:rPr lang="en-US" dirty="0" err="1" smtClean="0">
                <a:solidFill>
                  <a:srgbClr val="383838"/>
                </a:solidFill>
              </a:rPr>
              <a:t>Travelshed</a:t>
            </a:r>
            <a:r>
              <a:rPr lang="en-US" dirty="0" smtClean="0">
                <a:solidFill>
                  <a:srgbClr val="383838"/>
                </a:solidFill>
              </a:rPr>
              <a:t> TAZ </a:t>
            </a:r>
            <a:r>
              <a:rPr lang="en-US" dirty="0" smtClean="0">
                <a:solidFill>
                  <a:srgbClr val="383838"/>
                </a:solidFill>
              </a:rPr>
              <a:t>Using </a:t>
            </a:r>
            <a:r>
              <a:rPr lang="en-US" dirty="0">
                <a:solidFill>
                  <a:srgbClr val="383838"/>
                </a:solidFill>
              </a:rPr>
              <a:t>ArcGIS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59843" y="4126896"/>
            <a:ext cx="5478640" cy="290286"/>
          </a:xfrm>
        </p:spPr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TRB National Transportation Planning Applications Conference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>
          <a:xfrm>
            <a:off x="3259844" y="4346653"/>
            <a:ext cx="4938712" cy="27554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May 20,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59844" y="4811824"/>
            <a:ext cx="4938712" cy="8421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Erich Rentz, RSG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Vince Bernardin, PhD, RSG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solidFill>
                  <a:schemeClr val="bg1"/>
                </a:solidFill>
              </a:rPr>
              <a:t>Brian </a:t>
            </a:r>
            <a:r>
              <a:rPr lang="en-US" sz="1400" smtClean="0">
                <a:solidFill>
                  <a:schemeClr val="bg1"/>
                </a:solidFill>
              </a:rPr>
              <a:t>Grady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</a:rPr>
              <a:t>Robert Rock, TDOT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67" y="164276"/>
            <a:ext cx="6879159" cy="11829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Delineation Process 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203" y="1739512"/>
            <a:ext cx="1700683" cy="16185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 smtClean="0">
                <a:solidFill>
                  <a:srgbClr val="262626"/>
                </a:solidFill>
                <a:latin typeface="+mj-lt"/>
                <a:sym typeface="Wingdings" panose="05000000000000000000" pitchFamily="2" charset="2"/>
              </a:rPr>
              <a:t>Common Boundary Identification</a:t>
            </a:r>
            <a:endParaRPr lang="en-US" b="1" dirty="0">
              <a:solidFill>
                <a:srgbClr val="262626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5829" y="3122224"/>
            <a:ext cx="1700683" cy="16185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rgbClr val="262626"/>
                </a:solidFill>
                <a:latin typeface="+mj-lt"/>
                <a:sym typeface="Wingdings" panose="05000000000000000000" pitchFamily="2" charset="2"/>
              </a:rPr>
              <a:t>Automated Delineation</a:t>
            </a:r>
          </a:p>
        </p:txBody>
      </p:sp>
      <p:cxnSp>
        <p:nvCxnSpPr>
          <p:cNvPr id="6" name="Elbow Connector 5"/>
          <p:cNvCxnSpPr>
            <a:stCxn id="5" idx="3"/>
            <a:endCxn id="7" idx="1"/>
          </p:cNvCxnSpPr>
          <p:nvPr/>
        </p:nvCxnSpPr>
        <p:spPr>
          <a:xfrm>
            <a:off x="5426512" y="3931493"/>
            <a:ext cx="1394942" cy="12954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21454" y="4417624"/>
            <a:ext cx="1700683" cy="16185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62626"/>
                </a:solidFill>
                <a:latin typeface="+mj-lt"/>
              </a:rPr>
              <a:t>Manual Review and Revision</a:t>
            </a:r>
          </a:p>
        </p:txBody>
      </p:sp>
      <p:cxnSp>
        <p:nvCxnSpPr>
          <p:cNvPr id="8" name="Elbow Connector 7"/>
          <p:cNvCxnSpPr>
            <a:stCxn id="4" idx="3"/>
            <a:endCxn id="5" idx="1"/>
          </p:cNvCxnSpPr>
          <p:nvPr/>
        </p:nvCxnSpPr>
        <p:spPr>
          <a:xfrm>
            <a:off x="2330886" y="2548781"/>
            <a:ext cx="1394943" cy="1382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Common Boundary Identification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72049"/>
            <a:ext cx="5856824" cy="493712"/>
          </a:xfrm>
        </p:spPr>
        <p:txBody>
          <a:bodyPr/>
          <a:lstStyle/>
          <a:p>
            <a:r>
              <a:rPr lang="en-US" sz="2400" dirty="0" smtClean="0"/>
              <a:t>Boundaries &amp; Travel </a:t>
            </a:r>
            <a:r>
              <a:rPr lang="en-US" sz="2400" dirty="0"/>
              <a:t>B</a:t>
            </a:r>
            <a:r>
              <a:rPr lang="en-US" sz="2400" dirty="0" smtClean="0"/>
              <a:t>arriers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8400" y="2028825"/>
            <a:ext cx="3455116" cy="40973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262626"/>
                </a:solidFill>
              </a:rPr>
              <a:t>Boundaries</a:t>
            </a:r>
          </a:p>
          <a:p>
            <a:pPr marL="571500" lvl="1" indent="-228600"/>
            <a:r>
              <a:rPr lang="en-US" sz="1600" dirty="0">
                <a:solidFill>
                  <a:srgbClr val="262626"/>
                </a:solidFill>
              </a:rPr>
              <a:t>Counties</a:t>
            </a:r>
          </a:p>
          <a:p>
            <a:pPr marL="571500" lvl="1" indent="-228600"/>
            <a:r>
              <a:rPr lang="en-US" sz="1600" dirty="0">
                <a:solidFill>
                  <a:srgbClr val="262626"/>
                </a:solidFill>
              </a:rPr>
              <a:t>Census </a:t>
            </a:r>
            <a:r>
              <a:rPr lang="en-US" sz="1600" dirty="0" smtClean="0">
                <a:solidFill>
                  <a:srgbClr val="262626"/>
                </a:solidFill>
              </a:rPr>
              <a:t>Designated Places (CDP)</a:t>
            </a:r>
            <a:endParaRPr lang="en-US" sz="1600" dirty="0">
              <a:solidFill>
                <a:srgbClr val="262626"/>
              </a:solidFill>
            </a:endParaRPr>
          </a:p>
          <a:p>
            <a:pPr marL="571500" lvl="1" indent="-228600"/>
            <a:r>
              <a:rPr lang="en-US" sz="1600" dirty="0">
                <a:solidFill>
                  <a:srgbClr val="262626"/>
                </a:solidFill>
              </a:rPr>
              <a:t>National &amp; State Parks</a:t>
            </a:r>
          </a:p>
          <a:p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825"/>
            <a:ext cx="4041775" cy="18065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262626"/>
                </a:solidFill>
              </a:rPr>
              <a:t>Barriers </a:t>
            </a:r>
            <a:endParaRPr lang="en-US" sz="2000" b="1" dirty="0" smtClean="0">
              <a:solidFill>
                <a:srgbClr val="262626"/>
              </a:solidFill>
            </a:endParaRPr>
          </a:p>
          <a:p>
            <a:pPr marL="571500" lvl="1" indent="-228600"/>
            <a:r>
              <a:rPr lang="en-US" sz="1600" dirty="0" smtClean="0">
                <a:solidFill>
                  <a:srgbClr val="262626"/>
                </a:solidFill>
              </a:rPr>
              <a:t>Roadways </a:t>
            </a:r>
          </a:p>
          <a:p>
            <a:pPr marL="571500" lvl="1" indent="-228600"/>
            <a:r>
              <a:rPr lang="en-US" sz="1600" dirty="0" smtClean="0">
                <a:solidFill>
                  <a:srgbClr val="262626"/>
                </a:solidFill>
              </a:rPr>
              <a:t>Railroads</a:t>
            </a:r>
            <a:endParaRPr lang="en-US" sz="1600" dirty="0">
              <a:solidFill>
                <a:srgbClr val="262626"/>
              </a:solidFill>
            </a:endParaRPr>
          </a:p>
          <a:p>
            <a:pPr marL="571500" lvl="1" indent="-228600"/>
            <a:r>
              <a:rPr lang="en-US" sz="1600" dirty="0">
                <a:solidFill>
                  <a:srgbClr val="262626"/>
                </a:solidFill>
              </a:rPr>
              <a:t>Rivers</a:t>
            </a:r>
          </a:p>
          <a:p>
            <a:pPr marL="571500" lvl="1" indent="-228600"/>
            <a:r>
              <a:rPr lang="en-US" sz="1600" dirty="0" smtClean="0">
                <a:solidFill>
                  <a:srgbClr val="262626"/>
                </a:solidFill>
              </a:rPr>
              <a:t>Ridgelines</a:t>
            </a:r>
            <a:endParaRPr lang="en-US" sz="1600" dirty="0">
              <a:solidFill>
                <a:srgbClr val="26262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4036107"/>
            <a:ext cx="7315200" cy="20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262626"/>
                </a:solidFill>
              </a:rPr>
              <a:t>Automated Delineation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445" y="1707981"/>
            <a:ext cx="1750572" cy="13827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b="1" dirty="0" smtClean="0">
                <a:solidFill>
                  <a:srgbClr val="262626"/>
                </a:solidFill>
                <a:latin typeface="+mj-lt"/>
                <a:sym typeface="Wingdings" panose="05000000000000000000" pitchFamily="2" charset="2"/>
              </a:rPr>
              <a:t>Prepare Source Data</a:t>
            </a:r>
            <a:endParaRPr lang="en-US" sz="2000" b="1" dirty="0">
              <a:solidFill>
                <a:srgbClr val="262626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2071" y="3090693"/>
            <a:ext cx="1750572" cy="13827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b="1" dirty="0" smtClean="0">
                <a:solidFill>
                  <a:srgbClr val="262626"/>
                </a:solidFill>
              </a:rPr>
              <a:t>Identify </a:t>
            </a:r>
            <a:r>
              <a:rPr lang="en-US" sz="2000" b="1" dirty="0" err="1" smtClean="0">
                <a:solidFill>
                  <a:srgbClr val="262626"/>
                </a:solidFill>
              </a:rPr>
              <a:t>Travelsheds</a:t>
            </a:r>
            <a:endParaRPr lang="en-US" sz="2000" b="1" dirty="0">
              <a:solidFill>
                <a:srgbClr val="262626"/>
              </a:solidFill>
              <a:latin typeface="+mj-lt"/>
              <a:sym typeface="Wingdings" panose="05000000000000000000" pitchFamily="2" charset="2"/>
            </a:endParaRPr>
          </a:p>
        </p:txBody>
      </p:sp>
      <p:cxnSp>
        <p:nvCxnSpPr>
          <p:cNvPr id="6" name="Elbow Connector 5"/>
          <p:cNvCxnSpPr>
            <a:stCxn id="5" idx="3"/>
            <a:endCxn id="7" idx="1"/>
          </p:cNvCxnSpPr>
          <p:nvPr/>
        </p:nvCxnSpPr>
        <p:spPr>
          <a:xfrm>
            <a:off x="5432643" y="3782049"/>
            <a:ext cx="1345053" cy="12954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77696" y="4386093"/>
            <a:ext cx="1750572" cy="13827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62626"/>
                </a:solidFill>
                <a:latin typeface="+mj-lt"/>
              </a:rPr>
              <a:t>Generate Output Polygon TAZ Layer</a:t>
            </a:r>
            <a:endParaRPr lang="en-US" b="1" dirty="0">
              <a:solidFill>
                <a:srgbClr val="262626"/>
              </a:solidFill>
              <a:latin typeface="+mj-lt"/>
            </a:endParaRPr>
          </a:p>
        </p:txBody>
      </p:sp>
      <p:cxnSp>
        <p:nvCxnSpPr>
          <p:cNvPr id="8" name="Elbow Connector 7"/>
          <p:cNvCxnSpPr>
            <a:stCxn id="4" idx="3"/>
            <a:endCxn id="5" idx="1"/>
          </p:cNvCxnSpPr>
          <p:nvPr/>
        </p:nvCxnSpPr>
        <p:spPr>
          <a:xfrm>
            <a:off x="2337017" y="2399337"/>
            <a:ext cx="1345054" cy="1382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Automated Delineation: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Identify Target TAZ Count by CBL Polygon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44600"/>
            <a:ext cx="7772399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Automated Delineation</a:t>
            </a:r>
            <a:r>
              <a:rPr lang="en-US" dirty="0" smtClean="0">
                <a:solidFill>
                  <a:srgbClr val="262626"/>
                </a:solidFill>
              </a:rPr>
              <a:t>: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Identify Corridors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44600"/>
            <a:ext cx="7772399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Automated Delineation</a:t>
            </a:r>
            <a:r>
              <a:rPr lang="en-US" dirty="0" smtClean="0">
                <a:solidFill>
                  <a:srgbClr val="262626"/>
                </a:solidFill>
              </a:rPr>
              <a:t>: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Assign Blocks to Corridors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44600"/>
            <a:ext cx="7772399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lbow Connector 16"/>
          <p:cNvCxnSpPr/>
          <p:nvPr/>
        </p:nvCxnSpPr>
        <p:spPr>
          <a:xfrm rot="5400000" flipH="1" flipV="1">
            <a:off x="947088" y="2585333"/>
            <a:ext cx="987552" cy="522902"/>
          </a:xfrm>
          <a:prstGeom prst="bentConnector3">
            <a:avLst>
              <a:gd name="adj1" fmla="val 100000"/>
            </a:avLst>
          </a:prstGeom>
          <a:ln w="3175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47750" y="3072952"/>
            <a:ext cx="81915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Automated Delineation: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Block Assignment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1828799"/>
            <a:ext cx="7772400" cy="39782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262626"/>
                </a:solidFill>
              </a:rPr>
              <a:t>Where,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262626"/>
                </a:solidFill>
              </a:rPr>
              <a:t>i</a:t>
            </a:r>
            <a:r>
              <a:rPr lang="en-US" sz="2000" dirty="0" smtClean="0">
                <a:solidFill>
                  <a:srgbClr val="262626"/>
                </a:solidFill>
              </a:rPr>
              <a:t> = range of buffers from 500 feet to maximum distance required to tag all blocks or MPO zones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2626"/>
                </a:solidFill>
              </a:rPr>
              <a:t>j</a:t>
            </a:r>
            <a:r>
              <a:rPr lang="en-US" sz="2000" dirty="0" smtClean="0">
                <a:solidFill>
                  <a:srgbClr val="262626"/>
                </a:solidFill>
              </a:rPr>
              <a:t> = unique </a:t>
            </a:r>
            <a:r>
              <a:rPr lang="en-US" sz="2000" dirty="0" err="1" smtClean="0">
                <a:solidFill>
                  <a:srgbClr val="262626"/>
                </a:solidFill>
              </a:rPr>
              <a:t>travelshed</a:t>
            </a:r>
            <a:r>
              <a:rPr lang="en-US" sz="2000" dirty="0" smtClean="0">
                <a:solidFill>
                  <a:srgbClr val="262626"/>
                </a:solidFill>
              </a:rPr>
              <a:t> corridors (zones) desired for each common </a:t>
            </a:r>
            <a:r>
              <a:rPr lang="en-US" sz="2000" dirty="0">
                <a:solidFill>
                  <a:srgbClr val="262626"/>
                </a:solidFill>
              </a:rPr>
              <a:t>b</a:t>
            </a:r>
            <a:r>
              <a:rPr lang="en-US" sz="2000" dirty="0" smtClean="0">
                <a:solidFill>
                  <a:srgbClr val="262626"/>
                </a:solidFill>
              </a:rPr>
              <a:t>oundary </a:t>
            </a:r>
            <a:r>
              <a:rPr lang="en-US" sz="2000" dirty="0">
                <a:solidFill>
                  <a:srgbClr val="262626"/>
                </a:solidFill>
              </a:rPr>
              <a:t>p</a:t>
            </a:r>
            <a:r>
              <a:rPr lang="en-US" sz="2000" dirty="0" smtClean="0">
                <a:solidFill>
                  <a:srgbClr val="262626"/>
                </a:solidFill>
              </a:rPr>
              <a:t>olygon</a:t>
            </a:r>
            <a:endParaRPr lang="en-US" sz="2000" dirty="0">
              <a:solidFill>
                <a:srgbClr val="262626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69888" y="3053569"/>
            <a:ext cx="548644" cy="0"/>
          </a:xfrm>
          <a:prstGeom prst="line">
            <a:avLst/>
          </a:prstGeom>
          <a:ln w="317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04926" y="1724957"/>
            <a:ext cx="7077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2626"/>
                </a:solidFill>
              </a:rPr>
              <a:t>For </a:t>
            </a:r>
            <a:r>
              <a:rPr lang="en-US" sz="2400" dirty="0" err="1">
                <a:solidFill>
                  <a:srgbClr val="262626"/>
                </a:solidFill>
              </a:rPr>
              <a:t>i</a:t>
            </a:r>
            <a:r>
              <a:rPr lang="en-US" sz="2400" dirty="0">
                <a:solidFill>
                  <a:srgbClr val="262626"/>
                </a:solidFill>
              </a:rPr>
              <a:t> = Buffer distance (500 foot increment to max)</a:t>
            </a:r>
          </a:p>
          <a:p>
            <a:r>
              <a:rPr lang="en-US" sz="2400" dirty="0">
                <a:solidFill>
                  <a:srgbClr val="262626"/>
                </a:solidFill>
              </a:rPr>
              <a:t>	For j = Corridor (high AADT to low AADT)</a:t>
            </a:r>
          </a:p>
          <a:p>
            <a:r>
              <a:rPr lang="en-US" sz="2400" dirty="0">
                <a:solidFill>
                  <a:srgbClr val="262626"/>
                </a:solidFill>
              </a:rPr>
              <a:t>		Assign Blocks or MPO zones to Corridor</a:t>
            </a:r>
          </a:p>
          <a:p>
            <a:r>
              <a:rPr lang="en-US" sz="2400" dirty="0">
                <a:solidFill>
                  <a:srgbClr val="262626"/>
                </a:solidFill>
              </a:rPr>
              <a:t>	Next j</a:t>
            </a:r>
          </a:p>
          <a:p>
            <a:r>
              <a:rPr lang="en-US" sz="2400" dirty="0">
                <a:solidFill>
                  <a:srgbClr val="262626"/>
                </a:solidFill>
              </a:rPr>
              <a:t>Next </a:t>
            </a:r>
            <a:r>
              <a:rPr lang="en-US" sz="2400" dirty="0" err="1">
                <a:solidFill>
                  <a:srgbClr val="262626"/>
                </a:solidFill>
              </a:rPr>
              <a:t>i</a:t>
            </a:r>
            <a:endParaRPr lang="en-US" sz="2400" dirty="0">
              <a:solidFill>
                <a:srgbClr val="262626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231945" y="2444363"/>
            <a:ext cx="1508760" cy="522902"/>
          </a:xfrm>
          <a:prstGeom prst="bentConnector3">
            <a:avLst>
              <a:gd name="adj1" fmla="val 100000"/>
            </a:avLst>
          </a:prstGeom>
          <a:ln w="3175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2663" y="3492960"/>
            <a:ext cx="819150" cy="4218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7468" y="3457009"/>
            <a:ext cx="577933" cy="0"/>
          </a:xfrm>
          <a:prstGeom prst="line">
            <a:avLst/>
          </a:prstGeom>
          <a:ln w="317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5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Automated Delineation: </a:t>
            </a:r>
            <a:r>
              <a:rPr lang="en-US" dirty="0" smtClean="0">
                <a:solidFill>
                  <a:srgbClr val="262626"/>
                </a:solidFill>
              </a:rPr>
              <a:t/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Generate Output </a:t>
            </a:r>
            <a:r>
              <a:rPr lang="en-US" dirty="0">
                <a:solidFill>
                  <a:srgbClr val="262626"/>
                </a:solidFill>
              </a:rPr>
              <a:t>P</a:t>
            </a:r>
            <a:r>
              <a:rPr lang="en-US" dirty="0" smtClean="0">
                <a:solidFill>
                  <a:srgbClr val="262626"/>
                </a:solidFill>
              </a:rPr>
              <a:t>olygon </a:t>
            </a:r>
            <a:r>
              <a:rPr lang="en-US" dirty="0">
                <a:solidFill>
                  <a:srgbClr val="262626"/>
                </a:solidFill>
              </a:rPr>
              <a:t>TAZ L</a:t>
            </a:r>
            <a:r>
              <a:rPr lang="en-US" dirty="0" smtClean="0">
                <a:solidFill>
                  <a:srgbClr val="262626"/>
                </a:solidFill>
              </a:rPr>
              <a:t>ayer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244600"/>
            <a:ext cx="7772400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Manual Review and Revision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3" y="1235368"/>
            <a:ext cx="7772400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Manual Review and </a:t>
            </a:r>
            <a:r>
              <a:rPr lang="en-US" sz="3200" dirty="0" smtClean="0">
                <a:solidFill>
                  <a:srgbClr val="262626"/>
                </a:solidFill>
              </a:rPr>
              <a:t>Revision: </a:t>
            </a:r>
            <a:br>
              <a:rPr lang="en-US" sz="3200" dirty="0" smtClean="0">
                <a:solidFill>
                  <a:srgbClr val="262626"/>
                </a:solidFill>
              </a:rPr>
            </a:br>
            <a:r>
              <a:rPr lang="en-US" sz="3200" dirty="0" smtClean="0">
                <a:solidFill>
                  <a:srgbClr val="262626"/>
                </a:solidFill>
              </a:rPr>
              <a:t>What was changed?</a:t>
            </a:r>
            <a:endParaRPr lang="en-US" sz="3200" dirty="0">
              <a:solidFill>
                <a:srgbClr val="26262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3" y="1235368"/>
            <a:ext cx="7772400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rgbClr val="E271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262626"/>
                </a:solidFill>
              </a:rPr>
              <a:t>Outline</a:t>
            </a:r>
            <a:endParaRPr lang="en-US" sz="3200" dirty="0">
              <a:solidFill>
                <a:srgbClr val="262626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1576578"/>
            <a:ext cx="7772400" cy="4547971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62626"/>
                </a:solidFill>
              </a:rPr>
              <a:t>Introducing </a:t>
            </a:r>
            <a:r>
              <a:rPr lang="en-US" sz="2000" b="1" dirty="0" err="1" smtClean="0">
                <a:solidFill>
                  <a:srgbClr val="262626"/>
                </a:solidFill>
              </a:rPr>
              <a:t>Travelshed</a:t>
            </a:r>
            <a:r>
              <a:rPr lang="en-US" sz="2000" b="1" dirty="0" smtClean="0">
                <a:solidFill>
                  <a:srgbClr val="262626"/>
                </a:solidFill>
              </a:rPr>
              <a:t> Transportation Analysis Zones (TAZ)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>
                <a:solidFill>
                  <a:srgbClr val="262626"/>
                </a:solidFill>
              </a:rPr>
              <a:t>Traditional 4-Step Travel Demand Model TAZ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 smtClean="0">
                <a:solidFill>
                  <a:srgbClr val="262626"/>
                </a:solidFill>
              </a:rPr>
              <a:t>Traditional vs. </a:t>
            </a:r>
            <a:r>
              <a:rPr lang="en-US" sz="1800" dirty="0" err="1" smtClean="0">
                <a:solidFill>
                  <a:srgbClr val="262626"/>
                </a:solidFill>
              </a:rPr>
              <a:t>Travelshed</a:t>
            </a:r>
            <a:r>
              <a:rPr lang="en-US" sz="1800" dirty="0" smtClean="0">
                <a:solidFill>
                  <a:srgbClr val="262626"/>
                </a:solidFill>
              </a:rPr>
              <a:t> TAZ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 smtClean="0">
                <a:solidFill>
                  <a:srgbClr val="262626"/>
                </a:solidFill>
              </a:rPr>
              <a:t>Advantages of </a:t>
            </a:r>
            <a:r>
              <a:rPr lang="en-US" sz="1800" dirty="0" err="1" smtClean="0">
                <a:solidFill>
                  <a:srgbClr val="262626"/>
                </a:solidFill>
              </a:rPr>
              <a:t>Travelshed</a:t>
            </a:r>
            <a:r>
              <a:rPr lang="en-US" sz="1800" dirty="0" smtClean="0">
                <a:solidFill>
                  <a:srgbClr val="262626"/>
                </a:solidFill>
              </a:rPr>
              <a:t> </a:t>
            </a:r>
            <a:r>
              <a:rPr lang="en-US" sz="1800" dirty="0">
                <a:solidFill>
                  <a:srgbClr val="262626"/>
                </a:solidFill>
              </a:rPr>
              <a:t>TAZ </a:t>
            </a:r>
            <a:endParaRPr lang="en-US" sz="1800" dirty="0" smtClean="0">
              <a:solidFill>
                <a:srgbClr val="26262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 smtClean="0">
                <a:solidFill>
                  <a:srgbClr val="262626"/>
                </a:solidFill>
              </a:rPr>
              <a:t>Case </a:t>
            </a:r>
            <a:r>
              <a:rPr lang="en-US" sz="1800" dirty="0">
                <a:solidFill>
                  <a:srgbClr val="262626"/>
                </a:solidFill>
              </a:rPr>
              <a:t>Study Introduction: </a:t>
            </a:r>
            <a:r>
              <a:rPr lang="en-US" sz="1800" dirty="0" smtClean="0">
                <a:solidFill>
                  <a:srgbClr val="262626"/>
                </a:solidFill>
              </a:rPr>
              <a:t>Tennessee </a:t>
            </a:r>
            <a:r>
              <a:rPr lang="en-US" sz="1800" dirty="0">
                <a:solidFill>
                  <a:srgbClr val="262626"/>
                </a:solidFill>
              </a:rPr>
              <a:t>Statewide Model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62626"/>
                </a:solidFill>
              </a:rPr>
              <a:t>Developing </a:t>
            </a:r>
            <a:r>
              <a:rPr lang="en-US" sz="2000" b="1" dirty="0" err="1">
                <a:solidFill>
                  <a:srgbClr val="262626"/>
                </a:solidFill>
              </a:rPr>
              <a:t>Travelshed</a:t>
            </a:r>
            <a:r>
              <a:rPr lang="en-US" sz="2000" b="1" dirty="0">
                <a:solidFill>
                  <a:srgbClr val="262626"/>
                </a:solidFill>
              </a:rPr>
              <a:t> </a:t>
            </a:r>
            <a:r>
              <a:rPr lang="en-US" sz="2000" b="1" dirty="0" smtClean="0">
                <a:solidFill>
                  <a:srgbClr val="262626"/>
                </a:solidFill>
              </a:rPr>
              <a:t>TAZ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>
                <a:solidFill>
                  <a:srgbClr val="262626"/>
                </a:solidFill>
              </a:rPr>
              <a:t>Delineation Process Outline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>
                <a:solidFill>
                  <a:srgbClr val="262626"/>
                </a:solidFill>
              </a:rPr>
              <a:t>Common Boundary Identification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>
                <a:solidFill>
                  <a:srgbClr val="262626"/>
                </a:solidFill>
              </a:rPr>
              <a:t>Automated Delineation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1800" dirty="0">
                <a:solidFill>
                  <a:srgbClr val="262626"/>
                </a:solidFill>
              </a:rPr>
              <a:t>Manual Review and Revision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62626"/>
                </a:solidFill>
              </a:rPr>
              <a:t>Concluding Thoughts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62626"/>
                </a:solidFill>
              </a:rPr>
              <a:t>Questions?</a:t>
            </a:r>
            <a:endParaRPr lang="en-US" sz="2000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5" y="1516063"/>
            <a:ext cx="8020430" cy="431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Manual Review and </a:t>
            </a:r>
            <a:r>
              <a:rPr lang="en-US" dirty="0" smtClean="0">
                <a:solidFill>
                  <a:srgbClr val="262626"/>
                </a:solidFill>
              </a:rPr>
              <a:t>Revision: </a:t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dirty="0" smtClean="0">
                <a:solidFill>
                  <a:srgbClr val="262626"/>
                </a:solidFill>
              </a:rPr>
              <a:t>Environment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987" y="1617728"/>
            <a:ext cx="6527668" cy="43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8" y="2903089"/>
            <a:ext cx="5555720" cy="1002195"/>
          </a:xfrm>
        </p:spPr>
        <p:txBody>
          <a:bodyPr/>
          <a:lstStyle/>
          <a:p>
            <a:r>
              <a:rPr lang="en-US" sz="3600" dirty="0">
                <a:solidFill>
                  <a:srgbClr val="383838"/>
                </a:solidFill>
              </a:rPr>
              <a:t>Concluding </a:t>
            </a:r>
            <a:r>
              <a:rPr lang="en-US" sz="3600" dirty="0" smtClean="0">
                <a:solidFill>
                  <a:srgbClr val="383838"/>
                </a:solidFill>
              </a:rPr>
              <a:t>Thoughts</a:t>
            </a:r>
            <a:endParaRPr lang="en-US" sz="3600" dirty="0">
              <a:solidFill>
                <a:srgbClr val="38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262626"/>
                </a:solidFill>
              </a:rPr>
              <a:t>Concluding Thoughts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1" y="1752599"/>
            <a:ext cx="7772400" cy="4105275"/>
          </a:xfrm>
        </p:spPr>
        <p:txBody>
          <a:bodyPr/>
          <a:lstStyle/>
          <a:p>
            <a:pPr lvl="0"/>
            <a:r>
              <a:rPr lang="en-US" sz="2300" dirty="0">
                <a:solidFill>
                  <a:srgbClr val="262626"/>
                </a:solidFill>
              </a:rPr>
              <a:t>The version 2 Tennessee statewide model is now in use </a:t>
            </a:r>
          </a:p>
          <a:p>
            <a:pPr lvl="0"/>
            <a:r>
              <a:rPr lang="en-US" sz="2300" dirty="0" smtClean="0">
                <a:solidFill>
                  <a:srgbClr val="262626"/>
                </a:solidFill>
              </a:rPr>
              <a:t>Using </a:t>
            </a:r>
            <a:r>
              <a:rPr lang="en-US" sz="2300" dirty="0" err="1">
                <a:solidFill>
                  <a:srgbClr val="262626"/>
                </a:solidFill>
              </a:rPr>
              <a:t>T</a:t>
            </a:r>
            <a:r>
              <a:rPr lang="en-US" sz="2300" dirty="0" err="1" smtClean="0">
                <a:solidFill>
                  <a:srgbClr val="262626"/>
                </a:solidFill>
              </a:rPr>
              <a:t>ravelshed</a:t>
            </a:r>
            <a:r>
              <a:rPr lang="en-US" sz="2300" dirty="0" smtClean="0">
                <a:solidFill>
                  <a:srgbClr val="262626"/>
                </a:solidFill>
              </a:rPr>
              <a:t> TAZ, the model achieved great base year validation statistics for a statewide model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03945"/>
              </p:ext>
            </p:extLst>
          </p:nvPr>
        </p:nvGraphicFramePr>
        <p:xfrm>
          <a:off x="718205" y="3421120"/>
          <a:ext cx="7714595" cy="2657265"/>
        </p:xfrm>
        <a:graphic>
          <a:graphicData uri="http://schemas.openxmlformats.org/drawingml/2006/table">
            <a:tbl>
              <a:tblPr firstRow="1" firstCol="1" bandRow="1"/>
              <a:tblGrid>
                <a:gridCol w="964044"/>
                <a:gridCol w="964044"/>
                <a:gridCol w="964044"/>
                <a:gridCol w="964792"/>
                <a:gridCol w="1021836"/>
                <a:gridCol w="906251"/>
                <a:gridCol w="964792"/>
                <a:gridCol w="964792"/>
              </a:tblGrid>
              <a:tr h="304404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 Range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Count Stations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 Error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 Coefficient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%RMSE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4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7,288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101.4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57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68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85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12,645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05" marR="6700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8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6068" y="3032956"/>
            <a:ext cx="78581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62626"/>
                </a:solidFill>
              </a:rPr>
              <a:t>…and Sumit Bindra, Christine Sherman, and Kaveh Shabani for supplying the manual review and revision…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Acknowledgments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8" y="3032956"/>
            <a:ext cx="78581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62626"/>
                </a:solidFill>
              </a:rPr>
              <a:t>…Vince Bernardin and Brian Grady of RSG for their vision, insights, and leadership…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032955"/>
            <a:ext cx="7772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626"/>
                </a:solidFill>
              </a:rPr>
              <a:t>I’d like to thank Bob Rock and the GIS staff at TDOT who supplied </a:t>
            </a:r>
            <a:r>
              <a:rPr lang="en-US" sz="2400" dirty="0" smtClean="0">
                <a:solidFill>
                  <a:srgbClr val="262626"/>
                </a:solidFill>
              </a:rPr>
              <a:t>key data, direction, and patience…</a:t>
            </a:r>
          </a:p>
        </p:txBody>
      </p:sp>
    </p:spTree>
    <p:extLst>
      <p:ext uri="{BB962C8B-B14F-4D97-AF65-F5344CB8AC3E}">
        <p14:creationId xmlns:p14="http://schemas.microsoft.com/office/powerpoint/2010/main" val="4805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8" y="2874514"/>
            <a:ext cx="5555720" cy="1002195"/>
          </a:xfrm>
        </p:spPr>
        <p:txBody>
          <a:bodyPr/>
          <a:lstStyle/>
          <a:p>
            <a:r>
              <a:rPr lang="en-US" sz="3600" dirty="0" smtClean="0">
                <a:solidFill>
                  <a:srgbClr val="383838"/>
                </a:solidFill>
              </a:rPr>
              <a:t>Questions?</a:t>
            </a:r>
            <a:endParaRPr lang="en-US" sz="3600" dirty="0">
              <a:solidFill>
                <a:srgbClr val="38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 err="1" smtClean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4110" y="3632938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Contact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95638" y="3673475"/>
            <a:ext cx="4412720" cy="285219"/>
          </a:xfrm>
        </p:spPr>
        <p:txBody>
          <a:bodyPr/>
          <a:lstStyle/>
          <a:p>
            <a:r>
              <a:rPr lang="en-US" sz="1800" dirty="0" smtClean="0"/>
              <a:t>ERICH RENTZ</a:t>
            </a:r>
            <a:endParaRPr lang="en-US" sz="180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95638" y="3939432"/>
            <a:ext cx="4413250" cy="222407"/>
          </a:xfrm>
        </p:spPr>
        <p:txBody>
          <a:bodyPr/>
          <a:lstStyle/>
          <a:p>
            <a:r>
              <a:rPr lang="en-US" dirty="0" smtClean="0"/>
              <a:t>SENIOR ANALYST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95638" y="4234278"/>
            <a:ext cx="4413250" cy="1013997"/>
          </a:xfrm>
        </p:spPr>
        <p:txBody>
          <a:bodyPr/>
          <a:lstStyle/>
          <a:p>
            <a:r>
              <a:rPr lang="en-US" dirty="0" smtClean="0"/>
              <a:t>erich.rentz@rsginc.com</a:t>
            </a:r>
          </a:p>
          <a:p>
            <a:r>
              <a:rPr lang="en-US" dirty="0" smtClean="0"/>
              <a:t>801.456.4902</a:t>
            </a:r>
          </a:p>
          <a:p>
            <a:r>
              <a:rPr lang="en-US" dirty="0" smtClean="0"/>
              <a:t>www.erichgeospatial.com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8" y="2890389"/>
            <a:ext cx="6620402" cy="1002195"/>
          </a:xfrm>
        </p:spPr>
        <p:txBody>
          <a:bodyPr/>
          <a:lstStyle/>
          <a:p>
            <a:r>
              <a:rPr lang="en-US" sz="3600" dirty="0">
                <a:solidFill>
                  <a:srgbClr val="383838"/>
                </a:solidFill>
              </a:rPr>
              <a:t>Introducing </a:t>
            </a:r>
            <a:r>
              <a:rPr lang="en-US" sz="3600" dirty="0" err="1">
                <a:solidFill>
                  <a:srgbClr val="383838"/>
                </a:solidFill>
              </a:rPr>
              <a:t>Travelshed</a:t>
            </a:r>
            <a:r>
              <a:rPr lang="en-US" sz="3600" dirty="0">
                <a:solidFill>
                  <a:srgbClr val="383838"/>
                </a:solidFill>
              </a:rPr>
              <a:t> TAZ</a:t>
            </a:r>
          </a:p>
        </p:txBody>
      </p:sp>
    </p:spTree>
    <p:extLst>
      <p:ext uri="{BB962C8B-B14F-4D97-AF65-F5344CB8AC3E}">
        <p14:creationId xmlns:p14="http://schemas.microsoft.com/office/powerpoint/2010/main" val="514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262626"/>
                </a:solidFill>
              </a:rPr>
              <a:t>Traditional 4-Step Travel Demand Model TAZ</a:t>
            </a:r>
            <a:endParaRPr lang="en-US" sz="3200" dirty="0">
              <a:solidFill>
                <a:srgbClr val="2626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563" y="1600515"/>
            <a:ext cx="5872162" cy="433831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2"/>
                </a:solidFill>
              </a:rPr>
              <a:t>Traditional </a:t>
            </a:r>
            <a:r>
              <a:rPr lang="en-US" sz="2400" b="1" dirty="0" smtClean="0">
                <a:solidFill>
                  <a:schemeClr val="bg2"/>
                </a:solidFill>
              </a:rPr>
              <a:t>Transportation Analysis Zone (TAZ) Definition Limitations: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Zones defined </a:t>
            </a:r>
            <a:r>
              <a:rPr lang="en-US" sz="2000" dirty="0" smtClean="0">
                <a:solidFill>
                  <a:srgbClr val="262626"/>
                </a:solidFill>
              </a:rPr>
              <a:t>and delineated by the transportation network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Opposite sides of the same street are often split into different Zones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In urban areas, assessment of walkability difficult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In rural areas / statewide models, assessment of area type difficult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8" y="1804553"/>
            <a:ext cx="1652430" cy="1747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8" y="4074470"/>
            <a:ext cx="1652430" cy="17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Traditional vs. </a:t>
            </a:r>
            <a:r>
              <a:rPr lang="en-US" sz="3200" dirty="0" err="1">
                <a:solidFill>
                  <a:srgbClr val="262626"/>
                </a:solidFill>
              </a:rPr>
              <a:t>Travelshed</a:t>
            </a:r>
            <a:r>
              <a:rPr lang="en-US" sz="3200" dirty="0">
                <a:solidFill>
                  <a:srgbClr val="262626"/>
                </a:solidFill>
              </a:rPr>
              <a:t> TAZ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563" y="1803399"/>
            <a:ext cx="7767638" cy="40036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2"/>
                </a:solidFill>
              </a:rPr>
              <a:t>What is a </a:t>
            </a:r>
            <a:r>
              <a:rPr lang="en-US" sz="2400" b="1" dirty="0" err="1">
                <a:solidFill>
                  <a:schemeClr val="bg2"/>
                </a:solidFill>
              </a:rPr>
              <a:t>travelshed</a:t>
            </a:r>
            <a:r>
              <a:rPr lang="en-US" sz="2400" b="1" dirty="0">
                <a:solidFill>
                  <a:schemeClr val="bg2"/>
                </a:solidFill>
              </a:rPr>
              <a:t>? </a:t>
            </a:r>
            <a:endParaRPr lang="en-US" sz="2400" dirty="0">
              <a:solidFill>
                <a:schemeClr val="bg2"/>
              </a:solidFill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V</a:t>
            </a:r>
            <a:r>
              <a:rPr lang="en-US" sz="2000" dirty="0" smtClean="0">
                <a:solidFill>
                  <a:srgbClr val="262626"/>
                </a:solidFill>
              </a:rPr>
              <a:t>iew </a:t>
            </a:r>
            <a:r>
              <a:rPr lang="en-US" sz="2000" dirty="0">
                <a:solidFill>
                  <a:srgbClr val="262626"/>
                </a:solidFill>
              </a:rPr>
              <a:t>road facilities and their catchment areas as akin to rivers and their basins in a hydrological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61" y="3584866"/>
            <a:ext cx="2098187" cy="22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1" y="3584866"/>
            <a:ext cx="2098188" cy="2219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12" y="3584866"/>
            <a:ext cx="2098188" cy="22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Advantages </a:t>
            </a:r>
            <a:r>
              <a:rPr lang="en-US" sz="3200" dirty="0" smtClean="0">
                <a:solidFill>
                  <a:srgbClr val="262626"/>
                </a:solidFill>
              </a:rPr>
              <a:t>of </a:t>
            </a:r>
            <a:r>
              <a:rPr lang="en-US" sz="3200" dirty="0" err="1" smtClean="0">
                <a:solidFill>
                  <a:srgbClr val="262626"/>
                </a:solidFill>
              </a:rPr>
              <a:t>Travelshed</a:t>
            </a:r>
            <a:r>
              <a:rPr lang="en-US" sz="3200" dirty="0" smtClean="0">
                <a:solidFill>
                  <a:srgbClr val="262626"/>
                </a:solidFill>
              </a:rPr>
              <a:t> TAZ</a:t>
            </a:r>
            <a:endParaRPr lang="en-US" sz="3200" dirty="0">
              <a:solidFill>
                <a:srgbClr val="2626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892300"/>
            <a:ext cx="7772400" cy="394587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262626"/>
                </a:solidFill>
              </a:rPr>
              <a:t>C</a:t>
            </a:r>
            <a:r>
              <a:rPr lang="en-US" sz="2400" b="1" dirty="0">
                <a:solidFill>
                  <a:srgbClr val="262626"/>
                </a:solidFill>
              </a:rPr>
              <a:t>learer relationship </a:t>
            </a:r>
            <a:r>
              <a:rPr lang="en-US" sz="2400" dirty="0">
                <a:solidFill>
                  <a:srgbClr val="262626"/>
                </a:solidFill>
              </a:rPr>
              <a:t>between zones and underlying roadways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rgbClr val="262626"/>
                </a:solidFill>
              </a:rPr>
              <a:t>Less </a:t>
            </a:r>
            <a:r>
              <a:rPr lang="en-US" sz="2000" dirty="0">
                <a:solidFill>
                  <a:srgbClr val="262626"/>
                </a:solidFill>
              </a:rPr>
              <a:t>ambiguity around placement of loading points (centroid connectors)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262626"/>
                </a:solidFill>
              </a:rPr>
              <a:t>Walkability</a:t>
            </a:r>
            <a:r>
              <a:rPr lang="en-US" sz="2400" dirty="0">
                <a:solidFill>
                  <a:srgbClr val="262626"/>
                </a:solidFill>
              </a:rPr>
              <a:t> clearer in urban areas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262626"/>
                </a:solidFill>
              </a:rPr>
              <a:t>Area type </a:t>
            </a:r>
            <a:r>
              <a:rPr lang="en-US" sz="2400" dirty="0">
                <a:solidFill>
                  <a:srgbClr val="262626"/>
                </a:solidFill>
              </a:rPr>
              <a:t>much clearer in rural areas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62626"/>
                </a:solidFill>
              </a:rPr>
              <a:t>Naturally takes into account </a:t>
            </a:r>
            <a:r>
              <a:rPr lang="en-US" sz="2400" b="1" dirty="0">
                <a:solidFill>
                  <a:srgbClr val="262626"/>
                </a:solidFill>
              </a:rPr>
              <a:t>other boundaries and barriers </a:t>
            </a:r>
            <a:r>
              <a:rPr lang="en-US" sz="2400" dirty="0">
                <a:solidFill>
                  <a:srgbClr val="262626"/>
                </a:solidFill>
              </a:rPr>
              <a:t>to travel </a:t>
            </a:r>
          </a:p>
        </p:txBody>
      </p:sp>
    </p:spTree>
    <p:extLst>
      <p:ext uri="{BB962C8B-B14F-4D97-AF65-F5344CB8AC3E}">
        <p14:creationId xmlns:p14="http://schemas.microsoft.com/office/powerpoint/2010/main" val="17203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Case Study Introduction: </a:t>
            </a:r>
            <a:r>
              <a:rPr lang="en-US" dirty="0" smtClean="0">
                <a:solidFill>
                  <a:srgbClr val="262626"/>
                </a:solidFill>
              </a:rPr>
              <a:t/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sz="2400" i="1" dirty="0" smtClean="0">
                <a:solidFill>
                  <a:srgbClr val="262626"/>
                </a:solidFill>
              </a:rPr>
              <a:t>Tennessee </a:t>
            </a:r>
            <a:r>
              <a:rPr lang="en-US" sz="2400" i="1" dirty="0">
                <a:solidFill>
                  <a:srgbClr val="262626"/>
                </a:solidFill>
              </a:rPr>
              <a:t>Statewide </a:t>
            </a:r>
            <a:r>
              <a:rPr lang="en-US" sz="2400" i="1" dirty="0" smtClean="0">
                <a:solidFill>
                  <a:srgbClr val="262626"/>
                </a:solidFill>
              </a:rPr>
              <a:t>Model</a:t>
            </a:r>
            <a:endParaRPr lang="en-US" i="1" dirty="0">
              <a:solidFill>
                <a:srgbClr val="2626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625599"/>
            <a:ext cx="7772400" cy="41814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New Network and Zone </a:t>
            </a:r>
            <a:r>
              <a:rPr lang="en-US" sz="2000" b="1" dirty="0" smtClean="0">
                <a:solidFill>
                  <a:schemeClr val="bg2"/>
                </a:solidFill>
              </a:rPr>
              <a:t>System has ~3x </a:t>
            </a:r>
            <a:r>
              <a:rPr lang="en-US" sz="2000" b="1" dirty="0">
                <a:solidFill>
                  <a:schemeClr val="bg2"/>
                </a:solidFill>
              </a:rPr>
              <a:t>as much detail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262626"/>
                </a:solidFill>
              </a:rPr>
              <a:t>Roadmiles</a:t>
            </a:r>
            <a:r>
              <a:rPr lang="en-US" sz="1800" dirty="0">
                <a:solidFill>
                  <a:srgbClr val="262626"/>
                </a:solidFill>
              </a:rPr>
              <a:t> in TN: 9,421 to 32,546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62626"/>
                </a:solidFill>
              </a:rPr>
              <a:t>TAZ in TN: 1,222 to 3,293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6415"/>
            <a:ext cx="6289754" cy="1615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" y="4557171"/>
            <a:ext cx="6280119" cy="1612723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6494078" y="3703772"/>
            <a:ext cx="1964122" cy="89537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262626"/>
                </a:solidFill>
              </a:rPr>
              <a:t>Original 2005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262626"/>
                </a:solidFill>
              </a:rPr>
              <a:t>Model</a:t>
            </a:r>
            <a:endParaRPr lang="en-US" sz="2000" b="1" dirty="0">
              <a:solidFill>
                <a:srgbClr val="262626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502524" y="5318968"/>
            <a:ext cx="1964122" cy="895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344488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7013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1363" indent="0" algn="l" defTabSz="4572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New Version 2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rgbClr val="262626"/>
                </a:solidFill>
              </a:rPr>
              <a:t>Model</a:t>
            </a:r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Case Study Introduction: </a:t>
            </a:r>
            <a:r>
              <a:rPr lang="en-US" dirty="0" smtClean="0">
                <a:solidFill>
                  <a:srgbClr val="262626"/>
                </a:solidFill>
              </a:rPr>
              <a:t/>
            </a:r>
            <a:br>
              <a:rPr lang="en-US" dirty="0" smtClean="0">
                <a:solidFill>
                  <a:srgbClr val="262626"/>
                </a:solidFill>
              </a:rPr>
            </a:br>
            <a:r>
              <a:rPr lang="en-US" sz="2400" i="1" dirty="0" smtClean="0">
                <a:solidFill>
                  <a:srgbClr val="262626"/>
                </a:solidFill>
              </a:rPr>
              <a:t>Delineation Approach</a:t>
            </a:r>
            <a:endParaRPr lang="en-US" i="1" dirty="0">
              <a:solidFill>
                <a:srgbClr val="26262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468438"/>
            <a:ext cx="7772400" cy="429101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bg2"/>
                </a:solidFill>
              </a:rPr>
              <a:t>Urban (MPO) </a:t>
            </a:r>
            <a:r>
              <a:rPr lang="en-US" sz="2200" b="1" dirty="0">
                <a:solidFill>
                  <a:schemeClr val="bg2"/>
                </a:solidFill>
              </a:rPr>
              <a:t>areas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62626"/>
                </a:solidFill>
              </a:rPr>
              <a:t>Emphasis on consistency </a:t>
            </a:r>
            <a:r>
              <a:rPr lang="en-US" sz="2000" dirty="0">
                <a:solidFill>
                  <a:srgbClr val="262626"/>
                </a:solidFill>
              </a:rPr>
              <a:t>with </a:t>
            </a:r>
            <a:r>
              <a:rPr lang="en-US" sz="2000" dirty="0" smtClean="0">
                <a:solidFill>
                  <a:srgbClr val="262626"/>
                </a:solidFill>
              </a:rPr>
              <a:t>MPO TAZ</a:t>
            </a:r>
            <a:endParaRPr lang="en-US" sz="2000" dirty="0">
              <a:solidFill>
                <a:srgbClr val="262626"/>
              </a:solidFill>
            </a:endParaRP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800" dirty="0" smtClean="0">
                <a:solidFill>
                  <a:srgbClr val="262626"/>
                </a:solidFill>
              </a:rPr>
              <a:t>Statewide TAZ developed from aggregated MPO </a:t>
            </a:r>
            <a:r>
              <a:rPr lang="en-US" sz="1800" dirty="0">
                <a:solidFill>
                  <a:srgbClr val="262626"/>
                </a:solidFill>
              </a:rPr>
              <a:t>TAZ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62626"/>
                </a:solidFill>
              </a:rPr>
              <a:t>Part </a:t>
            </a:r>
            <a:r>
              <a:rPr lang="en-US" sz="2000" dirty="0" err="1">
                <a:solidFill>
                  <a:srgbClr val="262626"/>
                </a:solidFill>
              </a:rPr>
              <a:t>travelshed</a:t>
            </a:r>
            <a:r>
              <a:rPr lang="en-US" sz="2000" dirty="0">
                <a:solidFill>
                  <a:srgbClr val="262626"/>
                </a:solidFill>
              </a:rPr>
              <a:t>, </a:t>
            </a:r>
            <a:r>
              <a:rPr lang="en-US" sz="2000" dirty="0" smtClean="0">
                <a:solidFill>
                  <a:srgbClr val="262626"/>
                </a:solidFill>
              </a:rPr>
              <a:t>part </a:t>
            </a:r>
            <a:r>
              <a:rPr lang="en-US" sz="2000" dirty="0">
                <a:solidFill>
                  <a:srgbClr val="262626"/>
                </a:solidFill>
              </a:rPr>
              <a:t>traditional </a:t>
            </a:r>
            <a:r>
              <a:rPr lang="en-US" sz="2000" dirty="0" smtClean="0">
                <a:solidFill>
                  <a:srgbClr val="262626"/>
                </a:solidFill>
              </a:rPr>
              <a:t>delineations </a:t>
            </a:r>
            <a:endParaRPr lang="en-US" sz="2000" dirty="0">
              <a:solidFill>
                <a:srgbClr val="262626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>
                <a:solidFill>
                  <a:schemeClr val="bg2"/>
                </a:solidFill>
              </a:rPr>
              <a:t>Rural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Emphasis on delineating area types /small towns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800" dirty="0">
                <a:solidFill>
                  <a:srgbClr val="262626"/>
                </a:solidFill>
              </a:rPr>
              <a:t>Statewide TAZ developed from aggregated census blocks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Predominantly </a:t>
            </a:r>
            <a:r>
              <a:rPr lang="en-US" sz="2000" dirty="0" err="1">
                <a:solidFill>
                  <a:srgbClr val="262626"/>
                </a:solidFill>
              </a:rPr>
              <a:t>travelshed</a:t>
            </a:r>
            <a:r>
              <a:rPr lang="en-US" sz="2000" dirty="0">
                <a:solidFill>
                  <a:srgbClr val="262626"/>
                </a:solidFill>
              </a:rPr>
              <a:t> delineations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 b="6182"/>
          <a:stretch/>
        </p:blipFill>
        <p:spPr bwMode="auto">
          <a:xfrm>
            <a:off x="1805211" y="4790577"/>
            <a:ext cx="5533578" cy="1297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9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7" y="2880864"/>
            <a:ext cx="6572777" cy="1002195"/>
          </a:xfrm>
        </p:spPr>
        <p:txBody>
          <a:bodyPr/>
          <a:lstStyle/>
          <a:p>
            <a:r>
              <a:rPr lang="en-US" sz="3600" dirty="0" smtClean="0">
                <a:solidFill>
                  <a:srgbClr val="383838"/>
                </a:solidFill>
              </a:rPr>
              <a:t>Developing </a:t>
            </a:r>
            <a:r>
              <a:rPr lang="en-US" sz="3600" dirty="0" err="1" smtClean="0">
                <a:solidFill>
                  <a:srgbClr val="383838"/>
                </a:solidFill>
              </a:rPr>
              <a:t>Travelshed</a:t>
            </a:r>
            <a:r>
              <a:rPr lang="en-US" sz="3600" dirty="0" smtClean="0">
                <a:solidFill>
                  <a:srgbClr val="383838"/>
                </a:solidFill>
              </a:rPr>
              <a:t> TAZ</a:t>
            </a:r>
            <a:endParaRPr lang="en-US" sz="3600" dirty="0">
              <a:solidFill>
                <a:srgbClr val="38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G_PPT_template">
  <a:themeElements>
    <a:clrScheme name="RSG Colors">
      <a:dk1>
        <a:sysClr val="windowText" lastClr="000000"/>
      </a:dk1>
      <a:lt1>
        <a:sysClr val="window" lastClr="FFFFFF"/>
      </a:lt1>
      <a:dk2>
        <a:srgbClr val="48484A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092d5a7c020ffa89acdb62735b8ab052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6a56c542a60644701c1e401c9e8da835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ary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TAE</Practice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9F5F78-D3C7-4450-B0A4-D17DAE87A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0726AC-B4E0-442A-9CFD-708C29A349A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90FF804-B70C-4E25-9110-FC155C63036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AB548D2-16E5-4D59-9228-B99A31CAF826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c265f44-5553-4b88-8776-487c6beffe03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RSG_PPT_template</Template>
  <TotalTime>602</TotalTime>
  <Words>597</Words>
  <Application>Microsoft Office PowerPoint</Application>
  <PresentationFormat>On-screen Show (4:3)</PresentationFormat>
  <Paragraphs>175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RSG_PPT_template</vt:lpstr>
      <vt:lpstr>PowerPoint Presentation</vt:lpstr>
      <vt:lpstr>Outline</vt:lpstr>
      <vt:lpstr>PowerPoint Presentation</vt:lpstr>
      <vt:lpstr>Traditional 4-Step Travel Demand Model TAZ</vt:lpstr>
      <vt:lpstr>Traditional vs. Travelshed TAZ</vt:lpstr>
      <vt:lpstr>Advantages of Travelshed TAZ</vt:lpstr>
      <vt:lpstr>Case Study Introduction:  Tennessee Statewide Model</vt:lpstr>
      <vt:lpstr>Case Study Introduction:  Delineation Approach</vt:lpstr>
      <vt:lpstr>PowerPoint Presentation</vt:lpstr>
      <vt:lpstr>Delineation Process Outline</vt:lpstr>
      <vt:lpstr>Common Boundary Identification</vt:lpstr>
      <vt:lpstr>Automated Delineation</vt:lpstr>
      <vt:lpstr>Automated Delineation:  Identify Target TAZ Count by CBL Polygon</vt:lpstr>
      <vt:lpstr>Automated Delineation:  Identify Corridors</vt:lpstr>
      <vt:lpstr>Automated Delineation:  Assign Blocks to Corridors</vt:lpstr>
      <vt:lpstr>Automated Delineation:  Block Assignment</vt:lpstr>
      <vt:lpstr>Automated Delineation:  Generate Output Polygon TAZ Layer</vt:lpstr>
      <vt:lpstr>Manual Review and Revision</vt:lpstr>
      <vt:lpstr>Manual Review and Revision:  What was changed?</vt:lpstr>
      <vt:lpstr>Manual Review and Revision:  Environment</vt:lpstr>
      <vt:lpstr>PowerPoint Presentation</vt:lpstr>
      <vt:lpstr>Concluding Thoughts</vt:lpstr>
      <vt:lpstr>Acknowledgments</vt:lpstr>
      <vt:lpstr>PowerPoint Presentation</vt:lpstr>
      <vt:lpstr>PowerPoint Presentation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Travelshed TAZ</dc:title>
  <dc:creator>Erich Rentz</dc:creator>
  <cp:lastModifiedBy>Erich Rentz</cp:lastModifiedBy>
  <cp:revision>51</cp:revision>
  <cp:lastPrinted>2015-04-17T18:53:29Z</cp:lastPrinted>
  <dcterms:created xsi:type="dcterms:W3CDTF">2015-04-17T16:17:05Z</dcterms:created>
  <dcterms:modified xsi:type="dcterms:W3CDTF">2015-05-20T14:14:19Z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